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2" r:id="rId3"/>
    <p:sldId id="332" r:id="rId4"/>
    <p:sldId id="260" r:id="rId5"/>
    <p:sldId id="261" r:id="rId6"/>
    <p:sldId id="333" r:id="rId7"/>
    <p:sldId id="262" r:id="rId8"/>
    <p:sldId id="298" r:id="rId9"/>
    <p:sldId id="334" r:id="rId10"/>
    <p:sldId id="268" r:id="rId11"/>
    <p:sldId id="312" r:id="rId12"/>
    <p:sldId id="313" r:id="rId13"/>
    <p:sldId id="335" r:id="rId14"/>
    <p:sldId id="271" r:id="rId15"/>
    <p:sldId id="336" r:id="rId16"/>
    <p:sldId id="314" r:id="rId17"/>
    <p:sldId id="337" r:id="rId18"/>
    <p:sldId id="321" r:id="rId19"/>
    <p:sldId id="264" r:id="rId20"/>
    <p:sldId id="269" r:id="rId21"/>
    <p:sldId id="273" r:id="rId22"/>
    <p:sldId id="338" r:id="rId23"/>
    <p:sldId id="319" r:id="rId24"/>
    <p:sldId id="320" r:id="rId25"/>
    <p:sldId id="265" r:id="rId26"/>
    <p:sldId id="339" r:id="rId27"/>
    <p:sldId id="283" r:id="rId28"/>
    <p:sldId id="284" r:id="rId29"/>
    <p:sldId id="340" r:id="rId30"/>
    <p:sldId id="315" r:id="rId31"/>
    <p:sldId id="266" r:id="rId32"/>
    <p:sldId id="267" r:id="rId33"/>
    <p:sldId id="3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FB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4660"/>
  </p:normalViewPr>
  <p:slideViewPr>
    <p:cSldViewPr snapToGrid="0">
      <p:cViewPr varScale="1">
        <p:scale>
          <a:sx n="70" d="100"/>
          <a:sy n="70" d="100"/>
        </p:scale>
        <p:origin x="60"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678C3B-1C96-47CE-B4B2-15028DE9A33E}" type="datetimeFigureOut">
              <a:rPr lang="en-US" smtClean="0"/>
              <a:t>4/22/2017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F260DB-B565-4599-8CA9-F75E50360A83}" type="slidenum">
              <a:rPr lang="en-US" smtClean="0"/>
              <a:t>‹#›</a:t>
            </a:fld>
            <a:endParaRPr lang="en-US"/>
          </a:p>
        </p:txBody>
      </p:sp>
    </p:spTree>
    <p:extLst>
      <p:ext uri="{BB962C8B-B14F-4D97-AF65-F5344CB8AC3E}">
        <p14:creationId xmlns:p14="http://schemas.microsoft.com/office/powerpoint/2010/main" val="4284251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5BAB7-679B-4AB8-B8A4-AEE08AF52579}" type="datetimeFigureOut">
              <a:rPr lang="en-US" smtClean="0"/>
              <a:t>4/22/2017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2A5FB-2166-465F-895A-BDC5A2C74091}" type="slidenum">
              <a:rPr lang="en-US" smtClean="0"/>
              <a:t>‹#›</a:t>
            </a:fld>
            <a:endParaRPr lang="en-US"/>
          </a:p>
        </p:txBody>
      </p:sp>
    </p:spTree>
    <p:extLst>
      <p:ext uri="{BB962C8B-B14F-4D97-AF65-F5344CB8AC3E}">
        <p14:creationId xmlns:p14="http://schemas.microsoft.com/office/powerpoint/2010/main" val="36124269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434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9F9A2F-E575-4C1B-AFC7-5B4BCC756EBE}" type="datetime1">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8690371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436CA-387C-4F51-AEAD-46AF12A0680B}" type="datetime1">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D83D8-C82A-4059-9D92-A494463BDAF5}" type="slidenum">
              <a:rPr lang="en-US" smtClean="0"/>
              <a:t>‹#›</a:t>
            </a:fld>
            <a:endParaRPr lang="en-US"/>
          </a:p>
        </p:txBody>
      </p:sp>
    </p:spTree>
    <p:extLst>
      <p:ext uri="{BB962C8B-B14F-4D97-AF65-F5344CB8AC3E}">
        <p14:creationId xmlns:p14="http://schemas.microsoft.com/office/powerpoint/2010/main" val="188055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9124C-F1D1-4BF3-90DB-FAFE01DEEE74}" type="datetime1">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D83D8-C82A-4059-9D92-A494463BDAF5}" type="slidenum">
              <a:rPr lang="en-US" smtClean="0"/>
              <a:t>‹#›</a:t>
            </a:fld>
            <a:endParaRPr lang="en-US"/>
          </a:p>
        </p:txBody>
      </p:sp>
    </p:spTree>
    <p:extLst>
      <p:ext uri="{BB962C8B-B14F-4D97-AF65-F5344CB8AC3E}">
        <p14:creationId xmlns:p14="http://schemas.microsoft.com/office/powerpoint/2010/main" val="182981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49475EA-8F57-497F-B276-CECA71E3798F}" type="datetime1">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D83D8-C82A-4059-9D92-A494463BDAF5}"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558" y="-169151"/>
            <a:ext cx="2353282" cy="1815389"/>
          </a:xfrm>
          <a:prstGeom prst="rect">
            <a:avLst/>
          </a:prstGeom>
        </p:spPr>
      </p:pic>
    </p:spTree>
    <p:extLst>
      <p:ext uri="{BB962C8B-B14F-4D97-AF65-F5344CB8AC3E}">
        <p14:creationId xmlns:p14="http://schemas.microsoft.com/office/powerpoint/2010/main" val="15403044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0DBCC-09E4-4919-9FD2-1092E39E9F23}" type="datetime1">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D83D8-C82A-4059-9D92-A494463BDAF5}" type="slidenum">
              <a:rPr lang="en-US" smtClean="0"/>
              <a:t>‹#›</a:t>
            </a:fld>
            <a:endParaRPr lang="en-US"/>
          </a:p>
        </p:txBody>
      </p:sp>
    </p:spTree>
    <p:extLst>
      <p:ext uri="{BB962C8B-B14F-4D97-AF65-F5344CB8AC3E}">
        <p14:creationId xmlns:p14="http://schemas.microsoft.com/office/powerpoint/2010/main" val="164755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4633E1-5A95-4C32-B454-7C032B817F04}" type="datetime1">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D83D8-C82A-4059-9D92-A494463BDAF5}" type="slidenum">
              <a:rPr lang="en-US" smtClean="0"/>
              <a:t>‹#›</a:t>
            </a:fld>
            <a:endParaRPr lang="en-US"/>
          </a:p>
        </p:txBody>
      </p:sp>
    </p:spTree>
    <p:extLst>
      <p:ext uri="{BB962C8B-B14F-4D97-AF65-F5344CB8AC3E}">
        <p14:creationId xmlns:p14="http://schemas.microsoft.com/office/powerpoint/2010/main" val="48114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8800BE-8D6F-4170-B9A8-79EFA41654A9}" type="datetime1">
              <a:rPr lang="en-US" smtClean="0"/>
              <a:t>4/22/2017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D83D8-C82A-4059-9D92-A494463BDAF5}" type="slidenum">
              <a:rPr lang="en-US" smtClean="0"/>
              <a:t>‹#›</a:t>
            </a:fld>
            <a:endParaRPr lang="en-US"/>
          </a:p>
        </p:txBody>
      </p:sp>
    </p:spTree>
    <p:extLst>
      <p:ext uri="{BB962C8B-B14F-4D97-AF65-F5344CB8AC3E}">
        <p14:creationId xmlns:p14="http://schemas.microsoft.com/office/powerpoint/2010/main" val="210959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D0CE9-3505-40EA-BC8D-AA4A071285B6}" type="datetime1">
              <a:rPr lang="en-US" smtClean="0"/>
              <a:t>4/22/2017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D83D8-C82A-4059-9D92-A494463BDAF5}" type="slidenum">
              <a:rPr lang="en-US" smtClean="0"/>
              <a:t>‹#›</a:t>
            </a:fld>
            <a:endParaRPr lang="en-US"/>
          </a:p>
        </p:txBody>
      </p:sp>
    </p:spTree>
    <p:extLst>
      <p:ext uri="{BB962C8B-B14F-4D97-AF65-F5344CB8AC3E}">
        <p14:creationId xmlns:p14="http://schemas.microsoft.com/office/powerpoint/2010/main" val="367852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65E60-E21B-4BBA-BBE1-FF4B3B40BBF2}" type="datetime1">
              <a:rPr lang="en-US" smtClean="0"/>
              <a:t>4/22/2017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D83D8-C82A-4059-9D92-A494463BDAF5}" type="slidenum">
              <a:rPr lang="en-US" smtClean="0"/>
              <a:t>‹#›</a:t>
            </a:fld>
            <a:endParaRPr lang="en-US"/>
          </a:p>
        </p:txBody>
      </p:sp>
    </p:spTree>
    <p:extLst>
      <p:ext uri="{BB962C8B-B14F-4D97-AF65-F5344CB8AC3E}">
        <p14:creationId xmlns:p14="http://schemas.microsoft.com/office/powerpoint/2010/main" val="327033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473C4-990D-4167-A554-3B86046BB3FE}" type="datetime1">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D83D8-C82A-4059-9D92-A494463BDAF5}" type="slidenum">
              <a:rPr lang="en-US" smtClean="0"/>
              <a:t>‹#›</a:t>
            </a:fld>
            <a:endParaRPr lang="en-US"/>
          </a:p>
        </p:txBody>
      </p:sp>
    </p:spTree>
    <p:extLst>
      <p:ext uri="{BB962C8B-B14F-4D97-AF65-F5344CB8AC3E}">
        <p14:creationId xmlns:p14="http://schemas.microsoft.com/office/powerpoint/2010/main" val="34239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1A7FC-92B8-4F02-8A9E-EB4EA51C0835}" type="datetime1">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D83D8-C82A-4059-9D92-A494463BDAF5}" type="slidenum">
              <a:rPr lang="en-US" smtClean="0"/>
              <a:t>‹#›</a:t>
            </a:fld>
            <a:endParaRPr lang="en-US"/>
          </a:p>
        </p:txBody>
      </p:sp>
    </p:spTree>
    <p:extLst>
      <p:ext uri="{BB962C8B-B14F-4D97-AF65-F5344CB8AC3E}">
        <p14:creationId xmlns:p14="http://schemas.microsoft.com/office/powerpoint/2010/main" val="397067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B56AA-ECE6-47C8-B192-C933EFA2A26B}" type="datetime1">
              <a:rPr lang="en-US" smtClean="0"/>
              <a:t>4/22/2017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D83D8-C82A-4059-9D92-A494463BDAF5}" type="slidenum">
              <a:rPr lang="en-US" smtClean="0"/>
              <a:t>‹#›</a:t>
            </a:fld>
            <a:endParaRPr lang="en-US"/>
          </a:p>
        </p:txBody>
      </p:sp>
    </p:spTree>
    <p:extLst>
      <p:ext uri="{BB962C8B-B14F-4D97-AF65-F5344CB8AC3E}">
        <p14:creationId xmlns:p14="http://schemas.microsoft.com/office/powerpoint/2010/main" val="1681615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30.png"/><Relationship Id="rId5" Type="http://schemas.openxmlformats.org/officeDocument/2006/relationships/image" Target="../media/image23.png"/><Relationship Id="rId10" Type="http://schemas.openxmlformats.org/officeDocument/2006/relationships/image" Target="../media/image220.png"/><Relationship Id="rId4" Type="http://schemas.openxmlformats.org/officeDocument/2006/relationships/image" Target="../media/image22.png"/><Relationship Id="rId9" Type="http://schemas.openxmlformats.org/officeDocument/2006/relationships/image" Target="../media/image21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eff.dasovich@enron.com" TargetMode="External"/><Relationship Id="rId2" Type="http://schemas.openxmlformats.org/officeDocument/2006/relationships/hyperlink" Target="mailto:Amr.ibrahim@enron.com"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587" y="3377036"/>
            <a:ext cx="8502655" cy="969496"/>
          </a:xfrm>
          <a:prstGeom prst="rect">
            <a:avLst/>
          </a:prstGeom>
          <a:noFill/>
        </p:spPr>
        <p:txBody>
          <a:bodyPr wrap="square" rtlCol="0">
            <a:spAutoFit/>
          </a:bodyPr>
          <a:lstStyle/>
          <a:p>
            <a:pPr algn="ctr" rtl="1">
              <a:spcBef>
                <a:spcPts val="600"/>
              </a:spcBef>
            </a:pPr>
            <a:r>
              <a:rPr lang="fa-IR" sz="2600" dirty="0" smtClean="0">
                <a:latin typeface="+mj-lt"/>
                <a:cs typeface="B Mitra" panose="00000400000000000000" pitchFamily="2" charset="-78"/>
              </a:rPr>
              <a:t>نویسندگان: حمید بشیری، حسین رحمانی، وحید بشیری</a:t>
            </a:r>
          </a:p>
          <a:p>
            <a:pPr algn="ctr" rtl="1">
              <a:spcBef>
                <a:spcPts val="600"/>
              </a:spcBef>
            </a:pPr>
            <a:r>
              <a:rPr lang="fa-IR" sz="2600" dirty="0" smtClean="0">
                <a:latin typeface="+mj-lt"/>
                <a:cs typeface="B Mitra" panose="00000400000000000000" pitchFamily="2" charset="-78"/>
              </a:rPr>
              <a:t>دانشگاه علم و صنعت ایران</a:t>
            </a:r>
            <a:endParaRPr lang="en-US" sz="2600" dirty="0">
              <a:latin typeface="+mj-lt"/>
              <a:cs typeface="B Mitra" panose="00000400000000000000" pitchFamily="2" charset="-78"/>
            </a:endParaRPr>
          </a:p>
        </p:txBody>
      </p:sp>
      <p:sp>
        <p:nvSpPr>
          <p:cNvPr id="3" name="Rectangle 2"/>
          <p:cNvSpPr/>
          <p:nvPr/>
        </p:nvSpPr>
        <p:spPr>
          <a:xfrm>
            <a:off x="1044269" y="1720106"/>
            <a:ext cx="7785292" cy="646331"/>
          </a:xfrm>
          <a:prstGeom prst="rect">
            <a:avLst/>
          </a:prstGeom>
        </p:spPr>
        <p:txBody>
          <a:bodyPr wrap="square">
            <a:spAutoFit/>
          </a:bodyPr>
          <a:lstStyle/>
          <a:p>
            <a:pPr algn="ctr" rtl="1"/>
            <a:r>
              <a:rPr lang="fa-IR" sz="3600" b="1" dirty="0">
                <a:cs typeface="B Titr" pitchFamily="2" charset="-78"/>
              </a:rPr>
              <a:t>شناسایی </a:t>
            </a:r>
            <a:r>
              <a:rPr lang="fa-IR" sz="3600" b="1" dirty="0" err="1" smtClean="0">
                <a:cs typeface="B Titr" pitchFamily="2" charset="-78"/>
              </a:rPr>
              <a:t>گره‏های</a:t>
            </a:r>
            <a:r>
              <a:rPr lang="fa-IR" sz="3600" b="1" dirty="0" smtClean="0">
                <a:cs typeface="B Titr" pitchFamily="2" charset="-78"/>
              </a:rPr>
              <a:t> </a:t>
            </a:r>
            <a:r>
              <a:rPr lang="fa-IR" sz="3600" b="1" dirty="0">
                <a:cs typeface="B Titr" pitchFamily="2" charset="-78"/>
              </a:rPr>
              <a:t>مهم در </a:t>
            </a:r>
            <a:r>
              <a:rPr lang="fa-IR" sz="3600" b="1" dirty="0" err="1" smtClean="0">
                <a:cs typeface="B Titr" pitchFamily="2" charset="-78"/>
              </a:rPr>
              <a:t>شبکه‏های</a:t>
            </a:r>
            <a:r>
              <a:rPr lang="fa-IR" sz="3600" b="1" dirty="0" smtClean="0">
                <a:cs typeface="B Titr" pitchFamily="2" charset="-78"/>
              </a:rPr>
              <a:t> </a:t>
            </a:r>
            <a:r>
              <a:rPr lang="fa-IR" sz="3600" b="1" dirty="0">
                <a:cs typeface="B Titr" pitchFamily="2" charset="-78"/>
              </a:rPr>
              <a:t>اجتماعی</a:t>
            </a:r>
            <a:endParaRPr lang="en-US" sz="3600" dirty="0">
              <a:cs typeface="B Titr" pitchFamily="2" charset="-78"/>
            </a:endParaRPr>
          </a:p>
        </p:txBody>
      </p:sp>
      <p:sp>
        <p:nvSpPr>
          <p:cNvPr id="11" name="TextBox 10"/>
          <p:cNvSpPr txBox="1"/>
          <p:nvPr/>
        </p:nvSpPr>
        <p:spPr>
          <a:xfrm>
            <a:off x="10509170" y="4802392"/>
            <a:ext cx="1071127" cy="677108"/>
          </a:xfrm>
          <a:prstGeom prst="rect">
            <a:avLst/>
          </a:prstGeom>
          <a:noFill/>
        </p:spPr>
        <p:txBody>
          <a:bodyPr wrap="none" rtlCol="0">
            <a:spAutoFit/>
          </a:bodyPr>
          <a:lstStyle/>
          <a:p>
            <a:r>
              <a:rPr lang="fa-IR" sz="2000" dirty="0" smtClean="0">
                <a:solidFill>
                  <a:schemeClr val="bg1"/>
                </a:solidFill>
                <a:latin typeface="IranNastaliq"/>
                <a:cs typeface="B Mitra" pitchFamily="2" charset="-78"/>
              </a:rPr>
              <a:t>مریم سمیعی</a:t>
            </a:r>
            <a:endParaRPr lang="en-US" sz="2000" dirty="0" smtClean="0">
              <a:solidFill>
                <a:schemeClr val="bg1"/>
              </a:solidFill>
              <a:latin typeface="IranNastaliq"/>
              <a:cs typeface="B Mitra" pitchFamily="2" charset="-78"/>
            </a:endParaRPr>
          </a:p>
          <a:p>
            <a:endParaRPr lang="en-US" dirty="0">
              <a:solidFill>
                <a:srgbClr val="FF0000"/>
              </a:solidFill>
            </a:endParaRPr>
          </a:p>
        </p:txBody>
      </p:sp>
      <p:sp>
        <p:nvSpPr>
          <p:cNvPr id="12" name="Flowchart: Terminator 11"/>
          <p:cNvSpPr/>
          <p:nvPr/>
        </p:nvSpPr>
        <p:spPr>
          <a:xfrm>
            <a:off x="10176361" y="5403173"/>
            <a:ext cx="1762499" cy="57606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bg1"/>
                </a:solidFill>
                <a:latin typeface="IranNastaliq" panose="02020505000000020003" pitchFamily="18" charset="0"/>
                <a:cs typeface="B Nazanin" panose="00000400000000000000" pitchFamily="2" charset="-78"/>
              </a:rPr>
              <a:t>214</a:t>
            </a:r>
            <a:endParaRPr lang="en-US" sz="2000" dirty="0">
              <a:solidFill>
                <a:schemeClr val="bg1"/>
              </a:solidFill>
              <a:latin typeface="IranNastaliq" panose="02020505000000020003" pitchFamily="18" charset="0"/>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873" y="0"/>
            <a:ext cx="2143125" cy="6858000"/>
          </a:xfrm>
          <a:prstGeom prst="rect">
            <a:avLst/>
          </a:prstGeom>
        </p:spPr>
      </p:pic>
      <p:sp>
        <p:nvSpPr>
          <p:cNvPr id="9" name="Flowchart: Terminator 8"/>
          <p:cNvSpPr/>
          <p:nvPr/>
        </p:nvSpPr>
        <p:spPr>
          <a:xfrm>
            <a:off x="10239187" y="4514360"/>
            <a:ext cx="1762499" cy="57606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latin typeface="IranNastaliq" panose="02020505000000020003" pitchFamily="18" charset="0"/>
                <a:cs typeface="B Nazanin" panose="00000400000000000000" pitchFamily="2" charset="-78"/>
              </a:rPr>
              <a:t>73</a:t>
            </a:r>
            <a:endParaRPr lang="en-US" sz="2000" dirty="0">
              <a:solidFill>
                <a:schemeClr val="tx1"/>
              </a:solidFill>
              <a:latin typeface="IranNastaliq" panose="02020505000000020003" pitchFamily="18" charset="0"/>
              <a:cs typeface="B Nazanin" panose="00000400000000000000" pitchFamily="2" charset="-78"/>
            </a:endParaRPr>
          </a:p>
        </p:txBody>
      </p:sp>
      <p:sp>
        <p:nvSpPr>
          <p:cNvPr id="13" name="TextBox 12"/>
          <p:cNvSpPr txBox="1"/>
          <p:nvPr/>
        </p:nvSpPr>
        <p:spPr>
          <a:xfrm>
            <a:off x="10550356" y="3607905"/>
            <a:ext cx="1268296" cy="769441"/>
          </a:xfrm>
          <a:prstGeom prst="rect">
            <a:avLst/>
          </a:prstGeom>
          <a:noFill/>
        </p:spPr>
        <p:txBody>
          <a:bodyPr wrap="none" rtlCol="0">
            <a:spAutoFit/>
          </a:bodyPr>
          <a:lstStyle/>
          <a:p>
            <a:r>
              <a:rPr lang="fa-IR" sz="2400" dirty="0" smtClean="0">
                <a:latin typeface="IranNastaliq"/>
                <a:cs typeface="B Mitra" pitchFamily="2" charset="-78"/>
              </a:rPr>
              <a:t>حمید بشیری</a:t>
            </a:r>
            <a:endParaRPr lang="en-US" sz="2400" dirty="0" smtClean="0">
              <a:latin typeface="IranNastaliq"/>
              <a:cs typeface="B Mitra" pitchFamily="2" charset="-78"/>
            </a:endParaRPr>
          </a:p>
          <a:p>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91" y="4573530"/>
            <a:ext cx="2897668" cy="2235344"/>
          </a:xfrm>
          <a:prstGeom prst="rect">
            <a:avLst/>
          </a:prstGeom>
        </p:spPr>
      </p:pic>
      <p:sp>
        <p:nvSpPr>
          <p:cNvPr id="14" name="TextBox 13"/>
          <p:cNvSpPr txBox="1"/>
          <p:nvPr/>
        </p:nvSpPr>
        <p:spPr>
          <a:xfrm>
            <a:off x="360608" y="6362163"/>
            <a:ext cx="798490" cy="400110"/>
          </a:xfrm>
          <a:prstGeom prst="rect">
            <a:avLst/>
          </a:prstGeom>
          <a:noFill/>
        </p:spPr>
        <p:txBody>
          <a:bodyPr wrap="square" rtlCol="0">
            <a:spAutoFit/>
          </a:bodyPr>
          <a:lstStyle/>
          <a:p>
            <a:r>
              <a:rPr lang="fa-IR" sz="2000" dirty="0">
                <a:cs typeface="B Mitra" pitchFamily="2" charset="-78"/>
              </a:rPr>
              <a:t>1</a:t>
            </a:r>
            <a:endParaRPr lang="en-US" sz="2000" dirty="0">
              <a:cs typeface="B Mitra" pitchFamily="2" charset="-78"/>
            </a:endParaRPr>
          </a:p>
        </p:txBody>
      </p:sp>
      <p:sp>
        <p:nvSpPr>
          <p:cNvPr id="8" name="Rectangular Callout 7"/>
          <p:cNvSpPr/>
          <p:nvPr/>
        </p:nvSpPr>
        <p:spPr>
          <a:xfrm>
            <a:off x="7487905" y="1010200"/>
            <a:ext cx="4404574" cy="3514210"/>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a:xfrm>
            <a:off x="7487905" y="1038025"/>
            <a:ext cx="4330747" cy="2816156"/>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smtClean="0">
                <a:cs typeface="B Mitra" panose="00000400000000000000" pitchFamily="2" charset="-78"/>
              </a:rPr>
              <a:t>معمولاً در </a:t>
            </a:r>
            <a:r>
              <a:rPr lang="fa-IR" dirty="0" err="1" smtClean="0">
                <a:cs typeface="B Mitra" panose="00000400000000000000" pitchFamily="2" charset="-78"/>
              </a:rPr>
              <a:t>کنفرانس‏ها</a:t>
            </a:r>
            <a:r>
              <a:rPr lang="fa-IR" dirty="0" smtClean="0">
                <a:cs typeface="B Mitra" panose="00000400000000000000" pitchFamily="2" charset="-78"/>
              </a:rPr>
              <a:t> برای ارائه، قالب مخصوص داده </a:t>
            </a:r>
            <a:r>
              <a:rPr lang="fa-IR" dirty="0" err="1" smtClean="0">
                <a:cs typeface="B Mitra" panose="00000400000000000000" pitchFamily="2" charset="-78"/>
              </a:rPr>
              <a:t>می‏شود</a:t>
            </a:r>
            <a:r>
              <a:rPr lang="fa-IR" dirty="0" smtClean="0">
                <a:cs typeface="B Mitra" panose="00000400000000000000" pitchFamily="2" charset="-78"/>
              </a:rPr>
              <a:t>.</a:t>
            </a: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دقت شود </a:t>
            </a:r>
            <a:r>
              <a:rPr lang="fa-IR" dirty="0" smtClean="0">
                <a:cs typeface="B Mitra" panose="00000400000000000000" pitchFamily="2" charset="-78"/>
              </a:rPr>
              <a:t>در صفحه اول، </a:t>
            </a:r>
            <a:r>
              <a:rPr lang="fa-IR" dirty="0" err="1" smtClean="0">
                <a:cs typeface="B Mitra" panose="00000400000000000000" pitchFamily="2" charset="-78"/>
              </a:rPr>
              <a:t>ارائه‏کننده</a:t>
            </a:r>
            <a:r>
              <a:rPr lang="fa-IR" dirty="0" smtClean="0">
                <a:cs typeface="B Mitra" panose="00000400000000000000" pitchFamily="2" charset="-78"/>
              </a:rPr>
              <a:t> و نویسندگان مقاله به خوبی معرفی </a:t>
            </a:r>
            <a:r>
              <a:rPr lang="fa-IR" dirty="0" smtClean="0">
                <a:cs typeface="B Mitra" panose="00000400000000000000" pitchFamily="2" charset="-78"/>
              </a:rPr>
              <a:t>شوند</a:t>
            </a:r>
            <a:r>
              <a:rPr lang="fa-IR" dirty="0" smtClean="0">
                <a:cs typeface="B Mitra" panose="00000400000000000000" pitchFamily="2" charset="-78"/>
              </a:rPr>
              <a:t>.</a:t>
            </a: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شماره صفحه نیز حتماً زده شود، در مقالات فارسی بهتر است اعداد نیز فارسی باشند.</a:t>
            </a:r>
          </a:p>
          <a:p>
            <a:pPr marL="285750" indent="-285750" algn="r" rtl="1">
              <a:spcBef>
                <a:spcPts val="600"/>
              </a:spcBef>
              <a:buFont typeface="Arial" panose="020B0604020202020204" pitchFamily="34" charset="0"/>
              <a:buChar char="•"/>
            </a:pPr>
            <a:r>
              <a:rPr lang="fa-IR" dirty="0" err="1" smtClean="0">
                <a:cs typeface="B Mitra" panose="00000400000000000000" pitchFamily="2" charset="-78"/>
              </a:rPr>
              <a:t>لوگوی</a:t>
            </a:r>
            <a:r>
              <a:rPr lang="fa-IR" dirty="0" smtClean="0">
                <a:cs typeface="B Mitra" panose="00000400000000000000" pitchFamily="2" charset="-78"/>
              </a:rPr>
              <a:t> </a:t>
            </a:r>
            <a:r>
              <a:rPr lang="fa-IR" dirty="0" err="1" smtClean="0">
                <a:cs typeface="B Mitra" panose="00000400000000000000" pitchFamily="2" charset="-78"/>
              </a:rPr>
              <a:t>دانشگاه‏ها</a:t>
            </a:r>
            <a:r>
              <a:rPr lang="fa-IR" dirty="0" smtClean="0">
                <a:cs typeface="B Mitra" panose="00000400000000000000" pitchFamily="2" charset="-78"/>
              </a:rPr>
              <a:t> نیز صفحه اول و همچنین در تمام صفحات قرار گیرد. این کار با کمک </a:t>
            </a:r>
            <a:r>
              <a:rPr lang="en-US" dirty="0" smtClean="0">
                <a:cs typeface="B Mitra" panose="00000400000000000000" pitchFamily="2" charset="-78"/>
              </a:rPr>
              <a:t>slide master</a:t>
            </a:r>
            <a:r>
              <a:rPr lang="fa-IR" dirty="0" smtClean="0">
                <a:cs typeface="B Mitra" panose="00000400000000000000" pitchFamily="2" charset="-78"/>
              </a:rPr>
              <a:t> از تب </a:t>
            </a:r>
            <a:r>
              <a:rPr lang="en-US" dirty="0" smtClean="0">
                <a:cs typeface="B Mitra" panose="00000400000000000000" pitchFamily="2" charset="-78"/>
              </a:rPr>
              <a:t>view</a:t>
            </a:r>
            <a:r>
              <a:rPr lang="fa-IR" dirty="0" smtClean="0">
                <a:cs typeface="B Mitra" panose="00000400000000000000" pitchFamily="2" charset="-78"/>
              </a:rPr>
              <a:t> به راحتی </a:t>
            </a:r>
            <a:r>
              <a:rPr lang="fa-IR" dirty="0" err="1" smtClean="0">
                <a:cs typeface="B Mitra" panose="00000400000000000000" pitchFamily="2" charset="-78"/>
              </a:rPr>
              <a:t>امکان‏پذیر</a:t>
            </a:r>
            <a:r>
              <a:rPr lang="fa-IR" dirty="0" smtClean="0">
                <a:cs typeface="B Mitra" panose="00000400000000000000" pitchFamily="2" charset="-78"/>
              </a:rPr>
              <a:t> است.</a:t>
            </a:r>
          </a:p>
        </p:txBody>
      </p:sp>
    </p:spTree>
    <p:extLst>
      <p:ext uri="{BB962C8B-B14F-4D97-AF65-F5344CB8AC3E}">
        <p14:creationId xmlns:p14="http://schemas.microsoft.com/office/powerpoint/2010/main" val="9220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a:r>
              <a:rPr lang="fa-IR" sz="3600" b="1" dirty="0">
                <a:cs typeface="B Mitra" panose="00000400000000000000" pitchFamily="2" charset="-78"/>
              </a:rPr>
              <a:t>تعداد و تنوع مخاطبین هر فرد</a:t>
            </a:r>
            <a:endParaRPr lang="en-US" sz="3600" b="1" dirty="0">
              <a:cs typeface="B Mitra" panose="00000400000000000000" pitchFamily="2" charset="-78"/>
            </a:endParaRPr>
          </a:p>
        </p:txBody>
      </p:sp>
      <p:sp>
        <p:nvSpPr>
          <p:cNvPr id="3" name="Content Placeholder 2"/>
          <p:cNvSpPr>
            <a:spLocks noGrp="1"/>
          </p:cNvSpPr>
          <p:nvPr>
            <p:ph idx="1"/>
          </p:nvPr>
        </p:nvSpPr>
        <p:spPr>
          <a:xfrm>
            <a:off x="838200" y="1838504"/>
            <a:ext cx="10515600" cy="4351338"/>
          </a:xfrm>
        </p:spPr>
        <p:txBody>
          <a:bodyPr>
            <a:normAutofit/>
          </a:bodyPr>
          <a:lstStyle/>
          <a:p>
            <a:pPr algn="r" rtl="1"/>
            <a:r>
              <a:rPr lang="fa-IR" sz="3000" dirty="0" smtClean="0">
                <a:latin typeface="+mj-lt"/>
                <a:cs typeface="B Mitra" panose="00000400000000000000" pitchFamily="2" charset="-78"/>
              </a:rPr>
              <a:t>فرض </a:t>
            </a:r>
            <a:r>
              <a:rPr lang="fa-IR" sz="3000" dirty="0" err="1" smtClean="0">
                <a:latin typeface="+mj-lt"/>
                <a:cs typeface="B Mitra" panose="00000400000000000000" pitchFamily="2" charset="-78"/>
              </a:rPr>
              <a:t>می‏کنیم</a:t>
            </a:r>
            <a:r>
              <a:rPr lang="fa-IR" sz="3000" dirty="0" smtClean="0">
                <a:latin typeface="+mj-lt"/>
                <a:cs typeface="B Mitra" panose="00000400000000000000" pitchFamily="2" charset="-78"/>
              </a:rPr>
              <a:t> </a:t>
            </a:r>
            <a:r>
              <a:rPr lang="fa-IR" sz="3000" u="sng" dirty="0" smtClean="0">
                <a:latin typeface="+mj-lt"/>
                <a:cs typeface="B Mitra" panose="00000400000000000000" pitchFamily="2" charset="-78"/>
              </a:rPr>
              <a:t>افراد مهم</a:t>
            </a:r>
            <a:r>
              <a:rPr lang="fa-IR" sz="3000" dirty="0" smtClean="0">
                <a:latin typeface="+mj-lt"/>
                <a:cs typeface="B Mitra" panose="00000400000000000000" pitchFamily="2" charset="-78"/>
              </a:rPr>
              <a:t> در </a:t>
            </a:r>
            <a:r>
              <a:rPr lang="fa-IR" sz="3000" dirty="0" err="1" smtClean="0">
                <a:latin typeface="+mj-lt"/>
                <a:cs typeface="B Mitra" panose="00000400000000000000" pitchFamily="2" charset="-78"/>
              </a:rPr>
              <a:t>شبکه‏های</a:t>
            </a:r>
            <a:r>
              <a:rPr lang="fa-IR" sz="3000" dirty="0" smtClean="0">
                <a:latin typeface="+mj-lt"/>
                <a:cs typeface="B Mitra" panose="00000400000000000000" pitchFamily="2" charset="-78"/>
              </a:rPr>
              <a:t> اجتماعی:</a:t>
            </a:r>
          </a:p>
          <a:p>
            <a:pPr lvl="1" algn="r" rtl="1"/>
            <a:r>
              <a:rPr lang="fa-IR" sz="2600" dirty="0" smtClean="0">
                <a:latin typeface="+mj-lt"/>
                <a:cs typeface="B Mitra" panose="00000400000000000000" pitchFamily="2" charset="-78"/>
              </a:rPr>
              <a:t>با تعداد کمی از افراد و به تواتر در تعامل هستند.</a:t>
            </a:r>
          </a:p>
          <a:p>
            <a:pPr lvl="1" algn="r" rtl="1"/>
            <a:r>
              <a:rPr lang="fa-IR" sz="2600" dirty="0" smtClean="0">
                <a:latin typeface="+mj-lt"/>
                <a:cs typeface="B Mitra" panose="00000400000000000000" pitchFamily="2" charset="-78"/>
              </a:rPr>
              <a:t>با سایر افراد در شبکه‏ تعامل کمی دارند.</a:t>
            </a:r>
            <a:endParaRPr lang="fa-IR" sz="2600" dirty="0">
              <a:latin typeface="+mj-lt"/>
              <a:cs typeface="B Mitra" panose="00000400000000000000" pitchFamily="2" charset="-78"/>
            </a:endParaRPr>
          </a:p>
          <a:p>
            <a:pPr marL="0" indent="0" algn="r" rtl="1">
              <a:buNone/>
            </a:pPr>
            <a:endParaRPr lang="fa-IR" sz="3000" dirty="0" smtClean="0">
              <a:latin typeface="+mj-lt"/>
              <a:cs typeface="B Mitra" panose="00000400000000000000" pitchFamily="2" charset="-78"/>
            </a:endParaRPr>
          </a:p>
          <a:p>
            <a:pPr marL="0" indent="0" algn="r" rtl="1">
              <a:buNone/>
            </a:pPr>
            <a:endParaRPr lang="fa-IR" dirty="0"/>
          </a:p>
          <a:p>
            <a:pPr marL="0" indent="0" algn="r" rtl="1">
              <a:buNone/>
            </a:pPr>
            <a:endParaRPr lang="en-US" dirty="0"/>
          </a:p>
        </p:txBody>
      </p:sp>
      <p:sp>
        <p:nvSpPr>
          <p:cNvPr id="6" name="TextBox 5"/>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10</a:t>
            </a:r>
            <a:endParaRPr lang="en-US" sz="2000" dirty="0">
              <a:cs typeface="B Mitra"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61" y="3207477"/>
            <a:ext cx="2176530" cy="2789182"/>
          </a:xfrm>
          <a:prstGeom prst="rect">
            <a:avLst/>
          </a:prstGeom>
        </p:spPr>
      </p:pic>
      <p:sp>
        <p:nvSpPr>
          <p:cNvPr id="7" name="Rectangle 6"/>
          <p:cNvSpPr/>
          <p:nvPr/>
        </p:nvSpPr>
        <p:spPr>
          <a:xfrm>
            <a:off x="1275009" y="5473439"/>
            <a:ext cx="1342034"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Entropy</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3272741" y="4325069"/>
            <a:ext cx="8081059" cy="553998"/>
          </a:xfrm>
          <a:prstGeom prst="rect">
            <a:avLst/>
          </a:prstGeom>
        </p:spPr>
        <p:txBody>
          <a:bodyPr wrap="none">
            <a:spAutoFit/>
          </a:bodyPr>
          <a:lstStyle/>
          <a:p>
            <a:pPr algn="r" rtl="1"/>
            <a:r>
              <a:rPr lang="fa-IR" sz="3000" dirty="0">
                <a:cs typeface="B Mitra" panose="00000400000000000000" pitchFamily="2" charset="-78"/>
              </a:rPr>
              <a:t>برای </a:t>
            </a:r>
            <a:r>
              <a:rPr lang="fa-IR" sz="3000" dirty="0" err="1">
                <a:cs typeface="B Mitra" panose="00000400000000000000" pitchFamily="2" charset="-78"/>
              </a:rPr>
              <a:t>مدل‏سازی</a:t>
            </a:r>
            <a:r>
              <a:rPr lang="fa-IR" sz="3000" dirty="0">
                <a:cs typeface="B Mitra" panose="00000400000000000000" pitchFamily="2" charset="-78"/>
              </a:rPr>
              <a:t> این فرضیه از معیار </a:t>
            </a:r>
            <a:r>
              <a:rPr lang="fa-IR" sz="3000" b="1" dirty="0" err="1">
                <a:cs typeface="B Mitra" panose="00000400000000000000" pitchFamily="2" charset="-78"/>
              </a:rPr>
              <a:t>بی‏</a:t>
            </a:r>
            <a:r>
              <a:rPr lang="fa-IR" sz="3000" b="1" dirty="0" err="1" smtClean="0">
                <a:cs typeface="B Mitra" panose="00000400000000000000" pitchFamily="2" charset="-78"/>
              </a:rPr>
              <a:t>نظمی</a:t>
            </a:r>
            <a:r>
              <a:rPr lang="fa-IR" sz="3000" b="1" dirty="0" smtClean="0">
                <a:cs typeface="B Mitra" panose="00000400000000000000" pitchFamily="2" charset="-78"/>
              </a:rPr>
              <a:t> (</a:t>
            </a:r>
            <a:r>
              <a:rPr lang="fa-IR" sz="3000" b="1" dirty="0" err="1" smtClean="0">
                <a:cs typeface="B Mitra" panose="00000400000000000000" pitchFamily="2" charset="-78"/>
              </a:rPr>
              <a:t>آنتروپی</a:t>
            </a:r>
            <a:r>
              <a:rPr lang="fa-IR" sz="3000" b="1" dirty="0" smtClean="0">
                <a:cs typeface="B Mitra" panose="00000400000000000000" pitchFamily="2" charset="-78"/>
              </a:rPr>
              <a:t>)</a:t>
            </a:r>
            <a:r>
              <a:rPr lang="en-US" sz="3000" b="1" dirty="0" smtClean="0">
                <a:cs typeface="B Mitra" panose="00000400000000000000" pitchFamily="2" charset="-78"/>
              </a:rPr>
              <a:t> </a:t>
            </a:r>
            <a:r>
              <a:rPr lang="fa-IR" sz="3000" dirty="0" smtClean="0">
                <a:cs typeface="B Mitra" panose="00000400000000000000" pitchFamily="2" charset="-78"/>
              </a:rPr>
              <a:t>استفاده </a:t>
            </a:r>
            <a:r>
              <a:rPr lang="fa-IR" sz="3000" dirty="0" err="1">
                <a:cs typeface="B Mitra" panose="00000400000000000000" pitchFamily="2" charset="-78"/>
              </a:rPr>
              <a:t>می‏کنیم</a:t>
            </a:r>
            <a:r>
              <a:rPr lang="fa-IR" sz="3000" dirty="0">
                <a:cs typeface="B Mitra" panose="00000400000000000000" pitchFamily="2" charset="-78"/>
              </a:rPr>
              <a:t>.</a:t>
            </a:r>
          </a:p>
        </p:txBody>
      </p:sp>
      <p:sp>
        <p:nvSpPr>
          <p:cNvPr id="9" name="Rectangular Callout 7"/>
          <p:cNvSpPr/>
          <p:nvPr/>
        </p:nvSpPr>
        <p:spPr>
          <a:xfrm>
            <a:off x="1062684" y="3005620"/>
            <a:ext cx="3982336" cy="2638898"/>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a:xfrm>
            <a:off x="1062684" y="3104400"/>
            <a:ext cx="3915587" cy="2539157"/>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smtClean="0">
                <a:cs typeface="B Mitra" panose="00000400000000000000" pitchFamily="2" charset="-78"/>
              </a:rPr>
              <a:t>استفاده از کلمات انگلیسی در متن فارسی توصیه </a:t>
            </a:r>
            <a:r>
              <a:rPr lang="fa-IR" dirty="0" err="1" smtClean="0">
                <a:cs typeface="B Mitra" panose="00000400000000000000" pitchFamily="2" charset="-78"/>
              </a:rPr>
              <a:t>نمی‏شود</a:t>
            </a:r>
            <a:r>
              <a:rPr lang="fa-IR" dirty="0" smtClean="0">
                <a:cs typeface="B Mitra" panose="00000400000000000000" pitchFamily="2" charset="-78"/>
              </a:rPr>
              <a:t>.</a:t>
            </a: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هرچند در </a:t>
            </a:r>
            <a:r>
              <a:rPr lang="fa-IR" dirty="0" err="1" smtClean="0">
                <a:cs typeface="B Mitra" panose="00000400000000000000" pitchFamily="2" charset="-78"/>
              </a:rPr>
              <a:t>مواردی</a:t>
            </a:r>
            <a:r>
              <a:rPr lang="fa-IR" dirty="0" smtClean="0">
                <a:cs typeface="B Mitra" panose="00000400000000000000" pitchFamily="2" charset="-78"/>
              </a:rPr>
              <a:t> که ممکن کلمه بد برداشت شود یا معادل فارسی مناسب نداشته باشد </a:t>
            </a:r>
            <a:r>
              <a:rPr lang="fa-IR" dirty="0" err="1" smtClean="0">
                <a:cs typeface="B Mitra" panose="00000400000000000000" pitchFamily="2" charset="-78"/>
              </a:rPr>
              <a:t>می‏توان</a:t>
            </a:r>
            <a:r>
              <a:rPr lang="fa-IR" dirty="0" smtClean="0">
                <a:cs typeface="B Mitra" panose="00000400000000000000" pitchFamily="2" charset="-78"/>
              </a:rPr>
              <a:t> با استفاده از شکل و همچنین نوشتن معادل انگلیسی داخل پرانتز تا حدی به فهم مخاطب کمک کرد.</a:t>
            </a:r>
          </a:p>
          <a:p>
            <a:pPr algn="r" rtl="1">
              <a:spcBef>
                <a:spcPts val="600"/>
              </a:spcBef>
            </a:pPr>
            <a:endParaRPr lang="fa-IR" dirty="0" smtClean="0">
              <a:cs typeface="B Mitra" panose="00000400000000000000" pitchFamily="2" charset="-78"/>
            </a:endParaRPr>
          </a:p>
          <a:p>
            <a:pPr marL="285750" indent="-285750" algn="r" rtl="1">
              <a:spcBef>
                <a:spcPts val="600"/>
              </a:spcBef>
              <a:buFont typeface="Arial" panose="020B0604020202020204" pitchFamily="34" charset="0"/>
              <a:buChar char="•"/>
            </a:pPr>
            <a:endParaRPr lang="fa-IR" dirty="0" smtClean="0">
              <a:cs typeface="B Mitra" panose="00000400000000000000" pitchFamily="2" charset="-78"/>
            </a:endParaRPr>
          </a:p>
        </p:txBody>
      </p:sp>
      <p:sp>
        <p:nvSpPr>
          <p:cNvPr id="11" name="Rectangular Callout 7"/>
          <p:cNvSpPr/>
          <p:nvPr/>
        </p:nvSpPr>
        <p:spPr>
          <a:xfrm>
            <a:off x="4431840" y="57771"/>
            <a:ext cx="3982336" cy="2943219"/>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383711"/>
              <a:gd name="connsiteX1" fmla="*/ 734096 w 4404574"/>
              <a:gd name="connsiteY1" fmla="*/ 0 h 3383711"/>
              <a:gd name="connsiteX2" fmla="*/ 734096 w 4404574"/>
              <a:gd name="connsiteY2" fmla="*/ 0 h 3383711"/>
              <a:gd name="connsiteX3" fmla="*/ 1835239 w 4404574"/>
              <a:gd name="connsiteY3" fmla="*/ 0 h 3383711"/>
              <a:gd name="connsiteX4" fmla="*/ 4404574 w 4404574"/>
              <a:gd name="connsiteY4" fmla="*/ 0 h 3383711"/>
              <a:gd name="connsiteX5" fmla="*/ 4404574 w 4404574"/>
              <a:gd name="connsiteY5" fmla="*/ 1498472 h 3383711"/>
              <a:gd name="connsiteX6" fmla="*/ 4404574 w 4404574"/>
              <a:gd name="connsiteY6" fmla="*/ 1498472 h 3383711"/>
              <a:gd name="connsiteX7" fmla="*/ 4404574 w 4404574"/>
              <a:gd name="connsiteY7" fmla="*/ 2140674 h 3383711"/>
              <a:gd name="connsiteX8" fmla="*/ 4404574 w 4404574"/>
              <a:gd name="connsiteY8" fmla="*/ 2568809 h 3383711"/>
              <a:gd name="connsiteX9" fmla="*/ 1835239 w 4404574"/>
              <a:gd name="connsiteY9" fmla="*/ 2568809 h 3383711"/>
              <a:gd name="connsiteX10" fmla="*/ 1639800 w 4404574"/>
              <a:gd name="connsiteY10" fmla="*/ 3383711 h 3383711"/>
              <a:gd name="connsiteX11" fmla="*/ 734096 w 4404574"/>
              <a:gd name="connsiteY11" fmla="*/ 2568809 h 3383711"/>
              <a:gd name="connsiteX12" fmla="*/ 0 w 4404574"/>
              <a:gd name="connsiteY12" fmla="*/ 2568809 h 3383711"/>
              <a:gd name="connsiteX13" fmla="*/ 0 w 4404574"/>
              <a:gd name="connsiteY13" fmla="*/ 2140674 h 3383711"/>
              <a:gd name="connsiteX14" fmla="*/ 0 w 4404574"/>
              <a:gd name="connsiteY14" fmla="*/ 1498472 h 3383711"/>
              <a:gd name="connsiteX15" fmla="*/ 0 w 4404574"/>
              <a:gd name="connsiteY15" fmla="*/ 1498472 h 3383711"/>
              <a:gd name="connsiteX16" fmla="*/ 0 w 4404574"/>
              <a:gd name="connsiteY16" fmla="*/ 0 h 3383711"/>
              <a:gd name="connsiteX0" fmla="*/ 0 w 4404574"/>
              <a:gd name="connsiteY0" fmla="*/ 0 h 3393258"/>
              <a:gd name="connsiteX1" fmla="*/ 734096 w 4404574"/>
              <a:gd name="connsiteY1" fmla="*/ 0 h 3393258"/>
              <a:gd name="connsiteX2" fmla="*/ 734096 w 4404574"/>
              <a:gd name="connsiteY2" fmla="*/ 0 h 3393258"/>
              <a:gd name="connsiteX3" fmla="*/ 1835239 w 4404574"/>
              <a:gd name="connsiteY3" fmla="*/ 0 h 3393258"/>
              <a:gd name="connsiteX4" fmla="*/ 4404574 w 4404574"/>
              <a:gd name="connsiteY4" fmla="*/ 0 h 3393258"/>
              <a:gd name="connsiteX5" fmla="*/ 4404574 w 4404574"/>
              <a:gd name="connsiteY5" fmla="*/ 1498472 h 3393258"/>
              <a:gd name="connsiteX6" fmla="*/ 4404574 w 4404574"/>
              <a:gd name="connsiteY6" fmla="*/ 1498472 h 3393258"/>
              <a:gd name="connsiteX7" fmla="*/ 4404574 w 4404574"/>
              <a:gd name="connsiteY7" fmla="*/ 2140674 h 3393258"/>
              <a:gd name="connsiteX8" fmla="*/ 4404574 w 4404574"/>
              <a:gd name="connsiteY8" fmla="*/ 2568809 h 3393258"/>
              <a:gd name="connsiteX9" fmla="*/ 1835239 w 4404574"/>
              <a:gd name="connsiteY9" fmla="*/ 2568809 h 3393258"/>
              <a:gd name="connsiteX10" fmla="*/ 1639800 w 4404574"/>
              <a:gd name="connsiteY10" fmla="*/ 3383711 h 3393258"/>
              <a:gd name="connsiteX11" fmla="*/ 1152129 w 4404574"/>
              <a:gd name="connsiteY11" fmla="*/ 3061865 h 3393258"/>
              <a:gd name="connsiteX12" fmla="*/ 734096 w 4404574"/>
              <a:gd name="connsiteY12" fmla="*/ 2568809 h 3393258"/>
              <a:gd name="connsiteX13" fmla="*/ 0 w 4404574"/>
              <a:gd name="connsiteY13" fmla="*/ 2568809 h 3393258"/>
              <a:gd name="connsiteX14" fmla="*/ 0 w 4404574"/>
              <a:gd name="connsiteY14" fmla="*/ 2140674 h 3393258"/>
              <a:gd name="connsiteX15" fmla="*/ 0 w 4404574"/>
              <a:gd name="connsiteY15" fmla="*/ 1498472 h 3393258"/>
              <a:gd name="connsiteX16" fmla="*/ 0 w 4404574"/>
              <a:gd name="connsiteY16" fmla="*/ 1498472 h 3393258"/>
              <a:gd name="connsiteX17" fmla="*/ 0 w 4404574"/>
              <a:gd name="connsiteY17" fmla="*/ 0 h 3393258"/>
              <a:gd name="connsiteX0" fmla="*/ 0 w 4404574"/>
              <a:gd name="connsiteY0" fmla="*/ 0 h 3393258"/>
              <a:gd name="connsiteX1" fmla="*/ 734096 w 4404574"/>
              <a:gd name="connsiteY1" fmla="*/ 0 h 3393258"/>
              <a:gd name="connsiteX2" fmla="*/ 734096 w 4404574"/>
              <a:gd name="connsiteY2" fmla="*/ 0 h 3393258"/>
              <a:gd name="connsiteX3" fmla="*/ 1835239 w 4404574"/>
              <a:gd name="connsiteY3" fmla="*/ 0 h 3393258"/>
              <a:gd name="connsiteX4" fmla="*/ 4404574 w 4404574"/>
              <a:gd name="connsiteY4" fmla="*/ 0 h 3393258"/>
              <a:gd name="connsiteX5" fmla="*/ 4404574 w 4404574"/>
              <a:gd name="connsiteY5" fmla="*/ 1498472 h 3393258"/>
              <a:gd name="connsiteX6" fmla="*/ 4404574 w 4404574"/>
              <a:gd name="connsiteY6" fmla="*/ 1498472 h 3393258"/>
              <a:gd name="connsiteX7" fmla="*/ 4404574 w 4404574"/>
              <a:gd name="connsiteY7" fmla="*/ 2140674 h 3393258"/>
              <a:gd name="connsiteX8" fmla="*/ 4404574 w 4404574"/>
              <a:gd name="connsiteY8" fmla="*/ 2568809 h 3393258"/>
              <a:gd name="connsiteX9" fmla="*/ 1835239 w 4404574"/>
              <a:gd name="connsiteY9" fmla="*/ 2568809 h 3393258"/>
              <a:gd name="connsiteX10" fmla="*/ 1479750 w 4404574"/>
              <a:gd name="connsiteY10" fmla="*/ 2893493 h 3393258"/>
              <a:gd name="connsiteX11" fmla="*/ 1639800 w 4404574"/>
              <a:gd name="connsiteY11" fmla="*/ 3383711 h 3393258"/>
              <a:gd name="connsiteX12" fmla="*/ 1152129 w 4404574"/>
              <a:gd name="connsiteY12" fmla="*/ 3061865 h 3393258"/>
              <a:gd name="connsiteX13" fmla="*/ 734096 w 4404574"/>
              <a:gd name="connsiteY13" fmla="*/ 2568809 h 3393258"/>
              <a:gd name="connsiteX14" fmla="*/ 0 w 4404574"/>
              <a:gd name="connsiteY14" fmla="*/ 2568809 h 3393258"/>
              <a:gd name="connsiteX15" fmla="*/ 0 w 4404574"/>
              <a:gd name="connsiteY15" fmla="*/ 2140674 h 3393258"/>
              <a:gd name="connsiteX16" fmla="*/ 0 w 4404574"/>
              <a:gd name="connsiteY16" fmla="*/ 1498472 h 3393258"/>
              <a:gd name="connsiteX17" fmla="*/ 0 w 4404574"/>
              <a:gd name="connsiteY17" fmla="*/ 1498472 h 3393258"/>
              <a:gd name="connsiteX18" fmla="*/ 0 w 4404574"/>
              <a:gd name="connsiteY18" fmla="*/ 0 h 3393258"/>
              <a:gd name="connsiteX0" fmla="*/ 0 w 4404574"/>
              <a:gd name="connsiteY0" fmla="*/ 0 h 3393258"/>
              <a:gd name="connsiteX1" fmla="*/ 734096 w 4404574"/>
              <a:gd name="connsiteY1" fmla="*/ 0 h 3393258"/>
              <a:gd name="connsiteX2" fmla="*/ 734096 w 4404574"/>
              <a:gd name="connsiteY2" fmla="*/ 0 h 3393258"/>
              <a:gd name="connsiteX3" fmla="*/ 1835239 w 4404574"/>
              <a:gd name="connsiteY3" fmla="*/ 0 h 3393258"/>
              <a:gd name="connsiteX4" fmla="*/ 4404574 w 4404574"/>
              <a:gd name="connsiteY4" fmla="*/ 0 h 3393258"/>
              <a:gd name="connsiteX5" fmla="*/ 4404574 w 4404574"/>
              <a:gd name="connsiteY5" fmla="*/ 1498472 h 3393258"/>
              <a:gd name="connsiteX6" fmla="*/ 4404574 w 4404574"/>
              <a:gd name="connsiteY6" fmla="*/ 1498472 h 3393258"/>
              <a:gd name="connsiteX7" fmla="*/ 4404574 w 4404574"/>
              <a:gd name="connsiteY7" fmla="*/ 2140674 h 3393258"/>
              <a:gd name="connsiteX8" fmla="*/ 4404574 w 4404574"/>
              <a:gd name="connsiteY8" fmla="*/ 2568809 h 3393258"/>
              <a:gd name="connsiteX9" fmla="*/ 1835239 w 4404574"/>
              <a:gd name="connsiteY9" fmla="*/ 2568809 h 3393258"/>
              <a:gd name="connsiteX10" fmla="*/ 1479750 w 4404574"/>
              <a:gd name="connsiteY10" fmla="*/ 2893493 h 3393258"/>
              <a:gd name="connsiteX11" fmla="*/ 1522483 w 4404574"/>
              <a:gd name="connsiteY11" fmla="*/ 3167097 h 3393258"/>
              <a:gd name="connsiteX12" fmla="*/ 1639800 w 4404574"/>
              <a:gd name="connsiteY12" fmla="*/ 3383711 h 3393258"/>
              <a:gd name="connsiteX13" fmla="*/ 1152129 w 4404574"/>
              <a:gd name="connsiteY13" fmla="*/ 3061865 h 3393258"/>
              <a:gd name="connsiteX14" fmla="*/ 734096 w 4404574"/>
              <a:gd name="connsiteY14" fmla="*/ 2568809 h 3393258"/>
              <a:gd name="connsiteX15" fmla="*/ 0 w 4404574"/>
              <a:gd name="connsiteY15" fmla="*/ 2568809 h 3393258"/>
              <a:gd name="connsiteX16" fmla="*/ 0 w 4404574"/>
              <a:gd name="connsiteY16" fmla="*/ 2140674 h 3393258"/>
              <a:gd name="connsiteX17" fmla="*/ 0 w 4404574"/>
              <a:gd name="connsiteY17" fmla="*/ 1498472 h 3393258"/>
              <a:gd name="connsiteX18" fmla="*/ 0 w 4404574"/>
              <a:gd name="connsiteY18" fmla="*/ 1498472 h 3393258"/>
              <a:gd name="connsiteX19" fmla="*/ 0 w 4404574"/>
              <a:gd name="connsiteY19" fmla="*/ 0 h 3393258"/>
              <a:gd name="connsiteX0" fmla="*/ 0 w 4404574"/>
              <a:gd name="connsiteY0" fmla="*/ 0 h 3393258"/>
              <a:gd name="connsiteX1" fmla="*/ 734096 w 4404574"/>
              <a:gd name="connsiteY1" fmla="*/ 0 h 3393258"/>
              <a:gd name="connsiteX2" fmla="*/ 734096 w 4404574"/>
              <a:gd name="connsiteY2" fmla="*/ 0 h 3393258"/>
              <a:gd name="connsiteX3" fmla="*/ 1835239 w 4404574"/>
              <a:gd name="connsiteY3" fmla="*/ 0 h 3393258"/>
              <a:gd name="connsiteX4" fmla="*/ 4404574 w 4404574"/>
              <a:gd name="connsiteY4" fmla="*/ 0 h 3393258"/>
              <a:gd name="connsiteX5" fmla="*/ 4404574 w 4404574"/>
              <a:gd name="connsiteY5" fmla="*/ 1498472 h 3393258"/>
              <a:gd name="connsiteX6" fmla="*/ 4404574 w 4404574"/>
              <a:gd name="connsiteY6" fmla="*/ 1498472 h 3393258"/>
              <a:gd name="connsiteX7" fmla="*/ 4404574 w 4404574"/>
              <a:gd name="connsiteY7" fmla="*/ 2140674 h 3393258"/>
              <a:gd name="connsiteX8" fmla="*/ 4404574 w 4404574"/>
              <a:gd name="connsiteY8" fmla="*/ 2568809 h 3393258"/>
              <a:gd name="connsiteX9" fmla="*/ 1835239 w 4404574"/>
              <a:gd name="connsiteY9" fmla="*/ 2568809 h 3393258"/>
              <a:gd name="connsiteX10" fmla="*/ 1451261 w 4404574"/>
              <a:gd name="connsiteY10" fmla="*/ 2872446 h 3393258"/>
              <a:gd name="connsiteX11" fmla="*/ 1522483 w 4404574"/>
              <a:gd name="connsiteY11" fmla="*/ 3167097 h 3393258"/>
              <a:gd name="connsiteX12" fmla="*/ 1639800 w 4404574"/>
              <a:gd name="connsiteY12" fmla="*/ 3383711 h 3393258"/>
              <a:gd name="connsiteX13" fmla="*/ 1152129 w 4404574"/>
              <a:gd name="connsiteY13" fmla="*/ 3061865 h 3393258"/>
              <a:gd name="connsiteX14" fmla="*/ 734096 w 4404574"/>
              <a:gd name="connsiteY14" fmla="*/ 2568809 h 3393258"/>
              <a:gd name="connsiteX15" fmla="*/ 0 w 4404574"/>
              <a:gd name="connsiteY15" fmla="*/ 2568809 h 3393258"/>
              <a:gd name="connsiteX16" fmla="*/ 0 w 4404574"/>
              <a:gd name="connsiteY16" fmla="*/ 2140674 h 3393258"/>
              <a:gd name="connsiteX17" fmla="*/ 0 w 4404574"/>
              <a:gd name="connsiteY17" fmla="*/ 1498472 h 3393258"/>
              <a:gd name="connsiteX18" fmla="*/ 0 w 4404574"/>
              <a:gd name="connsiteY18" fmla="*/ 1498472 h 3393258"/>
              <a:gd name="connsiteX19" fmla="*/ 0 w 4404574"/>
              <a:gd name="connsiteY19" fmla="*/ 0 h 339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04574" h="3393258">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cubicBezTo>
                  <a:pt x="1383379" y="2622923"/>
                  <a:pt x="1483834" y="2736629"/>
                  <a:pt x="1451261" y="2872446"/>
                </a:cubicBezTo>
                <a:cubicBezTo>
                  <a:pt x="1408631" y="2972161"/>
                  <a:pt x="1495808" y="3085394"/>
                  <a:pt x="1522483" y="3167097"/>
                </a:cubicBezTo>
                <a:cubicBezTo>
                  <a:pt x="1549158" y="3248800"/>
                  <a:pt x="1711022" y="3401250"/>
                  <a:pt x="1639800" y="3383711"/>
                </a:cubicBezTo>
                <a:cubicBezTo>
                  <a:pt x="1552063" y="3444840"/>
                  <a:pt x="1303080" y="3197682"/>
                  <a:pt x="1152129" y="3061865"/>
                </a:cubicBezTo>
                <a:cubicBezTo>
                  <a:pt x="1001178" y="2926048"/>
                  <a:pt x="952232" y="2629939"/>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a:xfrm>
            <a:off x="4465214" y="87655"/>
            <a:ext cx="3915587" cy="2539157"/>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b="1" dirty="0" err="1" smtClean="0">
                <a:cs typeface="B Mitra" panose="00000400000000000000" pitchFamily="2" charset="-78"/>
              </a:rPr>
              <a:t>موازی‏نویسی</a:t>
            </a:r>
            <a:r>
              <a:rPr lang="fa-IR" b="1" dirty="0" smtClean="0">
                <a:cs typeface="B Mitra" panose="00000400000000000000" pitchFamily="2" charset="-78"/>
              </a:rPr>
              <a:t>:</a:t>
            </a:r>
          </a:p>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اگر </a:t>
            </a:r>
            <a:r>
              <a:rPr lang="fa-IR" dirty="0" err="1" smtClean="0">
                <a:cs typeface="B Mitra" panose="00000400000000000000" pitchFamily="2" charset="-78"/>
              </a:rPr>
              <a:t>می‏خواهید</a:t>
            </a:r>
            <a:r>
              <a:rPr lang="fa-IR" dirty="0" smtClean="0">
                <a:cs typeface="B Mitra" panose="00000400000000000000" pitchFamily="2" charset="-78"/>
              </a:rPr>
              <a:t> چند معیار را معرفی یا بررسی کنید با کلمات یکسان شروع کنید. این کار ذهن مخاطب را برای شنیدن معیار بعدی آماده </a:t>
            </a:r>
            <a:r>
              <a:rPr lang="fa-IR" dirty="0" err="1" smtClean="0">
                <a:cs typeface="B Mitra" panose="00000400000000000000" pitchFamily="2" charset="-78"/>
              </a:rPr>
              <a:t>می‏کند</a:t>
            </a:r>
            <a:r>
              <a:rPr lang="fa-IR" dirty="0" smtClean="0">
                <a:cs typeface="B Mitra" panose="00000400000000000000" pitchFamily="2" charset="-78"/>
              </a:rPr>
              <a:t>.</a:t>
            </a:r>
          </a:p>
          <a:p>
            <a:pPr lvl="1" algn="r" rtl="1">
              <a:spcBef>
                <a:spcPts val="600"/>
              </a:spcBef>
            </a:pPr>
            <a:r>
              <a:rPr lang="fa-IR" dirty="0" smtClean="0">
                <a:cs typeface="B Mitra" panose="00000400000000000000" pitchFamily="2" charset="-78"/>
              </a:rPr>
              <a:t>برای مثال در اینجا از عبارت یکسان «فرض </a:t>
            </a:r>
            <a:r>
              <a:rPr lang="fa-IR" dirty="0" err="1" smtClean="0">
                <a:cs typeface="B Mitra" panose="00000400000000000000" pitchFamily="2" charset="-78"/>
              </a:rPr>
              <a:t>می‏کنیم</a:t>
            </a:r>
            <a:r>
              <a:rPr lang="fa-IR" dirty="0" smtClean="0">
                <a:cs typeface="B Mitra" panose="00000400000000000000" pitchFamily="2" charset="-78"/>
              </a:rPr>
              <a:t> افراد مهم ...» استفاده شده است.</a:t>
            </a:r>
            <a:endParaRPr lang="fa-IR" dirty="0" smtClean="0">
              <a:cs typeface="B Mitra" panose="00000400000000000000" pitchFamily="2" charset="-78"/>
            </a:endParaRPr>
          </a:p>
          <a:p>
            <a:pPr marL="285750" indent="-285750" algn="r" rtl="1">
              <a:spcBef>
                <a:spcPts val="600"/>
              </a:spcBef>
              <a:buFont typeface="Arial" panose="020B0604020202020204" pitchFamily="34" charset="0"/>
              <a:buChar char="•"/>
            </a:pPr>
            <a:endParaRPr lang="fa-IR" b="1" dirty="0" smtClean="0">
              <a:cs typeface="B Mitra" panose="00000400000000000000" pitchFamily="2" charset="-78"/>
            </a:endParaRPr>
          </a:p>
        </p:txBody>
      </p:sp>
    </p:spTree>
    <p:extLst>
      <p:ext uri="{BB962C8B-B14F-4D97-AF65-F5344CB8AC3E}">
        <p14:creationId xmlns:p14="http://schemas.microsoft.com/office/powerpoint/2010/main" val="17654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rtl="1"/>
            <a:r>
              <a:rPr lang="fa-IR" sz="3600" b="1" dirty="0" err="1" smtClean="0">
                <a:cs typeface="B Mitra" panose="00000400000000000000" pitchFamily="2" charset="-78"/>
              </a:rPr>
              <a:t>بی‏نظمی</a:t>
            </a:r>
            <a:r>
              <a:rPr lang="fa-IR" sz="3600" b="1" dirty="0" smtClean="0">
                <a:cs typeface="B Mitra" panose="00000400000000000000" pitchFamily="2" charset="-78"/>
              </a:rPr>
              <a:t> (</a:t>
            </a:r>
            <a:r>
              <a:rPr lang="fa-IR" sz="3600" b="1" dirty="0" err="1" smtClean="0">
                <a:cs typeface="B Mitra" panose="00000400000000000000" pitchFamily="2" charset="-78"/>
              </a:rPr>
              <a:t>آنتروپی</a:t>
            </a:r>
            <a:r>
              <a:rPr lang="fa-IR" sz="3600" b="1" dirty="0" smtClean="0">
                <a:cs typeface="B Mitra" panose="00000400000000000000" pitchFamily="2" charset="-78"/>
              </a:rPr>
              <a:t>)</a:t>
            </a:r>
            <a:endParaRPr lang="en-US" sz="3600" b="1" dirty="0">
              <a:cs typeface="B Mitra" panose="00000400000000000000" pitchFamily="2" charset="-78"/>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294" y="2722855"/>
            <a:ext cx="2880117" cy="222180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681" y="2710264"/>
            <a:ext cx="2880117" cy="222180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65" y="2712816"/>
            <a:ext cx="2880117" cy="2221805"/>
          </a:xfrm>
          <a:prstGeom prst="rect">
            <a:avLst/>
          </a:prstGeom>
        </p:spPr>
      </p:pic>
      <p:pic>
        <p:nvPicPr>
          <p:cNvPr id="28"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587" y="3238844"/>
            <a:ext cx="630255" cy="549532"/>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132062" y="3365079"/>
            <a:ext cx="380372" cy="380372"/>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23783" y="4246879"/>
            <a:ext cx="380372" cy="380372"/>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47817" y="4210095"/>
            <a:ext cx="380372" cy="380372"/>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16132" y="3043675"/>
            <a:ext cx="380372" cy="380372"/>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700202" y="3462143"/>
            <a:ext cx="380372" cy="380372"/>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39528" y="3878402"/>
            <a:ext cx="380372" cy="380372"/>
          </a:xfrm>
          <a:prstGeom prst="rect">
            <a:avLst/>
          </a:prstGeom>
        </p:spPr>
      </p:pic>
      <p:pic>
        <p:nvPicPr>
          <p:cNvPr id="39"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395" y="4162299"/>
            <a:ext cx="630255" cy="549532"/>
          </a:xfrm>
          <a:prstGeom prst="rect">
            <a:avLst/>
          </a:prstGeom>
        </p:spPr>
      </p:pic>
      <p:pic>
        <p:nvPicPr>
          <p:cNvPr id="4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157" y="3994420"/>
            <a:ext cx="630255" cy="549532"/>
          </a:xfrm>
          <a:prstGeom prst="rect">
            <a:avLst/>
          </a:prstGeom>
        </p:spPr>
      </p:pic>
      <p:pic>
        <p:nvPicPr>
          <p:cNvPr id="41"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187" y="2900435"/>
            <a:ext cx="630255" cy="549532"/>
          </a:xfrm>
          <a:prstGeom prst="rect">
            <a:avLst/>
          </a:prstGeom>
        </p:spPr>
      </p:pic>
      <p:pic>
        <p:nvPicPr>
          <p:cNvPr id="42"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650" y="3548952"/>
            <a:ext cx="630255" cy="549532"/>
          </a:xfrm>
          <a:prstGeom prst="rect">
            <a:avLst/>
          </a:prstGeom>
        </p:spPr>
      </p:pic>
      <p:pic>
        <p:nvPicPr>
          <p:cNvPr id="43"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1588" y="3768227"/>
            <a:ext cx="444612" cy="387666"/>
          </a:xfrm>
          <a:prstGeom prst="rect">
            <a:avLst/>
          </a:prstGeom>
        </p:spPr>
      </p:pic>
      <p:pic>
        <p:nvPicPr>
          <p:cNvPr id="44"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4691" y="3384745"/>
            <a:ext cx="444612" cy="387666"/>
          </a:xfrm>
          <a:prstGeom prst="rect">
            <a:avLst/>
          </a:prstGeom>
        </p:spPr>
      </p:pic>
      <p:pic>
        <p:nvPicPr>
          <p:cNvPr id="45"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0153" y="4454474"/>
            <a:ext cx="444612" cy="387666"/>
          </a:xfrm>
          <a:prstGeom prst="rect">
            <a:avLst/>
          </a:prstGeom>
        </p:spPr>
      </p:pic>
      <p:pic>
        <p:nvPicPr>
          <p:cNvPr id="46"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1019" y="3475591"/>
            <a:ext cx="444612" cy="387666"/>
          </a:xfrm>
          <a:prstGeom prst="rect">
            <a:avLst/>
          </a:prstGeom>
        </p:spPr>
      </p:pic>
      <p:pic>
        <p:nvPicPr>
          <p:cNvPr id="47"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8266" y="2825188"/>
            <a:ext cx="444612" cy="387666"/>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725405" y="3268122"/>
            <a:ext cx="389360" cy="389360"/>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13421" y="3100365"/>
            <a:ext cx="389360" cy="389360"/>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81822" y="3780865"/>
            <a:ext cx="389360" cy="389360"/>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63353" y="3365079"/>
            <a:ext cx="389360" cy="389360"/>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258033" y="2842992"/>
            <a:ext cx="389360" cy="389360"/>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32317" y="3845803"/>
            <a:ext cx="389360" cy="389360"/>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54447" y="4269186"/>
            <a:ext cx="389360" cy="389360"/>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674597" y="3975545"/>
            <a:ext cx="389360" cy="389360"/>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167041" y="4269186"/>
            <a:ext cx="389360" cy="389360"/>
          </a:xfrm>
          <a:prstGeom prst="rect">
            <a:avLst/>
          </a:prstGeom>
        </p:spPr>
      </p:pic>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21036" y="5046094"/>
            <a:ext cx="462279" cy="905026"/>
          </a:xfrm>
          <a:prstGeom prst="rect">
            <a:avLst/>
          </a:prstGeom>
        </p:spPr>
      </p:pic>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5878090" y="5048107"/>
            <a:ext cx="462279" cy="905026"/>
          </a:xfrm>
          <a:prstGeom prst="rect">
            <a:avLst/>
          </a:prstGeom>
        </p:spPr>
      </p:pic>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9766199" y="5047102"/>
            <a:ext cx="462279" cy="905026"/>
          </a:xfrm>
          <a:prstGeom prst="rect">
            <a:avLst/>
          </a:prstGeom>
        </p:spPr>
      </p:pic>
      <p:sp>
        <p:nvSpPr>
          <p:cNvPr id="61" name="Rectangle 60"/>
          <p:cNvSpPr/>
          <p:nvPr/>
        </p:nvSpPr>
        <p:spPr>
          <a:xfrm>
            <a:off x="1556096" y="6011174"/>
            <a:ext cx="987771" cy="523220"/>
          </a:xfrm>
          <a:prstGeom prst="rect">
            <a:avLst/>
          </a:prstGeom>
        </p:spPr>
        <p:txBody>
          <a:bodyPr wrap="none">
            <a:spAutoFit/>
          </a:bodyPr>
          <a:lstStyle/>
          <a:p>
            <a:pPr algn="ctr"/>
            <a:r>
              <a:rPr lang="en-US" sz="2800" b="1" dirty="0">
                <a:latin typeface="Times New Roman" panose="02020603050405020304" pitchFamily="18" charset="0"/>
                <a:ea typeface="Calibri" panose="020F0502020204030204" pitchFamily="34" charset="0"/>
                <a:cs typeface="Times New Roman" panose="02020603050405020304" pitchFamily="18" charset="0"/>
              </a:rPr>
              <a:t>E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0</a:t>
            </a:r>
            <a:endParaRPr lang="en-US" sz="2800" dirty="0"/>
          </a:p>
        </p:txBody>
      </p:sp>
      <p:sp>
        <p:nvSpPr>
          <p:cNvPr id="62" name="Rectangle 61"/>
          <p:cNvSpPr/>
          <p:nvPr/>
        </p:nvSpPr>
        <p:spPr>
          <a:xfrm>
            <a:off x="5615123" y="6011174"/>
            <a:ext cx="987771" cy="523220"/>
          </a:xfrm>
          <a:prstGeom prst="rect">
            <a:avLst/>
          </a:prstGeom>
        </p:spPr>
        <p:txBody>
          <a:bodyPr wrap="none">
            <a:spAutoFit/>
          </a:bodyPr>
          <a:lstStyle/>
          <a:p>
            <a:pPr algn="ctr"/>
            <a:r>
              <a:rPr lang="en-US" sz="2800" b="1" dirty="0">
                <a:latin typeface="Times New Roman" panose="02020603050405020304" pitchFamily="18" charset="0"/>
                <a:ea typeface="Calibri" panose="020F0502020204030204" pitchFamily="34" charset="0"/>
                <a:cs typeface="Times New Roman" panose="02020603050405020304" pitchFamily="18" charset="0"/>
              </a:rPr>
              <a:t>E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0</a:t>
            </a:r>
            <a:endParaRPr lang="en-US" sz="2800" dirty="0"/>
          </a:p>
        </p:txBody>
      </p:sp>
      <mc:AlternateContent xmlns:mc="http://schemas.openxmlformats.org/markup-compatibility/2006" xmlns:a14="http://schemas.microsoft.com/office/drawing/2010/main">
        <mc:Choice Requires="a14">
          <p:sp>
            <p:nvSpPr>
              <p:cNvPr id="64" name="Rectangle 63"/>
              <p:cNvSpPr/>
              <p:nvPr/>
            </p:nvSpPr>
            <p:spPr>
              <a:xfrm>
                <a:off x="7665301" y="5939231"/>
                <a:ext cx="4509568" cy="667106"/>
              </a:xfrm>
              <a:prstGeom prst="rect">
                <a:avLst/>
              </a:prstGeom>
            </p:spPr>
            <p:txBody>
              <a:bodyPr wrap="none">
                <a:spAutoFit/>
              </a:bodyPr>
              <a:lstStyle/>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E = - </a:t>
                </a:r>
                <a14:m>
                  <m:oMath xmlns:m="http://schemas.openxmlformats.org/officeDocument/2006/math">
                    <m:f>
                      <m:f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𝟗</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𝟏𝟒</m:t>
                        </m:r>
                      </m:den>
                    </m:f>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𝟗</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𝟏𝟒</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𝟏𝟒</m:t>
                        </m:r>
                      </m:den>
                    </m:f>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𝟏𝟒</m:t>
                        </m:r>
                      </m:den>
                    </m:f>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 0.6517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4" name="Rectangle 63"/>
              <p:cNvSpPr>
                <a:spLocks noRot="1" noChangeAspect="1" noMove="1" noResize="1" noEditPoints="1" noAdjustHandles="1" noChangeArrowheads="1" noChangeShapeType="1" noTextEdit="1"/>
              </p:cNvSpPr>
              <p:nvPr/>
            </p:nvSpPr>
            <p:spPr>
              <a:xfrm>
                <a:off x="7665301" y="5939231"/>
                <a:ext cx="4509568" cy="667106"/>
              </a:xfrm>
              <a:prstGeom prst="rect">
                <a:avLst/>
              </a:prstGeom>
              <a:blipFill rotWithShape="0">
                <a:blip r:embed="rId8"/>
                <a:stretch>
                  <a:fillRect l="-2027" r="-1351" b="-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2"/>
              <p:cNvSpPr>
                <a:spLocks noChangeArrowheads="1"/>
              </p:cNvSpPr>
              <p:nvPr/>
            </p:nvSpPr>
            <p:spPr bwMode="auto">
              <a:xfrm>
                <a:off x="8498467" y="6104210"/>
                <a:ext cx="1957775" cy="5354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𝟗</m:t>
                        </m:r>
                      </m:num>
                      <m:den>
                        <m:r>
                          <a:rPr lang="en-US" sz="2000" b="1" i="1">
                            <a:latin typeface="Cambria Math" panose="02040503050406030204" pitchFamily="18" charset="0"/>
                          </a:rPr>
                          <m:t>𝟏𝟒</m:t>
                        </m:r>
                      </m:den>
                    </m:f>
                  </m:oMath>
                </a14:m>
                <a:endPar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mc:Choice>
        <mc:Fallback xmlns="">
          <p:sp>
            <p:nvSpPr>
              <p:cNvPr id="65" name="Rectangle 2"/>
              <p:cNvSpPr>
                <a:spLocks noRot="1" noChangeAspect="1" noMove="1" noResize="1" noEditPoints="1" noAdjustHandles="1" noChangeArrowheads="1" noChangeShapeType="1" noTextEdit="1"/>
              </p:cNvSpPr>
              <p:nvPr/>
            </p:nvSpPr>
            <p:spPr bwMode="auto">
              <a:xfrm>
                <a:off x="8498467" y="6104210"/>
                <a:ext cx="1957775" cy="535468"/>
              </a:xfrm>
              <a:prstGeom prst="rect">
                <a:avLst/>
              </a:prstGeom>
              <a:blipFill rotWithShape="0">
                <a:blip r:embed="rId9"/>
                <a:stretch>
                  <a:fillRect l="-3115" b="-79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6" name="Rectangle 3"/>
          <p:cNvSpPr>
            <a:spLocks noChangeArrowheads="1"/>
          </p:cNvSpPr>
          <p:nvPr/>
        </p:nvSpPr>
        <p:spPr bwMode="auto">
          <a:xfrm>
            <a:off x="9324211" y="5732602"/>
            <a:ext cx="148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67" name="Rectangle 66"/>
              <p:cNvSpPr/>
              <p:nvPr/>
            </p:nvSpPr>
            <p:spPr>
              <a:xfrm>
                <a:off x="10174339" y="6101934"/>
                <a:ext cx="1261884" cy="54002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P(</a:t>
                </a:r>
                <a:r>
                  <a:rPr lang="en-US" sz="2000" b="1" dirty="0">
                    <a:latin typeface="Times New Roman" panose="02020603050405020304" pitchFamily="18" charset="0"/>
                    <a:cs typeface="Times New Roman" panose="02020603050405020304" pitchFamily="18" charset="0"/>
                    <a:sym typeface="Wingdings 3" panose="05040102010807070707" pitchFamily="18" charset="2"/>
                  </a:rPr>
                  <a:t></a:t>
                </a:r>
                <a:r>
                  <a:rPr lang="en-US" sz="2000" b="1"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𝟓</m:t>
                        </m:r>
                      </m:num>
                      <m:den>
                        <m:r>
                          <a:rPr lang="en-US" sz="2000" b="1" i="1">
                            <a:latin typeface="Cambria Math" panose="02040503050406030204" pitchFamily="18" charset="0"/>
                          </a:rPr>
                          <m:t>𝟏𝟒</m:t>
                        </m:r>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67" name="Rectangle 66"/>
              <p:cNvSpPr>
                <a:spLocks noRot="1" noChangeAspect="1" noMove="1" noResize="1" noEditPoints="1" noAdjustHandles="1" noChangeArrowheads="1" noChangeShapeType="1" noTextEdit="1"/>
              </p:cNvSpPr>
              <p:nvPr/>
            </p:nvSpPr>
            <p:spPr>
              <a:xfrm>
                <a:off x="10174339" y="6101934"/>
                <a:ext cx="1261884" cy="540020"/>
              </a:xfrm>
              <a:prstGeom prst="rect">
                <a:avLst/>
              </a:prstGeom>
              <a:blipFill rotWithShape="0">
                <a:blip r:embed="rId10"/>
                <a:stretch>
                  <a:fillRect l="-4831" b="-6742"/>
                </a:stretch>
              </a:blipFill>
            </p:spPr>
            <p:txBody>
              <a:bodyPr/>
              <a:lstStyle/>
              <a:p>
                <a:r>
                  <a:rPr lang="en-US">
                    <a:noFill/>
                  </a:rPr>
                  <a:t> </a:t>
                </a:r>
              </a:p>
            </p:txBody>
          </p:sp>
        </mc:Fallback>
      </mc:AlternateContent>
      <p:sp>
        <p:nvSpPr>
          <p:cNvPr id="69" name="Rectangle 68"/>
          <p:cNvSpPr/>
          <p:nvPr/>
        </p:nvSpPr>
        <p:spPr>
          <a:xfrm>
            <a:off x="4392874" y="1854959"/>
            <a:ext cx="6970178" cy="553998"/>
          </a:xfrm>
          <a:prstGeom prst="rect">
            <a:avLst/>
          </a:prstGeom>
        </p:spPr>
        <p:txBody>
          <a:bodyPr wrap="none">
            <a:spAutoFit/>
          </a:bodyPr>
          <a:lstStyle/>
          <a:p>
            <a:r>
              <a:rPr lang="fa-IR" sz="3000" b="1" dirty="0" smtClean="0">
                <a:cs typeface="B Mitra" panose="00000400000000000000" pitchFamily="2" charset="-78"/>
              </a:rPr>
              <a:t> </a:t>
            </a:r>
            <a:r>
              <a:rPr lang="fa-IR" sz="3000" b="1" dirty="0">
                <a:cs typeface="B Mitra" panose="00000400000000000000" pitchFamily="2" charset="-78"/>
              </a:rPr>
              <a:t>بی </a:t>
            </a:r>
            <a:r>
              <a:rPr lang="fa-IR" sz="3000" b="1" dirty="0" smtClean="0">
                <a:cs typeface="B Mitra" panose="00000400000000000000" pitchFamily="2" charset="-78"/>
              </a:rPr>
              <a:t>نظمی، </a:t>
            </a:r>
            <a:r>
              <a:rPr lang="fa-IR" sz="3000" dirty="0" smtClean="0">
                <a:cs typeface="B Mitra" panose="00000400000000000000" pitchFamily="2" charset="-78"/>
              </a:rPr>
              <a:t>آشفتگی </a:t>
            </a:r>
            <a:r>
              <a:rPr lang="fa-IR" sz="3000" dirty="0">
                <a:cs typeface="B Mitra" panose="00000400000000000000" pitchFamily="2" charset="-78"/>
              </a:rPr>
              <a:t>یا عدم قطعیت یک سیستم را بیان </a:t>
            </a:r>
            <a:r>
              <a:rPr lang="fa-IR" sz="3000" dirty="0" err="1" smtClean="0">
                <a:cs typeface="B Mitra" panose="00000400000000000000" pitchFamily="2" charset="-78"/>
              </a:rPr>
              <a:t>می‌کند</a:t>
            </a:r>
            <a:r>
              <a:rPr lang="fa-IR" sz="3000" dirty="0" smtClean="0">
                <a:cs typeface="B Mitra" panose="00000400000000000000" pitchFamily="2" charset="-78"/>
              </a:rPr>
              <a:t>.</a:t>
            </a:r>
            <a:endParaRPr lang="en-US" sz="3000" dirty="0">
              <a:cs typeface="B Mitra" panose="00000400000000000000" pitchFamily="2" charset="-78"/>
            </a:endParaRPr>
          </a:p>
        </p:txBody>
      </p:sp>
      <mc:AlternateContent xmlns:mc="http://schemas.openxmlformats.org/markup-compatibility/2006" xmlns:a14="http://schemas.microsoft.com/office/drawing/2010/main">
        <mc:Choice Requires="a14">
          <p:sp>
            <p:nvSpPr>
              <p:cNvPr id="70" name="Rectangle 69"/>
              <p:cNvSpPr/>
              <p:nvPr/>
            </p:nvSpPr>
            <p:spPr>
              <a:xfrm>
                <a:off x="838200" y="1583381"/>
                <a:ext cx="3358868"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𝑃</m:t>
                          </m:r>
                        </m:e>
                      </m:d>
                      <m:r>
                        <a:rPr lang="en-US" sz="2400" i="1">
                          <a:latin typeface="Cambria Math" panose="02040503050406030204" pitchFamily="18" charset="0"/>
                        </a:rPr>
                        <m:t>=−</m:t>
                      </m:r>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𝑙𝑜𝑔𝑃</m:t>
                              </m:r>
                            </m:e>
                            <m:sub>
                              <m:r>
                                <a:rPr lang="en-US" sz="2400" i="1">
                                  <a:latin typeface="Cambria Math" panose="02040503050406030204" pitchFamily="18" charset="0"/>
                                </a:rPr>
                                <m:t>𝑖</m:t>
                              </m:r>
                            </m:sub>
                          </m:sSub>
                        </m:e>
                      </m:nary>
                    </m:oMath>
                  </m:oMathPara>
                </a14:m>
                <a:endParaRPr lang="en-US" sz="2400" dirty="0"/>
              </a:p>
            </p:txBody>
          </p:sp>
        </mc:Choice>
        <mc:Fallback xmlns="">
          <p:sp>
            <p:nvSpPr>
              <p:cNvPr id="70" name="Rectangle 69"/>
              <p:cNvSpPr>
                <a:spLocks noRot="1" noChangeAspect="1" noMove="1" noResize="1" noEditPoints="1" noAdjustHandles="1" noChangeArrowheads="1" noChangeShapeType="1" noTextEdit="1"/>
              </p:cNvSpPr>
              <p:nvPr/>
            </p:nvSpPr>
            <p:spPr>
              <a:xfrm>
                <a:off x="838200" y="1583381"/>
                <a:ext cx="3358868" cy="1100558"/>
              </a:xfrm>
              <a:prstGeom prst="rect">
                <a:avLst/>
              </a:prstGeom>
              <a:blipFill rotWithShape="0">
                <a:blip r:embed="rId11"/>
                <a:stretch>
                  <a:fillRect/>
                </a:stretch>
              </a:blipFill>
            </p:spPr>
            <p:txBody>
              <a:bodyPr/>
              <a:lstStyle/>
              <a:p>
                <a:r>
                  <a:rPr lang="en-US">
                    <a:noFill/>
                  </a:rPr>
                  <a:t> </a:t>
                </a:r>
              </a:p>
            </p:txBody>
          </p:sp>
        </mc:Fallback>
      </mc:AlternateContent>
      <p:sp>
        <p:nvSpPr>
          <p:cNvPr id="49" name="TextBox 48"/>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11</a:t>
            </a:r>
            <a:endParaRPr lang="en-US" sz="2000" dirty="0">
              <a:cs typeface="B Mitra" pitchFamily="2" charset="-78"/>
            </a:endParaRPr>
          </a:p>
        </p:txBody>
      </p:sp>
      <p:sp>
        <p:nvSpPr>
          <p:cNvPr id="63" name="Rectangular Callout 7"/>
          <p:cNvSpPr/>
          <p:nvPr/>
        </p:nvSpPr>
        <p:spPr>
          <a:xfrm>
            <a:off x="3359671" y="112146"/>
            <a:ext cx="3982336" cy="2399723"/>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8" name="Rectangle 67"/>
          <p:cNvSpPr/>
          <p:nvPr/>
        </p:nvSpPr>
        <p:spPr>
          <a:xfrm>
            <a:off x="3359671" y="185196"/>
            <a:ext cx="3915587" cy="2539157"/>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smtClean="0">
                <a:cs typeface="B Mitra" panose="00000400000000000000" pitchFamily="2" charset="-78"/>
              </a:rPr>
              <a:t>اگر باید مفهوم </a:t>
            </a:r>
            <a:r>
              <a:rPr lang="fa-IR" dirty="0" err="1" smtClean="0">
                <a:cs typeface="B Mitra" panose="00000400000000000000" pitchFamily="2" charset="-78"/>
              </a:rPr>
              <a:t>پیچیده‏ای</a:t>
            </a:r>
            <a:r>
              <a:rPr lang="fa-IR" dirty="0" smtClean="0">
                <a:cs typeface="B Mitra" panose="00000400000000000000" pitchFamily="2" charset="-78"/>
              </a:rPr>
              <a:t> را معرفی یا استفاده کنید، بهتر است با استفاده از اشکال ساده و از ابتدا توضیح دهید.</a:t>
            </a: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بر خلاف شما </a:t>
            </a:r>
            <a:r>
              <a:rPr lang="fa-IR" dirty="0">
                <a:cs typeface="B Mitra" panose="00000400000000000000" pitchFamily="2" charset="-78"/>
              </a:rPr>
              <a:t>که در روند تحقیقات قرار دارید ممکن است بعضی </a:t>
            </a:r>
            <a:r>
              <a:rPr lang="fa-IR" dirty="0" err="1">
                <a:cs typeface="B Mitra" panose="00000400000000000000" pitchFamily="2" charset="-78"/>
              </a:rPr>
              <a:t>فرمول‏ها</a:t>
            </a:r>
            <a:r>
              <a:rPr lang="fa-IR" dirty="0">
                <a:cs typeface="B Mitra" panose="00000400000000000000" pitchFamily="2" charset="-78"/>
              </a:rPr>
              <a:t> برای مخاطبین بسیار </a:t>
            </a:r>
            <a:r>
              <a:rPr lang="fa-IR" dirty="0" err="1">
                <a:cs typeface="B Mitra" panose="00000400000000000000" pitchFamily="2" charset="-78"/>
              </a:rPr>
              <a:t>گیج‏کننده</a:t>
            </a:r>
            <a:r>
              <a:rPr lang="fa-IR" dirty="0">
                <a:cs typeface="B Mitra" panose="00000400000000000000" pitchFamily="2" charset="-78"/>
              </a:rPr>
              <a:t> باشد. </a:t>
            </a:r>
            <a:endParaRPr lang="fa-IR" dirty="0" smtClean="0">
              <a:cs typeface="B Mitra" panose="00000400000000000000" pitchFamily="2" charset="-78"/>
            </a:endParaRPr>
          </a:p>
          <a:p>
            <a:pPr algn="r" rtl="1">
              <a:spcBef>
                <a:spcPts val="600"/>
              </a:spcBef>
            </a:pPr>
            <a:endParaRPr lang="fa-IR" dirty="0" smtClean="0">
              <a:cs typeface="B Mitra" panose="00000400000000000000" pitchFamily="2" charset="-78"/>
            </a:endParaRPr>
          </a:p>
          <a:p>
            <a:pPr marL="285750" indent="-285750" algn="r" rtl="1">
              <a:spcBef>
                <a:spcPts val="600"/>
              </a:spcBef>
              <a:buFont typeface="Arial" panose="020B0604020202020204" pitchFamily="34" charset="0"/>
              <a:buChar char="•"/>
            </a:pPr>
            <a:endParaRPr lang="fa-IR" dirty="0" smtClean="0">
              <a:cs typeface="B Mitra" panose="00000400000000000000" pitchFamily="2" charset="-78"/>
            </a:endParaRPr>
          </a:p>
        </p:txBody>
      </p:sp>
    </p:spTree>
    <p:extLst>
      <p:ext uri="{BB962C8B-B14F-4D97-AF65-F5344CB8AC3E}">
        <p14:creationId xmlns:p14="http://schemas.microsoft.com/office/powerpoint/2010/main" val="163556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22" presetClass="entr" presetSubtype="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up)">
                                      <p:cBhvr>
                                        <p:cTn id="10" dur="500"/>
                                        <p:tgtEl>
                                          <p:spTgt spid="41"/>
                                        </p:tgtEl>
                                      </p:cBhvr>
                                    </p:animEffect>
                                  </p:childTnLst>
                                </p:cTn>
                              </p:par>
                              <p:par>
                                <p:cTn id="11" presetID="22" presetClass="entr" presetSubtype="1"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up)">
                                      <p:cBhvr>
                                        <p:cTn id="13" dur="500"/>
                                        <p:tgtEl>
                                          <p:spTgt spid="28"/>
                                        </p:tgtEl>
                                      </p:cBhvr>
                                    </p:animEffect>
                                  </p:childTnLst>
                                </p:cTn>
                              </p:par>
                              <p:par>
                                <p:cTn id="14" presetID="22" presetClass="entr" presetSubtype="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par>
                                <p:cTn id="17" presetID="22" presetClass="entr" presetSubtype="1"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500"/>
                                        <p:tgtEl>
                                          <p:spTgt spid="40"/>
                                        </p:tgtEl>
                                      </p:cBhvr>
                                    </p:animEffect>
                                  </p:childTnLst>
                                </p:cTn>
                              </p:par>
                              <p:par>
                                <p:cTn id="20" presetID="22" presetClass="entr" presetSubtype="1"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500"/>
                            </p:stCondLst>
                            <p:childTnLst>
                              <p:par>
                                <p:cTn id="24" presetID="22" presetClass="entr" presetSubtype="1" fill="hold" nodeType="afterEffect">
                                  <p:stCondLst>
                                    <p:cond delay="1000"/>
                                  </p:stCondLst>
                                  <p:childTnLst>
                                    <p:set>
                                      <p:cBhvr>
                                        <p:cTn id="25" dur="1" fill="hold">
                                          <p:stCondLst>
                                            <p:cond delay="0"/>
                                          </p:stCondLst>
                                        </p:cTn>
                                        <p:tgtEl>
                                          <p:spTgt spid="58"/>
                                        </p:tgtEl>
                                        <p:attrNameLst>
                                          <p:attrName>style.visibility</p:attrName>
                                        </p:attrNameLst>
                                      </p:cBhvr>
                                      <p:to>
                                        <p:strVal val="visible"/>
                                      </p:to>
                                    </p:set>
                                    <p:animEffect transition="in" filter="wipe(up)">
                                      <p:cBhvr>
                                        <p:cTn id="26" dur="500"/>
                                        <p:tgtEl>
                                          <p:spTgt spid="58"/>
                                        </p:tgtEl>
                                      </p:cBhvr>
                                    </p:animEffect>
                                  </p:childTnLst>
                                </p:cTn>
                              </p:par>
                            </p:childTnLst>
                          </p:cTn>
                        </p:par>
                        <p:par>
                          <p:cTn id="27" fill="hold">
                            <p:stCondLst>
                              <p:cond delay="2000"/>
                            </p:stCondLst>
                            <p:childTnLst>
                              <p:par>
                                <p:cTn id="28" presetID="22" presetClass="entr" presetSubtype="1" fill="hold" grpId="0" nodeType="afterEffect">
                                  <p:stCondLst>
                                    <p:cond delay="500"/>
                                  </p:stCondLst>
                                  <p:childTnLst>
                                    <p:set>
                                      <p:cBhvr>
                                        <p:cTn id="29" dur="1" fill="hold">
                                          <p:stCondLst>
                                            <p:cond delay="0"/>
                                          </p:stCondLst>
                                        </p:cTn>
                                        <p:tgtEl>
                                          <p:spTgt spid="61"/>
                                        </p:tgtEl>
                                        <p:attrNameLst>
                                          <p:attrName>style.visibility</p:attrName>
                                        </p:attrNameLst>
                                      </p:cBhvr>
                                      <p:to>
                                        <p:strVal val="visible"/>
                                      </p:to>
                                    </p:set>
                                    <p:animEffect transition="in" filter="wipe(up)">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500"/>
                                        <p:tgtEl>
                                          <p:spTgt spid="33"/>
                                        </p:tgtEl>
                                      </p:cBhvr>
                                    </p:animEffect>
                                  </p:childTnLst>
                                </p:cTn>
                              </p:par>
                              <p:par>
                                <p:cTn id="36" presetID="22" presetClass="entr" presetSubtype="1"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500"/>
                                        <p:tgtEl>
                                          <p:spTgt spid="34"/>
                                        </p:tgtEl>
                                      </p:cBhvr>
                                    </p:animEffect>
                                  </p:childTnLst>
                                </p:cTn>
                              </p:par>
                              <p:par>
                                <p:cTn id="39" presetID="22" presetClass="entr" presetSubtype="1"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par>
                                <p:cTn id="42" presetID="22" presetClass="entr" presetSubtype="1"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up)">
                                      <p:cBhvr>
                                        <p:cTn id="44" dur="500"/>
                                        <p:tgtEl>
                                          <p:spTgt spid="36"/>
                                        </p:tgtEl>
                                      </p:cBhvr>
                                    </p:animEffect>
                                  </p:childTnLst>
                                </p:cTn>
                              </p:par>
                              <p:par>
                                <p:cTn id="45" presetID="22" presetClass="entr" presetSubtype="1"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par>
                                <p:cTn id="48" presetID="22" presetClass="entr" presetSubtype="1"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par>
                                <p:cTn id="51" presetID="22" presetClass="entr" presetSubtype="1"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p:stCondLst>
                              <p:cond delay="500"/>
                            </p:stCondLst>
                            <p:childTnLst>
                              <p:par>
                                <p:cTn id="55" presetID="22" presetClass="entr" presetSubtype="1" fill="hold" nodeType="afterEffect">
                                  <p:stCondLst>
                                    <p:cond delay="1000"/>
                                  </p:stCondLst>
                                  <p:childTnLst>
                                    <p:set>
                                      <p:cBhvr>
                                        <p:cTn id="56" dur="1" fill="hold">
                                          <p:stCondLst>
                                            <p:cond delay="0"/>
                                          </p:stCondLst>
                                        </p:cTn>
                                        <p:tgtEl>
                                          <p:spTgt spid="59"/>
                                        </p:tgtEl>
                                        <p:attrNameLst>
                                          <p:attrName>style.visibility</p:attrName>
                                        </p:attrNameLst>
                                      </p:cBhvr>
                                      <p:to>
                                        <p:strVal val="visible"/>
                                      </p:to>
                                    </p:set>
                                    <p:animEffect transition="in" filter="wipe(up)">
                                      <p:cBhvr>
                                        <p:cTn id="57" dur="500"/>
                                        <p:tgtEl>
                                          <p:spTgt spid="59"/>
                                        </p:tgtEl>
                                      </p:cBhvr>
                                    </p:animEffect>
                                  </p:childTnLst>
                                </p:cTn>
                              </p:par>
                            </p:childTnLst>
                          </p:cTn>
                        </p:par>
                        <p:par>
                          <p:cTn id="58" fill="hold">
                            <p:stCondLst>
                              <p:cond delay="2000"/>
                            </p:stCondLst>
                            <p:childTnLst>
                              <p:par>
                                <p:cTn id="59" presetID="22" presetClass="entr" presetSubtype="1" fill="hold" grpId="0" nodeType="afterEffect">
                                  <p:stCondLst>
                                    <p:cond delay="500"/>
                                  </p:stCondLst>
                                  <p:childTnLst>
                                    <p:set>
                                      <p:cBhvr>
                                        <p:cTn id="60" dur="1" fill="hold">
                                          <p:stCondLst>
                                            <p:cond delay="0"/>
                                          </p:stCondLst>
                                        </p:cTn>
                                        <p:tgtEl>
                                          <p:spTgt spid="62"/>
                                        </p:tgtEl>
                                        <p:attrNameLst>
                                          <p:attrName>style.visibility</p:attrName>
                                        </p:attrNameLst>
                                      </p:cBhvr>
                                      <p:to>
                                        <p:strVal val="visible"/>
                                      </p:to>
                                    </p:set>
                                    <p:animEffect transition="in" filter="wipe(up)">
                                      <p:cBhvr>
                                        <p:cTn id="61" dur="500"/>
                                        <p:tgtEl>
                                          <p:spTgt spid="6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par>
                                <p:cTn id="67" presetID="22" presetClass="entr" presetSubtype="1"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up)">
                                      <p:cBhvr>
                                        <p:cTn id="69" dur="500"/>
                                        <p:tgtEl>
                                          <p:spTgt spid="44"/>
                                        </p:tgtEl>
                                      </p:cBhvr>
                                    </p:animEffect>
                                  </p:childTnLst>
                                </p:cTn>
                              </p:par>
                              <p:par>
                                <p:cTn id="70" presetID="22" presetClass="entr" presetSubtype="1"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up)">
                                      <p:cBhvr>
                                        <p:cTn id="72" dur="500"/>
                                        <p:tgtEl>
                                          <p:spTgt spid="46"/>
                                        </p:tgtEl>
                                      </p:cBhvr>
                                    </p:animEffect>
                                  </p:childTnLst>
                                </p:cTn>
                              </p:par>
                              <p:par>
                                <p:cTn id="73" presetID="22" presetClass="entr" presetSubtype="1"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up)">
                                      <p:cBhvr>
                                        <p:cTn id="75" dur="500"/>
                                        <p:tgtEl>
                                          <p:spTgt spid="47"/>
                                        </p:tgtEl>
                                      </p:cBhvr>
                                    </p:animEffect>
                                  </p:childTnLst>
                                </p:cTn>
                              </p:par>
                              <p:par>
                                <p:cTn id="76" presetID="22" presetClass="entr" presetSubtype="1"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par>
                                <p:cTn id="79" presetID="22" presetClass="entr" presetSubtype="1"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up)">
                                      <p:cBhvr>
                                        <p:cTn id="81" dur="500"/>
                                        <p:tgtEl>
                                          <p:spTgt spid="50"/>
                                        </p:tgtEl>
                                      </p:cBhvr>
                                    </p:animEffect>
                                  </p:childTnLst>
                                </p:cTn>
                              </p:par>
                              <p:par>
                                <p:cTn id="82" presetID="22" presetClass="entr" presetSubtype="1" fill="hold"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up)">
                                      <p:cBhvr>
                                        <p:cTn id="84" dur="500"/>
                                        <p:tgtEl>
                                          <p:spTgt spid="51"/>
                                        </p:tgtEl>
                                      </p:cBhvr>
                                    </p:animEffect>
                                  </p:childTnLst>
                                </p:cTn>
                              </p:par>
                              <p:par>
                                <p:cTn id="85" presetID="22" presetClass="entr" presetSubtype="1"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ipe(up)">
                                      <p:cBhvr>
                                        <p:cTn id="87" dur="500"/>
                                        <p:tgtEl>
                                          <p:spTgt spid="52"/>
                                        </p:tgtEl>
                                      </p:cBhvr>
                                    </p:animEffect>
                                  </p:childTnLst>
                                </p:cTn>
                              </p:par>
                              <p:par>
                                <p:cTn id="88" presetID="22" presetClass="entr" presetSubtype="1" fill="hold"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wipe(up)">
                                      <p:cBhvr>
                                        <p:cTn id="90" dur="500"/>
                                        <p:tgtEl>
                                          <p:spTgt spid="53"/>
                                        </p:tgtEl>
                                      </p:cBhvr>
                                    </p:animEffect>
                                  </p:childTnLst>
                                </p:cTn>
                              </p:par>
                              <p:par>
                                <p:cTn id="91" presetID="22" presetClass="entr" presetSubtype="1" fill="hold"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par>
                                <p:cTn id="94" presetID="22" presetClass="entr" presetSubtype="1" fill="hold"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par>
                                <p:cTn id="97" presetID="22" presetClass="entr" presetSubtype="1" fill="hold"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ipe(up)">
                                      <p:cBhvr>
                                        <p:cTn id="99" dur="500"/>
                                        <p:tgtEl>
                                          <p:spTgt spid="55"/>
                                        </p:tgtEl>
                                      </p:cBhvr>
                                    </p:animEffect>
                                  </p:childTnLst>
                                </p:cTn>
                              </p:par>
                              <p:par>
                                <p:cTn id="100" presetID="22" presetClass="entr" presetSubtype="1"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up)">
                                      <p:cBhvr>
                                        <p:cTn id="102" dur="500"/>
                                        <p:tgtEl>
                                          <p:spTgt spid="57"/>
                                        </p:tgtEl>
                                      </p:cBhvr>
                                    </p:animEffect>
                                  </p:childTnLst>
                                </p:cTn>
                              </p:par>
                              <p:par>
                                <p:cTn id="103" presetID="22" presetClass="entr" presetSubtype="1" fill="hold"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par>
                                <p:cTn id="106" presetID="22" presetClass="entr" presetSubtype="1" fill="hold"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up)">
                                      <p:cBhvr>
                                        <p:cTn id="108" dur="500"/>
                                        <p:tgtEl>
                                          <p:spTgt spid="26"/>
                                        </p:tgtEl>
                                      </p:cBhvr>
                                    </p:animEffect>
                                  </p:childTnLst>
                                </p:cTn>
                              </p:par>
                            </p:childTnLst>
                          </p:cTn>
                        </p:par>
                        <p:par>
                          <p:cTn id="109" fill="hold">
                            <p:stCondLst>
                              <p:cond delay="500"/>
                            </p:stCondLst>
                            <p:childTnLst>
                              <p:par>
                                <p:cTn id="110" presetID="22" presetClass="entr" presetSubtype="1" fill="hold" nodeType="afterEffect">
                                  <p:stCondLst>
                                    <p:cond delay="1000"/>
                                  </p:stCondLst>
                                  <p:childTnLst>
                                    <p:set>
                                      <p:cBhvr>
                                        <p:cTn id="111" dur="1" fill="hold">
                                          <p:stCondLst>
                                            <p:cond delay="0"/>
                                          </p:stCondLst>
                                        </p:cTn>
                                        <p:tgtEl>
                                          <p:spTgt spid="60"/>
                                        </p:tgtEl>
                                        <p:attrNameLst>
                                          <p:attrName>style.visibility</p:attrName>
                                        </p:attrNameLst>
                                      </p:cBhvr>
                                      <p:to>
                                        <p:strVal val="visible"/>
                                      </p:to>
                                    </p:set>
                                    <p:animEffect transition="in" filter="wipe(up)">
                                      <p:cBhvr>
                                        <p:cTn id="112" dur="500"/>
                                        <p:tgtEl>
                                          <p:spTgt spid="60"/>
                                        </p:tgtEl>
                                      </p:cBhvr>
                                    </p:animEffect>
                                  </p:childTnLst>
                                </p:cTn>
                              </p:par>
                            </p:childTnLst>
                          </p:cTn>
                        </p:par>
                        <p:par>
                          <p:cTn id="113" fill="hold">
                            <p:stCondLst>
                              <p:cond delay="2000"/>
                            </p:stCondLst>
                            <p:childTnLst>
                              <p:par>
                                <p:cTn id="114" presetID="22" presetClass="entr" presetSubtype="1" fill="hold" grpId="0" nodeType="afterEffect">
                                  <p:stCondLst>
                                    <p:cond delay="500"/>
                                  </p:stCondLst>
                                  <p:childTnLst>
                                    <p:set>
                                      <p:cBhvr>
                                        <p:cTn id="115" dur="1" fill="hold">
                                          <p:stCondLst>
                                            <p:cond delay="0"/>
                                          </p:stCondLst>
                                        </p:cTn>
                                        <p:tgtEl>
                                          <p:spTgt spid="65"/>
                                        </p:tgtEl>
                                        <p:attrNameLst>
                                          <p:attrName>style.visibility</p:attrName>
                                        </p:attrNameLst>
                                      </p:cBhvr>
                                      <p:to>
                                        <p:strVal val="visible"/>
                                      </p:to>
                                    </p:set>
                                    <p:animEffect transition="in" filter="wipe(up)">
                                      <p:cBhvr>
                                        <p:cTn id="116" dur="500"/>
                                        <p:tgtEl>
                                          <p:spTgt spid="65"/>
                                        </p:tgtEl>
                                      </p:cBhvr>
                                    </p:animEffect>
                                  </p:childTnLst>
                                </p:cTn>
                              </p:par>
                              <p:par>
                                <p:cTn id="117" presetID="22" presetClass="entr" presetSubtype="1" fill="hold" grpId="0" nodeType="withEffect">
                                  <p:stCondLst>
                                    <p:cond delay="500"/>
                                  </p:stCondLst>
                                  <p:childTnLst>
                                    <p:set>
                                      <p:cBhvr>
                                        <p:cTn id="118" dur="1" fill="hold">
                                          <p:stCondLst>
                                            <p:cond delay="0"/>
                                          </p:stCondLst>
                                        </p:cTn>
                                        <p:tgtEl>
                                          <p:spTgt spid="67"/>
                                        </p:tgtEl>
                                        <p:attrNameLst>
                                          <p:attrName>style.visibility</p:attrName>
                                        </p:attrNameLst>
                                      </p:cBhvr>
                                      <p:to>
                                        <p:strVal val="visible"/>
                                      </p:to>
                                    </p:set>
                                    <p:animEffect transition="in" filter="wipe(up)">
                                      <p:cBhvr>
                                        <p:cTn id="119" dur="500"/>
                                        <p:tgtEl>
                                          <p:spTgt spid="6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xit" presetSubtype="1" fill="hold" grpId="1" nodeType="clickEffect">
                                  <p:stCondLst>
                                    <p:cond delay="0"/>
                                  </p:stCondLst>
                                  <p:childTnLst>
                                    <p:animEffect transition="out" filter="wipe(up)">
                                      <p:cBhvr>
                                        <p:cTn id="123" dur="500"/>
                                        <p:tgtEl>
                                          <p:spTgt spid="65"/>
                                        </p:tgtEl>
                                      </p:cBhvr>
                                    </p:animEffect>
                                    <p:set>
                                      <p:cBhvr>
                                        <p:cTn id="124" dur="1" fill="hold">
                                          <p:stCondLst>
                                            <p:cond delay="499"/>
                                          </p:stCondLst>
                                        </p:cTn>
                                        <p:tgtEl>
                                          <p:spTgt spid="65"/>
                                        </p:tgtEl>
                                        <p:attrNameLst>
                                          <p:attrName>style.visibility</p:attrName>
                                        </p:attrNameLst>
                                      </p:cBhvr>
                                      <p:to>
                                        <p:strVal val="hidden"/>
                                      </p:to>
                                    </p:set>
                                  </p:childTnLst>
                                </p:cTn>
                              </p:par>
                              <p:par>
                                <p:cTn id="125" presetID="22" presetClass="exit" presetSubtype="1" fill="hold" grpId="1" nodeType="withEffect">
                                  <p:stCondLst>
                                    <p:cond delay="0"/>
                                  </p:stCondLst>
                                  <p:childTnLst>
                                    <p:animEffect transition="out" filter="wipe(up)">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par>
                          <p:cTn id="128" fill="hold">
                            <p:stCondLst>
                              <p:cond delay="500"/>
                            </p:stCondLst>
                            <p:childTnLst>
                              <p:par>
                                <p:cTn id="129" presetID="22" presetClass="entr" presetSubtype="1" fill="hold" grpId="0" nodeType="afterEffect">
                                  <p:stCondLst>
                                    <p:cond delay="1000"/>
                                  </p:stCondLst>
                                  <p:childTnLst>
                                    <p:set>
                                      <p:cBhvr>
                                        <p:cTn id="130" dur="1" fill="hold">
                                          <p:stCondLst>
                                            <p:cond delay="0"/>
                                          </p:stCondLst>
                                        </p:cTn>
                                        <p:tgtEl>
                                          <p:spTgt spid="64"/>
                                        </p:tgtEl>
                                        <p:attrNameLst>
                                          <p:attrName>style.visibility</p:attrName>
                                        </p:attrNameLst>
                                      </p:cBhvr>
                                      <p:to>
                                        <p:strVal val="visible"/>
                                      </p:to>
                                    </p:set>
                                    <p:animEffect transition="in" filter="wipe(up)">
                                      <p:cBhvr>
                                        <p:cTn id="131" dur="500"/>
                                        <p:tgtEl>
                                          <p:spTgt spid="6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fade">
                                      <p:cBhvr>
                                        <p:cTn id="136" dur="500"/>
                                        <p:tgtEl>
                                          <p:spTgt spid="6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fade">
                                      <p:cBhvr>
                                        <p:cTn id="13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4" grpId="0"/>
      <p:bldP spid="65" grpId="0"/>
      <p:bldP spid="65" grpId="1"/>
      <p:bldP spid="67" grpId="0"/>
      <p:bldP spid="67" grpId="1"/>
      <p:bldP spid="63" grpId="0" animBg="1"/>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5494522" y="4354052"/>
            <a:ext cx="148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b="1" dirty="0" err="1" smtClean="0">
                <a:cs typeface="B Mitra" panose="00000400000000000000" pitchFamily="2" charset="-78"/>
              </a:rPr>
              <a:t>بی‏نظمی</a:t>
            </a:r>
            <a:r>
              <a:rPr lang="fa-IR" sz="3600" b="1" dirty="0" smtClean="0">
                <a:cs typeface="B Mitra" panose="00000400000000000000" pitchFamily="2" charset="-78"/>
              </a:rPr>
              <a:t> در گراف</a:t>
            </a:r>
            <a:endParaRPr lang="en-US" sz="3600" b="1" dirty="0">
              <a:cs typeface="B Mitra" panose="00000400000000000000" pitchFamily="2" charset="-78"/>
            </a:endParaRPr>
          </a:p>
        </p:txBody>
      </p:sp>
      <p:sp>
        <p:nvSpPr>
          <p:cNvPr id="15" name="Rectangle 14"/>
          <p:cNvSpPr/>
          <p:nvPr/>
        </p:nvSpPr>
        <p:spPr>
          <a:xfrm>
            <a:off x="3432328" y="3516495"/>
            <a:ext cx="966114" cy="487506"/>
          </a:xfrm>
          <a:prstGeom prst="rect">
            <a:avLst/>
          </a:prstGeom>
        </p:spPr>
        <p:txBody>
          <a:bodyPr wrap="square">
            <a:spAutoFit/>
          </a:bodyPr>
          <a:lstStyle/>
          <a:p>
            <a:pPr algn="r" rtl="1">
              <a:lnSpc>
                <a:spcPct val="107000"/>
              </a:lnSpc>
              <a:spcAft>
                <a:spcPts val="800"/>
              </a:spcAft>
            </a:pPr>
            <a:r>
              <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2</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705064" y="2213751"/>
            <a:ext cx="458779" cy="584775"/>
          </a:xfrm>
          <a:prstGeom prst="rect">
            <a:avLst/>
          </a:prstGeom>
        </p:spPr>
        <p:txBody>
          <a:bodyPr wrap="none">
            <a:spAutoFit/>
          </a:bodyPr>
          <a:lstStyle/>
          <a:p>
            <a:pPr algn="ct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E</a:t>
            </a:r>
            <a:endParaRPr lang="en-US" sz="3200" dirty="0"/>
          </a:p>
        </p:txBody>
      </p:sp>
      <mc:AlternateContent xmlns:mc="http://schemas.openxmlformats.org/markup-compatibility/2006" xmlns:a14="http://schemas.microsoft.com/office/drawing/2010/main">
        <mc:Choice Requires="a14">
          <p:sp>
            <p:nvSpPr>
              <p:cNvPr id="17" name="Rectangle 16"/>
              <p:cNvSpPr/>
              <p:nvPr/>
            </p:nvSpPr>
            <p:spPr>
              <a:xfrm>
                <a:off x="1119504" y="2155016"/>
                <a:ext cx="3004220" cy="737189"/>
              </a:xfrm>
              <a:prstGeom prst="rect">
                <a:avLst/>
              </a:prstGeom>
            </p:spPr>
            <p:txBody>
              <a:bodyPr wrap="none">
                <a:spAutoFit/>
              </a:bodyPr>
              <a:lstStyle/>
              <a:p>
                <a:pPr algn="ct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b="1" i="0" smtClean="0">
                        <a:latin typeface="Cambria Math" panose="02040503050406030204" pitchFamily="18" charset="0"/>
                        <a:cs typeface="Times New Roman" panose="02020603050405020304" pitchFamily="18" charset="0"/>
                      </a:rPr>
                      <m:t> </m:t>
                    </m:r>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𝟐</m:t>
                        </m:r>
                      </m:den>
                    </m:f>
                    <m:r>
                      <a:rPr lang="en-US" sz="2800" b="1" i="1" smtClean="0">
                        <a:latin typeface="Cambria Math" panose="02040503050406030204" pitchFamily="18" charset="0"/>
                        <a:cs typeface="Times New Roman" panose="02020603050405020304" pitchFamily="18" charset="0"/>
                      </a:rPr>
                      <m:t> ∗</m:t>
                    </m:r>
                    <m:r>
                      <a:rPr lang="en-US" sz="2800" b="1" i="1" smtClean="0">
                        <a:latin typeface="Cambria Math" panose="02040503050406030204" pitchFamily="18" charset="0"/>
                        <a:cs typeface="Times New Roman" panose="02020603050405020304" pitchFamily="18" charset="0"/>
                      </a:rPr>
                      <m:t>𝒍𝒏</m:t>
                    </m:r>
                    <m:d>
                      <m:dPr>
                        <m:ctrlPr>
                          <a:rPr lang="en-US" sz="2800" b="1" i="1" smtClean="0">
                            <a:latin typeface="Cambria Math" panose="02040503050406030204" pitchFamily="18" charset="0"/>
                            <a:cs typeface="Times New Roman" panose="02020603050405020304" pitchFamily="18" charset="0"/>
                          </a:rPr>
                        </m:ctrlPr>
                      </m:dPr>
                      <m:e>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𝟐</m:t>
                            </m:r>
                          </m:den>
                        </m:f>
                      </m:e>
                    </m:d>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𝟎</m:t>
                    </m:r>
                  </m:oMath>
                </a14:m>
                <a:endParaRPr lang="en-US" sz="3200" dirty="0"/>
              </a:p>
            </p:txBody>
          </p:sp>
        </mc:Choice>
        <mc:Fallback xmlns="">
          <p:sp>
            <p:nvSpPr>
              <p:cNvPr id="17" name="Rectangle 16"/>
              <p:cNvSpPr>
                <a:spLocks noRot="1" noChangeAspect="1" noMove="1" noResize="1" noEditPoints="1" noAdjustHandles="1" noChangeArrowheads="1" noChangeShapeType="1" noTextEdit="1"/>
              </p:cNvSpPr>
              <p:nvPr/>
            </p:nvSpPr>
            <p:spPr>
              <a:xfrm>
                <a:off x="1119504" y="2155016"/>
                <a:ext cx="3004220" cy="737189"/>
              </a:xfrm>
              <a:prstGeom prst="rect">
                <a:avLst/>
              </a:prstGeom>
              <a:blipFill rotWithShape="0">
                <a:blip r:embed="rId3"/>
                <a:stretch>
                  <a:fillRect l="-3455" t="-4167" b="-13333"/>
                </a:stretch>
              </a:blipFill>
            </p:spPr>
            <p:txBody>
              <a:bodyPr/>
              <a:lstStyle/>
              <a:p>
                <a:r>
                  <a:rPr lang="en-US">
                    <a:noFill/>
                  </a:rPr>
                  <a:t> </a:t>
                </a:r>
              </a:p>
            </p:txBody>
          </p:sp>
        </mc:Fallback>
      </mc:AlternateContent>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88382">
            <a:off x="381275" y="3430510"/>
            <a:ext cx="8314048" cy="4955502"/>
          </a:xfrm>
          <a:prstGeom prst="rect">
            <a:avLst/>
          </a:prstGeom>
        </p:spPr>
      </p:pic>
      <p:sp>
        <p:nvSpPr>
          <p:cNvPr id="19" name="Rectangle 18"/>
          <p:cNvSpPr/>
          <p:nvPr/>
        </p:nvSpPr>
        <p:spPr>
          <a:xfrm>
            <a:off x="1385667" y="4068718"/>
            <a:ext cx="966114" cy="470000"/>
          </a:xfrm>
          <a:prstGeom prst="rect">
            <a:avLst/>
          </a:prstGeom>
        </p:spPr>
        <p:txBody>
          <a:bodyPr wrap="square">
            <a:spAutoFit/>
          </a:bodyPr>
          <a:lstStyle/>
          <a:p>
            <a:pPr algn="r" rtl="1">
              <a:lnSpc>
                <a:spcPct val="107000"/>
              </a:lnSpc>
              <a:spcAft>
                <a:spcPts val="800"/>
              </a:spcAft>
            </a:pPr>
            <a:r>
              <a:rPr lang="en-US" sz="2400" b="1" dirty="0" smtClean="0">
                <a:solidFill>
                  <a:srgbClr val="FF0000"/>
                </a:solidFill>
                <a:latin typeface="Calibri" panose="020F0502020204030204" pitchFamily="34" charset="0"/>
                <a:ea typeface="Calibri" panose="020F0502020204030204" pitchFamily="34" charset="0"/>
                <a:cs typeface="B Nazanin+ Regular" panose="01000506000000020004" pitchFamily="2" charset="-78"/>
              </a:rPr>
              <a:t>2</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00363">
            <a:off x="779380" y="3078277"/>
            <a:ext cx="8382938" cy="4996564"/>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747598">
            <a:off x="1804465" y="790750"/>
            <a:ext cx="8237251" cy="4909728"/>
          </a:xfrm>
          <a:prstGeom prst="rect">
            <a:avLst/>
          </a:prstGeom>
        </p:spPr>
      </p:pic>
      <p:sp>
        <p:nvSpPr>
          <p:cNvPr id="24" name="Rectangle 23"/>
          <p:cNvSpPr/>
          <p:nvPr/>
        </p:nvSpPr>
        <p:spPr>
          <a:xfrm>
            <a:off x="3177070" y="4209832"/>
            <a:ext cx="966114" cy="487506"/>
          </a:xfrm>
          <a:prstGeom prst="rect">
            <a:avLst/>
          </a:prstGeom>
        </p:spPr>
        <p:txBody>
          <a:bodyPr wrap="square">
            <a:spAutoFit/>
          </a:bodyPr>
          <a:lstStyle/>
          <a:p>
            <a:pPr algn="r" rtl="1">
              <a:lnSpc>
                <a:spcPct val="107000"/>
              </a:lnSpc>
              <a:spcAft>
                <a:spcPts val="800"/>
              </a:spcAft>
            </a:pPr>
            <a:r>
              <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1</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5" name="Rectangle 24"/>
          <p:cNvSpPr/>
          <p:nvPr/>
        </p:nvSpPr>
        <p:spPr>
          <a:xfrm>
            <a:off x="2301332" y="4189515"/>
            <a:ext cx="966114" cy="470000"/>
          </a:xfrm>
          <a:prstGeom prst="rect">
            <a:avLst/>
          </a:prstGeom>
        </p:spPr>
        <p:txBody>
          <a:bodyPr wrap="square">
            <a:spAutoFit/>
          </a:bodyPr>
          <a:lstStyle/>
          <a:p>
            <a:pPr algn="r" rtl="1">
              <a:lnSpc>
                <a:spcPct val="107000"/>
              </a:lnSpc>
              <a:spcAft>
                <a:spcPts val="800"/>
              </a:spcAft>
            </a:pPr>
            <a:r>
              <a:rPr lang="en-US" sz="2400" b="1" dirty="0" smtClean="0">
                <a:solidFill>
                  <a:srgbClr val="FF0000"/>
                </a:solidFill>
                <a:latin typeface="Calibri" panose="020F0502020204030204" pitchFamily="34" charset="0"/>
                <a:ea typeface="Calibri" panose="020F0502020204030204" pitchFamily="34" charset="0"/>
                <a:cs typeface="B Nazanin+ Regular" panose="01000506000000020004" pitchFamily="2" charset="-78"/>
              </a:rPr>
              <a:t>1</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1119504" y="2145896"/>
                <a:ext cx="5198347" cy="737189"/>
              </a:xfrm>
              <a:prstGeom prst="rect">
                <a:avLst/>
              </a:prstGeom>
            </p:spPr>
            <p:txBody>
              <a:bodyPr wrap="none">
                <a:spAutoFit/>
              </a:bodyPr>
              <a:lstStyle/>
              <a:p>
                <a:pPr algn="ct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b="1" i="0" smtClean="0">
                        <a:latin typeface="Cambria Math" panose="02040503050406030204" pitchFamily="18" charset="0"/>
                        <a:cs typeface="Times New Roman" panose="02020603050405020304" pitchFamily="18" charset="0"/>
                      </a:rPr>
                      <m:t> </m:t>
                    </m:r>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𝟒</m:t>
                        </m:r>
                      </m:den>
                    </m:f>
                    <m:r>
                      <a:rPr lang="en-US" sz="2800" b="1" i="1" smtClean="0">
                        <a:latin typeface="Cambria Math" panose="02040503050406030204" pitchFamily="18" charset="0"/>
                        <a:cs typeface="Times New Roman" panose="02020603050405020304" pitchFamily="18" charset="0"/>
                      </a:rPr>
                      <m:t> ∗</m:t>
                    </m:r>
                    <m:r>
                      <a:rPr lang="en-US" sz="2800" b="1" i="1" smtClean="0">
                        <a:latin typeface="Cambria Math" panose="02040503050406030204" pitchFamily="18" charset="0"/>
                        <a:cs typeface="Times New Roman" panose="02020603050405020304" pitchFamily="18" charset="0"/>
                      </a:rPr>
                      <m:t>𝒍𝒏</m:t>
                    </m:r>
                    <m:d>
                      <m:dPr>
                        <m:ctrlPr>
                          <a:rPr lang="en-US" sz="2800" b="1" i="1" smtClean="0">
                            <a:latin typeface="Cambria Math" panose="02040503050406030204" pitchFamily="18" charset="0"/>
                            <a:cs typeface="Times New Roman" panose="02020603050405020304" pitchFamily="18" charset="0"/>
                          </a:rPr>
                        </m:ctrlPr>
                      </m:dPr>
                      <m:e>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𝟒</m:t>
                            </m:r>
                          </m:den>
                        </m:f>
                      </m:e>
                    </m:d>
                    <m:r>
                      <m:rPr>
                        <m:nor/>
                      </m:rPr>
                      <a:rPr lang="en-US" sz="3200" b="1" dirty="0">
                        <a:latin typeface="Times New Roman" panose="02020603050405020304" pitchFamily="18" charset="0"/>
                        <a:ea typeface="Calibri" panose="020F0502020204030204" pitchFamily="34"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 </m:t>
                    </m:r>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𝟒</m:t>
                        </m:r>
                      </m:den>
                    </m:f>
                    <m:r>
                      <a:rPr lang="en-US" sz="2800" b="1" i="1">
                        <a:latin typeface="Cambria Math" panose="02040503050406030204" pitchFamily="18" charset="0"/>
                        <a:cs typeface="Times New Roman" panose="02020603050405020304" pitchFamily="18" charset="0"/>
                      </a:rPr>
                      <m:t> ∗</m:t>
                    </m:r>
                    <m:r>
                      <a:rPr lang="en-US" sz="2800" b="1" i="1">
                        <a:latin typeface="Cambria Math" panose="02040503050406030204" pitchFamily="18" charset="0"/>
                        <a:cs typeface="Times New Roman" panose="02020603050405020304" pitchFamily="18" charset="0"/>
                      </a:rPr>
                      <m:t>𝒍𝒏</m:t>
                    </m:r>
                    <m:d>
                      <m:dPr>
                        <m:ctrlPr>
                          <a:rPr lang="en-US" sz="2800" b="1" i="1">
                            <a:latin typeface="Cambria Math" panose="02040503050406030204" pitchFamily="18" charset="0"/>
                            <a:cs typeface="Times New Roman" panose="02020603050405020304" pitchFamily="18" charset="0"/>
                          </a:rPr>
                        </m:ctrlPr>
                      </m:dPr>
                      <m:e>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𝟒</m:t>
                            </m:r>
                          </m:den>
                        </m:f>
                      </m:e>
                    </m:d>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𝟎</m:t>
                    </m:r>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𝟕</m:t>
                    </m:r>
                  </m:oMath>
                </a14:m>
                <a:endParaRPr lang="en-US" sz="3200" dirty="0"/>
              </a:p>
            </p:txBody>
          </p:sp>
        </mc:Choice>
        <mc:Fallback xmlns="">
          <p:sp>
            <p:nvSpPr>
              <p:cNvPr id="26" name="Rectangle 25"/>
              <p:cNvSpPr>
                <a:spLocks noRot="1" noChangeAspect="1" noMove="1" noResize="1" noEditPoints="1" noAdjustHandles="1" noChangeArrowheads="1" noChangeShapeType="1" noTextEdit="1"/>
              </p:cNvSpPr>
              <p:nvPr/>
            </p:nvSpPr>
            <p:spPr>
              <a:xfrm>
                <a:off x="1119504" y="2145896"/>
                <a:ext cx="5198347" cy="737189"/>
              </a:xfrm>
              <a:prstGeom prst="rect">
                <a:avLst/>
              </a:prstGeom>
              <a:blipFill rotWithShape="0">
                <a:blip r:embed="rId6"/>
                <a:stretch>
                  <a:fillRect l="-1761" t="-4132"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968007" y="2168510"/>
                <a:ext cx="9218485" cy="737189"/>
              </a:xfrm>
              <a:prstGeom prst="rect">
                <a:avLst/>
              </a:prstGeom>
            </p:spPr>
            <p:txBody>
              <a:bodyPr wrap="none">
                <a:spAutoFit/>
              </a:bodyPr>
              <a:lstStyle/>
              <a:p>
                <a:pPr algn="ct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b="1" i="0" smtClean="0">
                        <a:latin typeface="Cambria Math" panose="02040503050406030204" pitchFamily="18" charset="0"/>
                        <a:cs typeface="Times New Roman" panose="02020603050405020304" pitchFamily="18" charset="0"/>
                      </a:rPr>
                      <m:t> </m:t>
                    </m:r>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𝟔</m:t>
                        </m:r>
                      </m:den>
                    </m:f>
                    <m:r>
                      <a:rPr lang="en-US" sz="2800" b="1" i="1" smtClean="0">
                        <a:latin typeface="Cambria Math" panose="02040503050406030204" pitchFamily="18" charset="0"/>
                        <a:cs typeface="Times New Roman" panose="02020603050405020304" pitchFamily="18" charset="0"/>
                      </a:rPr>
                      <m:t> ∗</m:t>
                    </m:r>
                    <m:r>
                      <a:rPr lang="en-US" sz="2800" b="1" i="1" smtClean="0">
                        <a:latin typeface="Cambria Math" panose="02040503050406030204" pitchFamily="18" charset="0"/>
                        <a:cs typeface="Times New Roman" panose="02020603050405020304" pitchFamily="18" charset="0"/>
                      </a:rPr>
                      <m:t>𝒍𝒏</m:t>
                    </m:r>
                    <m:d>
                      <m:dPr>
                        <m:ctrlPr>
                          <a:rPr lang="en-US" sz="2800" b="1" i="1" smtClean="0">
                            <a:latin typeface="Cambria Math" panose="02040503050406030204" pitchFamily="18" charset="0"/>
                            <a:cs typeface="Times New Roman" panose="02020603050405020304" pitchFamily="18" charset="0"/>
                          </a:rPr>
                        </m:ctrlPr>
                      </m:dPr>
                      <m:e>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𝟔</m:t>
                            </m:r>
                          </m:den>
                        </m:f>
                      </m:e>
                    </m:d>
                    <m:r>
                      <m:rPr>
                        <m:nor/>
                      </m:rPr>
                      <a:rPr lang="en-US" sz="3200" b="1" dirty="0">
                        <a:latin typeface="Times New Roman" panose="02020603050405020304" pitchFamily="18" charset="0"/>
                        <a:ea typeface="Calibri" panose="020F0502020204030204" pitchFamily="34"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 </m:t>
                    </m:r>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𝟔</m:t>
                        </m:r>
                      </m:den>
                    </m:f>
                    <m:r>
                      <a:rPr lang="en-US" sz="2800" b="1" i="1">
                        <a:latin typeface="Cambria Math" panose="02040503050406030204" pitchFamily="18" charset="0"/>
                        <a:cs typeface="Times New Roman" panose="02020603050405020304" pitchFamily="18" charset="0"/>
                      </a:rPr>
                      <m:t> ∗</m:t>
                    </m:r>
                    <m:r>
                      <a:rPr lang="en-US" sz="2800" b="1" i="1">
                        <a:latin typeface="Cambria Math" panose="02040503050406030204" pitchFamily="18" charset="0"/>
                        <a:cs typeface="Times New Roman" panose="02020603050405020304" pitchFamily="18" charset="0"/>
                      </a:rPr>
                      <m:t>𝒍𝒏</m:t>
                    </m:r>
                    <m:d>
                      <m:dPr>
                        <m:ctrlPr>
                          <a:rPr lang="en-US" sz="2800" b="1" i="1">
                            <a:latin typeface="Cambria Math" panose="02040503050406030204" pitchFamily="18" charset="0"/>
                            <a:cs typeface="Times New Roman" panose="02020603050405020304" pitchFamily="18" charset="0"/>
                          </a:rPr>
                        </m:ctrlPr>
                      </m:dPr>
                      <m:e>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𝟔</m:t>
                            </m:r>
                          </m:den>
                        </m:f>
                      </m:e>
                    </m:d>
                    <m:r>
                      <m:rPr>
                        <m:nor/>
                      </m:rPr>
                      <a:rPr lang="en-US" sz="3200" b="1" dirty="0">
                        <a:latin typeface="Times New Roman" panose="02020603050405020304" pitchFamily="18" charset="0"/>
                        <a:ea typeface="Calibri" panose="020F0502020204030204" pitchFamily="34"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 </m:t>
                    </m:r>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𝟔</m:t>
                        </m:r>
                      </m:den>
                    </m:f>
                    <m:r>
                      <a:rPr lang="en-US" sz="2800" b="1" i="1">
                        <a:latin typeface="Cambria Math" panose="02040503050406030204" pitchFamily="18" charset="0"/>
                        <a:cs typeface="Times New Roman" panose="02020603050405020304" pitchFamily="18" charset="0"/>
                      </a:rPr>
                      <m:t> ∗</m:t>
                    </m:r>
                    <m:r>
                      <a:rPr lang="en-US" sz="2800" b="1" i="1">
                        <a:latin typeface="Cambria Math" panose="02040503050406030204" pitchFamily="18" charset="0"/>
                        <a:cs typeface="Times New Roman" panose="02020603050405020304" pitchFamily="18" charset="0"/>
                      </a:rPr>
                      <m:t>𝒍𝒏</m:t>
                    </m:r>
                    <m:d>
                      <m:dPr>
                        <m:ctrlPr>
                          <a:rPr lang="en-US" sz="2800" b="1" i="1">
                            <a:latin typeface="Cambria Math" panose="02040503050406030204" pitchFamily="18" charset="0"/>
                            <a:cs typeface="Times New Roman" panose="02020603050405020304" pitchFamily="18" charset="0"/>
                          </a:rPr>
                        </m:ctrlPr>
                      </m:dPr>
                      <m:e>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𝟔</m:t>
                            </m:r>
                          </m:den>
                        </m:f>
                      </m:e>
                    </m:d>
                    <m:r>
                      <m:rPr>
                        <m:nor/>
                      </m:rPr>
                      <a:rPr lang="en-US" sz="3200" b="1" dirty="0">
                        <a:latin typeface="Times New Roman" panose="02020603050405020304" pitchFamily="18" charset="0"/>
                        <a:ea typeface="Calibri" panose="020F0502020204030204" pitchFamily="34"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 </m:t>
                    </m:r>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𝟔</m:t>
                        </m:r>
                      </m:den>
                    </m:f>
                    <m:r>
                      <a:rPr lang="en-US" sz="2800" b="1" i="1">
                        <a:latin typeface="Cambria Math" panose="02040503050406030204" pitchFamily="18" charset="0"/>
                        <a:cs typeface="Times New Roman" panose="02020603050405020304" pitchFamily="18" charset="0"/>
                      </a:rPr>
                      <m:t> ∗</m:t>
                    </m:r>
                    <m:r>
                      <a:rPr lang="en-US" sz="2800" b="1" i="1">
                        <a:latin typeface="Cambria Math" panose="02040503050406030204" pitchFamily="18" charset="0"/>
                        <a:cs typeface="Times New Roman" panose="02020603050405020304" pitchFamily="18" charset="0"/>
                      </a:rPr>
                      <m:t>𝒍𝒏</m:t>
                    </m:r>
                    <m:d>
                      <m:dPr>
                        <m:ctrlPr>
                          <a:rPr lang="en-US" sz="2800" b="1" i="1">
                            <a:latin typeface="Cambria Math" panose="02040503050406030204" pitchFamily="18" charset="0"/>
                            <a:cs typeface="Times New Roman" panose="02020603050405020304" pitchFamily="18" charset="0"/>
                          </a:rPr>
                        </m:ctrlPr>
                      </m:dPr>
                      <m:e>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𝟔</m:t>
                            </m:r>
                          </m:den>
                        </m:f>
                      </m:e>
                    </m:d>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𝟏</m:t>
                    </m:r>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𝟑</m:t>
                    </m:r>
                  </m:oMath>
                </a14:m>
                <a:endParaRPr lang="en-US" sz="3200" dirty="0"/>
              </a:p>
            </p:txBody>
          </p:sp>
        </mc:Choice>
        <mc:Fallback xmlns="">
          <p:sp>
            <p:nvSpPr>
              <p:cNvPr id="27" name="Rectangle 26"/>
              <p:cNvSpPr>
                <a:spLocks noRot="1" noChangeAspect="1" noMove="1" noResize="1" noEditPoints="1" noAdjustHandles="1" noChangeArrowheads="1" noChangeShapeType="1" noTextEdit="1"/>
              </p:cNvSpPr>
              <p:nvPr/>
            </p:nvSpPr>
            <p:spPr>
              <a:xfrm>
                <a:off x="968007" y="2168510"/>
                <a:ext cx="9218485" cy="737189"/>
              </a:xfrm>
              <a:prstGeom prst="rect">
                <a:avLst/>
              </a:prstGeom>
              <a:blipFill rotWithShape="0">
                <a:blip r:embed="rId7"/>
                <a:stretch>
                  <a:fillRect t="-4132" b="-12397"/>
                </a:stretch>
              </a:blipFill>
            </p:spPr>
            <p:txBody>
              <a:bodyPr/>
              <a:lstStyle/>
              <a:p>
                <a:r>
                  <a:rPr lang="en-US">
                    <a:noFill/>
                  </a:rPr>
                  <a:t> </a:t>
                </a:r>
              </a:p>
            </p:txBody>
          </p:sp>
        </mc:Fallback>
      </mc:AlternateContent>
      <p:sp>
        <p:nvSpPr>
          <p:cNvPr id="21" name="TextBox 20"/>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12</a:t>
            </a:r>
            <a:endParaRPr lang="en-US" sz="2000" dirty="0">
              <a:cs typeface="B Mitra" pitchFamily="2" charset="-78"/>
            </a:endParaRPr>
          </a:p>
        </p:txBody>
      </p:sp>
      <p:sp>
        <p:nvSpPr>
          <p:cNvPr id="3" name="Rectangle 2"/>
          <p:cNvSpPr/>
          <p:nvPr/>
        </p:nvSpPr>
        <p:spPr>
          <a:xfrm>
            <a:off x="6176933" y="4083815"/>
            <a:ext cx="4709944" cy="553998"/>
          </a:xfrm>
          <a:prstGeom prst="rect">
            <a:avLst/>
          </a:prstGeom>
        </p:spPr>
        <p:txBody>
          <a:bodyPr wrap="none">
            <a:spAutoFit/>
          </a:bodyPr>
          <a:lstStyle/>
          <a:p>
            <a:pPr algn="r" rtl="1"/>
            <a:r>
              <a:rPr lang="fa-IR" sz="3000" dirty="0" err="1" smtClean="0">
                <a:cs typeface="B Mitra" panose="00000400000000000000" pitchFamily="2" charset="-78"/>
              </a:rPr>
              <a:t>بی‏نظمی</a:t>
            </a:r>
            <a:r>
              <a:rPr lang="fa-IR" sz="3000" dirty="0" smtClean="0">
                <a:cs typeface="B Mitra" panose="00000400000000000000" pitchFamily="2" charset="-78"/>
              </a:rPr>
              <a:t> مقداری بین صفر و </a:t>
            </a:r>
            <a:r>
              <a:rPr lang="fa-IR" sz="3000" dirty="0" err="1" smtClean="0">
                <a:cs typeface="B Mitra" panose="00000400000000000000" pitchFamily="2" charset="-78"/>
              </a:rPr>
              <a:t>بی‏نهایت</a:t>
            </a:r>
            <a:r>
              <a:rPr lang="fa-IR" sz="3000" dirty="0" smtClean="0">
                <a:cs typeface="B Mitra" panose="00000400000000000000" pitchFamily="2" charset="-78"/>
              </a:rPr>
              <a:t> دارد.</a:t>
            </a:r>
            <a:endParaRPr lang="en-US" sz="3000" dirty="0"/>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49671">
            <a:off x="1468323" y="179420"/>
            <a:ext cx="8382938" cy="4996564"/>
          </a:xfrm>
          <a:prstGeom prst="rect">
            <a:avLst/>
          </a:prstGeom>
        </p:spPr>
      </p:pic>
      <p:sp>
        <p:nvSpPr>
          <p:cNvPr id="29" name="Flowchart: Connector 28"/>
          <p:cNvSpPr/>
          <p:nvPr/>
        </p:nvSpPr>
        <p:spPr>
          <a:xfrm>
            <a:off x="3044407" y="3390450"/>
            <a:ext cx="456060" cy="4641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62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4" grpId="0"/>
      <p:bldP spid="25" grpId="0"/>
      <p:bldP spid="26" grpId="0"/>
      <p:bldP spid="26" grpId="1"/>
      <p:bldP spid="2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650" y="3893224"/>
            <a:ext cx="2951121"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5467" y="3900316"/>
            <a:ext cx="258932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64483" y="3900316"/>
            <a:ext cx="2589316"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780" y="4146689"/>
            <a:ext cx="1694696" cy="421654"/>
          </a:xfrm>
          <a:prstGeom prst="rect">
            <a:avLst/>
          </a:prstGeom>
        </p:spPr>
        <p:txBody>
          <a:bodyPr wrap="none">
            <a:spAutoFit/>
          </a:bodyPr>
          <a:lstStyle/>
          <a:p>
            <a:pPr algn="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راه‏حل</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پیشنهادی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p:cNvSpPr/>
          <p:nvPr/>
        </p:nvSpPr>
        <p:spPr>
          <a:xfrm>
            <a:off x="277908"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fa-IR" dirty="0" smtClean="0">
                <a:cs typeface="B Mitra" panose="00000400000000000000" pitchFamily="2" charset="-78"/>
              </a:rPr>
              <a:t>تعداد </a:t>
            </a:r>
            <a:r>
              <a:rPr lang="fa-IR" dirty="0">
                <a:cs typeface="B Mitra" panose="00000400000000000000" pitchFamily="2" charset="-78"/>
              </a:rPr>
              <a:t>و تنوع </a:t>
            </a:r>
            <a:r>
              <a:rPr lang="fa-IR" dirty="0" smtClean="0">
                <a:cs typeface="B Mitra" panose="00000400000000000000" pitchFamily="2" charset="-78"/>
              </a:rPr>
              <a:t>مخاطبین هر </a:t>
            </a:r>
            <a:r>
              <a:rPr lang="fa-IR" dirty="0">
                <a:cs typeface="B Mitra" panose="00000400000000000000" pitchFamily="2" charset="-78"/>
              </a:rPr>
              <a:t>فرد</a:t>
            </a:r>
            <a:endParaRPr lang="en-US" dirty="0">
              <a:cs typeface="B Mitra" panose="00000400000000000000" pitchFamily="2" charset="-78"/>
            </a:endParaRPr>
          </a:p>
          <a:p>
            <a:pPr algn="ctr"/>
            <a:endParaRPr lang="en-US" dirty="0"/>
          </a:p>
        </p:txBody>
      </p:sp>
      <p:sp>
        <p:nvSpPr>
          <p:cNvPr id="20" name="Oval 19"/>
          <p:cNvSpPr/>
          <p:nvPr/>
        </p:nvSpPr>
        <p:spPr>
          <a:xfrm>
            <a:off x="1675355" y="5430476"/>
            <a:ext cx="1339108" cy="13222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Mitra" panose="00000400000000000000" pitchFamily="2" charset="-78"/>
              </a:rPr>
              <a:t>ساعت ارسال پیام</a:t>
            </a:r>
            <a:endParaRPr lang="en-US" dirty="0">
              <a:solidFill>
                <a:schemeClr val="tx1"/>
              </a:solidFill>
              <a:cs typeface="B Mitra" panose="00000400000000000000" pitchFamily="2" charset="-78"/>
            </a:endParaRPr>
          </a:p>
        </p:txBody>
      </p:sp>
      <p:sp>
        <p:nvSpPr>
          <p:cNvPr id="21" name="Oval 20"/>
          <p:cNvSpPr/>
          <p:nvPr/>
        </p:nvSpPr>
        <p:spPr>
          <a:xfrm>
            <a:off x="3096318"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نسبت </a:t>
            </a:r>
            <a:r>
              <a:rPr lang="fa-IR" dirty="0" err="1" smtClean="0">
                <a:cs typeface="B Mitra" panose="00000400000000000000" pitchFamily="2" charset="-78"/>
              </a:rPr>
              <a:t>پیام‏های</a:t>
            </a:r>
            <a:r>
              <a:rPr lang="fa-IR" dirty="0" smtClean="0">
                <a:cs typeface="B Mitra" panose="00000400000000000000" pitchFamily="2" charset="-78"/>
              </a:rPr>
              <a:t> </a:t>
            </a:r>
            <a:r>
              <a:rPr lang="fa-IR" dirty="0">
                <a:cs typeface="B Mitra" panose="00000400000000000000" pitchFamily="2" charset="-78"/>
              </a:rPr>
              <a:t>ارسالی و دریافتی</a:t>
            </a:r>
            <a:endParaRPr lang="en-US" dirty="0">
              <a:cs typeface="B Mitra" panose="00000400000000000000" pitchFamily="2" charset="-78"/>
            </a:endParaRPr>
          </a:p>
        </p:txBody>
      </p:sp>
      <p:sp>
        <p:nvSpPr>
          <p:cNvPr id="22" name="Rectangle 21"/>
          <p:cNvSpPr/>
          <p:nvPr/>
        </p:nvSpPr>
        <p:spPr>
          <a:xfrm>
            <a:off x="5612617" y="3974936"/>
            <a:ext cx="1326240" cy="750975"/>
          </a:xfrm>
          <a:prstGeom prst="rect">
            <a:avLst/>
          </a:prstGeom>
        </p:spPr>
        <p:txBody>
          <a:bodyPr wrap="squar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پیاده‏سازی</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و ارزیابی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9545935" y="4146689"/>
            <a:ext cx="1128835" cy="421654"/>
          </a:xfrm>
          <a:prstGeom prst="rect">
            <a:avLst/>
          </a:prstGeom>
        </p:spPr>
        <p:txBody>
          <a:bodyPr wrap="non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نتیجه‏گیری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6780209" y="2158112"/>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6618" y="2390700"/>
            <a:ext cx="3609045" cy="787716"/>
          </a:xfrm>
          <a:prstGeom prst="rect">
            <a:avLst/>
          </a:prstGeom>
        </p:spPr>
        <p:txBody>
          <a:bodyPr wrap="square">
            <a:spAutoFit/>
          </a:bodyPr>
          <a:lstStyle/>
          <a:p>
            <a:pPr algn="ctr" rtl="1">
              <a:lnSpc>
                <a:spcPct val="107000"/>
              </a:lnSpc>
              <a:spcAft>
                <a:spcPts val="800"/>
              </a:spcAft>
            </a:pPr>
            <a:r>
              <a:rPr lang="fa-IR" sz="2000" b="1" dirty="0" smtClean="0">
                <a:latin typeface="Calibri" panose="020F0502020204030204" pitchFamily="34" charset="0"/>
                <a:ea typeface="Calibri" panose="020F0502020204030204" pitchFamily="34" charset="0"/>
                <a:cs typeface="B Mitra" panose="00000400000000000000" pitchFamily="2" charset="-78"/>
              </a:rPr>
              <a:t>آ</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شنایی با گراف</a:t>
            </a:r>
            <a:r>
              <a:rPr lang="fa-IR" sz="2000" b="1" dirty="0">
                <a:latin typeface="Calibri" panose="020F0502020204030204" pitchFamily="34" charset="0"/>
                <a:ea typeface="Calibri" panose="020F0502020204030204" pitchFamily="34" charset="0"/>
                <a:cs typeface="B Mitra" panose="00000400000000000000" pitchFamily="2" charset="-78"/>
              </a:rPr>
              <a:t> و شبکه­های اجتماعی</a:t>
            </a:r>
          </a:p>
          <a:p>
            <a:pPr algn="ctr" rtl="1">
              <a:lnSpc>
                <a:spcPct val="107000"/>
              </a:lnSpc>
              <a:spcAft>
                <a:spcPts val="8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1635" y="3801548"/>
            <a:ext cx="567967" cy="111193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97943" y="2047383"/>
            <a:ext cx="567967" cy="111193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0651" y="3801548"/>
            <a:ext cx="567967" cy="1111935"/>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1506858" y="4789176"/>
            <a:ext cx="336993" cy="65974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1124">
            <a:off x="2857255" y="4789178"/>
            <a:ext cx="336993" cy="65974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75540" y="4812644"/>
            <a:ext cx="336993" cy="617832"/>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53969" y="3096361"/>
            <a:ext cx="452481" cy="760500"/>
          </a:xfrm>
          <a:prstGeom prst="rect">
            <a:avLst/>
          </a:prstGeom>
        </p:spPr>
      </p:pic>
      <p:sp>
        <p:nvSpPr>
          <p:cNvPr id="25" name="Oval 24"/>
          <p:cNvSpPr/>
          <p:nvPr/>
        </p:nvSpPr>
        <p:spPr>
          <a:xfrm>
            <a:off x="4522086"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مجموعه داده</a:t>
            </a:r>
            <a:endParaRPr lang="en-US" dirty="0">
              <a:cs typeface="B Mitra" panose="00000400000000000000" pitchFamily="2" charset="-78"/>
            </a:endParaRPr>
          </a:p>
        </p:txBody>
      </p:sp>
      <p:sp>
        <p:nvSpPr>
          <p:cNvPr id="26" name="Oval 25"/>
          <p:cNvSpPr/>
          <p:nvPr/>
        </p:nvSpPr>
        <p:spPr>
          <a:xfrm>
            <a:off x="7271937"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مقایسه با کارهای پیشین</a:t>
            </a:r>
            <a:endParaRPr lang="en-US" dirty="0">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5730186" y="4820196"/>
            <a:ext cx="336993" cy="659747"/>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7934">
            <a:off x="7069962" y="4795334"/>
            <a:ext cx="336993" cy="659747"/>
          </a:xfrm>
          <a:prstGeom prst="rect">
            <a:avLst/>
          </a:prstGeom>
        </p:spPr>
      </p:pic>
      <p:sp>
        <p:nvSpPr>
          <p:cNvPr id="30" name="TextBox 2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13</a:t>
            </a:r>
            <a:endParaRPr lang="en-US" sz="2000" dirty="0">
              <a:cs typeface="B Mitra" pitchFamily="2" charset="-78"/>
            </a:endParaRPr>
          </a:p>
        </p:txBody>
      </p:sp>
      <p:sp>
        <p:nvSpPr>
          <p:cNvPr id="38" name="Oval 37"/>
          <p:cNvSpPr/>
          <p:nvPr/>
        </p:nvSpPr>
        <p:spPr>
          <a:xfrm>
            <a:off x="5912827"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err="1" smtClean="0">
                <a:cs typeface="B Mitra" panose="00000400000000000000" pitchFamily="2" charset="-78"/>
              </a:rPr>
              <a:t>پیاده‏سازی</a:t>
            </a:r>
            <a:endParaRPr lang="en-US" dirty="0">
              <a:cs typeface="B Mitra" panose="00000400000000000000" pitchFamily="2" charset="-78"/>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98069" y="4814716"/>
            <a:ext cx="336993" cy="617832"/>
          </a:xfrm>
          <a:prstGeom prst="rect">
            <a:avLst/>
          </a:prstGeom>
        </p:spPr>
      </p:pic>
      <p:sp>
        <p:nvSpPr>
          <p:cNvPr id="32" name="Rectangle 31"/>
          <p:cNvSpPr/>
          <p:nvPr/>
        </p:nvSpPr>
        <p:spPr>
          <a:xfrm>
            <a:off x="1501780" y="2151108"/>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43435" y="2388426"/>
            <a:ext cx="3989902" cy="421654"/>
          </a:xfrm>
          <a:prstGeom prst="rect">
            <a:avLst/>
          </a:prstGeom>
        </p:spPr>
        <p:txBody>
          <a:bodyPr wrap="square">
            <a:spAutoFit/>
          </a:bodyPr>
          <a:lstStyle/>
          <a:p>
            <a:pPr algn="ct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مسائل مهم در شبکه­های اجتماعی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4682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pPr algn="r" rtl="1"/>
            <a:r>
              <a:rPr lang="fa-IR" sz="3600" b="1" dirty="0" smtClean="0">
                <a:cs typeface="B Mitra" panose="00000400000000000000" pitchFamily="2" charset="-78"/>
              </a:rPr>
              <a:t>زمان تعامل با سایر افراد</a:t>
            </a:r>
            <a:r>
              <a:rPr lang="fa-IR" dirty="0"/>
              <a:t/>
            </a:r>
            <a:br>
              <a:rPr lang="fa-IR" dirty="0"/>
            </a:br>
            <a:endParaRPr lang="en-US" dirty="0"/>
          </a:p>
        </p:txBody>
      </p:sp>
      <p:sp>
        <p:nvSpPr>
          <p:cNvPr id="3" name="Content Placeholder 2"/>
          <p:cNvSpPr>
            <a:spLocks noGrp="1"/>
          </p:cNvSpPr>
          <p:nvPr>
            <p:ph idx="1"/>
          </p:nvPr>
        </p:nvSpPr>
        <p:spPr>
          <a:xfrm>
            <a:off x="4713668" y="1735193"/>
            <a:ext cx="6640132" cy="4351338"/>
          </a:xfrm>
        </p:spPr>
        <p:txBody>
          <a:bodyPr>
            <a:normAutofit/>
          </a:bodyPr>
          <a:lstStyle/>
          <a:p>
            <a:pPr algn="r" rtl="1"/>
            <a:r>
              <a:rPr lang="fa-IR" sz="3000" dirty="0" smtClean="0">
                <a:latin typeface="+mj-lt"/>
                <a:cs typeface="B Mitra" panose="00000400000000000000" pitchFamily="2" charset="-78"/>
              </a:rPr>
              <a:t>زمان تعامل افراد را به عنوان یک معیار در نظر </a:t>
            </a:r>
            <a:r>
              <a:rPr lang="fa-IR" sz="3000" dirty="0" err="1" smtClean="0">
                <a:latin typeface="+mj-lt"/>
                <a:cs typeface="B Mitra" panose="00000400000000000000" pitchFamily="2" charset="-78"/>
              </a:rPr>
              <a:t>می‏گیریم</a:t>
            </a:r>
            <a:r>
              <a:rPr lang="fa-IR" sz="3000" dirty="0" smtClean="0">
                <a:latin typeface="+mj-lt"/>
                <a:cs typeface="B Mitra" panose="00000400000000000000" pitchFamily="2" charset="-78"/>
              </a:rPr>
              <a:t>.</a:t>
            </a:r>
          </a:p>
          <a:p>
            <a:pPr algn="r" rtl="1"/>
            <a:r>
              <a:rPr lang="fa-IR" sz="3000" dirty="0" smtClean="0">
                <a:latin typeface="+mj-lt"/>
                <a:cs typeface="B Mitra" panose="00000400000000000000" pitchFamily="2" charset="-78"/>
              </a:rPr>
              <a:t>زمان تعامل افراد را به دو </a:t>
            </a:r>
            <a:r>
              <a:rPr lang="fa-IR" sz="3000" dirty="0" smtClean="0">
                <a:latin typeface="+mj-lt"/>
                <a:cs typeface="B Mitra" panose="00000400000000000000" pitchFamily="2" charset="-78"/>
              </a:rPr>
              <a:t>قسمت </a:t>
            </a:r>
            <a:r>
              <a:rPr lang="fa-IR" sz="3000" dirty="0" smtClean="0">
                <a:latin typeface="+mj-lt"/>
                <a:cs typeface="B Mitra" panose="00000400000000000000" pitchFamily="2" charset="-78"/>
              </a:rPr>
              <a:t>تقسیم </a:t>
            </a:r>
            <a:r>
              <a:rPr lang="fa-IR" sz="3000" dirty="0" err="1" smtClean="0">
                <a:latin typeface="+mj-lt"/>
                <a:cs typeface="B Mitra" panose="00000400000000000000" pitchFamily="2" charset="-78"/>
              </a:rPr>
              <a:t>می‏کنیم</a:t>
            </a:r>
            <a:r>
              <a:rPr lang="fa-IR" sz="3000" dirty="0" smtClean="0">
                <a:latin typeface="+mj-lt"/>
                <a:cs typeface="B Mitra" panose="00000400000000000000" pitchFamily="2" charset="-78"/>
              </a:rPr>
              <a:t>:</a:t>
            </a:r>
          </a:p>
          <a:p>
            <a:pPr lvl="1" algn="r" rtl="1"/>
            <a:r>
              <a:rPr lang="fa-IR" sz="2600" dirty="0" smtClean="0">
                <a:latin typeface="+mj-lt"/>
                <a:cs typeface="B Mitra" panose="00000400000000000000" pitchFamily="2" charset="-78"/>
              </a:rPr>
              <a:t>ساعت اداری</a:t>
            </a:r>
          </a:p>
          <a:p>
            <a:pPr lvl="1" algn="r" rtl="1"/>
            <a:r>
              <a:rPr lang="fa-IR" sz="2600" dirty="0" smtClean="0">
                <a:latin typeface="+mj-lt"/>
                <a:cs typeface="B Mitra" panose="00000400000000000000" pitchFamily="2" charset="-78"/>
              </a:rPr>
              <a:t>ساعت </a:t>
            </a:r>
            <a:r>
              <a:rPr lang="fa-IR" sz="2600" dirty="0" err="1" smtClean="0">
                <a:latin typeface="+mj-lt"/>
                <a:cs typeface="B Mitra" panose="00000400000000000000" pitchFamily="2" charset="-78"/>
              </a:rPr>
              <a:t>غیراداری</a:t>
            </a:r>
            <a:endParaRPr lang="fa-IR" sz="2600" dirty="0" smtClean="0">
              <a:latin typeface="+mj-lt"/>
              <a:cs typeface="B Mitra" panose="00000400000000000000" pitchFamily="2" charset="-78"/>
            </a:endParaRPr>
          </a:p>
          <a:p>
            <a:pPr lvl="1" algn="r" rtl="1"/>
            <a:endParaRPr lang="fa-IR" sz="2600" dirty="0" smtClean="0">
              <a:latin typeface="+mj-lt"/>
              <a:cs typeface="B Mitra" panose="00000400000000000000" pitchFamily="2" charset="-78"/>
            </a:endParaRPr>
          </a:p>
          <a:p>
            <a:pPr lvl="0" algn="r" rtl="1"/>
            <a:r>
              <a:rPr lang="fa-IR" sz="3000" dirty="0">
                <a:solidFill>
                  <a:prstClr val="black"/>
                </a:solidFill>
                <a:latin typeface="Calibri Light"/>
                <a:cs typeface="B Mitra" panose="00000400000000000000" pitchFamily="2" charset="-78"/>
              </a:rPr>
              <a:t>فرض </a:t>
            </a:r>
            <a:r>
              <a:rPr lang="fa-IR" sz="3000" dirty="0" err="1">
                <a:solidFill>
                  <a:prstClr val="black"/>
                </a:solidFill>
                <a:latin typeface="Calibri Light"/>
                <a:cs typeface="B Mitra" panose="00000400000000000000" pitchFamily="2" charset="-78"/>
              </a:rPr>
              <a:t>می‏کنیم</a:t>
            </a:r>
            <a:r>
              <a:rPr lang="fa-IR" sz="3000" dirty="0">
                <a:solidFill>
                  <a:prstClr val="black"/>
                </a:solidFill>
                <a:latin typeface="Calibri Light"/>
                <a:cs typeface="B Mitra" panose="00000400000000000000" pitchFamily="2" charset="-78"/>
              </a:rPr>
              <a:t> </a:t>
            </a:r>
            <a:r>
              <a:rPr lang="fa-IR" sz="3000" dirty="0" smtClean="0">
                <a:solidFill>
                  <a:prstClr val="black"/>
                </a:solidFill>
                <a:latin typeface="Calibri Light"/>
                <a:cs typeface="B Mitra" panose="00000400000000000000" pitchFamily="2" charset="-78"/>
              </a:rPr>
              <a:t>افراد مهم در ساعات </a:t>
            </a:r>
            <a:r>
              <a:rPr lang="fa-IR" sz="3000" dirty="0">
                <a:solidFill>
                  <a:prstClr val="black"/>
                </a:solidFill>
                <a:latin typeface="Calibri Light"/>
                <a:cs typeface="B Mitra" panose="00000400000000000000" pitchFamily="2" charset="-78"/>
              </a:rPr>
              <a:t>اداری تعامل بیشتری </a:t>
            </a:r>
            <a:r>
              <a:rPr lang="fa-IR" sz="3000" dirty="0" smtClean="0">
                <a:solidFill>
                  <a:prstClr val="black"/>
                </a:solidFill>
                <a:latin typeface="Calibri Light"/>
                <a:cs typeface="B Mitra" panose="00000400000000000000" pitchFamily="2" charset="-78"/>
              </a:rPr>
              <a:t>دارند.  </a:t>
            </a:r>
            <a:endParaRPr lang="fa-IR" sz="3000" dirty="0">
              <a:solidFill>
                <a:prstClr val="black"/>
              </a:solidFill>
              <a:latin typeface="Calibri Light"/>
              <a:cs typeface="B Mitra" panose="00000400000000000000" pitchFamily="2" charset="-78"/>
            </a:endParaRPr>
          </a:p>
          <a:p>
            <a:pPr marL="457200" lvl="1" indent="0" algn="r" rtl="1">
              <a:buNone/>
            </a:pPr>
            <a:endParaRPr lang="fa-IR" sz="2600" dirty="0" smtClean="0">
              <a:latin typeface="+mj-lt"/>
              <a:cs typeface="B Mitra" panose="00000400000000000000" pitchFamily="2" charset="-78"/>
            </a:endParaRPr>
          </a:p>
          <a:p>
            <a:pPr marL="457200" lvl="1" indent="0" algn="r" rtl="1">
              <a:buNone/>
            </a:pPr>
            <a:endParaRPr lang="fa-IR" sz="2600" dirty="0" smtClean="0">
              <a:latin typeface="+mj-lt"/>
              <a:cs typeface="B Mitra" panose="00000400000000000000" pitchFamily="2" charset="-78"/>
            </a:endParaRPr>
          </a:p>
          <a:p>
            <a:pPr marL="457200" lvl="1" indent="0" algn="r" rtl="1">
              <a:buNone/>
            </a:pPr>
            <a:endParaRPr lang="fa-IR" sz="2600" dirty="0">
              <a:latin typeface="+mj-lt"/>
              <a:cs typeface="B Mitr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326" y="2570134"/>
            <a:ext cx="5587301" cy="4190476"/>
          </a:xfrm>
          <a:prstGeom prst="rect">
            <a:avLst/>
          </a:prstGeom>
        </p:spPr>
      </p:pic>
      <p:sp>
        <p:nvSpPr>
          <p:cNvPr id="6" name="TextBox 5"/>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14</a:t>
            </a:r>
            <a:endParaRPr lang="en-US" sz="2000" dirty="0">
              <a:cs typeface="B Mitra" pitchFamily="2" charset="-78"/>
            </a:endParaRPr>
          </a:p>
        </p:txBody>
      </p:sp>
      <p:sp>
        <p:nvSpPr>
          <p:cNvPr id="5" name="Rectangular Callout 4"/>
          <p:cNvSpPr/>
          <p:nvPr/>
        </p:nvSpPr>
        <p:spPr>
          <a:xfrm rot="10800000">
            <a:off x="4175973" y="4856028"/>
            <a:ext cx="7177825" cy="190458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06210" y="4992711"/>
            <a:ext cx="7386065" cy="1708160"/>
          </a:xfrm>
          <a:prstGeom prst="rect">
            <a:avLst/>
          </a:prstGeom>
        </p:spPr>
        <p:txBody>
          <a:bodyPr wrap="square">
            <a:spAutoFit/>
          </a:bodyPr>
          <a:lstStyle/>
          <a:p>
            <a:pPr lvl="1" algn="r" rtl="1">
              <a:spcBef>
                <a:spcPts val="600"/>
              </a:spcBef>
            </a:pPr>
            <a:r>
              <a:rPr lang="fa-IR" dirty="0" smtClean="0">
                <a:cs typeface="B Mitra" panose="00000400000000000000" pitchFamily="2" charset="-78"/>
              </a:rPr>
              <a:t>همانطور که اشاره کردیم برای رساندن چند مفهوم مشابه جملات را یکسان شروع کنید</a:t>
            </a:r>
          </a:p>
          <a:p>
            <a:pPr lvl="1" algn="r" rtl="1">
              <a:spcBef>
                <a:spcPts val="600"/>
              </a:spcBef>
            </a:pPr>
            <a:r>
              <a:rPr lang="fa-IR" dirty="0" smtClean="0">
                <a:cs typeface="B Mitra" panose="00000400000000000000" pitchFamily="2" charset="-78"/>
              </a:rPr>
              <a:t>این کار باعث </a:t>
            </a:r>
            <a:r>
              <a:rPr lang="fa-IR" dirty="0" err="1" smtClean="0">
                <a:cs typeface="B Mitra" panose="00000400000000000000" pitchFamily="2" charset="-78"/>
              </a:rPr>
              <a:t>می‏شود</a:t>
            </a:r>
            <a:r>
              <a:rPr lang="fa-IR" dirty="0" smtClean="0">
                <a:cs typeface="B Mitra" panose="00000400000000000000" pitchFamily="2" charset="-78"/>
              </a:rPr>
              <a:t>:</a:t>
            </a:r>
          </a:p>
          <a:p>
            <a:pPr lvl="1" algn="r" rtl="1">
              <a:spcBef>
                <a:spcPts val="600"/>
              </a:spcBef>
            </a:pPr>
            <a:r>
              <a:rPr lang="fa-IR" dirty="0" smtClean="0">
                <a:cs typeface="B Mitra" panose="00000400000000000000" pitchFamily="2" charset="-78"/>
              </a:rPr>
              <a:t>	 </a:t>
            </a:r>
            <a:r>
              <a:rPr lang="fa-IR" dirty="0" err="1" smtClean="0">
                <a:cs typeface="B Mitra" panose="00000400000000000000" pitchFamily="2" charset="-78"/>
              </a:rPr>
              <a:t>اولاً</a:t>
            </a:r>
            <a:r>
              <a:rPr lang="fa-IR" dirty="0" smtClean="0">
                <a:cs typeface="B Mitra" panose="00000400000000000000" pitchFamily="2" charset="-78"/>
              </a:rPr>
              <a:t> حس </a:t>
            </a:r>
            <a:r>
              <a:rPr lang="fa-IR" dirty="0" err="1" smtClean="0">
                <a:cs typeface="B Mitra" panose="00000400000000000000" pitchFamily="2" charset="-78"/>
              </a:rPr>
              <a:t>یک‏پارچگی</a:t>
            </a:r>
            <a:r>
              <a:rPr lang="fa-IR" dirty="0" smtClean="0">
                <a:cs typeface="B Mitra" panose="00000400000000000000" pitchFamily="2" charset="-78"/>
              </a:rPr>
              <a:t> و ارتباط جملات ایجاد شود. </a:t>
            </a:r>
          </a:p>
          <a:p>
            <a:pPr lvl="1" algn="r" rtl="1">
              <a:spcBef>
                <a:spcPts val="600"/>
              </a:spcBef>
            </a:pPr>
            <a:r>
              <a:rPr lang="fa-IR" dirty="0">
                <a:cs typeface="B Mitra" panose="00000400000000000000" pitchFamily="2" charset="-78"/>
              </a:rPr>
              <a:t>	</a:t>
            </a:r>
            <a:r>
              <a:rPr lang="fa-IR" dirty="0" err="1" smtClean="0">
                <a:cs typeface="B Mitra" panose="00000400000000000000" pitchFamily="2" charset="-78"/>
              </a:rPr>
              <a:t>دوماً</a:t>
            </a:r>
            <a:r>
              <a:rPr lang="fa-IR" dirty="0" smtClean="0">
                <a:cs typeface="B Mitra" panose="00000400000000000000" pitchFamily="2" charset="-78"/>
              </a:rPr>
              <a:t> شنونده ادامه‏ جملات را حدس بزند مثلا در اینجا با توجه به معرفی ویژگی اول، با آوردن عبارت فرض میکنیم افراد مهم ... در این اسلاید و اسلاید بعدی شنونده منتظر معرفی یک ویژگی دیگر است.</a:t>
            </a:r>
            <a:endParaRPr lang="fa-IR" dirty="0">
              <a:cs typeface="B Mitra" panose="00000400000000000000" pitchFamily="2" charset="-78"/>
            </a:endParaRPr>
          </a:p>
        </p:txBody>
      </p:sp>
    </p:spTree>
    <p:extLst>
      <p:ext uri="{BB962C8B-B14F-4D97-AF65-F5344CB8AC3E}">
        <p14:creationId xmlns:p14="http://schemas.microsoft.com/office/powerpoint/2010/main" val="8317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650" y="3893224"/>
            <a:ext cx="2951121"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5467" y="3900316"/>
            <a:ext cx="258932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64483" y="3900316"/>
            <a:ext cx="2589316"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780" y="4146689"/>
            <a:ext cx="1694696" cy="421654"/>
          </a:xfrm>
          <a:prstGeom prst="rect">
            <a:avLst/>
          </a:prstGeom>
        </p:spPr>
        <p:txBody>
          <a:bodyPr wrap="none">
            <a:spAutoFit/>
          </a:bodyPr>
          <a:lstStyle/>
          <a:p>
            <a:pPr algn="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راه‏حل</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پیشنهادی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p:cNvSpPr/>
          <p:nvPr/>
        </p:nvSpPr>
        <p:spPr>
          <a:xfrm>
            <a:off x="277908"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fa-IR" dirty="0" smtClean="0">
                <a:cs typeface="B Mitra" panose="00000400000000000000" pitchFamily="2" charset="-78"/>
              </a:rPr>
              <a:t>تعداد </a:t>
            </a:r>
            <a:r>
              <a:rPr lang="fa-IR" dirty="0">
                <a:cs typeface="B Mitra" panose="00000400000000000000" pitchFamily="2" charset="-78"/>
              </a:rPr>
              <a:t>و تنوع </a:t>
            </a:r>
            <a:r>
              <a:rPr lang="fa-IR" dirty="0" smtClean="0">
                <a:cs typeface="B Mitra" panose="00000400000000000000" pitchFamily="2" charset="-78"/>
              </a:rPr>
              <a:t>مخاطبین هر </a:t>
            </a:r>
            <a:r>
              <a:rPr lang="fa-IR" dirty="0">
                <a:cs typeface="B Mitra" panose="00000400000000000000" pitchFamily="2" charset="-78"/>
              </a:rPr>
              <a:t>فرد</a:t>
            </a:r>
            <a:endParaRPr lang="en-US" dirty="0">
              <a:cs typeface="B Mitra" panose="00000400000000000000" pitchFamily="2" charset="-78"/>
            </a:endParaRPr>
          </a:p>
          <a:p>
            <a:pPr algn="ctr"/>
            <a:endParaRPr lang="en-US" dirty="0"/>
          </a:p>
        </p:txBody>
      </p:sp>
      <p:sp>
        <p:nvSpPr>
          <p:cNvPr id="20" name="Oval 19"/>
          <p:cNvSpPr/>
          <p:nvPr/>
        </p:nvSpPr>
        <p:spPr>
          <a:xfrm>
            <a:off x="1675355" y="5430476"/>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cs typeface="B Mitra" panose="00000400000000000000" pitchFamily="2" charset="-78"/>
              </a:rPr>
              <a:t>ساعت ارسال پیام</a:t>
            </a:r>
            <a:endParaRPr lang="en-US" dirty="0">
              <a:cs typeface="B Mitra" panose="00000400000000000000" pitchFamily="2" charset="-78"/>
            </a:endParaRPr>
          </a:p>
        </p:txBody>
      </p:sp>
      <p:sp>
        <p:nvSpPr>
          <p:cNvPr id="21" name="Oval 20"/>
          <p:cNvSpPr/>
          <p:nvPr/>
        </p:nvSpPr>
        <p:spPr>
          <a:xfrm>
            <a:off x="3096318" y="5203268"/>
            <a:ext cx="1339108" cy="13222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cs typeface="B Mitra" panose="00000400000000000000" pitchFamily="2" charset="-78"/>
              </a:rPr>
              <a:t>نسبت </a:t>
            </a:r>
            <a:r>
              <a:rPr lang="fa-IR" dirty="0" err="1" smtClean="0">
                <a:solidFill>
                  <a:schemeClr val="tx1"/>
                </a:solidFill>
                <a:cs typeface="B Mitra" panose="00000400000000000000" pitchFamily="2" charset="-78"/>
              </a:rPr>
              <a:t>پیام‏های</a:t>
            </a:r>
            <a:r>
              <a:rPr lang="fa-IR" dirty="0" smtClean="0">
                <a:solidFill>
                  <a:schemeClr val="tx1"/>
                </a:solidFill>
                <a:cs typeface="B Mitra" panose="00000400000000000000" pitchFamily="2" charset="-78"/>
              </a:rPr>
              <a:t> </a:t>
            </a:r>
            <a:r>
              <a:rPr lang="fa-IR" dirty="0">
                <a:solidFill>
                  <a:schemeClr val="tx1"/>
                </a:solidFill>
                <a:cs typeface="B Mitra" panose="00000400000000000000" pitchFamily="2" charset="-78"/>
              </a:rPr>
              <a:t>ارسالی و دریافتی</a:t>
            </a:r>
            <a:endParaRPr lang="en-US" dirty="0">
              <a:solidFill>
                <a:schemeClr val="tx1"/>
              </a:solidFill>
              <a:cs typeface="B Mitra" panose="00000400000000000000" pitchFamily="2" charset="-78"/>
            </a:endParaRPr>
          </a:p>
        </p:txBody>
      </p:sp>
      <p:sp>
        <p:nvSpPr>
          <p:cNvPr id="22" name="Rectangle 21"/>
          <p:cNvSpPr/>
          <p:nvPr/>
        </p:nvSpPr>
        <p:spPr>
          <a:xfrm>
            <a:off x="5612617" y="3974936"/>
            <a:ext cx="1326240" cy="750975"/>
          </a:xfrm>
          <a:prstGeom prst="rect">
            <a:avLst/>
          </a:prstGeom>
        </p:spPr>
        <p:txBody>
          <a:bodyPr wrap="squar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پیاده‏سازی</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و ارزیابی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9545935" y="4146689"/>
            <a:ext cx="1128835" cy="421654"/>
          </a:xfrm>
          <a:prstGeom prst="rect">
            <a:avLst/>
          </a:prstGeom>
        </p:spPr>
        <p:txBody>
          <a:bodyPr wrap="non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نتیجه‏گیری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6780209" y="2158112"/>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6618" y="2390700"/>
            <a:ext cx="3609045" cy="787716"/>
          </a:xfrm>
          <a:prstGeom prst="rect">
            <a:avLst/>
          </a:prstGeom>
        </p:spPr>
        <p:txBody>
          <a:bodyPr wrap="square">
            <a:spAutoFit/>
          </a:bodyPr>
          <a:lstStyle/>
          <a:p>
            <a:pPr algn="ctr" rtl="1">
              <a:lnSpc>
                <a:spcPct val="107000"/>
              </a:lnSpc>
              <a:spcAft>
                <a:spcPts val="800"/>
              </a:spcAft>
            </a:pPr>
            <a:r>
              <a:rPr lang="fa-IR" sz="2000" b="1" dirty="0" smtClean="0">
                <a:latin typeface="Calibri" panose="020F0502020204030204" pitchFamily="34" charset="0"/>
                <a:ea typeface="Calibri" panose="020F0502020204030204" pitchFamily="34" charset="0"/>
                <a:cs typeface="B Mitra" panose="00000400000000000000" pitchFamily="2" charset="-78"/>
              </a:rPr>
              <a:t>آ</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شنایی با گراف</a:t>
            </a:r>
            <a:r>
              <a:rPr lang="fa-IR" sz="2000" b="1" dirty="0">
                <a:latin typeface="Calibri" panose="020F0502020204030204" pitchFamily="34" charset="0"/>
                <a:ea typeface="Calibri" panose="020F0502020204030204" pitchFamily="34" charset="0"/>
                <a:cs typeface="B Mitra" panose="00000400000000000000" pitchFamily="2" charset="-78"/>
              </a:rPr>
              <a:t> و شبکه­های اجتماعی</a:t>
            </a:r>
          </a:p>
          <a:p>
            <a:pPr algn="ctr" rtl="1">
              <a:lnSpc>
                <a:spcPct val="107000"/>
              </a:lnSpc>
              <a:spcAft>
                <a:spcPts val="8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1635" y="3801548"/>
            <a:ext cx="567967" cy="111193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97943" y="2047383"/>
            <a:ext cx="567967" cy="111193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0651" y="3801548"/>
            <a:ext cx="567967" cy="1111935"/>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1506858" y="4789176"/>
            <a:ext cx="336993" cy="65974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1124">
            <a:off x="2857255" y="4789178"/>
            <a:ext cx="336993" cy="65974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75540" y="4812644"/>
            <a:ext cx="336993" cy="617832"/>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53969" y="3096361"/>
            <a:ext cx="452481" cy="760500"/>
          </a:xfrm>
          <a:prstGeom prst="rect">
            <a:avLst/>
          </a:prstGeom>
        </p:spPr>
      </p:pic>
      <p:sp>
        <p:nvSpPr>
          <p:cNvPr id="25" name="Oval 24"/>
          <p:cNvSpPr/>
          <p:nvPr/>
        </p:nvSpPr>
        <p:spPr>
          <a:xfrm>
            <a:off x="4522086"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مجموعه داده</a:t>
            </a:r>
            <a:endParaRPr lang="en-US" dirty="0">
              <a:cs typeface="B Mitra" panose="00000400000000000000" pitchFamily="2" charset="-78"/>
            </a:endParaRPr>
          </a:p>
        </p:txBody>
      </p:sp>
      <p:sp>
        <p:nvSpPr>
          <p:cNvPr id="26" name="Oval 25"/>
          <p:cNvSpPr/>
          <p:nvPr/>
        </p:nvSpPr>
        <p:spPr>
          <a:xfrm>
            <a:off x="7271937"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مقایسه با کارهای پیشین</a:t>
            </a:r>
            <a:endParaRPr lang="en-US" dirty="0">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5730186" y="4820196"/>
            <a:ext cx="336993" cy="659747"/>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7934">
            <a:off x="7069962" y="4795334"/>
            <a:ext cx="336993" cy="659747"/>
          </a:xfrm>
          <a:prstGeom prst="rect">
            <a:avLst/>
          </a:prstGeom>
        </p:spPr>
      </p:pic>
      <p:sp>
        <p:nvSpPr>
          <p:cNvPr id="30" name="TextBox 2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15</a:t>
            </a:r>
            <a:endParaRPr lang="en-US" sz="2000" dirty="0">
              <a:cs typeface="B Mitra" pitchFamily="2" charset="-78"/>
            </a:endParaRPr>
          </a:p>
        </p:txBody>
      </p:sp>
      <p:sp>
        <p:nvSpPr>
          <p:cNvPr id="38" name="Oval 37"/>
          <p:cNvSpPr/>
          <p:nvPr/>
        </p:nvSpPr>
        <p:spPr>
          <a:xfrm>
            <a:off x="5912827"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err="1" smtClean="0">
                <a:cs typeface="B Mitra" panose="00000400000000000000" pitchFamily="2" charset="-78"/>
              </a:rPr>
              <a:t>پیاده‏سازی</a:t>
            </a:r>
            <a:endParaRPr lang="en-US" dirty="0">
              <a:cs typeface="B Mitra" panose="00000400000000000000" pitchFamily="2" charset="-78"/>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98069" y="4814716"/>
            <a:ext cx="336993" cy="617832"/>
          </a:xfrm>
          <a:prstGeom prst="rect">
            <a:avLst/>
          </a:prstGeom>
        </p:spPr>
      </p:pic>
      <p:sp>
        <p:nvSpPr>
          <p:cNvPr id="32" name="Rectangle 31"/>
          <p:cNvSpPr/>
          <p:nvPr/>
        </p:nvSpPr>
        <p:spPr>
          <a:xfrm>
            <a:off x="1501780" y="2151108"/>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43435" y="2388426"/>
            <a:ext cx="3989902" cy="421654"/>
          </a:xfrm>
          <a:prstGeom prst="rect">
            <a:avLst/>
          </a:prstGeom>
        </p:spPr>
        <p:txBody>
          <a:bodyPr wrap="square">
            <a:spAutoFit/>
          </a:bodyPr>
          <a:lstStyle/>
          <a:p>
            <a:pPr algn="ct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مسائل مهم در شبکه­های اجتماعی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5955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pPr algn="r" rtl="1"/>
            <a:r>
              <a:rPr lang="fa-IR" sz="3600" b="1" dirty="0" smtClean="0">
                <a:cs typeface="B Mitra" panose="00000400000000000000" pitchFamily="2" charset="-78"/>
              </a:rPr>
              <a:t>نسبت </a:t>
            </a:r>
            <a:r>
              <a:rPr lang="fa-IR" sz="3600" b="1" dirty="0" err="1" smtClean="0">
                <a:cs typeface="B Mitra" panose="00000400000000000000" pitchFamily="2" charset="-78"/>
              </a:rPr>
              <a:t>پیام‏های</a:t>
            </a:r>
            <a:r>
              <a:rPr lang="fa-IR" sz="3600" b="1" dirty="0" smtClean="0">
                <a:cs typeface="B Mitra" panose="00000400000000000000" pitchFamily="2" charset="-78"/>
              </a:rPr>
              <a:t> </a:t>
            </a:r>
            <a:r>
              <a:rPr lang="fa-IR" sz="3600" b="1" dirty="0">
                <a:cs typeface="B Mitra" panose="00000400000000000000" pitchFamily="2" charset="-78"/>
              </a:rPr>
              <a:t>ارسالی و دریافتی</a:t>
            </a:r>
            <a:r>
              <a:rPr lang="fa-IR" dirty="0"/>
              <a:t/>
            </a:r>
            <a:br>
              <a:rPr lang="fa-IR" dirty="0"/>
            </a:br>
            <a:endParaRPr lang="en-US" dirty="0"/>
          </a:p>
        </p:txBody>
      </p:sp>
      <p:sp>
        <p:nvSpPr>
          <p:cNvPr id="3" name="Content Placeholder 2"/>
          <p:cNvSpPr>
            <a:spLocks noGrp="1"/>
          </p:cNvSpPr>
          <p:nvPr>
            <p:ph idx="1"/>
          </p:nvPr>
        </p:nvSpPr>
        <p:spPr>
          <a:xfrm>
            <a:off x="798329" y="1932692"/>
            <a:ext cx="10515600" cy="4351338"/>
          </a:xfrm>
        </p:spPr>
        <p:txBody>
          <a:bodyPr/>
          <a:lstStyle/>
          <a:p>
            <a:pPr algn="r" rtl="1"/>
            <a:r>
              <a:rPr lang="fa-IR" sz="3000" dirty="0" smtClean="0">
                <a:latin typeface="+mj-lt"/>
                <a:cs typeface="B Mitra" panose="00000400000000000000" pitchFamily="2" charset="-78"/>
              </a:rPr>
              <a:t>فرض </a:t>
            </a:r>
            <a:r>
              <a:rPr lang="fa-IR" sz="3000" dirty="0" err="1" smtClean="0">
                <a:latin typeface="+mj-lt"/>
                <a:cs typeface="B Mitra" panose="00000400000000000000" pitchFamily="2" charset="-78"/>
              </a:rPr>
              <a:t>می‏کنیم</a:t>
            </a:r>
            <a:r>
              <a:rPr lang="fa-IR" sz="3000" dirty="0" smtClean="0">
                <a:latin typeface="+mj-lt"/>
                <a:cs typeface="B Mitra" panose="00000400000000000000" pitchFamily="2" charset="-78"/>
              </a:rPr>
              <a:t> افراد مهم نسبت تعاملات خروجی به  تعاملات ورودی بالاتری دارند. </a:t>
            </a:r>
            <a:endParaRPr lang="fa-IR" sz="3000" dirty="0">
              <a:latin typeface="+mj-lt"/>
              <a:cs typeface="B Mitra" panose="00000400000000000000" pitchFamily="2" charset="-78"/>
            </a:endParaRPr>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098" y="4146170"/>
            <a:ext cx="2481582" cy="24815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066" y="2389282"/>
            <a:ext cx="2205078" cy="22050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48" y="3115237"/>
            <a:ext cx="1738187" cy="17381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594" y="4257190"/>
            <a:ext cx="2485945" cy="2485945"/>
          </a:xfrm>
          <a:prstGeom prst="rect">
            <a:avLst/>
          </a:prstGeom>
        </p:spPr>
      </p:pic>
      <p:sp>
        <p:nvSpPr>
          <p:cNvPr id="13" name="Right Arrow 12"/>
          <p:cNvSpPr/>
          <p:nvPr/>
        </p:nvSpPr>
        <p:spPr>
          <a:xfrm rot="19464720">
            <a:off x="2654790" y="4200602"/>
            <a:ext cx="1435895" cy="169511"/>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441122">
            <a:off x="2550708" y="3863336"/>
            <a:ext cx="1486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955633" y="5482092"/>
            <a:ext cx="2313383" cy="48463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955633" y="5757963"/>
            <a:ext cx="2344480" cy="358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955633" y="5239776"/>
            <a:ext cx="196883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2618854">
            <a:off x="874385" y="4077193"/>
            <a:ext cx="1300478" cy="5860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rot="2645491">
            <a:off x="926856" y="4445691"/>
            <a:ext cx="1036212" cy="395823"/>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rot="19492648">
            <a:off x="2734813" y="4321349"/>
            <a:ext cx="1322667" cy="25048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2903930" y="5079129"/>
            <a:ext cx="2313383" cy="35284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16</a:t>
            </a:r>
            <a:endParaRPr lang="en-US" sz="2000" dirty="0">
              <a:cs typeface="B Mitra" pitchFamily="2" charset="-78"/>
            </a:endParaRPr>
          </a:p>
        </p:txBody>
      </p:sp>
      <p:sp>
        <p:nvSpPr>
          <p:cNvPr id="22" name="Rectangular Callout 7"/>
          <p:cNvSpPr/>
          <p:nvPr/>
        </p:nvSpPr>
        <p:spPr>
          <a:xfrm>
            <a:off x="6652035" y="2896832"/>
            <a:ext cx="4347493" cy="2731236"/>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7022896" y="3048033"/>
            <a:ext cx="4194557" cy="1831271"/>
          </a:xfrm>
          <a:prstGeom prst="rect">
            <a:avLst/>
          </a:prstGeom>
        </p:spPr>
        <p:txBody>
          <a:bodyPr wrap="square">
            <a:spAutoFit/>
          </a:bodyPr>
          <a:lstStyle/>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سعی کنید هیچ قسمت از صفحه خالی نباشد اگر متنی برای پر گردن آن اسلاید ندارید با قرار دادن شکل یا جا به جا کردن شکل این فضای خالی را پر کنید</a:t>
            </a:r>
          </a:p>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سعی کنید تا جای ممکن قرینه بودن را در اسلاید حفظ کنید.</a:t>
            </a:r>
            <a:endParaRPr lang="fa-IR" dirty="0">
              <a:cs typeface="B Mitra" panose="00000400000000000000" pitchFamily="2" charset="-78"/>
            </a:endParaRPr>
          </a:p>
        </p:txBody>
      </p:sp>
    </p:spTree>
    <p:extLst>
      <p:ext uri="{BB962C8B-B14F-4D97-AF65-F5344CB8AC3E}">
        <p14:creationId xmlns:p14="http://schemas.microsoft.com/office/powerpoint/2010/main" val="152588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grpId="1" nodeType="clickEffect">
                                  <p:stCondLst>
                                    <p:cond delay="0"/>
                                  </p:stCondLst>
                                  <p:childTnLst>
                                    <p:anim calcmode="lin" valueType="num">
                                      <p:cBhvr additive="base">
                                        <p:cTn id="14" dur="500"/>
                                        <p:tgtEl>
                                          <p:spTgt spid="22"/>
                                        </p:tgtEl>
                                        <p:attrNameLst>
                                          <p:attrName>ppt_x</p:attrName>
                                        </p:attrNameLst>
                                      </p:cBhvr>
                                      <p:tavLst>
                                        <p:tav tm="0">
                                          <p:val>
                                            <p:strVal val="ppt_x"/>
                                          </p:val>
                                        </p:tav>
                                        <p:tav tm="100000">
                                          <p:val>
                                            <p:strVal val="1+ppt_w/2"/>
                                          </p:val>
                                        </p:tav>
                                      </p:tavLst>
                                    </p:anim>
                                    <p:anim calcmode="lin" valueType="num">
                                      <p:cBhvr additive="base">
                                        <p:cTn id="15" dur="500"/>
                                        <p:tgtEl>
                                          <p:spTgt spid="22"/>
                                        </p:tgtEl>
                                        <p:attrNameLst>
                                          <p:attrName>ppt_y</p:attrName>
                                        </p:attrNameLst>
                                      </p:cBhvr>
                                      <p:tavLst>
                                        <p:tav tm="0">
                                          <p:val>
                                            <p:strVal val="ppt_y"/>
                                          </p:val>
                                        </p:tav>
                                        <p:tav tm="100000">
                                          <p:val>
                                            <p:strVal val="ppt_y"/>
                                          </p:val>
                                        </p:tav>
                                      </p:tavLst>
                                    </p:anim>
                                    <p:set>
                                      <p:cBhvr>
                                        <p:cTn id="16" dur="1" fill="hold">
                                          <p:stCondLst>
                                            <p:cond delay="499"/>
                                          </p:stCondLst>
                                        </p:cTn>
                                        <p:tgtEl>
                                          <p:spTgt spid="22"/>
                                        </p:tgtEl>
                                        <p:attrNameLst>
                                          <p:attrName>style.visibility</p:attrName>
                                        </p:attrNameLst>
                                      </p:cBhvr>
                                      <p:to>
                                        <p:strVal val="hidden"/>
                                      </p:to>
                                    </p:set>
                                  </p:childTnLst>
                                </p:cTn>
                              </p:par>
                              <p:par>
                                <p:cTn id="17" presetID="2" presetClass="exit" presetSubtype="2" fill="hold" grpId="1" nodeType="with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1+ppt_w/2"/>
                                          </p:val>
                                        </p:tav>
                                      </p:tavLst>
                                    </p:anim>
                                    <p:anim calcmode="lin" valueType="num">
                                      <p:cBhvr additive="base">
                                        <p:cTn id="19" dur="500"/>
                                        <p:tgtEl>
                                          <p:spTgt spid="9"/>
                                        </p:tgtEl>
                                        <p:attrNameLst>
                                          <p:attrName>ppt_y</p:attrName>
                                        </p:attrNameLst>
                                      </p:cBhvr>
                                      <p:tavLst>
                                        <p:tav tm="0">
                                          <p:val>
                                            <p:strVal val="ppt_y"/>
                                          </p:val>
                                        </p:tav>
                                        <p:tav tm="100000">
                                          <p:val>
                                            <p:strVal val="ppt_y"/>
                                          </p:val>
                                        </p:tav>
                                      </p:tavLst>
                                    </p:anim>
                                    <p:set>
                                      <p:cBhvr>
                                        <p:cTn id="20" dur="1" fill="hold">
                                          <p:stCondLst>
                                            <p:cond delay="499"/>
                                          </p:stCondLst>
                                        </p:cTn>
                                        <p:tgtEl>
                                          <p:spTgt spid="9"/>
                                        </p:tgtEl>
                                        <p:attrNameLst>
                                          <p:attrName>style.visibility</p:attrName>
                                        </p:attrNameLst>
                                      </p:cBhvr>
                                      <p:to>
                                        <p:strVal val="hidden"/>
                                      </p:to>
                                    </p:set>
                                  </p:childTnLst>
                                </p:cTn>
                              </p:par>
                              <p:par>
                                <p:cTn id="21" presetID="63" presetClass="path" presetSubtype="0" accel="50000" decel="50000" fill="hold" nodeType="withEffect">
                                  <p:stCondLst>
                                    <p:cond delay="0"/>
                                  </p:stCondLst>
                                  <p:childTnLst>
                                    <p:animMotion origin="layout" path="M 0 0 L 0.25 0 E" pathEditMode="relative" ptsTypes="">
                                      <p:cBhvr>
                                        <p:cTn id="22" dur="2000" fill="hold"/>
                                        <p:tgtEl>
                                          <p:spTgt spid="4"/>
                                        </p:tgtEl>
                                        <p:attrNameLst>
                                          <p:attrName>ppt_x</p:attrName>
                                          <p:attrName>ppt_y</p:attrName>
                                        </p:attrNameLst>
                                      </p:cBhvr>
                                    </p:animMotion>
                                  </p:childTnLst>
                                </p:cTn>
                              </p:par>
                              <p:par>
                                <p:cTn id="23" presetID="63" presetClass="path" presetSubtype="0" accel="50000" decel="50000" fill="hold" grpId="0" nodeType="withEffect">
                                  <p:stCondLst>
                                    <p:cond delay="0"/>
                                  </p:stCondLst>
                                  <p:childTnLst>
                                    <p:animMotion origin="layout" path="M 0 0 L 0.25 0 E" pathEditMode="relative" ptsTypes="">
                                      <p:cBhvr>
                                        <p:cTn id="24" dur="2000" fill="hold"/>
                                        <p:tgtEl>
                                          <p:spTgt spid="13"/>
                                        </p:tgtEl>
                                        <p:attrNameLst>
                                          <p:attrName>ppt_x</p:attrName>
                                          <p:attrName>ppt_y</p:attrName>
                                        </p:attrNameLst>
                                      </p:cBhvr>
                                    </p:animMotion>
                                  </p:childTnLst>
                                </p:cTn>
                              </p:par>
                              <p:par>
                                <p:cTn id="25" presetID="63" presetClass="path" presetSubtype="0" accel="50000" decel="50000" fill="hold" grpId="0" nodeType="withEffect">
                                  <p:stCondLst>
                                    <p:cond delay="0"/>
                                  </p:stCondLst>
                                  <p:childTnLst>
                                    <p:animMotion origin="layout" path="M 0 0 L 0.25 0 E" pathEditMode="relative" ptsTypes="">
                                      <p:cBhvr>
                                        <p:cTn id="26" dur="2000" fill="hold"/>
                                        <p:tgtEl>
                                          <p:spTgt spid="14"/>
                                        </p:tgtEl>
                                        <p:attrNameLst>
                                          <p:attrName>ppt_x</p:attrName>
                                          <p:attrName>ppt_y</p:attrName>
                                        </p:attrNameLst>
                                      </p:cBhvr>
                                    </p:animMotion>
                                  </p:childTnLst>
                                </p:cTn>
                              </p:par>
                              <p:par>
                                <p:cTn id="27" presetID="63" presetClass="path" presetSubtype="0" accel="50000" decel="50000" fill="hold" grpId="0" nodeType="withEffect">
                                  <p:stCondLst>
                                    <p:cond delay="0"/>
                                  </p:stCondLst>
                                  <p:childTnLst>
                                    <p:animMotion origin="layout" path="M 0 0 L 0.25 0 E" pathEditMode="relative" ptsTypes="">
                                      <p:cBhvr>
                                        <p:cTn id="28" dur="2000" fill="hold"/>
                                        <p:tgtEl>
                                          <p:spTgt spid="15"/>
                                        </p:tgtEl>
                                        <p:attrNameLst>
                                          <p:attrName>ppt_x</p:attrName>
                                          <p:attrName>ppt_y</p:attrName>
                                        </p:attrNameLst>
                                      </p:cBhvr>
                                    </p:animMotion>
                                  </p:childTnLst>
                                </p:cTn>
                              </p:par>
                              <p:par>
                                <p:cTn id="29" presetID="63" presetClass="path" presetSubtype="0" accel="50000" decel="50000" fill="hold" grpId="0" nodeType="withEffect">
                                  <p:stCondLst>
                                    <p:cond delay="0"/>
                                  </p:stCondLst>
                                  <p:childTnLst>
                                    <p:animMotion origin="layout" path="M 0 0 L 0.25 0 E" pathEditMode="relative" ptsTypes="">
                                      <p:cBhvr>
                                        <p:cTn id="30" dur="2000" fill="hold"/>
                                        <p:tgtEl>
                                          <p:spTgt spid="16"/>
                                        </p:tgtEl>
                                        <p:attrNameLst>
                                          <p:attrName>ppt_x</p:attrName>
                                          <p:attrName>ppt_y</p:attrName>
                                        </p:attrNameLst>
                                      </p:cBhvr>
                                    </p:animMotion>
                                  </p:childTnLst>
                                </p:cTn>
                              </p:par>
                              <p:par>
                                <p:cTn id="31" presetID="63" presetClass="path" presetSubtype="0" accel="50000" decel="50000" fill="hold" grpId="0" nodeType="withEffect">
                                  <p:stCondLst>
                                    <p:cond delay="0"/>
                                  </p:stCondLst>
                                  <p:childTnLst>
                                    <p:animMotion origin="layout" path="M 0 0 L 0.25 0 E" pathEditMode="relative" ptsTypes="">
                                      <p:cBhvr>
                                        <p:cTn id="32" dur="2000" fill="hold"/>
                                        <p:tgtEl>
                                          <p:spTgt spid="17"/>
                                        </p:tgtEl>
                                        <p:attrNameLst>
                                          <p:attrName>ppt_x</p:attrName>
                                          <p:attrName>ppt_y</p:attrName>
                                        </p:attrNameLst>
                                      </p:cBhvr>
                                    </p:animMotion>
                                  </p:childTnLst>
                                </p:cTn>
                              </p:par>
                              <p:par>
                                <p:cTn id="33" presetID="63" presetClass="path" presetSubtype="0" accel="50000" decel="50000" fill="hold" grpId="0" nodeType="withEffect">
                                  <p:stCondLst>
                                    <p:cond delay="0"/>
                                  </p:stCondLst>
                                  <p:childTnLst>
                                    <p:animMotion origin="layout" path="M 0 0 L 0.25 0 E" pathEditMode="relative" ptsTypes="">
                                      <p:cBhvr>
                                        <p:cTn id="34" dur="2000" fill="hold"/>
                                        <p:tgtEl>
                                          <p:spTgt spid="18"/>
                                        </p:tgtEl>
                                        <p:attrNameLst>
                                          <p:attrName>ppt_x</p:attrName>
                                          <p:attrName>ppt_y</p:attrName>
                                        </p:attrNameLst>
                                      </p:cBhvr>
                                    </p:animMotion>
                                  </p:childTnLst>
                                </p:cTn>
                              </p:par>
                              <p:par>
                                <p:cTn id="35" presetID="63" presetClass="path" presetSubtype="0" accel="50000" decel="50000" fill="hold" grpId="0" nodeType="withEffect">
                                  <p:stCondLst>
                                    <p:cond delay="0"/>
                                  </p:stCondLst>
                                  <p:childTnLst>
                                    <p:animMotion origin="layout" path="M 0 0 L 0.25 0 E" pathEditMode="relative" ptsTypes="">
                                      <p:cBhvr>
                                        <p:cTn id="36" dur="2000" fill="hold"/>
                                        <p:tgtEl>
                                          <p:spTgt spid="19"/>
                                        </p:tgtEl>
                                        <p:attrNameLst>
                                          <p:attrName>ppt_x</p:attrName>
                                          <p:attrName>ppt_y</p:attrName>
                                        </p:attrNameLst>
                                      </p:cBhvr>
                                    </p:animMotion>
                                  </p:childTnLst>
                                </p:cTn>
                              </p:par>
                              <p:par>
                                <p:cTn id="37" presetID="63" presetClass="path" presetSubtype="0" accel="50000" decel="50000" fill="hold" grpId="0" nodeType="withEffect">
                                  <p:stCondLst>
                                    <p:cond delay="0"/>
                                  </p:stCondLst>
                                  <p:childTnLst>
                                    <p:animMotion origin="layout" path="M 0 0 L 0.25 0 E" pathEditMode="relative" ptsTypes="">
                                      <p:cBhvr>
                                        <p:cTn id="38" dur="2000" fill="hold"/>
                                        <p:tgtEl>
                                          <p:spTgt spid="20"/>
                                        </p:tgtEl>
                                        <p:attrNameLst>
                                          <p:attrName>ppt_x</p:attrName>
                                          <p:attrName>ppt_y</p:attrName>
                                        </p:attrNameLst>
                                      </p:cBhvr>
                                    </p:animMotion>
                                  </p:childTnLst>
                                </p:cTn>
                              </p:par>
                              <p:par>
                                <p:cTn id="39" presetID="63" presetClass="path" presetSubtype="0" accel="50000" decel="50000" fill="hold" grpId="0" nodeType="withEffect">
                                  <p:stCondLst>
                                    <p:cond delay="0"/>
                                  </p:stCondLst>
                                  <p:childTnLst>
                                    <p:animMotion origin="layout" path="M 0 0 L 0.25 0 E" pathEditMode="relative" ptsTypes="">
                                      <p:cBhvr>
                                        <p:cTn id="40" dur="2000" fill="hold"/>
                                        <p:tgtEl>
                                          <p:spTgt spid="21"/>
                                        </p:tgtEl>
                                        <p:attrNameLst>
                                          <p:attrName>ppt_x</p:attrName>
                                          <p:attrName>ppt_y</p:attrName>
                                        </p:attrNameLst>
                                      </p:cBhvr>
                                    </p:animMotion>
                                  </p:childTnLst>
                                </p:cTn>
                              </p:par>
                              <p:par>
                                <p:cTn id="41" presetID="63" presetClass="path" presetSubtype="0" accel="50000" decel="50000" fill="hold" nodeType="withEffect">
                                  <p:stCondLst>
                                    <p:cond delay="0"/>
                                  </p:stCondLst>
                                  <p:childTnLst>
                                    <p:animMotion origin="layout" path="M 0 0 L 0.25 0 E" pathEditMode="relative" ptsTypes="">
                                      <p:cBhvr>
                                        <p:cTn id="42" dur="2000" fill="hold"/>
                                        <p:tgtEl>
                                          <p:spTgt spid="5"/>
                                        </p:tgtEl>
                                        <p:attrNameLst>
                                          <p:attrName>ppt_x</p:attrName>
                                          <p:attrName>ppt_y</p:attrName>
                                        </p:attrNameLst>
                                      </p:cBhvr>
                                    </p:animMotion>
                                  </p:childTnLst>
                                </p:cTn>
                              </p:par>
                              <p:par>
                                <p:cTn id="43" presetID="63" presetClass="path" presetSubtype="0" accel="50000" decel="50000" fill="hold" nodeType="withEffect">
                                  <p:stCondLst>
                                    <p:cond delay="0"/>
                                  </p:stCondLst>
                                  <p:childTnLst>
                                    <p:animMotion origin="layout" path="M 0 0 L 0.25 0 E" pathEditMode="relative" ptsTypes="">
                                      <p:cBhvr>
                                        <p:cTn id="44" dur="2000" fill="hold"/>
                                        <p:tgtEl>
                                          <p:spTgt spid="6"/>
                                        </p:tgtEl>
                                        <p:attrNameLst>
                                          <p:attrName>ppt_x</p:attrName>
                                          <p:attrName>ppt_y</p:attrName>
                                        </p:attrNameLst>
                                      </p:cBhvr>
                                    </p:animMotion>
                                  </p:childTnLst>
                                </p:cTn>
                              </p:par>
                              <p:par>
                                <p:cTn id="45" presetID="63" presetClass="path" presetSubtype="0" accel="50000" decel="50000" fill="hold" nodeType="withEffect">
                                  <p:stCondLst>
                                    <p:cond delay="0"/>
                                  </p:stCondLst>
                                  <p:childTnLst>
                                    <p:animMotion origin="layout" path="M 0 0 L 0.25 0 E" pathEditMode="relative" ptsTypes="">
                                      <p:cBhvr>
                                        <p:cTn id="4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2" grpId="1" animBg="1"/>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650" y="3893224"/>
            <a:ext cx="2951121"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5467" y="3900316"/>
            <a:ext cx="258932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64483" y="3900316"/>
            <a:ext cx="2589316"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780" y="4146689"/>
            <a:ext cx="1694696" cy="421654"/>
          </a:xfrm>
          <a:prstGeom prst="rect">
            <a:avLst/>
          </a:prstGeom>
        </p:spPr>
        <p:txBody>
          <a:bodyPr wrap="none">
            <a:spAutoFit/>
          </a:bodyPr>
          <a:lstStyle/>
          <a:p>
            <a:pPr algn="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راه‏حل</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پیشنهادی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p:cNvSpPr/>
          <p:nvPr/>
        </p:nvSpPr>
        <p:spPr>
          <a:xfrm>
            <a:off x="277908"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fa-IR" dirty="0" smtClean="0">
                <a:cs typeface="B Mitra" panose="00000400000000000000" pitchFamily="2" charset="-78"/>
              </a:rPr>
              <a:t>تعداد </a:t>
            </a:r>
            <a:r>
              <a:rPr lang="fa-IR" dirty="0">
                <a:cs typeface="B Mitra" panose="00000400000000000000" pitchFamily="2" charset="-78"/>
              </a:rPr>
              <a:t>و تنوع </a:t>
            </a:r>
            <a:r>
              <a:rPr lang="fa-IR" dirty="0" smtClean="0">
                <a:cs typeface="B Mitra" panose="00000400000000000000" pitchFamily="2" charset="-78"/>
              </a:rPr>
              <a:t>مخاطبین هر </a:t>
            </a:r>
            <a:r>
              <a:rPr lang="fa-IR" dirty="0">
                <a:cs typeface="B Mitra" panose="00000400000000000000" pitchFamily="2" charset="-78"/>
              </a:rPr>
              <a:t>فرد</a:t>
            </a:r>
            <a:endParaRPr lang="en-US" dirty="0">
              <a:cs typeface="B Mitra" panose="00000400000000000000" pitchFamily="2" charset="-78"/>
            </a:endParaRPr>
          </a:p>
          <a:p>
            <a:pPr algn="ctr"/>
            <a:endParaRPr lang="en-US" dirty="0"/>
          </a:p>
        </p:txBody>
      </p:sp>
      <p:sp>
        <p:nvSpPr>
          <p:cNvPr id="20" name="Oval 19"/>
          <p:cNvSpPr/>
          <p:nvPr/>
        </p:nvSpPr>
        <p:spPr>
          <a:xfrm>
            <a:off x="1675355" y="5430476"/>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cs typeface="B Mitra" panose="00000400000000000000" pitchFamily="2" charset="-78"/>
              </a:rPr>
              <a:t>ساعت ارسال پیام</a:t>
            </a:r>
            <a:endParaRPr lang="en-US" dirty="0">
              <a:cs typeface="B Mitra" panose="00000400000000000000" pitchFamily="2" charset="-78"/>
            </a:endParaRPr>
          </a:p>
        </p:txBody>
      </p:sp>
      <p:sp>
        <p:nvSpPr>
          <p:cNvPr id="21" name="Oval 20"/>
          <p:cNvSpPr/>
          <p:nvPr/>
        </p:nvSpPr>
        <p:spPr>
          <a:xfrm>
            <a:off x="3096318"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نسبت </a:t>
            </a:r>
            <a:r>
              <a:rPr lang="fa-IR" dirty="0" err="1" smtClean="0">
                <a:cs typeface="B Mitra" panose="00000400000000000000" pitchFamily="2" charset="-78"/>
              </a:rPr>
              <a:t>پیام‏های</a:t>
            </a:r>
            <a:r>
              <a:rPr lang="fa-IR" dirty="0" smtClean="0">
                <a:cs typeface="B Mitra" panose="00000400000000000000" pitchFamily="2" charset="-78"/>
              </a:rPr>
              <a:t> </a:t>
            </a:r>
            <a:r>
              <a:rPr lang="fa-IR" dirty="0">
                <a:cs typeface="B Mitra" panose="00000400000000000000" pitchFamily="2" charset="-78"/>
              </a:rPr>
              <a:t>ارسالی و دریافتی</a:t>
            </a:r>
            <a:endParaRPr lang="en-US" dirty="0">
              <a:cs typeface="B Mitra" panose="00000400000000000000" pitchFamily="2" charset="-78"/>
            </a:endParaRPr>
          </a:p>
        </p:txBody>
      </p:sp>
      <p:sp>
        <p:nvSpPr>
          <p:cNvPr id="22" name="Rectangle 21"/>
          <p:cNvSpPr/>
          <p:nvPr/>
        </p:nvSpPr>
        <p:spPr>
          <a:xfrm>
            <a:off x="5612617" y="3974936"/>
            <a:ext cx="1326240" cy="750975"/>
          </a:xfrm>
          <a:prstGeom prst="rect">
            <a:avLst/>
          </a:prstGeom>
        </p:spPr>
        <p:txBody>
          <a:bodyPr wrap="squar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پیاده‏سازی</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و ارزیابی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9545935" y="4146689"/>
            <a:ext cx="1128835" cy="421654"/>
          </a:xfrm>
          <a:prstGeom prst="rect">
            <a:avLst/>
          </a:prstGeom>
        </p:spPr>
        <p:txBody>
          <a:bodyPr wrap="non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نتیجه‏گیری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6780209" y="2158112"/>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6618" y="2390700"/>
            <a:ext cx="3609045" cy="787716"/>
          </a:xfrm>
          <a:prstGeom prst="rect">
            <a:avLst/>
          </a:prstGeom>
        </p:spPr>
        <p:txBody>
          <a:bodyPr wrap="square">
            <a:spAutoFit/>
          </a:bodyPr>
          <a:lstStyle/>
          <a:p>
            <a:pPr algn="ctr" rtl="1">
              <a:lnSpc>
                <a:spcPct val="107000"/>
              </a:lnSpc>
              <a:spcAft>
                <a:spcPts val="800"/>
              </a:spcAft>
            </a:pPr>
            <a:r>
              <a:rPr lang="fa-IR" sz="2000" b="1" dirty="0" smtClean="0">
                <a:latin typeface="Calibri" panose="020F0502020204030204" pitchFamily="34" charset="0"/>
                <a:ea typeface="Calibri" panose="020F0502020204030204" pitchFamily="34" charset="0"/>
                <a:cs typeface="B Mitra" panose="00000400000000000000" pitchFamily="2" charset="-78"/>
              </a:rPr>
              <a:t>آ</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شنایی با گراف</a:t>
            </a:r>
            <a:r>
              <a:rPr lang="fa-IR" sz="2000" b="1" dirty="0">
                <a:latin typeface="Calibri" panose="020F0502020204030204" pitchFamily="34" charset="0"/>
                <a:ea typeface="Calibri" panose="020F0502020204030204" pitchFamily="34" charset="0"/>
                <a:cs typeface="B Mitra" panose="00000400000000000000" pitchFamily="2" charset="-78"/>
              </a:rPr>
              <a:t> و شبکه­های اجتماعی</a:t>
            </a:r>
          </a:p>
          <a:p>
            <a:pPr algn="ctr" rtl="1">
              <a:lnSpc>
                <a:spcPct val="107000"/>
              </a:lnSpc>
              <a:spcAft>
                <a:spcPts val="8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1635" y="3801548"/>
            <a:ext cx="567967" cy="111193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97943" y="2047383"/>
            <a:ext cx="567967" cy="111193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0651" y="3801548"/>
            <a:ext cx="567967" cy="1111935"/>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1506858" y="4789176"/>
            <a:ext cx="336993" cy="65974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1124">
            <a:off x="2857255" y="4789178"/>
            <a:ext cx="336993" cy="65974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75540" y="4812644"/>
            <a:ext cx="336993" cy="617832"/>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53969" y="3096361"/>
            <a:ext cx="452481" cy="760500"/>
          </a:xfrm>
          <a:prstGeom prst="rect">
            <a:avLst/>
          </a:prstGeom>
        </p:spPr>
      </p:pic>
      <p:sp>
        <p:nvSpPr>
          <p:cNvPr id="25" name="Oval 24"/>
          <p:cNvSpPr/>
          <p:nvPr/>
        </p:nvSpPr>
        <p:spPr>
          <a:xfrm>
            <a:off x="4522086" y="5203268"/>
            <a:ext cx="1339108" cy="13222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cs typeface="B Mitra" panose="00000400000000000000" pitchFamily="2" charset="-78"/>
              </a:rPr>
              <a:t>مجموعه داده</a:t>
            </a:r>
            <a:endParaRPr lang="en-US" dirty="0">
              <a:solidFill>
                <a:schemeClr val="tx1"/>
              </a:solidFill>
              <a:cs typeface="B Mitra" panose="00000400000000000000" pitchFamily="2" charset="-78"/>
            </a:endParaRPr>
          </a:p>
        </p:txBody>
      </p:sp>
      <p:sp>
        <p:nvSpPr>
          <p:cNvPr id="26" name="Oval 25"/>
          <p:cNvSpPr/>
          <p:nvPr/>
        </p:nvSpPr>
        <p:spPr>
          <a:xfrm>
            <a:off x="7271937"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مقایسه با کارهای پیشین</a:t>
            </a:r>
            <a:endParaRPr lang="en-US" dirty="0">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5730186" y="4820196"/>
            <a:ext cx="336993" cy="659747"/>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7934">
            <a:off x="7069962" y="4795334"/>
            <a:ext cx="336993" cy="659747"/>
          </a:xfrm>
          <a:prstGeom prst="rect">
            <a:avLst/>
          </a:prstGeom>
        </p:spPr>
      </p:pic>
      <p:sp>
        <p:nvSpPr>
          <p:cNvPr id="30" name="TextBox 2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17</a:t>
            </a:r>
            <a:endParaRPr lang="en-US" sz="2000" dirty="0">
              <a:cs typeface="B Mitra" pitchFamily="2" charset="-78"/>
            </a:endParaRPr>
          </a:p>
        </p:txBody>
      </p:sp>
      <p:sp>
        <p:nvSpPr>
          <p:cNvPr id="38" name="Oval 37"/>
          <p:cNvSpPr/>
          <p:nvPr/>
        </p:nvSpPr>
        <p:spPr>
          <a:xfrm>
            <a:off x="5912827"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err="1" smtClean="0">
                <a:cs typeface="B Mitra" panose="00000400000000000000" pitchFamily="2" charset="-78"/>
              </a:rPr>
              <a:t>پیاده‏سازی</a:t>
            </a:r>
            <a:endParaRPr lang="en-US" dirty="0">
              <a:cs typeface="B Mitra" panose="00000400000000000000" pitchFamily="2" charset="-78"/>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98069" y="4814716"/>
            <a:ext cx="336993" cy="617832"/>
          </a:xfrm>
          <a:prstGeom prst="rect">
            <a:avLst/>
          </a:prstGeom>
        </p:spPr>
      </p:pic>
      <p:sp>
        <p:nvSpPr>
          <p:cNvPr id="32" name="Rectangle 31"/>
          <p:cNvSpPr/>
          <p:nvPr/>
        </p:nvSpPr>
        <p:spPr>
          <a:xfrm>
            <a:off x="1501780" y="2151108"/>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43435" y="2388426"/>
            <a:ext cx="3989902" cy="421654"/>
          </a:xfrm>
          <a:prstGeom prst="rect">
            <a:avLst/>
          </a:prstGeom>
        </p:spPr>
        <p:txBody>
          <a:bodyPr wrap="square">
            <a:spAutoFit/>
          </a:bodyPr>
          <a:lstStyle/>
          <a:p>
            <a:pPr algn="ct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مسائل مهم در شبکه­های اجتماعی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8246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rtl="1"/>
            <a:r>
              <a:rPr lang="fa-IR" sz="3600" b="1" dirty="0" smtClean="0">
                <a:cs typeface="B Mitra" panose="00000400000000000000" pitchFamily="2" charset="-78"/>
              </a:rPr>
              <a:t>معرفی شرکت </a:t>
            </a:r>
            <a:r>
              <a:rPr lang="fa-IR" sz="3600" b="1" dirty="0" err="1" smtClean="0">
                <a:cs typeface="B Mitra" panose="00000400000000000000" pitchFamily="2" charset="-78"/>
              </a:rPr>
              <a:t>اِنرون</a:t>
            </a:r>
            <a:endParaRPr lang="en-US" sz="3600" b="1" dirty="0">
              <a:cs typeface="B Mitra" panose="00000400000000000000" pitchFamily="2" charset="-78"/>
            </a:endParaRPr>
          </a:p>
        </p:txBody>
      </p:sp>
      <p:sp>
        <p:nvSpPr>
          <p:cNvPr id="6" name="Content Placeholder 5"/>
          <p:cNvSpPr>
            <a:spLocks noGrp="1"/>
          </p:cNvSpPr>
          <p:nvPr>
            <p:ph idx="1"/>
          </p:nvPr>
        </p:nvSpPr>
        <p:spPr/>
        <p:txBody>
          <a:bodyPr>
            <a:normAutofit/>
          </a:bodyPr>
          <a:lstStyle/>
          <a:p>
            <a:pPr lvl="1" algn="r" rtl="1"/>
            <a:r>
              <a:rPr lang="fa-IR" sz="3000" b="1" dirty="0" err="1" smtClean="0">
                <a:cs typeface="B Mitra" panose="00000400000000000000" pitchFamily="2" charset="-78"/>
              </a:rPr>
              <a:t>اِنرون</a:t>
            </a:r>
            <a:r>
              <a:rPr lang="fa-IR" sz="3000" b="1" dirty="0" smtClean="0">
                <a:cs typeface="B Mitra" panose="00000400000000000000" pitchFamily="2" charset="-78"/>
              </a:rPr>
              <a:t>:</a:t>
            </a:r>
          </a:p>
          <a:p>
            <a:pPr lvl="2" algn="r" rtl="1"/>
            <a:r>
              <a:rPr lang="fa-IR" sz="2800" dirty="0" smtClean="0">
                <a:cs typeface="B Mitra" panose="00000400000000000000" pitchFamily="2" charset="-78"/>
              </a:rPr>
              <a:t> یک شرکت انرژی آمریکایی بود.</a:t>
            </a:r>
          </a:p>
          <a:p>
            <a:pPr lvl="2" algn="r" rtl="1"/>
            <a:r>
              <a:rPr lang="fa-IR" sz="2800" dirty="0" smtClean="0">
                <a:cs typeface="B Mitra" panose="00000400000000000000" pitchFamily="2" charset="-78"/>
              </a:rPr>
              <a:t>در سال 1985 تاسیس شد.</a:t>
            </a:r>
          </a:p>
          <a:p>
            <a:pPr lvl="2" algn="r" rtl="1"/>
            <a:r>
              <a:rPr lang="fa-IR" sz="2800" dirty="0" smtClean="0">
                <a:cs typeface="B Mitra" panose="00000400000000000000" pitchFamily="2" charset="-78"/>
              </a:rPr>
              <a:t>ارزش شرکت در سال 2000 به بیش از 70 بیلیون دلار رسید.</a:t>
            </a:r>
          </a:p>
          <a:p>
            <a:pPr lvl="2" algn="r" rtl="1"/>
            <a:r>
              <a:rPr lang="fa-IR" sz="2800" dirty="0" smtClean="0">
                <a:cs typeface="B Mitra" panose="00000400000000000000" pitchFamily="2" charset="-78"/>
              </a:rPr>
              <a:t>در سال 2001 به دلیل </a:t>
            </a:r>
            <a:r>
              <a:rPr lang="fa-IR" sz="2800" dirty="0" err="1" smtClean="0">
                <a:cs typeface="B Mitra" panose="00000400000000000000" pitchFamily="2" charset="-78"/>
              </a:rPr>
              <a:t>کلاه‏برداری</a:t>
            </a:r>
            <a:r>
              <a:rPr lang="fa-IR" sz="2800" dirty="0" smtClean="0">
                <a:cs typeface="B Mitra" panose="00000400000000000000" pitchFamily="2" charset="-78"/>
              </a:rPr>
              <a:t> و مشکلات مالی ورشکست شد.</a:t>
            </a:r>
          </a:p>
          <a:p>
            <a:pPr lvl="1" algn="r" rtl="1"/>
            <a:endParaRPr lang="en-US" sz="3000" dirty="0">
              <a:cs typeface="B Mitra"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2635339" cy="2595809"/>
          </a:xfrm>
          <a:prstGeom prst="rect">
            <a:avLst/>
          </a:prstGeom>
        </p:spPr>
      </p:pic>
      <p:sp>
        <p:nvSpPr>
          <p:cNvPr id="8" name="TextBox 7"/>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18</a:t>
            </a:r>
            <a:endParaRPr lang="en-US" sz="2000" dirty="0">
              <a:cs typeface="B Mitra" pitchFamily="2"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425" y="4482866"/>
            <a:ext cx="4285921" cy="1694097"/>
          </a:xfrm>
          <a:prstGeom prst="rect">
            <a:avLst/>
          </a:prstGeom>
        </p:spPr>
      </p:pic>
      <p:sp>
        <p:nvSpPr>
          <p:cNvPr id="7" name="Rectangular Callout 7"/>
          <p:cNvSpPr/>
          <p:nvPr/>
        </p:nvSpPr>
        <p:spPr>
          <a:xfrm>
            <a:off x="3473539" y="274807"/>
            <a:ext cx="4009094" cy="2610061"/>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a:xfrm>
            <a:off x="3756185" y="541918"/>
            <a:ext cx="3868062" cy="1554272"/>
          </a:xfrm>
          <a:prstGeom prst="rect">
            <a:avLst/>
          </a:prstGeom>
        </p:spPr>
        <p:txBody>
          <a:bodyPr wrap="square">
            <a:spAutoFit/>
          </a:bodyPr>
          <a:lstStyle/>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اگر کلمات انگلیسی را به شکل فارسی </a:t>
            </a:r>
            <a:r>
              <a:rPr lang="fa-IR" dirty="0" err="1" smtClean="0">
                <a:cs typeface="B Mitra" panose="00000400000000000000" pitchFamily="2" charset="-78"/>
              </a:rPr>
              <a:t>می‏نویسید</a:t>
            </a:r>
            <a:r>
              <a:rPr lang="fa-IR" dirty="0" smtClean="0">
                <a:cs typeface="B Mitra" panose="00000400000000000000" pitchFamily="2" charset="-78"/>
              </a:rPr>
              <a:t> اعراب گذاری کنید.</a:t>
            </a:r>
          </a:p>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همچنین </a:t>
            </a:r>
            <a:r>
              <a:rPr lang="fa-IR" dirty="0" err="1" smtClean="0">
                <a:cs typeface="B Mitra" panose="00000400000000000000" pitchFamily="2" charset="-78"/>
              </a:rPr>
              <a:t>لوگوی</a:t>
            </a:r>
            <a:r>
              <a:rPr lang="fa-IR" dirty="0" smtClean="0">
                <a:cs typeface="B Mitra" panose="00000400000000000000" pitchFamily="2" charset="-78"/>
              </a:rPr>
              <a:t> یا شکل مربوط به آن عبارت، یا آوردن شکل انگلیسی آن اسم نیز </a:t>
            </a:r>
            <a:r>
              <a:rPr lang="fa-IR" dirty="0" err="1" smtClean="0">
                <a:cs typeface="B Mitra" panose="00000400000000000000" pitchFamily="2" charset="-78"/>
              </a:rPr>
              <a:t>می‏تواند</a:t>
            </a:r>
            <a:r>
              <a:rPr lang="fa-IR" dirty="0" smtClean="0">
                <a:cs typeface="B Mitra" panose="00000400000000000000" pitchFamily="2" charset="-78"/>
              </a:rPr>
              <a:t> کژ فهمی را از بین ببرد.</a:t>
            </a:r>
            <a:endParaRPr lang="fa-IR" dirty="0">
              <a:cs typeface="B Mitra" panose="00000400000000000000" pitchFamily="2" charset="-78"/>
            </a:endParaRPr>
          </a:p>
        </p:txBody>
      </p:sp>
      <p:sp>
        <p:nvSpPr>
          <p:cNvPr id="11" name="Rectangular Callout 7"/>
          <p:cNvSpPr/>
          <p:nvPr/>
        </p:nvSpPr>
        <p:spPr>
          <a:xfrm rot="10800000">
            <a:off x="4533362" y="4222181"/>
            <a:ext cx="3967847" cy="1954782"/>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a:xfrm>
            <a:off x="4827783" y="4950331"/>
            <a:ext cx="3868062" cy="923330"/>
          </a:xfrm>
          <a:prstGeom prst="rect">
            <a:avLst/>
          </a:prstGeom>
        </p:spPr>
        <p:txBody>
          <a:bodyPr wrap="square">
            <a:spAutoFit/>
          </a:bodyPr>
          <a:lstStyle/>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موضوعات جذابی مانند </a:t>
            </a:r>
            <a:r>
              <a:rPr lang="fa-IR" dirty="0" err="1" smtClean="0">
                <a:cs typeface="B Mitra" panose="00000400000000000000" pitchFamily="2" charset="-78"/>
              </a:rPr>
              <a:t>کلاه‏برداری</a:t>
            </a:r>
            <a:r>
              <a:rPr lang="fa-IR" dirty="0" smtClean="0">
                <a:cs typeface="B Mitra" panose="00000400000000000000" pitchFamily="2" charset="-78"/>
              </a:rPr>
              <a:t>، عملیات تروریستی و ... </a:t>
            </a:r>
            <a:r>
              <a:rPr lang="fa-IR" dirty="0" err="1" smtClean="0">
                <a:cs typeface="B Mitra" panose="00000400000000000000" pitchFamily="2" charset="-78"/>
              </a:rPr>
              <a:t>می‏تواند</a:t>
            </a:r>
            <a:r>
              <a:rPr lang="fa-IR" dirty="0" smtClean="0">
                <a:cs typeface="B Mitra" panose="00000400000000000000" pitchFamily="2" charset="-78"/>
              </a:rPr>
              <a:t> </a:t>
            </a:r>
            <a:r>
              <a:rPr lang="fa-IR" dirty="0" err="1" smtClean="0">
                <a:cs typeface="B Mitra" panose="00000400000000000000" pitchFamily="2" charset="-78"/>
              </a:rPr>
              <a:t>توجه‏ها</a:t>
            </a:r>
            <a:r>
              <a:rPr lang="fa-IR" dirty="0" smtClean="0">
                <a:cs typeface="B Mitra" panose="00000400000000000000" pitchFamily="2" charset="-78"/>
              </a:rPr>
              <a:t> را به سمت ارائه جلب کند.</a:t>
            </a:r>
            <a:endParaRPr lang="fa-IR" dirty="0">
              <a:cs typeface="B Mitra" panose="00000400000000000000" pitchFamily="2" charset="-78"/>
            </a:endParaRPr>
          </a:p>
        </p:txBody>
      </p:sp>
    </p:spTree>
    <p:extLst>
      <p:ext uri="{BB962C8B-B14F-4D97-AF65-F5344CB8AC3E}">
        <p14:creationId xmlns:p14="http://schemas.microsoft.com/office/powerpoint/2010/main" val="159448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rtl="1"/>
            <a:r>
              <a:rPr lang="fa-IR" sz="3600" b="1" dirty="0" smtClean="0">
                <a:cs typeface="B Mitra" panose="00000400000000000000" pitchFamily="2" charset="-78"/>
              </a:rPr>
              <a:t>معرفی مجموعه داده</a:t>
            </a:r>
            <a:endParaRPr lang="en-US" sz="3600" b="1" dirty="0">
              <a:cs typeface="B Mitra" panose="00000400000000000000" pitchFamily="2" charset="-78"/>
            </a:endParaRPr>
          </a:p>
        </p:txBody>
      </p:sp>
      <p:sp>
        <p:nvSpPr>
          <p:cNvPr id="6" name="Content Placeholder 5"/>
          <p:cNvSpPr>
            <a:spLocks noGrp="1"/>
          </p:cNvSpPr>
          <p:nvPr>
            <p:ph idx="1"/>
          </p:nvPr>
        </p:nvSpPr>
        <p:spPr/>
        <p:txBody>
          <a:bodyPr/>
          <a:lstStyle/>
          <a:p>
            <a:pPr lvl="1" algn="r" rtl="1"/>
            <a:r>
              <a:rPr lang="fa-IR" sz="3000" dirty="0" smtClean="0">
                <a:cs typeface="B Mitra" panose="00000400000000000000" pitchFamily="2" charset="-78"/>
              </a:rPr>
              <a:t>مجموعه داده: تعاملات ایمیلی مربوط به شرکت </a:t>
            </a:r>
            <a:r>
              <a:rPr lang="fa-IR" sz="3000" dirty="0" err="1" smtClean="0">
                <a:cs typeface="B Mitra" panose="00000400000000000000" pitchFamily="2" charset="-78"/>
              </a:rPr>
              <a:t>اِنرون</a:t>
            </a:r>
            <a:r>
              <a:rPr lang="fa-IR" sz="3000" dirty="0" smtClean="0">
                <a:cs typeface="B Mitra" panose="00000400000000000000" pitchFamily="2" charset="-78"/>
              </a:rPr>
              <a:t> است.</a:t>
            </a:r>
          </a:p>
          <a:p>
            <a:pPr lvl="1" algn="r" rtl="1"/>
            <a:r>
              <a:rPr lang="fa-IR" sz="3000" dirty="0" smtClean="0">
                <a:cs typeface="B Mitra" panose="00000400000000000000" pitchFamily="2" charset="-78"/>
              </a:rPr>
              <a:t>این مجموعه داده شامل:</a:t>
            </a:r>
          </a:p>
          <a:p>
            <a:pPr lvl="2" algn="r" rtl="1"/>
            <a:r>
              <a:rPr lang="fa-IR" sz="2600" dirty="0" smtClean="0">
                <a:cs typeface="B Mitra" panose="00000400000000000000" pitchFamily="2" charset="-78"/>
              </a:rPr>
              <a:t>151 کارمند</a:t>
            </a:r>
          </a:p>
          <a:p>
            <a:pPr lvl="2" algn="r" rtl="1"/>
            <a:r>
              <a:rPr lang="fa-IR" sz="2600" dirty="0" smtClean="0">
                <a:cs typeface="B Mitra" panose="00000400000000000000" pitchFamily="2" charset="-78"/>
              </a:rPr>
              <a:t>517,131 ایمیل</a:t>
            </a:r>
          </a:p>
          <a:p>
            <a:pPr marL="457200" lvl="1" indent="0" algn="r" rtl="1">
              <a:buNone/>
            </a:pPr>
            <a:endParaRPr lang="en-US" sz="2600" dirty="0">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8" y="2518322"/>
            <a:ext cx="8212125" cy="42439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461" y="3894143"/>
            <a:ext cx="2635339" cy="25958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72" y="1958794"/>
            <a:ext cx="1815921" cy="1815921"/>
          </a:xfrm>
          <a:prstGeom prst="rect">
            <a:avLst/>
          </a:prstGeom>
        </p:spPr>
      </p:pic>
      <p:sp>
        <p:nvSpPr>
          <p:cNvPr id="8" name="TextBox 7"/>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19</a:t>
            </a:r>
            <a:endParaRPr lang="en-US" sz="2000" dirty="0">
              <a:cs typeface="B Mitra" pitchFamily="2" charset="-78"/>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6048" y="3294590"/>
            <a:ext cx="407353" cy="40735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3682" y="3252081"/>
            <a:ext cx="407353" cy="40735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3681" y="3705475"/>
            <a:ext cx="407353" cy="40735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1137" y="4057794"/>
            <a:ext cx="407353" cy="40735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0817" y="4524539"/>
            <a:ext cx="407353" cy="40735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224" y="4487288"/>
            <a:ext cx="407353" cy="40735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8772" y="5180260"/>
            <a:ext cx="407353" cy="40735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592" y="5423890"/>
            <a:ext cx="407353" cy="40735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2323" y="4465147"/>
            <a:ext cx="407353" cy="40735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284" y="4806025"/>
            <a:ext cx="407353" cy="407353"/>
          </a:xfrm>
          <a:prstGeom prst="rect">
            <a:avLst/>
          </a:prstGeom>
        </p:spPr>
      </p:pic>
    </p:spTree>
    <p:extLst>
      <p:ext uri="{BB962C8B-B14F-4D97-AF65-F5344CB8AC3E}">
        <p14:creationId xmlns:p14="http://schemas.microsoft.com/office/powerpoint/2010/main" val="457293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650" y="3893224"/>
            <a:ext cx="2951121"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5467" y="3900316"/>
            <a:ext cx="258932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64483" y="3900316"/>
            <a:ext cx="2589316"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780" y="4146689"/>
            <a:ext cx="1694696" cy="421654"/>
          </a:xfrm>
          <a:prstGeom prst="rect">
            <a:avLst/>
          </a:prstGeom>
        </p:spPr>
        <p:txBody>
          <a:bodyPr wrap="none">
            <a:spAutoFit/>
          </a:bodyPr>
          <a:lstStyle/>
          <a:p>
            <a:pPr algn="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راه‏حل</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پیشنهادی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p:cNvSpPr/>
          <p:nvPr/>
        </p:nvSpPr>
        <p:spPr>
          <a:xfrm>
            <a:off x="277908"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fa-IR" dirty="0" smtClean="0">
                <a:cs typeface="B Mitra" panose="00000400000000000000" pitchFamily="2" charset="-78"/>
              </a:rPr>
              <a:t>تعداد </a:t>
            </a:r>
            <a:r>
              <a:rPr lang="fa-IR" dirty="0">
                <a:cs typeface="B Mitra" panose="00000400000000000000" pitchFamily="2" charset="-78"/>
              </a:rPr>
              <a:t>و تنوع </a:t>
            </a:r>
            <a:r>
              <a:rPr lang="fa-IR" dirty="0" smtClean="0">
                <a:cs typeface="B Mitra" panose="00000400000000000000" pitchFamily="2" charset="-78"/>
              </a:rPr>
              <a:t>مخاطبین هر </a:t>
            </a:r>
            <a:r>
              <a:rPr lang="fa-IR" dirty="0">
                <a:cs typeface="B Mitra" panose="00000400000000000000" pitchFamily="2" charset="-78"/>
              </a:rPr>
              <a:t>فرد</a:t>
            </a:r>
            <a:endParaRPr lang="en-US" dirty="0">
              <a:cs typeface="B Mitra" panose="00000400000000000000" pitchFamily="2" charset="-78"/>
            </a:endParaRPr>
          </a:p>
          <a:p>
            <a:pPr algn="ctr"/>
            <a:endParaRPr lang="en-US" dirty="0"/>
          </a:p>
        </p:txBody>
      </p:sp>
      <p:sp>
        <p:nvSpPr>
          <p:cNvPr id="20" name="Oval 19"/>
          <p:cNvSpPr/>
          <p:nvPr/>
        </p:nvSpPr>
        <p:spPr>
          <a:xfrm>
            <a:off x="1675355"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cs typeface="B Mitra" panose="00000400000000000000" pitchFamily="2" charset="-78"/>
              </a:rPr>
              <a:t>ساعت ارسال پیام</a:t>
            </a:r>
            <a:endParaRPr lang="en-US" dirty="0">
              <a:cs typeface="B Mitra" panose="00000400000000000000" pitchFamily="2" charset="-78"/>
            </a:endParaRPr>
          </a:p>
        </p:txBody>
      </p:sp>
      <p:sp>
        <p:nvSpPr>
          <p:cNvPr id="21" name="Oval 20"/>
          <p:cNvSpPr/>
          <p:nvPr/>
        </p:nvSpPr>
        <p:spPr>
          <a:xfrm>
            <a:off x="3096318"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نسبت </a:t>
            </a:r>
            <a:r>
              <a:rPr lang="fa-IR" dirty="0" err="1" smtClean="0">
                <a:cs typeface="B Mitra" panose="00000400000000000000" pitchFamily="2" charset="-78"/>
              </a:rPr>
              <a:t>پیام‏های</a:t>
            </a:r>
            <a:r>
              <a:rPr lang="fa-IR" dirty="0" smtClean="0">
                <a:cs typeface="B Mitra" panose="00000400000000000000" pitchFamily="2" charset="-78"/>
              </a:rPr>
              <a:t> </a:t>
            </a:r>
            <a:r>
              <a:rPr lang="fa-IR" dirty="0">
                <a:cs typeface="B Mitra" panose="00000400000000000000" pitchFamily="2" charset="-78"/>
              </a:rPr>
              <a:t>ارسالی و دریافتی</a:t>
            </a:r>
            <a:endParaRPr lang="en-US" dirty="0">
              <a:cs typeface="B Mitra" panose="00000400000000000000" pitchFamily="2" charset="-78"/>
            </a:endParaRPr>
          </a:p>
        </p:txBody>
      </p:sp>
      <p:sp>
        <p:nvSpPr>
          <p:cNvPr id="22" name="Rectangle 21"/>
          <p:cNvSpPr/>
          <p:nvPr/>
        </p:nvSpPr>
        <p:spPr>
          <a:xfrm>
            <a:off x="5612617" y="3974936"/>
            <a:ext cx="1326240" cy="750975"/>
          </a:xfrm>
          <a:prstGeom prst="rect">
            <a:avLst/>
          </a:prstGeom>
        </p:spPr>
        <p:txBody>
          <a:bodyPr wrap="squar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پیاده‏سازی</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و ارزیابی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9545935" y="4146689"/>
            <a:ext cx="1128835" cy="421654"/>
          </a:xfrm>
          <a:prstGeom prst="rect">
            <a:avLst/>
          </a:prstGeom>
        </p:spPr>
        <p:txBody>
          <a:bodyPr wrap="non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نتیجه‏گیری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6780209" y="2158112"/>
            <a:ext cx="4081864"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6618" y="2390700"/>
            <a:ext cx="3609045" cy="787716"/>
          </a:xfrm>
          <a:prstGeom prst="rect">
            <a:avLst/>
          </a:prstGeom>
        </p:spPr>
        <p:txBody>
          <a:bodyPr wrap="square">
            <a:spAutoFit/>
          </a:bodyPr>
          <a:lstStyle/>
          <a:p>
            <a:pPr algn="ctr" rtl="1">
              <a:lnSpc>
                <a:spcPct val="107000"/>
              </a:lnSpc>
              <a:spcAft>
                <a:spcPts val="800"/>
              </a:spcAft>
            </a:pPr>
            <a:r>
              <a:rPr lang="fa-IR" sz="2000" b="1" dirty="0" smtClean="0">
                <a:latin typeface="Calibri" panose="020F0502020204030204" pitchFamily="34" charset="0"/>
                <a:ea typeface="Calibri" panose="020F0502020204030204" pitchFamily="34" charset="0"/>
                <a:cs typeface="B Mitra" panose="00000400000000000000" pitchFamily="2" charset="-78"/>
              </a:rPr>
              <a:t>آ</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شنایی با گراف</a:t>
            </a:r>
            <a:r>
              <a:rPr lang="fa-IR" sz="2000" b="1" dirty="0">
                <a:latin typeface="Calibri" panose="020F0502020204030204" pitchFamily="34" charset="0"/>
                <a:ea typeface="Calibri" panose="020F0502020204030204" pitchFamily="34" charset="0"/>
                <a:cs typeface="B Mitra" panose="00000400000000000000" pitchFamily="2" charset="-78"/>
              </a:rPr>
              <a:t> و شبکه­های اجتماعی</a:t>
            </a:r>
          </a:p>
          <a:p>
            <a:pPr algn="ctr" rtl="1">
              <a:lnSpc>
                <a:spcPct val="107000"/>
              </a:lnSpc>
              <a:spcAft>
                <a:spcPts val="8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1635" y="3801548"/>
            <a:ext cx="567967" cy="111193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97943" y="2047383"/>
            <a:ext cx="567967" cy="111193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0651" y="3801548"/>
            <a:ext cx="567967" cy="1111935"/>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1506858" y="4789176"/>
            <a:ext cx="336993" cy="65974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1124">
            <a:off x="2857255" y="4789178"/>
            <a:ext cx="336993" cy="65974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75540" y="4812644"/>
            <a:ext cx="336993" cy="617832"/>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53969" y="3096361"/>
            <a:ext cx="452481" cy="760500"/>
          </a:xfrm>
          <a:prstGeom prst="rect">
            <a:avLst/>
          </a:prstGeom>
        </p:spPr>
      </p:pic>
      <p:sp>
        <p:nvSpPr>
          <p:cNvPr id="25" name="Oval 24"/>
          <p:cNvSpPr/>
          <p:nvPr/>
        </p:nvSpPr>
        <p:spPr>
          <a:xfrm>
            <a:off x="4522086"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مجموعه داده</a:t>
            </a:r>
            <a:endParaRPr lang="en-US" dirty="0">
              <a:cs typeface="B Mitra" panose="00000400000000000000" pitchFamily="2" charset="-78"/>
            </a:endParaRPr>
          </a:p>
        </p:txBody>
      </p:sp>
      <p:sp>
        <p:nvSpPr>
          <p:cNvPr id="26" name="Oval 25"/>
          <p:cNvSpPr/>
          <p:nvPr/>
        </p:nvSpPr>
        <p:spPr>
          <a:xfrm>
            <a:off x="7271937"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مقایسه با کارهای پیشین</a:t>
            </a:r>
            <a:endParaRPr lang="en-US" dirty="0">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5730186" y="4820196"/>
            <a:ext cx="336993" cy="659747"/>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7934">
            <a:off x="7069962" y="4795334"/>
            <a:ext cx="336993" cy="659747"/>
          </a:xfrm>
          <a:prstGeom prst="rect">
            <a:avLst/>
          </a:prstGeom>
        </p:spPr>
      </p:pic>
      <p:sp>
        <p:nvSpPr>
          <p:cNvPr id="30" name="TextBox 2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a:t>
            </a:r>
            <a:endParaRPr lang="en-US" sz="2000" dirty="0">
              <a:cs typeface="B Mitra" pitchFamily="2" charset="-78"/>
            </a:endParaRPr>
          </a:p>
        </p:txBody>
      </p:sp>
      <p:sp>
        <p:nvSpPr>
          <p:cNvPr id="38" name="Oval 37"/>
          <p:cNvSpPr/>
          <p:nvPr/>
        </p:nvSpPr>
        <p:spPr>
          <a:xfrm>
            <a:off x="5912827"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err="1" smtClean="0">
                <a:cs typeface="B Mitra" panose="00000400000000000000" pitchFamily="2" charset="-78"/>
              </a:rPr>
              <a:t>پیاده‏سازی</a:t>
            </a:r>
            <a:endParaRPr lang="en-US" dirty="0">
              <a:cs typeface="B Mitra" panose="00000400000000000000" pitchFamily="2" charset="-78"/>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98069" y="4814716"/>
            <a:ext cx="336993" cy="617832"/>
          </a:xfrm>
          <a:prstGeom prst="rect">
            <a:avLst/>
          </a:prstGeom>
        </p:spPr>
      </p:pic>
      <p:sp>
        <p:nvSpPr>
          <p:cNvPr id="32" name="Rectangle 31"/>
          <p:cNvSpPr/>
          <p:nvPr/>
        </p:nvSpPr>
        <p:spPr>
          <a:xfrm>
            <a:off x="1501780" y="2151108"/>
            <a:ext cx="4081864"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43435" y="2388426"/>
            <a:ext cx="3989902" cy="421654"/>
          </a:xfrm>
          <a:prstGeom prst="rect">
            <a:avLst/>
          </a:prstGeom>
        </p:spPr>
        <p:txBody>
          <a:bodyPr wrap="square">
            <a:spAutoFit/>
          </a:bodyPr>
          <a:lstStyle/>
          <a:p>
            <a:pPr algn="ct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مسائل مهم در شبکه­های اجتماعی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ectangular Callout 7"/>
          <p:cNvSpPr/>
          <p:nvPr/>
        </p:nvSpPr>
        <p:spPr>
          <a:xfrm>
            <a:off x="3196476" y="26514"/>
            <a:ext cx="8480035" cy="2238345"/>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Rectangle 1"/>
          <p:cNvSpPr/>
          <p:nvPr/>
        </p:nvSpPr>
        <p:spPr>
          <a:xfrm>
            <a:off x="3277874" y="265813"/>
            <a:ext cx="8317237" cy="1354217"/>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smtClean="0">
                <a:cs typeface="B Mitra" panose="00000400000000000000" pitchFamily="2" charset="-78"/>
              </a:rPr>
              <a:t>ارائه باید دارای ساختار باشد. این ساختار </a:t>
            </a:r>
            <a:r>
              <a:rPr lang="fa-IR" dirty="0" err="1" smtClean="0">
                <a:cs typeface="B Mitra" panose="00000400000000000000" pitchFamily="2" charset="-78"/>
              </a:rPr>
              <a:t>می‏تواند</a:t>
            </a:r>
            <a:r>
              <a:rPr lang="fa-IR" dirty="0" smtClean="0">
                <a:cs typeface="B Mitra" panose="00000400000000000000" pitchFamily="2" charset="-78"/>
              </a:rPr>
              <a:t> به شکل لیست یا با استفاده از اشکال باشد. استفاده از اشکال توصیه </a:t>
            </a:r>
            <a:r>
              <a:rPr lang="fa-IR" dirty="0" err="1" smtClean="0">
                <a:cs typeface="B Mitra" panose="00000400000000000000" pitchFamily="2" charset="-78"/>
              </a:rPr>
              <a:t>می‏شود</a:t>
            </a:r>
            <a:r>
              <a:rPr lang="fa-IR" dirty="0" smtClean="0">
                <a:cs typeface="B Mitra" panose="00000400000000000000" pitchFamily="2" charset="-78"/>
              </a:rPr>
              <a:t> هرچند کاملاً </a:t>
            </a:r>
            <a:r>
              <a:rPr lang="fa-IR" dirty="0" err="1" smtClean="0">
                <a:cs typeface="B Mitra" panose="00000400000000000000" pitchFamily="2" charset="-78"/>
              </a:rPr>
              <a:t>سلیقه‏ای</a:t>
            </a:r>
            <a:r>
              <a:rPr lang="fa-IR" dirty="0" smtClean="0">
                <a:cs typeface="B Mitra" panose="00000400000000000000" pitchFamily="2" charset="-78"/>
              </a:rPr>
              <a:t> است.</a:t>
            </a: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برای هر کدام از </a:t>
            </a:r>
            <a:r>
              <a:rPr lang="fa-IR" dirty="0" err="1" smtClean="0">
                <a:cs typeface="B Mitra" panose="00000400000000000000" pitchFamily="2" charset="-78"/>
              </a:rPr>
              <a:t>تیترها</a:t>
            </a:r>
            <a:r>
              <a:rPr lang="fa-IR" dirty="0" smtClean="0">
                <a:cs typeface="B Mitra" panose="00000400000000000000" pitchFamily="2" charset="-78"/>
              </a:rPr>
              <a:t> توضیح مختصری داده شود</a:t>
            </a:r>
            <a:r>
              <a:rPr lang="en-US" dirty="0" smtClean="0">
                <a:cs typeface="B Mitra" panose="00000400000000000000" pitchFamily="2" charset="-78"/>
              </a:rPr>
              <a:t>.</a:t>
            </a: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بهتر است از ترکیب اشکال و </a:t>
            </a:r>
            <a:r>
              <a:rPr lang="fa-IR" dirty="0" err="1" smtClean="0">
                <a:cs typeface="B Mitra" panose="00000400000000000000" pitchFamily="2" charset="-78"/>
              </a:rPr>
              <a:t>رنگ‏های</a:t>
            </a:r>
            <a:r>
              <a:rPr lang="fa-IR" dirty="0" smtClean="0">
                <a:cs typeface="B Mitra" panose="00000400000000000000" pitchFamily="2" charset="-78"/>
              </a:rPr>
              <a:t> شاد استفاده شود.</a:t>
            </a:r>
            <a:endParaRPr lang="fa-IR" dirty="0">
              <a:cs typeface="B Mitra" panose="00000400000000000000" pitchFamily="2" charset="-78"/>
            </a:endParaRPr>
          </a:p>
        </p:txBody>
      </p:sp>
    </p:spTree>
    <p:extLst>
      <p:ext uri="{BB962C8B-B14F-4D97-AF65-F5344CB8AC3E}">
        <p14:creationId xmlns:p14="http://schemas.microsoft.com/office/powerpoint/2010/main" val="311296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rtl="1"/>
            <a:r>
              <a:rPr lang="fa-IR" sz="3600" b="1" dirty="0" smtClean="0">
                <a:cs typeface="B Mitra" panose="00000400000000000000" pitchFamily="2" charset="-78"/>
              </a:rPr>
              <a:t>معرفی مجموعه داده</a:t>
            </a:r>
            <a:endParaRPr lang="en-US" sz="3600" b="1" dirty="0">
              <a:cs typeface="B Mitra" panose="00000400000000000000" pitchFamily="2" charset="-78"/>
            </a:endParaRPr>
          </a:p>
        </p:txBody>
      </p:sp>
      <p:sp>
        <p:nvSpPr>
          <p:cNvPr id="3" name="Content Placeholder 2"/>
          <p:cNvSpPr>
            <a:spLocks noGrp="1"/>
          </p:cNvSpPr>
          <p:nvPr>
            <p:ph idx="1"/>
          </p:nvPr>
        </p:nvSpPr>
        <p:spPr>
          <a:xfrm>
            <a:off x="838200" y="1690688"/>
            <a:ext cx="10515600" cy="4351338"/>
          </a:xfrm>
        </p:spPr>
        <p:txBody>
          <a:bodyPr/>
          <a:lstStyle/>
          <a:p>
            <a:pPr algn="r" rtl="1"/>
            <a:r>
              <a:rPr lang="fa-IR" sz="3000" dirty="0" err="1" smtClean="0">
                <a:latin typeface="+mj-lt"/>
                <a:cs typeface="B Mitra" panose="00000400000000000000" pitchFamily="2" charset="-78"/>
              </a:rPr>
              <a:t>هرکارمند</a:t>
            </a:r>
            <a:r>
              <a:rPr lang="fa-IR" sz="3000" dirty="0" smtClean="0">
                <a:latin typeface="+mj-lt"/>
                <a:cs typeface="B Mitra" panose="00000400000000000000" pitchFamily="2" charset="-78"/>
              </a:rPr>
              <a:t> چند </a:t>
            </a:r>
            <a:r>
              <a:rPr lang="fa-IR" sz="3000" dirty="0" err="1" smtClean="0">
                <a:latin typeface="+mj-lt"/>
                <a:cs typeface="B Mitra" panose="00000400000000000000" pitchFamily="2" charset="-78"/>
              </a:rPr>
              <a:t>شناسه‏ی</a:t>
            </a:r>
            <a:r>
              <a:rPr lang="fa-IR" sz="3000" dirty="0" smtClean="0">
                <a:latin typeface="+mj-lt"/>
                <a:cs typeface="B Mitra" panose="00000400000000000000" pitchFamily="2" charset="-78"/>
              </a:rPr>
              <a:t> ایمیلی دارد.</a:t>
            </a:r>
          </a:p>
          <a:p>
            <a:pPr algn="r" rtl="1"/>
            <a:r>
              <a:rPr lang="fa-IR" sz="3000" dirty="0" smtClean="0">
                <a:latin typeface="+mj-lt"/>
                <a:cs typeface="B Mitra" panose="00000400000000000000" pitchFamily="2" charset="-78"/>
              </a:rPr>
              <a:t>هر </a:t>
            </a:r>
            <a:r>
              <a:rPr lang="fa-IR" sz="3000" dirty="0">
                <a:latin typeface="+mj-lt"/>
                <a:cs typeface="B Mitra" panose="00000400000000000000" pitchFamily="2" charset="-78"/>
              </a:rPr>
              <a:t>ایمیل </a:t>
            </a:r>
            <a:r>
              <a:rPr lang="fa-IR" sz="3000" dirty="0" smtClean="0">
                <a:latin typeface="+mj-lt"/>
                <a:cs typeface="B Mitra" panose="00000400000000000000" pitchFamily="2" charset="-78"/>
              </a:rPr>
              <a:t>شامل</a:t>
            </a:r>
            <a:r>
              <a:rPr lang="en-US" sz="3000" dirty="0" smtClean="0">
                <a:latin typeface="+mj-lt"/>
                <a:cs typeface="B Mitra" panose="00000400000000000000" pitchFamily="2" charset="-78"/>
              </a:rPr>
              <a:t>:</a:t>
            </a:r>
          </a:p>
          <a:p>
            <a:pPr lvl="1" algn="r" rtl="1"/>
            <a:r>
              <a:rPr lang="fa-IR" sz="2600" dirty="0" smtClean="0">
                <a:latin typeface="+mj-lt"/>
                <a:cs typeface="B Mitra" panose="00000400000000000000" pitchFamily="2" charset="-78"/>
              </a:rPr>
              <a:t> موضوع</a:t>
            </a:r>
            <a:endParaRPr lang="en-US" sz="2600" dirty="0" smtClean="0">
              <a:latin typeface="+mj-lt"/>
              <a:cs typeface="B Mitra" panose="00000400000000000000" pitchFamily="2" charset="-78"/>
            </a:endParaRPr>
          </a:p>
          <a:p>
            <a:pPr lvl="1" algn="r" rtl="1"/>
            <a:r>
              <a:rPr lang="fa-IR" sz="2600" dirty="0" smtClean="0">
                <a:latin typeface="+mj-lt"/>
                <a:cs typeface="B Mitra" panose="00000400000000000000" pitchFamily="2" charset="-78"/>
              </a:rPr>
              <a:t>تاریخ </a:t>
            </a:r>
            <a:r>
              <a:rPr lang="fa-IR" sz="2600" dirty="0">
                <a:latin typeface="+mj-lt"/>
                <a:cs typeface="B Mitra" panose="00000400000000000000" pitchFamily="2" charset="-78"/>
              </a:rPr>
              <a:t>و ساعت </a:t>
            </a:r>
            <a:r>
              <a:rPr lang="fa-IR" sz="2600" dirty="0" smtClean="0">
                <a:latin typeface="+mj-lt"/>
                <a:cs typeface="B Mitra" panose="00000400000000000000" pitchFamily="2" charset="-78"/>
              </a:rPr>
              <a:t>ارسال</a:t>
            </a:r>
            <a:endParaRPr lang="en-US" sz="2600" dirty="0" smtClean="0">
              <a:latin typeface="+mj-lt"/>
              <a:cs typeface="B Mitra" panose="00000400000000000000" pitchFamily="2" charset="-78"/>
            </a:endParaRPr>
          </a:p>
          <a:p>
            <a:pPr lvl="1" algn="r" rtl="1"/>
            <a:r>
              <a:rPr lang="fa-IR" sz="2600" dirty="0" smtClean="0">
                <a:latin typeface="+mj-lt"/>
                <a:cs typeface="B Mitra" panose="00000400000000000000" pitchFamily="2" charset="-78"/>
              </a:rPr>
              <a:t>متن ایمیل</a:t>
            </a:r>
            <a:endParaRPr lang="en-US" sz="2600" dirty="0">
              <a:latin typeface="+mj-lt"/>
              <a:cs typeface="B Mitra" panose="00000400000000000000" pitchFamily="2" charset="-78"/>
            </a:endParaRPr>
          </a:p>
          <a:p>
            <a:pPr algn="r" rtl="1"/>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938" y="2861246"/>
            <a:ext cx="6728138" cy="4036883"/>
          </a:xfrm>
          <a:prstGeom prst="rect">
            <a:avLst/>
          </a:prstGeom>
        </p:spPr>
      </p:pic>
      <p:sp>
        <p:nvSpPr>
          <p:cNvPr id="8" name="Oval Callout 7"/>
          <p:cNvSpPr/>
          <p:nvPr/>
        </p:nvSpPr>
        <p:spPr>
          <a:xfrm rot="10800000">
            <a:off x="1906073" y="3940929"/>
            <a:ext cx="3451538" cy="118485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p:cNvSpPr/>
          <p:nvPr/>
        </p:nvSpPr>
        <p:spPr>
          <a:xfrm>
            <a:off x="2202285" y="4088173"/>
            <a:ext cx="2952811" cy="890372"/>
          </a:xfrm>
          <a:prstGeom prst="rect">
            <a:avLst/>
          </a:prstGeom>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Arial" panose="020B0604020202020204" pitchFamily="34" charset="0"/>
              </a:rPr>
              <a:t>Subject</a:t>
            </a:r>
            <a:r>
              <a:rPr lang="en-US" sz="1200" dirty="0">
                <a:latin typeface="Calibri" panose="020F0502020204030204" pitchFamily="34" charset="0"/>
                <a:ea typeface="Calibri" panose="020F0502020204030204" pitchFamily="34" charset="0"/>
                <a:cs typeface="Arial" panose="020B0604020202020204" pitchFamily="34" charset="0"/>
              </a:rPr>
              <a:t>: </a:t>
            </a:r>
            <a:r>
              <a:rPr lang="en-US" sz="1200" dirty="0" smtClean="0">
                <a:latin typeface="Calibri" panose="020F0502020204030204" pitchFamily="34" charset="0"/>
                <a:ea typeface="Calibri" panose="020F0502020204030204" pitchFamily="34" charset="0"/>
                <a:cs typeface="Arial" panose="020B0604020202020204" pitchFamily="34" charset="0"/>
              </a:rPr>
              <a:t>Utility Risk Management Position …</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b="1" dirty="0">
                <a:latin typeface="Calibri" panose="020F0502020204030204" pitchFamily="34" charset="0"/>
                <a:ea typeface="Calibri" panose="020F0502020204030204" pitchFamily="34" charset="0"/>
                <a:cs typeface="Arial" panose="020B0604020202020204" pitchFamily="34" charset="0"/>
              </a:rPr>
              <a:t>Date</a:t>
            </a:r>
            <a:r>
              <a:rPr lang="en-US" sz="1200" dirty="0">
                <a:latin typeface="Calibri" panose="020F0502020204030204" pitchFamily="34" charset="0"/>
                <a:ea typeface="Calibri" panose="020F0502020204030204" pitchFamily="34" charset="0"/>
                <a:cs typeface="Arial" panose="020B0604020202020204" pitchFamily="34" charset="0"/>
              </a:rPr>
              <a:t>: </a:t>
            </a:r>
            <a:r>
              <a:rPr lang="en-US" sz="1200" dirty="0" smtClean="0">
                <a:latin typeface="Calibri" panose="020F0502020204030204" pitchFamily="34" charset="0"/>
                <a:ea typeface="Calibri" panose="020F0502020204030204" pitchFamily="34" charset="0"/>
                <a:cs typeface="Arial" panose="020B0604020202020204" pitchFamily="34" charset="0"/>
              </a:rPr>
              <a:t>2001/5/30   7:11</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b="1" dirty="0">
                <a:latin typeface="Calibri" panose="020F0502020204030204" pitchFamily="34" charset="0"/>
                <a:ea typeface="Calibri" panose="020F0502020204030204" pitchFamily="34" charset="0"/>
                <a:cs typeface="Arial" panose="020B0604020202020204" pitchFamily="34" charset="0"/>
              </a:rPr>
              <a:t>Text</a:t>
            </a:r>
            <a:r>
              <a:rPr lang="en-US" sz="1200" dirty="0">
                <a:latin typeface="Calibri" panose="020F0502020204030204" pitchFamily="34" charset="0"/>
                <a:ea typeface="Calibri" panose="020F0502020204030204" pitchFamily="34" charset="0"/>
                <a:cs typeface="Arial" panose="020B0604020202020204" pitchFamily="34" charset="0"/>
              </a:rPr>
              <a:t>: </a:t>
            </a:r>
            <a:r>
              <a:rPr lang="en-US" sz="1200" dirty="0" smtClean="0">
                <a:latin typeface="Calibri" panose="020F0502020204030204" pitchFamily="34" charset="0"/>
                <a:ea typeface="Calibri" panose="020F0502020204030204" pitchFamily="34" charset="0"/>
                <a:cs typeface="Arial" panose="020B0604020202020204" pitchFamily="34" charset="0"/>
              </a:rPr>
              <a:t>colleagues: URM position as of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261585" y="2861246"/>
            <a:ext cx="1412630" cy="388696"/>
          </a:xfrm>
          <a:prstGeom prst="rect">
            <a:avLst/>
          </a:prstGeom>
        </p:spPr>
        <p:txBody>
          <a:bodyPr wrap="none">
            <a:spAutoFit/>
          </a:bodyPr>
          <a:lstStyle/>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Amir Ibrahim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6363008" y="3939376"/>
            <a:ext cx="1404038" cy="388696"/>
          </a:xfrm>
          <a:prstGeom prst="rect">
            <a:avLst/>
          </a:prstGeom>
        </p:spPr>
        <p:txBody>
          <a:bodyPr wrap="none">
            <a:spAutoFit/>
          </a:bodyPr>
          <a:lstStyle/>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Jeff Dasovich</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20</a:t>
            </a:r>
            <a:endParaRPr lang="en-US" sz="2000" dirty="0">
              <a:cs typeface="B Mitra" pitchFamily="2" charset="-78"/>
            </a:endParaRPr>
          </a:p>
        </p:txBody>
      </p:sp>
    </p:spTree>
    <p:extLst>
      <p:ext uri="{BB962C8B-B14F-4D97-AF65-F5344CB8AC3E}">
        <p14:creationId xmlns:p14="http://schemas.microsoft.com/office/powerpoint/2010/main" val="802125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rtl="1"/>
            <a:r>
              <a:rPr lang="fa-IR" sz="3600" b="1" dirty="0" err="1" smtClean="0">
                <a:cs typeface="B Mitra" panose="00000400000000000000" pitchFamily="2" charset="-78"/>
              </a:rPr>
              <a:t>مدل‏سازی</a:t>
            </a:r>
            <a:r>
              <a:rPr lang="fa-IR" sz="3600" b="1" dirty="0" smtClean="0">
                <a:cs typeface="B Mitra" panose="00000400000000000000" pitchFamily="2" charset="-78"/>
              </a:rPr>
              <a:t> گرافی مجموعه </a:t>
            </a:r>
            <a:r>
              <a:rPr lang="fa-IR" sz="3600" b="1" dirty="0" err="1" smtClean="0">
                <a:cs typeface="B Mitra" panose="00000400000000000000" pitchFamily="2" charset="-78"/>
              </a:rPr>
              <a:t>اِنرون</a:t>
            </a:r>
            <a:endParaRPr lang="en-US" sz="3600" b="1" dirty="0">
              <a:cs typeface="B Mitra" panose="00000400000000000000" pitchFamily="2" charset="-78"/>
            </a:endParaRPr>
          </a:p>
        </p:txBody>
      </p:sp>
      <p:sp>
        <p:nvSpPr>
          <p:cNvPr id="3" name="Content Placeholder 2"/>
          <p:cNvSpPr>
            <a:spLocks noGrp="1"/>
          </p:cNvSpPr>
          <p:nvPr>
            <p:ph idx="1"/>
          </p:nvPr>
        </p:nvSpPr>
        <p:spPr>
          <a:xfrm>
            <a:off x="838200" y="1690688"/>
            <a:ext cx="10515600" cy="4351338"/>
          </a:xfrm>
        </p:spPr>
        <p:txBody>
          <a:bodyPr/>
          <a:lstStyle/>
          <a:p>
            <a:pPr algn="r" rtl="1"/>
            <a:r>
              <a:rPr lang="fa-IR" sz="3000" b="1" dirty="0" smtClean="0">
                <a:latin typeface="+mj-lt"/>
                <a:cs typeface="B Mitra" panose="00000400000000000000" pitchFamily="2" charset="-78"/>
              </a:rPr>
              <a:t>گره</a:t>
            </a:r>
            <a:r>
              <a:rPr lang="fa-IR" sz="3000" dirty="0" smtClean="0">
                <a:latin typeface="+mj-lt"/>
                <a:cs typeface="B Mitra" panose="00000400000000000000" pitchFamily="2" charset="-78"/>
              </a:rPr>
              <a:t>: </a:t>
            </a:r>
            <a:r>
              <a:rPr lang="fa-IR" sz="3000" dirty="0">
                <a:latin typeface="+mj-lt"/>
                <a:cs typeface="B Mitra" panose="00000400000000000000" pitchFamily="2" charset="-78"/>
              </a:rPr>
              <a:t>یک </a:t>
            </a:r>
            <a:r>
              <a:rPr lang="fa-IR" sz="3000" dirty="0" err="1">
                <a:latin typeface="+mj-lt"/>
                <a:cs typeface="B Mitra" panose="00000400000000000000" pitchFamily="2" charset="-78"/>
              </a:rPr>
              <a:t>شناسه</a:t>
            </a:r>
            <a:r>
              <a:rPr lang="fa-IR" sz="3000" dirty="0">
                <a:latin typeface="+mj-lt"/>
                <a:cs typeface="B Mitra" panose="00000400000000000000" pitchFamily="2" charset="-78"/>
              </a:rPr>
              <a:t> ایمیل است</a:t>
            </a:r>
            <a:r>
              <a:rPr lang="fa-IR" sz="3000" dirty="0" smtClean="0">
                <a:latin typeface="+mj-lt"/>
                <a:cs typeface="B Mitra" panose="00000400000000000000" pitchFamily="2" charset="-78"/>
              </a:rPr>
              <a:t>.</a:t>
            </a:r>
            <a:endParaRPr lang="fa-IR" sz="2600" dirty="0">
              <a:latin typeface="+mj-lt"/>
              <a:cs typeface="B Mitra" panose="00000400000000000000" pitchFamily="2" charset="-78"/>
            </a:endParaRPr>
          </a:p>
          <a:p>
            <a:pPr algn="r" rtl="1"/>
            <a:r>
              <a:rPr lang="fa-IR" sz="3000" b="1" dirty="0" smtClean="0">
                <a:latin typeface="+mj-lt"/>
                <a:cs typeface="B Mitra" panose="00000400000000000000" pitchFamily="2" charset="-78"/>
              </a:rPr>
              <a:t>یال</a:t>
            </a:r>
            <a:r>
              <a:rPr lang="fa-IR" sz="3000" dirty="0" smtClean="0">
                <a:latin typeface="+mj-lt"/>
                <a:cs typeface="B Mitra" panose="00000400000000000000" pitchFamily="2" charset="-78"/>
              </a:rPr>
              <a:t>: کلمات </a:t>
            </a:r>
            <a:r>
              <a:rPr lang="fa-IR" sz="3000" dirty="0">
                <a:latin typeface="+mj-lt"/>
                <a:cs typeface="B Mitra" panose="00000400000000000000" pitchFamily="2" charset="-78"/>
              </a:rPr>
              <a:t>موضوع </a:t>
            </a:r>
            <a:r>
              <a:rPr lang="fa-IR" sz="3000" dirty="0" err="1">
                <a:latin typeface="+mj-lt"/>
                <a:cs typeface="B Mitra" panose="00000400000000000000" pitchFamily="2" charset="-78"/>
              </a:rPr>
              <a:t>ایمیل‏های</a:t>
            </a:r>
            <a:r>
              <a:rPr lang="fa-IR" sz="3000" dirty="0">
                <a:latin typeface="+mj-lt"/>
                <a:cs typeface="B Mitra" panose="00000400000000000000" pitchFamily="2" charset="-78"/>
              </a:rPr>
              <a:t> ارسال شده بین دو </a:t>
            </a:r>
            <a:r>
              <a:rPr lang="fa-IR" sz="3000" dirty="0" smtClean="0">
                <a:latin typeface="+mj-lt"/>
                <a:cs typeface="B Mitra" panose="00000400000000000000" pitchFamily="2" charset="-78"/>
              </a:rPr>
              <a:t>فرد است.</a:t>
            </a:r>
          </a:p>
          <a:p>
            <a:pPr lvl="1" algn="r" rtl="1"/>
            <a:r>
              <a:rPr lang="fa-IR" sz="2600" dirty="0">
                <a:cs typeface="B Mitra" panose="00000400000000000000" pitchFamily="2" charset="-78"/>
              </a:rPr>
              <a:t>9,661 گره</a:t>
            </a:r>
          </a:p>
          <a:p>
            <a:pPr lvl="1" algn="r" rtl="1"/>
            <a:r>
              <a:rPr lang="fa-IR" sz="2600" smtClean="0">
                <a:cs typeface="B Mitra" panose="00000400000000000000" pitchFamily="2" charset="-78"/>
              </a:rPr>
              <a:t>200,000 </a:t>
            </a:r>
            <a:r>
              <a:rPr lang="fa-IR" sz="2600" dirty="0">
                <a:cs typeface="B Mitra" panose="00000400000000000000" pitchFamily="2" charset="-78"/>
              </a:rPr>
              <a:t>یال  </a:t>
            </a:r>
            <a:endParaRPr lang="en-US" sz="2600" dirty="0" smtClean="0">
              <a:latin typeface="+mj-lt"/>
              <a:cs typeface="B Mitra" panose="00000400000000000000" pitchFamily="2" charset="-78"/>
            </a:endParaRPr>
          </a:p>
          <a:p>
            <a:pPr algn="r" rtl="1"/>
            <a:r>
              <a:rPr lang="fa-IR" sz="3000" dirty="0" smtClean="0">
                <a:latin typeface="+mj-lt"/>
                <a:cs typeface="B Mitra" panose="00000400000000000000" pitchFamily="2" charset="-78"/>
              </a:rPr>
              <a:t>وزن یال تعداد تکرار کلمات است.</a:t>
            </a:r>
          </a:p>
          <a:p>
            <a:pPr algn="r" rtl="1"/>
            <a:endParaRPr lang="en-US" dirty="0"/>
          </a:p>
        </p:txBody>
      </p:sp>
      <p:sp>
        <p:nvSpPr>
          <p:cNvPr id="5" name="Rectangle 4"/>
          <p:cNvSpPr/>
          <p:nvPr/>
        </p:nvSpPr>
        <p:spPr>
          <a:xfrm>
            <a:off x="196938" y="2828945"/>
            <a:ext cx="2560380" cy="388696"/>
          </a:xfrm>
          <a:prstGeom prst="rect">
            <a:avLst/>
          </a:prstGeom>
        </p:spPr>
        <p:txBody>
          <a:bodyPr wrap="none">
            <a:spAutoFit/>
          </a:bodyPr>
          <a:lstStyle/>
          <a:p>
            <a:pPr algn="r" rtl="1">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Amr.ibrahim@enron.com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6111179" y="4529628"/>
            <a:ext cx="2596544" cy="388696"/>
          </a:xfrm>
          <a:prstGeom prst="rect">
            <a:avLst/>
          </a:prstGeom>
        </p:spPr>
        <p:txBody>
          <a:bodyPr wrap="none">
            <a:spAutoFit/>
          </a:bodyPr>
          <a:lstStyle/>
          <a:p>
            <a:pPr algn="r" rtl="1">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Jeff.dasovich@enron.com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2757318" y="3137602"/>
            <a:ext cx="1526149" cy="289951"/>
          </a:xfrm>
          <a:prstGeom prst="rect">
            <a:avLst/>
          </a:prstGeom>
        </p:spPr>
        <p:txBody>
          <a:bodyPr wrap="square">
            <a:spAutoFit/>
          </a:bodyPr>
          <a:lstStyle/>
          <a:p>
            <a:pPr algn="l">
              <a:lnSpc>
                <a:spcPct val="107000"/>
              </a:lnSpc>
              <a:spcAft>
                <a:spcPts val="800"/>
              </a:spcAft>
            </a:pPr>
            <a:r>
              <a:rPr lang="en-US" sz="1200" dirty="0" smtClean="0">
                <a:latin typeface="Calibri" panose="020F0502020204030204" pitchFamily="34" charset="0"/>
                <a:ea typeface="Calibri" panose="020F0502020204030204" pitchFamily="34" charset="0"/>
                <a:cs typeface="Arial" panose="020B0604020202020204" pitchFamily="34" charset="0"/>
              </a:rPr>
              <a:t>Utility                 </a:t>
            </a:r>
            <a:r>
              <a:rPr lang="fa-IR" sz="1200" dirty="0" smtClean="0">
                <a:latin typeface="Calibri" panose="020F0502020204030204" pitchFamily="34" charset="0"/>
                <a:ea typeface="Calibri" panose="020F0502020204030204" pitchFamily="34" charset="0"/>
                <a:cs typeface="Arial" panose="020B0604020202020204" pitchFamily="34" charset="0"/>
              </a:rPr>
              <a:t> </a:t>
            </a:r>
            <a:r>
              <a:rPr lang="en-US" sz="1200" dirty="0" smtClean="0">
                <a:latin typeface="Calibri" panose="020F0502020204030204" pitchFamily="34" charset="0"/>
                <a:ea typeface="Calibri" panose="020F0502020204030204" pitchFamily="34" charset="0"/>
                <a:cs typeface="Arial" panose="020B0604020202020204" pitchFamily="34" charset="0"/>
              </a:rPr>
              <a:t>  1</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
        <p:nvSpPr>
          <p:cNvPr id="10" name="TextBox 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21</a:t>
            </a:r>
            <a:endParaRPr lang="en-US" sz="2000" dirty="0">
              <a:cs typeface="B Mitra" pitchFamily="2" charset="-78"/>
            </a:endParaRPr>
          </a:p>
        </p:txBody>
      </p:sp>
      <p:sp>
        <p:nvSpPr>
          <p:cNvPr id="12" name="Rectangle 11"/>
          <p:cNvSpPr/>
          <p:nvPr/>
        </p:nvSpPr>
        <p:spPr>
          <a:xfrm>
            <a:off x="2750790" y="3521607"/>
            <a:ext cx="1398140" cy="289951"/>
          </a:xfrm>
          <a:prstGeom prst="rect">
            <a:avLst/>
          </a:prstGeom>
        </p:spPr>
        <p:txBody>
          <a:bodyPr wrap="none">
            <a:spAutoFit/>
          </a:bodyPr>
          <a:lstStyle/>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rPr>
              <a:t>Risk   	  </a:t>
            </a:r>
            <a:r>
              <a:rPr lang="en-US"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rPr>
              <a:t>1</a:t>
            </a:r>
          </a:p>
        </p:txBody>
      </p:sp>
      <p:sp>
        <p:nvSpPr>
          <p:cNvPr id="14" name="Rectangle 13"/>
          <p:cNvSpPr/>
          <p:nvPr/>
        </p:nvSpPr>
        <p:spPr>
          <a:xfrm>
            <a:off x="2750790" y="3831011"/>
            <a:ext cx="1398140" cy="281231"/>
          </a:xfrm>
          <a:prstGeom prst="rect">
            <a:avLst/>
          </a:prstGeom>
        </p:spPr>
        <p:txBody>
          <a:bodyPr wrap="none">
            <a:spAutoFit/>
          </a:bodyPr>
          <a:lstStyle/>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rPr>
              <a:t>Management 	     </a:t>
            </a:r>
            <a:r>
              <a:rPr lang="en-US"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1</a:t>
            </a: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2750790" y="4235310"/>
            <a:ext cx="1362874" cy="281231"/>
          </a:xfrm>
          <a:prstGeom prst="rect">
            <a:avLst/>
          </a:prstGeom>
        </p:spPr>
        <p:txBody>
          <a:bodyPr wrap="none">
            <a:spAutoFit/>
          </a:bodyPr>
          <a:lstStyle/>
          <a:p>
            <a:pPr lvl="0">
              <a:lnSpc>
                <a:spcPct val="107000"/>
              </a:lnSpc>
              <a:spcAft>
                <a:spcPts val="800"/>
              </a:spcAft>
            </a:pPr>
            <a:r>
              <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rPr>
              <a:t>Position 	    </a:t>
            </a:r>
            <a:r>
              <a:rPr lang="en-US"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rPr>
              <a:t>3</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938" y="2721197"/>
            <a:ext cx="6632301" cy="3979380"/>
          </a:xfrm>
          <a:prstGeom prst="rect">
            <a:avLst/>
          </a:prstGeom>
        </p:spPr>
      </p:pic>
    </p:spTree>
    <p:extLst>
      <p:ext uri="{BB962C8B-B14F-4D97-AF65-F5344CB8AC3E}">
        <p14:creationId xmlns:p14="http://schemas.microsoft.com/office/powerpoint/2010/main" val="1332699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650" y="3893224"/>
            <a:ext cx="2951121"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5467" y="3900316"/>
            <a:ext cx="258932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64483" y="3900316"/>
            <a:ext cx="2589316"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780" y="4146689"/>
            <a:ext cx="1694696" cy="421654"/>
          </a:xfrm>
          <a:prstGeom prst="rect">
            <a:avLst/>
          </a:prstGeom>
        </p:spPr>
        <p:txBody>
          <a:bodyPr wrap="none">
            <a:spAutoFit/>
          </a:bodyPr>
          <a:lstStyle/>
          <a:p>
            <a:pPr algn="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راه‏حل</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پیشنهادی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p:cNvSpPr/>
          <p:nvPr/>
        </p:nvSpPr>
        <p:spPr>
          <a:xfrm>
            <a:off x="277908"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fa-IR" dirty="0" smtClean="0">
                <a:cs typeface="B Mitra" panose="00000400000000000000" pitchFamily="2" charset="-78"/>
              </a:rPr>
              <a:t>تعداد </a:t>
            </a:r>
            <a:r>
              <a:rPr lang="fa-IR" dirty="0">
                <a:cs typeface="B Mitra" panose="00000400000000000000" pitchFamily="2" charset="-78"/>
              </a:rPr>
              <a:t>و تنوع </a:t>
            </a:r>
            <a:r>
              <a:rPr lang="fa-IR" dirty="0" smtClean="0">
                <a:cs typeface="B Mitra" panose="00000400000000000000" pitchFamily="2" charset="-78"/>
              </a:rPr>
              <a:t>مخاطبین هر </a:t>
            </a:r>
            <a:r>
              <a:rPr lang="fa-IR" dirty="0">
                <a:cs typeface="B Mitra" panose="00000400000000000000" pitchFamily="2" charset="-78"/>
              </a:rPr>
              <a:t>فرد</a:t>
            </a:r>
            <a:endParaRPr lang="en-US" dirty="0">
              <a:cs typeface="B Mitra" panose="00000400000000000000" pitchFamily="2" charset="-78"/>
            </a:endParaRPr>
          </a:p>
          <a:p>
            <a:pPr algn="ctr"/>
            <a:endParaRPr lang="en-US" dirty="0"/>
          </a:p>
        </p:txBody>
      </p:sp>
      <p:sp>
        <p:nvSpPr>
          <p:cNvPr id="20" name="Oval 19"/>
          <p:cNvSpPr/>
          <p:nvPr/>
        </p:nvSpPr>
        <p:spPr>
          <a:xfrm>
            <a:off x="1675355" y="5430476"/>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cs typeface="B Mitra" panose="00000400000000000000" pitchFamily="2" charset="-78"/>
              </a:rPr>
              <a:t>ساعت ارسال پیام</a:t>
            </a:r>
            <a:endParaRPr lang="en-US" dirty="0">
              <a:cs typeface="B Mitra" panose="00000400000000000000" pitchFamily="2" charset="-78"/>
            </a:endParaRPr>
          </a:p>
        </p:txBody>
      </p:sp>
      <p:sp>
        <p:nvSpPr>
          <p:cNvPr id="21" name="Oval 20"/>
          <p:cNvSpPr/>
          <p:nvPr/>
        </p:nvSpPr>
        <p:spPr>
          <a:xfrm>
            <a:off x="3096318"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نسبت </a:t>
            </a:r>
            <a:r>
              <a:rPr lang="fa-IR" dirty="0" err="1" smtClean="0">
                <a:cs typeface="B Mitra" panose="00000400000000000000" pitchFamily="2" charset="-78"/>
              </a:rPr>
              <a:t>پیام‏های</a:t>
            </a:r>
            <a:r>
              <a:rPr lang="fa-IR" dirty="0" smtClean="0">
                <a:cs typeface="B Mitra" panose="00000400000000000000" pitchFamily="2" charset="-78"/>
              </a:rPr>
              <a:t> </a:t>
            </a:r>
            <a:r>
              <a:rPr lang="fa-IR" dirty="0">
                <a:cs typeface="B Mitra" panose="00000400000000000000" pitchFamily="2" charset="-78"/>
              </a:rPr>
              <a:t>ارسالی و دریافتی</a:t>
            </a:r>
            <a:endParaRPr lang="en-US" dirty="0">
              <a:cs typeface="B Mitra" panose="00000400000000000000" pitchFamily="2" charset="-78"/>
            </a:endParaRPr>
          </a:p>
        </p:txBody>
      </p:sp>
      <p:sp>
        <p:nvSpPr>
          <p:cNvPr id="22" name="Rectangle 21"/>
          <p:cNvSpPr/>
          <p:nvPr/>
        </p:nvSpPr>
        <p:spPr>
          <a:xfrm>
            <a:off x="5612617" y="3974936"/>
            <a:ext cx="1326240" cy="750975"/>
          </a:xfrm>
          <a:prstGeom prst="rect">
            <a:avLst/>
          </a:prstGeom>
        </p:spPr>
        <p:txBody>
          <a:bodyPr wrap="squar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پیاده‏سازی</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و ارزیابی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9545935" y="4146689"/>
            <a:ext cx="1128835" cy="421654"/>
          </a:xfrm>
          <a:prstGeom prst="rect">
            <a:avLst/>
          </a:prstGeom>
        </p:spPr>
        <p:txBody>
          <a:bodyPr wrap="non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نتیجه‏گیری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6780209" y="2158112"/>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6618" y="2390700"/>
            <a:ext cx="3609045" cy="787716"/>
          </a:xfrm>
          <a:prstGeom prst="rect">
            <a:avLst/>
          </a:prstGeom>
        </p:spPr>
        <p:txBody>
          <a:bodyPr wrap="square">
            <a:spAutoFit/>
          </a:bodyPr>
          <a:lstStyle/>
          <a:p>
            <a:pPr algn="ctr" rtl="1">
              <a:lnSpc>
                <a:spcPct val="107000"/>
              </a:lnSpc>
              <a:spcAft>
                <a:spcPts val="800"/>
              </a:spcAft>
            </a:pPr>
            <a:r>
              <a:rPr lang="fa-IR" sz="2000" b="1" dirty="0" smtClean="0">
                <a:latin typeface="Calibri" panose="020F0502020204030204" pitchFamily="34" charset="0"/>
                <a:ea typeface="Calibri" panose="020F0502020204030204" pitchFamily="34" charset="0"/>
                <a:cs typeface="B Mitra" panose="00000400000000000000" pitchFamily="2" charset="-78"/>
              </a:rPr>
              <a:t>آ</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شنایی با گراف</a:t>
            </a:r>
            <a:r>
              <a:rPr lang="fa-IR" sz="2000" b="1" dirty="0">
                <a:latin typeface="Calibri" panose="020F0502020204030204" pitchFamily="34" charset="0"/>
                <a:ea typeface="Calibri" panose="020F0502020204030204" pitchFamily="34" charset="0"/>
                <a:cs typeface="B Mitra" panose="00000400000000000000" pitchFamily="2" charset="-78"/>
              </a:rPr>
              <a:t> و شبکه­های اجتماعی</a:t>
            </a:r>
          </a:p>
          <a:p>
            <a:pPr algn="ctr" rtl="1">
              <a:lnSpc>
                <a:spcPct val="107000"/>
              </a:lnSpc>
              <a:spcAft>
                <a:spcPts val="8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1635" y="3801548"/>
            <a:ext cx="567967" cy="111193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97943" y="2047383"/>
            <a:ext cx="567967" cy="111193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0651" y="3801548"/>
            <a:ext cx="567967" cy="1111935"/>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1506858" y="4789176"/>
            <a:ext cx="336993" cy="65974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1124">
            <a:off x="2857255" y="4789178"/>
            <a:ext cx="336993" cy="65974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75540" y="4812644"/>
            <a:ext cx="336993" cy="617832"/>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53969" y="3096361"/>
            <a:ext cx="452481" cy="760500"/>
          </a:xfrm>
          <a:prstGeom prst="rect">
            <a:avLst/>
          </a:prstGeom>
        </p:spPr>
      </p:pic>
      <p:sp>
        <p:nvSpPr>
          <p:cNvPr id="25" name="Oval 24"/>
          <p:cNvSpPr/>
          <p:nvPr/>
        </p:nvSpPr>
        <p:spPr>
          <a:xfrm>
            <a:off x="4522086"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مجموعه داده</a:t>
            </a:r>
            <a:endParaRPr lang="en-US" dirty="0">
              <a:cs typeface="B Mitra" panose="00000400000000000000" pitchFamily="2" charset="-78"/>
            </a:endParaRPr>
          </a:p>
        </p:txBody>
      </p:sp>
      <p:sp>
        <p:nvSpPr>
          <p:cNvPr id="26" name="Oval 25"/>
          <p:cNvSpPr/>
          <p:nvPr/>
        </p:nvSpPr>
        <p:spPr>
          <a:xfrm>
            <a:off x="7271937"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مقایسه با کارهای پیشین</a:t>
            </a:r>
            <a:endParaRPr lang="en-US" dirty="0">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5730186" y="4820196"/>
            <a:ext cx="336993" cy="659747"/>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7934">
            <a:off x="7069962" y="4795334"/>
            <a:ext cx="336993" cy="659747"/>
          </a:xfrm>
          <a:prstGeom prst="rect">
            <a:avLst/>
          </a:prstGeom>
        </p:spPr>
      </p:pic>
      <p:sp>
        <p:nvSpPr>
          <p:cNvPr id="30" name="TextBox 2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22</a:t>
            </a:r>
            <a:endParaRPr lang="en-US" sz="2000" dirty="0">
              <a:cs typeface="B Mitra" pitchFamily="2" charset="-78"/>
            </a:endParaRPr>
          </a:p>
        </p:txBody>
      </p:sp>
      <p:sp>
        <p:nvSpPr>
          <p:cNvPr id="38" name="Oval 37"/>
          <p:cNvSpPr/>
          <p:nvPr/>
        </p:nvSpPr>
        <p:spPr>
          <a:xfrm>
            <a:off x="5912827" y="5430476"/>
            <a:ext cx="1339108" cy="13222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err="1" smtClean="0">
                <a:solidFill>
                  <a:schemeClr val="tx1"/>
                </a:solidFill>
                <a:cs typeface="B Mitra" panose="00000400000000000000" pitchFamily="2" charset="-78"/>
              </a:rPr>
              <a:t>پیاده‏سازی</a:t>
            </a:r>
            <a:endParaRPr lang="en-US" dirty="0">
              <a:solidFill>
                <a:schemeClr val="tx1"/>
              </a:solidFill>
              <a:cs typeface="B Mitra" panose="00000400000000000000" pitchFamily="2" charset="-78"/>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98069" y="4814716"/>
            <a:ext cx="336993" cy="617832"/>
          </a:xfrm>
          <a:prstGeom prst="rect">
            <a:avLst/>
          </a:prstGeom>
        </p:spPr>
      </p:pic>
      <p:sp>
        <p:nvSpPr>
          <p:cNvPr id="32" name="Rectangle 31"/>
          <p:cNvSpPr/>
          <p:nvPr/>
        </p:nvSpPr>
        <p:spPr>
          <a:xfrm>
            <a:off x="1501780" y="2151108"/>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43435" y="2388426"/>
            <a:ext cx="3989902" cy="421654"/>
          </a:xfrm>
          <a:prstGeom prst="rect">
            <a:avLst/>
          </a:prstGeom>
        </p:spPr>
        <p:txBody>
          <a:bodyPr wrap="square">
            <a:spAutoFit/>
          </a:bodyPr>
          <a:lstStyle/>
          <a:p>
            <a:pPr algn="ct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مسائل مهم در شبکه­های اجتماعی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0650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sz="3000" dirty="0" smtClean="0">
                <a:latin typeface="+mj-lt"/>
                <a:cs typeface="B Mitra" panose="00000400000000000000" pitchFamily="2" charset="-78"/>
              </a:rPr>
              <a:t>با استفاده از </a:t>
            </a:r>
            <a:r>
              <a:rPr lang="fa-IR" sz="3000" dirty="0" err="1" smtClean="0">
                <a:latin typeface="+mj-lt"/>
                <a:cs typeface="B Mitra" panose="00000400000000000000" pitchFamily="2" charset="-78"/>
              </a:rPr>
              <a:t>معیار‏های</a:t>
            </a:r>
            <a:r>
              <a:rPr lang="fa-IR" sz="3000" dirty="0" smtClean="0">
                <a:latin typeface="+mj-lt"/>
                <a:cs typeface="B Mitra" panose="00000400000000000000" pitchFamily="2" charset="-78"/>
              </a:rPr>
              <a:t> معرفی شده به هر فرد امتیاز </a:t>
            </a:r>
            <a:r>
              <a:rPr lang="fa-IR" sz="3000" dirty="0" err="1" smtClean="0">
                <a:latin typeface="+mj-lt"/>
                <a:cs typeface="B Mitra" panose="00000400000000000000" pitchFamily="2" charset="-78"/>
              </a:rPr>
              <a:t>می‏دهیم</a:t>
            </a:r>
            <a:r>
              <a:rPr lang="fa-IR" sz="3000" dirty="0" smtClean="0">
                <a:latin typeface="+mj-lt"/>
                <a:cs typeface="B Mitra" panose="00000400000000000000" pitchFamily="2" charset="-78"/>
              </a:rPr>
              <a:t>:</a:t>
            </a:r>
          </a:p>
          <a:p>
            <a:pPr lvl="1" algn="r" rtl="1"/>
            <a:r>
              <a:rPr lang="fa-IR" sz="2600" dirty="0" err="1" smtClean="0">
                <a:latin typeface="+mj-lt"/>
                <a:cs typeface="B Mitra" panose="00000400000000000000" pitchFamily="2" charset="-78"/>
              </a:rPr>
              <a:t>بی‏نظمی</a:t>
            </a:r>
            <a:endParaRPr lang="fa-IR" sz="2600" dirty="0" smtClean="0">
              <a:latin typeface="+mj-lt"/>
              <a:cs typeface="B Mitra" panose="00000400000000000000" pitchFamily="2" charset="-78"/>
            </a:endParaRPr>
          </a:p>
          <a:p>
            <a:pPr lvl="1" algn="r" rtl="1"/>
            <a:r>
              <a:rPr lang="fa-IR" sz="2600" dirty="0" smtClean="0">
                <a:latin typeface="+mj-lt"/>
                <a:cs typeface="B Mitra" panose="00000400000000000000" pitchFamily="2" charset="-78"/>
              </a:rPr>
              <a:t>نسبت </a:t>
            </a:r>
            <a:r>
              <a:rPr lang="fa-IR" sz="2600" dirty="0" err="1" smtClean="0">
                <a:latin typeface="+mj-lt"/>
                <a:cs typeface="B Mitra" panose="00000400000000000000" pitchFamily="2" charset="-78"/>
              </a:rPr>
              <a:t>ایمیل‏های</a:t>
            </a:r>
            <a:r>
              <a:rPr lang="fa-IR" sz="2600" dirty="0" smtClean="0">
                <a:latin typeface="+mj-lt"/>
                <a:cs typeface="B Mitra" panose="00000400000000000000" pitchFamily="2" charset="-78"/>
              </a:rPr>
              <a:t> ارسالی به کل </a:t>
            </a:r>
            <a:r>
              <a:rPr lang="fa-IR" sz="2600" dirty="0" err="1" smtClean="0">
                <a:latin typeface="+mj-lt"/>
                <a:cs typeface="B Mitra" panose="00000400000000000000" pitchFamily="2" charset="-78"/>
              </a:rPr>
              <a:t>ایمیل‏های</a:t>
            </a:r>
            <a:r>
              <a:rPr lang="fa-IR" sz="2600" dirty="0" smtClean="0">
                <a:latin typeface="+mj-lt"/>
                <a:cs typeface="B Mitra" panose="00000400000000000000" pitchFamily="2" charset="-78"/>
              </a:rPr>
              <a:t> ارسالی و دریافتی </a:t>
            </a:r>
          </a:p>
          <a:p>
            <a:pPr lvl="1" algn="r" rtl="1"/>
            <a:r>
              <a:rPr lang="fa-IR" sz="2600" dirty="0" smtClean="0">
                <a:latin typeface="+mj-lt"/>
                <a:cs typeface="B Mitra" panose="00000400000000000000" pitchFamily="2" charset="-78"/>
              </a:rPr>
              <a:t>نسبت </a:t>
            </a:r>
            <a:r>
              <a:rPr lang="fa-IR" sz="2600" dirty="0" err="1" smtClean="0">
                <a:latin typeface="+mj-lt"/>
                <a:cs typeface="B Mitra" panose="00000400000000000000" pitchFamily="2" charset="-78"/>
              </a:rPr>
              <a:t>ایمیل‏های</a:t>
            </a:r>
            <a:r>
              <a:rPr lang="fa-IR" sz="2600" dirty="0" smtClean="0">
                <a:latin typeface="+mj-lt"/>
                <a:cs typeface="B Mitra" panose="00000400000000000000" pitchFamily="2" charset="-78"/>
              </a:rPr>
              <a:t> ارسالی در ساعت اداری به کل </a:t>
            </a:r>
            <a:r>
              <a:rPr lang="fa-IR" sz="2600" dirty="0" err="1" smtClean="0">
                <a:latin typeface="+mj-lt"/>
                <a:cs typeface="B Mitra" panose="00000400000000000000" pitchFamily="2" charset="-78"/>
              </a:rPr>
              <a:t>ایمیل‏های</a:t>
            </a:r>
            <a:r>
              <a:rPr lang="fa-IR" sz="2600" dirty="0" smtClean="0">
                <a:latin typeface="+mj-lt"/>
                <a:cs typeface="B Mitra" panose="00000400000000000000" pitchFamily="2" charset="-78"/>
              </a:rPr>
              <a:t> ارسالی</a:t>
            </a:r>
          </a:p>
          <a:p>
            <a:pPr marL="457200" lvl="1" indent="0" algn="r" rtl="1">
              <a:buNone/>
            </a:pPr>
            <a:endParaRPr lang="fa-IR" sz="2600" dirty="0">
              <a:latin typeface="+mj-lt"/>
              <a:cs typeface="B Mitra" panose="00000400000000000000" pitchFamily="2" charset="-78"/>
            </a:endParaRPr>
          </a:p>
          <a:p>
            <a:pPr marL="457200" lvl="1" indent="0" algn="r" rtl="1">
              <a:buNone/>
            </a:pPr>
            <a:endParaRPr lang="fa-IR" sz="2600" dirty="0" smtClean="0">
              <a:latin typeface="+mj-lt"/>
              <a:cs typeface="B Mitra" panose="00000400000000000000" pitchFamily="2" charset="-78"/>
            </a:endParaRPr>
          </a:p>
          <a:p>
            <a:pPr lvl="1" algn="r" rtl="1"/>
            <a:endParaRPr lang="fa-IR" sz="2600" dirty="0">
              <a:latin typeface="+mj-lt"/>
              <a:cs typeface="B Mitra" panose="00000400000000000000" pitchFamily="2" charset="-78"/>
            </a:endParaRPr>
          </a:p>
          <a:p>
            <a:pPr marL="457200" lvl="1" indent="0" algn="r" rtl="1">
              <a:buNone/>
            </a:pPr>
            <a:endParaRPr lang="fa-IR" sz="2600" dirty="0">
              <a:latin typeface="+mj-lt"/>
              <a:cs typeface="B Mitra" panose="00000400000000000000" pitchFamily="2" charset="-78"/>
            </a:endParaRPr>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b="1" dirty="0" err="1" smtClean="0">
                <a:cs typeface="B Mitra" panose="00000400000000000000" pitchFamily="2" charset="-78"/>
              </a:rPr>
              <a:t>پیاده‏سازی</a:t>
            </a:r>
            <a:r>
              <a:rPr lang="fa-IR" sz="3600" b="1" dirty="0" smtClean="0">
                <a:cs typeface="B Mitra" panose="00000400000000000000" pitchFamily="2" charset="-78"/>
              </a:rPr>
              <a:t> </a:t>
            </a:r>
            <a:r>
              <a:rPr lang="fa-IR" sz="3600" b="1" dirty="0" err="1" smtClean="0">
                <a:cs typeface="B Mitra" panose="00000400000000000000" pitchFamily="2" charset="-78"/>
              </a:rPr>
              <a:t>بی‏نظمی</a:t>
            </a:r>
            <a:endParaRPr lang="en-US" sz="3600" b="1" dirty="0">
              <a:cs typeface="B Mitra" panose="00000400000000000000" pitchFamily="2" charset="-78"/>
            </a:endParaRPr>
          </a:p>
        </p:txBody>
      </p:sp>
      <p:sp>
        <p:nvSpPr>
          <p:cNvPr id="7" name="Rectangle 6"/>
          <p:cNvSpPr/>
          <p:nvPr/>
        </p:nvSpPr>
        <p:spPr>
          <a:xfrm>
            <a:off x="4067033" y="4468589"/>
            <a:ext cx="7286767" cy="519373"/>
          </a:xfrm>
          <a:prstGeom prst="rect">
            <a:avLst/>
          </a:prstGeom>
        </p:spPr>
        <p:txBody>
          <a:bodyPr wrap="square">
            <a:spAutoFit/>
          </a:bodyPr>
          <a:lstStyle/>
          <a:p>
            <a:pPr marL="228600" lvl="0" indent="-228600" algn="r" rtl="1">
              <a:lnSpc>
                <a:spcPct val="90000"/>
              </a:lnSpc>
              <a:spcBef>
                <a:spcPts val="1000"/>
              </a:spcBef>
              <a:buFont typeface="Arial" panose="020B0604020202020204" pitchFamily="34" charset="0"/>
              <a:buChar char="•"/>
            </a:pPr>
            <a:r>
              <a:rPr lang="fa-IR" sz="3000" dirty="0" err="1" smtClean="0">
                <a:solidFill>
                  <a:prstClr val="black"/>
                </a:solidFill>
                <a:cs typeface="B Mitra" panose="00000400000000000000" pitchFamily="2" charset="-78"/>
              </a:rPr>
              <a:t>بی‏نظمی</a:t>
            </a:r>
            <a:r>
              <a:rPr lang="fa-IR" sz="3000" dirty="0" smtClean="0">
                <a:solidFill>
                  <a:prstClr val="black"/>
                </a:solidFill>
                <a:cs typeface="B Mitra" panose="00000400000000000000" pitchFamily="2" charset="-78"/>
              </a:rPr>
              <a:t> مقداری بدون </a:t>
            </a:r>
            <a:r>
              <a:rPr lang="fa-IR" sz="3000" dirty="0">
                <a:solidFill>
                  <a:prstClr val="black"/>
                </a:solidFill>
                <a:cs typeface="B Mitra" panose="00000400000000000000" pitchFamily="2" charset="-78"/>
              </a:rPr>
              <a:t>کران </a:t>
            </a:r>
            <a:r>
              <a:rPr lang="fa-IR" sz="3000" dirty="0" smtClean="0">
                <a:solidFill>
                  <a:prstClr val="black"/>
                </a:solidFill>
                <a:cs typeface="B Mitra" panose="00000400000000000000" pitchFamily="2" charset="-78"/>
              </a:rPr>
              <a:t>است </a:t>
            </a:r>
            <a:r>
              <a:rPr lang="fa-IR" sz="3000" dirty="0">
                <a:solidFill>
                  <a:prstClr val="black"/>
                </a:solidFill>
                <a:cs typeface="B Mitra" panose="00000400000000000000" pitchFamily="2" charset="-78"/>
              </a:rPr>
              <a:t>و قابلیت </a:t>
            </a:r>
            <a:r>
              <a:rPr lang="fa-IR" sz="3000" dirty="0" err="1">
                <a:solidFill>
                  <a:prstClr val="black"/>
                </a:solidFill>
                <a:cs typeface="B Mitra" panose="00000400000000000000" pitchFamily="2" charset="-78"/>
              </a:rPr>
              <a:t>جمع‏پذیری</a:t>
            </a:r>
            <a:r>
              <a:rPr lang="fa-IR" sz="3000" dirty="0">
                <a:solidFill>
                  <a:prstClr val="black"/>
                </a:solidFill>
                <a:cs typeface="B Mitra" panose="00000400000000000000" pitchFamily="2" charset="-78"/>
              </a:rPr>
              <a:t> </a:t>
            </a:r>
            <a:r>
              <a:rPr lang="fa-IR" sz="3000" dirty="0" smtClean="0">
                <a:solidFill>
                  <a:prstClr val="black"/>
                </a:solidFill>
                <a:cs typeface="B Mitra" panose="00000400000000000000" pitchFamily="2" charset="-78"/>
              </a:rPr>
              <a:t>ندارد!</a:t>
            </a:r>
            <a:endParaRPr lang="fa-IR" sz="3000" dirty="0">
              <a:solidFill>
                <a:prstClr val="black"/>
              </a:solidFill>
              <a:cs typeface="B Mitra" panose="00000400000000000000" pitchFamily="2" charset="-78"/>
            </a:endParaRPr>
          </a:p>
        </p:txBody>
      </p:sp>
      <p:sp>
        <p:nvSpPr>
          <p:cNvPr id="8" name="TextBox 7"/>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23</a:t>
            </a:r>
            <a:endParaRPr lang="en-US" sz="2000" dirty="0">
              <a:cs typeface="B Mitra" pitchFamily="2" charset="-78"/>
            </a:endParaRPr>
          </a:p>
        </p:txBody>
      </p:sp>
      <p:sp>
        <p:nvSpPr>
          <p:cNvPr id="6" name="Rectangular Callout 7"/>
          <p:cNvSpPr/>
          <p:nvPr/>
        </p:nvSpPr>
        <p:spPr>
          <a:xfrm rot="10800000">
            <a:off x="3193960" y="4950331"/>
            <a:ext cx="8159838" cy="1811942"/>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3361386" y="5397796"/>
            <a:ext cx="8283721" cy="1277273"/>
          </a:xfrm>
          <a:prstGeom prst="rect">
            <a:avLst/>
          </a:prstGeom>
        </p:spPr>
        <p:txBody>
          <a:bodyPr wrap="square">
            <a:spAutoFit/>
          </a:bodyPr>
          <a:lstStyle/>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سعی کنید برای هر کاری که برای پیاده سازی </a:t>
            </a:r>
            <a:r>
              <a:rPr lang="fa-IR" dirty="0" err="1" smtClean="0">
                <a:cs typeface="B Mitra" panose="00000400000000000000" pitchFamily="2" charset="-78"/>
              </a:rPr>
              <a:t>کرده‏اید</a:t>
            </a:r>
            <a:r>
              <a:rPr lang="fa-IR" dirty="0" smtClean="0">
                <a:cs typeface="B Mitra" panose="00000400000000000000" pitchFamily="2" charset="-78"/>
              </a:rPr>
              <a:t> دلیل مناسب داشته باشید. همچنین ذکر دلیل قبل از گفتن روشی که استفاده کرده </a:t>
            </a:r>
            <a:r>
              <a:rPr lang="fa-IR" dirty="0" err="1" smtClean="0">
                <a:cs typeface="B Mitra" panose="00000400000000000000" pitchFamily="2" charset="-78"/>
              </a:rPr>
              <a:t>اید</a:t>
            </a:r>
            <a:r>
              <a:rPr lang="fa-IR" dirty="0" smtClean="0">
                <a:cs typeface="B Mitra" panose="00000400000000000000" pitchFamily="2" charset="-78"/>
              </a:rPr>
              <a:t> شنونده را برای شنیدن یک روش برای مشکل پیش رو آماده </a:t>
            </a:r>
            <a:r>
              <a:rPr lang="fa-IR" dirty="0" err="1" smtClean="0">
                <a:cs typeface="B Mitra" panose="00000400000000000000" pitchFamily="2" charset="-78"/>
              </a:rPr>
              <a:t>می‏کند</a:t>
            </a:r>
            <a:r>
              <a:rPr lang="fa-IR" dirty="0" smtClean="0">
                <a:cs typeface="B Mitra" panose="00000400000000000000" pitchFamily="2" charset="-78"/>
              </a:rPr>
              <a:t>.</a:t>
            </a:r>
          </a:p>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به طور مثال در اینجا مشکل عدم جمع پذیری مقدار </a:t>
            </a:r>
            <a:r>
              <a:rPr lang="fa-IR" dirty="0" err="1" smtClean="0">
                <a:cs typeface="B Mitra" panose="00000400000000000000" pitchFamily="2" charset="-78"/>
              </a:rPr>
              <a:t>بی‏نظمی</a:t>
            </a:r>
            <a:r>
              <a:rPr lang="fa-IR" dirty="0" smtClean="0">
                <a:cs typeface="B Mitra" panose="00000400000000000000" pitchFamily="2" charset="-78"/>
              </a:rPr>
              <a:t> به دلیل </a:t>
            </a:r>
            <a:r>
              <a:rPr lang="fa-IR" dirty="0" err="1" smtClean="0">
                <a:cs typeface="B Mitra" panose="00000400000000000000" pitchFamily="2" charset="-78"/>
              </a:rPr>
              <a:t>بی‏کران</a:t>
            </a:r>
            <a:r>
              <a:rPr lang="fa-IR" dirty="0" smtClean="0">
                <a:cs typeface="B Mitra" panose="00000400000000000000" pitchFamily="2" charset="-78"/>
              </a:rPr>
              <a:t> بودن آن و از بین بردن تاثیر دو ویژگی دیگر، شنونده را برای شنیدن </a:t>
            </a:r>
            <a:r>
              <a:rPr lang="fa-IR" dirty="0" err="1" smtClean="0">
                <a:cs typeface="B Mitra" panose="00000400000000000000" pitchFamily="2" charset="-78"/>
              </a:rPr>
              <a:t>راه‏حل</a:t>
            </a:r>
            <a:r>
              <a:rPr lang="fa-IR" dirty="0" smtClean="0">
                <a:cs typeface="B Mitra" panose="00000400000000000000" pitchFamily="2" charset="-78"/>
              </a:rPr>
              <a:t> که استفاده از </a:t>
            </a:r>
            <a:r>
              <a:rPr lang="fa-IR" dirty="0" err="1" smtClean="0">
                <a:cs typeface="B Mitra" panose="00000400000000000000" pitchFamily="2" charset="-78"/>
              </a:rPr>
              <a:t>بی‏نظمی</a:t>
            </a:r>
            <a:r>
              <a:rPr lang="fa-IR" dirty="0" smtClean="0">
                <a:cs typeface="B Mitra" panose="00000400000000000000" pitchFamily="2" charset="-78"/>
              </a:rPr>
              <a:t> نرمال است آماده </a:t>
            </a:r>
            <a:r>
              <a:rPr lang="fa-IR" dirty="0" err="1" smtClean="0">
                <a:cs typeface="B Mitra" panose="00000400000000000000" pitchFamily="2" charset="-78"/>
              </a:rPr>
              <a:t>می‏کند</a:t>
            </a:r>
            <a:r>
              <a:rPr lang="fa-IR" dirty="0" smtClean="0">
                <a:cs typeface="B Mitra" panose="00000400000000000000" pitchFamily="2" charset="-78"/>
              </a:rPr>
              <a:t>.</a:t>
            </a:r>
            <a:endParaRPr lang="fa-IR" dirty="0">
              <a:cs typeface="B Mitra" panose="00000400000000000000" pitchFamily="2" charset="-78"/>
            </a:endParaRPr>
          </a:p>
        </p:txBody>
      </p:sp>
    </p:spTree>
    <p:extLst>
      <p:ext uri="{BB962C8B-B14F-4D97-AF65-F5344CB8AC3E}">
        <p14:creationId xmlns:p14="http://schemas.microsoft.com/office/powerpoint/2010/main" val="34161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26598"/>
            <a:ext cx="10515600" cy="4351338"/>
          </a:xfrm>
        </p:spPr>
        <p:txBody>
          <a:bodyPr/>
          <a:lstStyle/>
          <a:p>
            <a:pPr algn="r" rtl="1"/>
            <a:r>
              <a:rPr lang="fa-IR" sz="3000" dirty="0" err="1" smtClean="0">
                <a:latin typeface="+mj-lt"/>
                <a:cs typeface="B Mitra" panose="00000400000000000000" pitchFamily="2" charset="-78"/>
              </a:rPr>
              <a:t>بی‏نظمی</a:t>
            </a:r>
            <a:r>
              <a:rPr lang="fa-IR" sz="3000" dirty="0" smtClean="0">
                <a:latin typeface="+mj-lt"/>
                <a:cs typeface="B Mitra" panose="00000400000000000000" pitchFamily="2" charset="-78"/>
              </a:rPr>
              <a:t> نرمال را تعریف </a:t>
            </a:r>
            <a:r>
              <a:rPr lang="fa-IR" sz="3000" dirty="0" err="1" smtClean="0">
                <a:latin typeface="+mj-lt"/>
                <a:cs typeface="B Mitra" panose="00000400000000000000" pitchFamily="2" charset="-78"/>
              </a:rPr>
              <a:t>می‏کنیم</a:t>
            </a:r>
            <a:r>
              <a:rPr lang="fa-IR" sz="3000" dirty="0" smtClean="0">
                <a:latin typeface="+mj-lt"/>
                <a:cs typeface="B Mitra" panose="00000400000000000000" pitchFamily="2" charset="-78"/>
              </a:rPr>
              <a:t> :</a:t>
            </a:r>
          </a:p>
          <a:p>
            <a:pPr lvl="1" algn="r" rtl="1"/>
            <a:r>
              <a:rPr lang="fa-IR" sz="2600" dirty="0" smtClean="0">
                <a:latin typeface="+mj-lt"/>
                <a:cs typeface="B Mitra" panose="00000400000000000000" pitchFamily="2" charset="-78"/>
              </a:rPr>
              <a:t>مقداری بین صفر و یک دارد.</a:t>
            </a:r>
          </a:p>
          <a:p>
            <a:pPr lvl="1" algn="r" rtl="1"/>
            <a:r>
              <a:rPr lang="fa-IR" sz="2600" dirty="0" smtClean="0">
                <a:latin typeface="+mj-lt"/>
                <a:cs typeface="B Mitra" panose="00000400000000000000" pitchFamily="2" charset="-78"/>
              </a:rPr>
              <a:t>افزایش مخاطبین مقدار </a:t>
            </a:r>
            <a:r>
              <a:rPr lang="fa-IR" sz="2600" dirty="0" err="1" smtClean="0">
                <a:latin typeface="+mj-lt"/>
                <a:cs typeface="B Mitra" panose="00000400000000000000" pitchFamily="2" charset="-78"/>
              </a:rPr>
              <a:t>بی‏نظمی</a:t>
            </a:r>
            <a:r>
              <a:rPr lang="fa-IR" sz="2600" dirty="0" smtClean="0">
                <a:latin typeface="+mj-lt"/>
                <a:cs typeface="B Mitra" panose="00000400000000000000" pitchFamily="2" charset="-78"/>
              </a:rPr>
              <a:t> نرمال را کاهش </a:t>
            </a:r>
            <a:r>
              <a:rPr lang="fa-IR" sz="2600" dirty="0" err="1" smtClean="0">
                <a:latin typeface="+mj-lt"/>
                <a:cs typeface="B Mitra" panose="00000400000000000000" pitchFamily="2" charset="-78"/>
              </a:rPr>
              <a:t>می‏دهد</a:t>
            </a:r>
            <a:r>
              <a:rPr lang="fa-IR" sz="2600" dirty="0" smtClean="0">
                <a:latin typeface="+mj-lt"/>
                <a:cs typeface="B Mitra" panose="00000400000000000000" pitchFamily="2" charset="-78"/>
              </a:rPr>
              <a:t>.</a:t>
            </a:r>
            <a:endParaRPr lang="fa-IR" sz="2200" dirty="0" smtClean="0">
              <a:latin typeface="+mj-lt"/>
              <a:cs typeface="B Mitra" panose="00000400000000000000" pitchFamily="2" charset="-78"/>
            </a:endParaRPr>
          </a:p>
          <a:p>
            <a:pPr lvl="1" algn="r" rtl="1"/>
            <a:endParaRPr lang="fa-IR" sz="2600" dirty="0" smtClean="0">
              <a:latin typeface="+mj-lt"/>
              <a:cs typeface="B Mitra" panose="00000400000000000000" pitchFamily="2" charset="-78"/>
            </a:endParaRPr>
          </a:p>
          <a:p>
            <a:pPr lvl="1" algn="r" rtl="1"/>
            <a:endParaRPr lang="en-US" sz="2800" dirty="0"/>
          </a:p>
          <a:p>
            <a:pPr lvl="1" algn="r" rtl="1"/>
            <a:endParaRPr lang="fa-IR" sz="2600" dirty="0" smtClean="0">
              <a:latin typeface="+mj-lt"/>
              <a:cs typeface="B Mitra" panose="00000400000000000000" pitchFamily="2" charset="-78"/>
            </a:endParaRPr>
          </a:p>
          <a:p>
            <a:pPr algn="r" rtl="1"/>
            <a:endParaRPr lang="fa-IR" dirty="0" smtClean="0"/>
          </a:p>
          <a:p>
            <a:pPr algn="r" rtl="1"/>
            <a:endParaRPr lang="fa-IR" dirty="0"/>
          </a:p>
          <a:p>
            <a:pPr algn="r" rtl="1"/>
            <a:endParaRPr lang="fa-IR" dirty="0" smtClean="0"/>
          </a:p>
        </p:txBody>
      </p:sp>
      <p:graphicFrame>
        <p:nvGraphicFramePr>
          <p:cNvPr id="5" name="Table 4"/>
          <p:cNvGraphicFramePr>
            <a:graphicFrameLocks noGrp="1"/>
          </p:cNvGraphicFramePr>
          <p:nvPr>
            <p:extLst>
              <p:ext uri="{D42A27DB-BD31-4B8C-83A1-F6EECF244321}">
                <p14:modId xmlns:p14="http://schemas.microsoft.com/office/powerpoint/2010/main" val="938011185"/>
              </p:ext>
            </p:extLst>
          </p:nvPr>
        </p:nvGraphicFramePr>
        <p:xfrm>
          <a:off x="838200" y="3748554"/>
          <a:ext cx="5480793" cy="3013719"/>
        </p:xfrm>
        <a:graphic>
          <a:graphicData uri="http://schemas.openxmlformats.org/drawingml/2006/table">
            <a:tbl>
              <a:tblPr rtl="1" firstRow="1" firstCol="1" bandRow="1">
                <a:tableStyleId>{5C22544A-7EE6-4342-B048-85BDC9FD1C3A}</a:tableStyleId>
              </a:tblPr>
              <a:tblGrid>
                <a:gridCol w="2252866"/>
                <a:gridCol w="2186606"/>
                <a:gridCol w="1041321"/>
              </a:tblGrid>
              <a:tr h="668853">
                <a:tc>
                  <a:txBody>
                    <a:bodyPr/>
                    <a:lstStyle/>
                    <a:p>
                      <a:pPr marL="0" marR="0" algn="ctr" rtl="1">
                        <a:spcBef>
                          <a:spcPts val="0"/>
                        </a:spcBef>
                        <a:spcAft>
                          <a:spcPts val="0"/>
                        </a:spcAft>
                      </a:pPr>
                      <a:r>
                        <a:rPr lang="en-US" sz="2000" kern="1200" dirty="0">
                          <a:solidFill>
                            <a:schemeClr val="bg1"/>
                          </a:solidFill>
                          <a:effectLst/>
                          <a:latin typeface="Times New Roman" pitchFamily="18" charset="0"/>
                          <a:ea typeface="+mn-ea"/>
                          <a:cs typeface="Times New Roman" pitchFamily="18" charset="0"/>
                        </a:rPr>
                        <a:t>Designation at Enron</a:t>
                      </a:r>
                    </a:p>
                  </a:txBody>
                  <a:tcPr marL="68580" marR="68580" marT="0" marB="0">
                    <a:solidFill>
                      <a:schemeClr val="accent2">
                        <a:lumMod val="60000"/>
                        <a:lumOff val="40000"/>
                      </a:schemeClr>
                    </a:solidFill>
                  </a:tcPr>
                </a:tc>
                <a:tc>
                  <a:txBody>
                    <a:bodyPr/>
                    <a:lstStyle/>
                    <a:p>
                      <a:pPr marL="0" marR="0" algn="ctr" rtl="1">
                        <a:spcBef>
                          <a:spcPts val="0"/>
                        </a:spcBef>
                        <a:spcAft>
                          <a:spcPts val="0"/>
                        </a:spcAft>
                      </a:pPr>
                      <a:r>
                        <a:rPr lang="en-US" sz="2000" kern="1200" dirty="0">
                          <a:solidFill>
                            <a:schemeClr val="bg1"/>
                          </a:solidFill>
                          <a:effectLst/>
                          <a:latin typeface="Times New Roman" pitchFamily="18" charset="0"/>
                          <a:ea typeface="+mn-ea"/>
                          <a:cs typeface="Times New Roman" pitchFamily="18" charset="0"/>
                        </a:rPr>
                        <a:t>Name</a:t>
                      </a:r>
                    </a:p>
                  </a:txBody>
                  <a:tcPr marL="68580" marR="68580" marT="0" marB="0">
                    <a:solidFill>
                      <a:schemeClr val="accent2">
                        <a:lumMod val="60000"/>
                        <a:lumOff val="40000"/>
                      </a:schemeClr>
                    </a:solidFill>
                  </a:tcPr>
                </a:tc>
                <a:tc>
                  <a:txBody>
                    <a:bodyPr/>
                    <a:lstStyle/>
                    <a:p>
                      <a:pPr marL="0" marR="0" algn="ctr" rtl="1">
                        <a:spcBef>
                          <a:spcPts val="0"/>
                        </a:spcBef>
                        <a:spcAft>
                          <a:spcPts val="0"/>
                        </a:spcAft>
                      </a:pPr>
                      <a:r>
                        <a:rPr lang="en-US" sz="2000" kern="1200" dirty="0">
                          <a:solidFill>
                            <a:schemeClr val="bg1"/>
                          </a:solidFill>
                          <a:effectLst/>
                          <a:latin typeface="Times New Roman" pitchFamily="18" charset="0"/>
                          <a:ea typeface="+mn-ea"/>
                          <a:cs typeface="Times New Roman" pitchFamily="18" charset="0"/>
                        </a:rPr>
                        <a:t>Rank</a:t>
                      </a:r>
                    </a:p>
                  </a:txBody>
                  <a:tcPr marL="68580" marR="68580" marT="0" marB="0">
                    <a:solidFill>
                      <a:schemeClr val="accent2">
                        <a:lumMod val="60000"/>
                        <a:lumOff val="40000"/>
                      </a:schemeClr>
                    </a:solidFill>
                  </a:tcPr>
                </a:tc>
              </a:tr>
              <a:tr h="494152">
                <a:tc>
                  <a:txBody>
                    <a:bodyPr/>
                    <a:lstStyle/>
                    <a:p>
                      <a:pPr marL="0" marR="0" algn="ctr" rtl="1">
                        <a:spcBef>
                          <a:spcPts val="0"/>
                        </a:spcBef>
                        <a:spcAft>
                          <a:spcPts val="0"/>
                        </a:spcAft>
                      </a:pPr>
                      <a:r>
                        <a:rPr lang="en-US" sz="2000" kern="1200" dirty="0">
                          <a:solidFill>
                            <a:schemeClr val="tx1"/>
                          </a:solidFill>
                          <a:effectLst/>
                          <a:latin typeface="Times New Roman" pitchFamily="18" charset="0"/>
                          <a:ea typeface="+mn-ea"/>
                          <a:cs typeface="Times New Roman" pitchFamily="18" charset="0"/>
                        </a:rPr>
                        <a:t>CEO</a:t>
                      </a: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2000" kern="1200" dirty="0">
                          <a:solidFill>
                            <a:schemeClr val="tx1"/>
                          </a:solidFill>
                          <a:effectLst/>
                          <a:latin typeface="Times New Roman" pitchFamily="18" charset="0"/>
                          <a:ea typeface="+mn-ea"/>
                          <a:cs typeface="Times New Roman" pitchFamily="18" charset="0"/>
                        </a:rPr>
                        <a:t>Jeffrey Skilling</a:t>
                      </a: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1800" dirty="0">
                          <a:solidFill>
                            <a:schemeClr val="bg1"/>
                          </a:solidFill>
                          <a:effectLst/>
                        </a:rPr>
                        <a:t>1</a:t>
                      </a:r>
                      <a:endParaRPr lang="en-US" sz="1800" dirty="0">
                        <a:solidFill>
                          <a:schemeClr val="bg1"/>
                        </a:solidFill>
                        <a:effectLst/>
                        <a:latin typeface="Times New Roman" panose="02020603050405020304" pitchFamily="18" charset="0"/>
                        <a:ea typeface="MS Mincho"/>
                        <a:cs typeface="B Mitra" panose="00000400000000000000" pitchFamily="2" charset="-78"/>
                      </a:endParaRPr>
                    </a:p>
                  </a:txBody>
                  <a:tcPr marL="68580" marR="68580" marT="0" marB="0">
                    <a:solidFill>
                      <a:schemeClr val="accent2">
                        <a:lumMod val="60000"/>
                        <a:lumOff val="40000"/>
                      </a:schemeClr>
                    </a:solidFill>
                  </a:tcPr>
                </a:tc>
              </a:tr>
              <a:tr h="461322">
                <a:tc>
                  <a:txBody>
                    <a:bodyPr/>
                    <a:lstStyle/>
                    <a:p>
                      <a:pPr marL="0" marR="0" algn="ctr" rtl="1">
                        <a:spcBef>
                          <a:spcPts val="0"/>
                        </a:spcBef>
                        <a:spcAft>
                          <a:spcPts val="0"/>
                        </a:spcAft>
                      </a:pPr>
                      <a:r>
                        <a:rPr lang="en-US" sz="2000" kern="1200" dirty="0">
                          <a:solidFill>
                            <a:schemeClr val="tx1"/>
                          </a:solidFill>
                          <a:effectLst/>
                          <a:latin typeface="Times New Roman" pitchFamily="18" charset="0"/>
                          <a:ea typeface="+mn-ea"/>
                          <a:cs typeface="Times New Roman" pitchFamily="18" charset="0"/>
                        </a:rPr>
                        <a:t>Director</a:t>
                      </a: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2000" kern="1200" dirty="0">
                          <a:solidFill>
                            <a:schemeClr val="tx1"/>
                          </a:solidFill>
                          <a:effectLst/>
                          <a:latin typeface="Times New Roman" pitchFamily="18" charset="0"/>
                          <a:ea typeface="+mn-ea"/>
                          <a:cs typeface="Times New Roman" pitchFamily="18" charset="0"/>
                        </a:rPr>
                        <a:t>Kevin Hyatt</a:t>
                      </a:r>
                    </a:p>
                  </a:txBody>
                  <a:tcPr marL="68580" marR="68580" marT="0" marB="0">
                    <a:solidFill>
                      <a:schemeClr val="accent2">
                        <a:lumMod val="40000"/>
                        <a:lumOff val="60000"/>
                      </a:schemeClr>
                    </a:solidFill>
                  </a:tcPr>
                </a:tc>
                <a:tc>
                  <a:txBody>
                    <a:bodyPr/>
                    <a:lstStyle/>
                    <a:p>
                      <a:pPr marL="0" marR="0" algn="ctr" rtl="0">
                        <a:spcBef>
                          <a:spcPts val="0"/>
                        </a:spcBef>
                        <a:spcAft>
                          <a:spcPts val="0"/>
                        </a:spcAft>
                      </a:pPr>
                      <a:r>
                        <a:rPr lang="en-US" sz="1800" dirty="0">
                          <a:solidFill>
                            <a:schemeClr val="bg1"/>
                          </a:solidFill>
                          <a:effectLst/>
                        </a:rPr>
                        <a:t>2</a:t>
                      </a:r>
                      <a:endParaRPr lang="en-US" sz="1800" dirty="0">
                        <a:solidFill>
                          <a:schemeClr val="bg1"/>
                        </a:solidFill>
                        <a:effectLst/>
                        <a:latin typeface="Times New Roman" panose="02020603050405020304" pitchFamily="18" charset="0"/>
                        <a:ea typeface="MS Mincho"/>
                        <a:cs typeface="B Mitra" panose="00000400000000000000" pitchFamily="2" charset="-78"/>
                      </a:endParaRPr>
                    </a:p>
                  </a:txBody>
                  <a:tcPr marL="68580" marR="68580" marT="0" marB="0">
                    <a:solidFill>
                      <a:schemeClr val="accent2">
                        <a:lumMod val="60000"/>
                        <a:lumOff val="40000"/>
                      </a:schemeClr>
                    </a:solidFill>
                  </a:tcPr>
                </a:tc>
              </a:tr>
              <a:tr h="437944">
                <a:tc>
                  <a:txBody>
                    <a:bodyPr/>
                    <a:lstStyle/>
                    <a:p>
                      <a:pPr marL="0" marR="0" algn="ctr" rtl="1">
                        <a:spcBef>
                          <a:spcPts val="0"/>
                        </a:spcBef>
                        <a:spcAft>
                          <a:spcPts val="0"/>
                        </a:spcAft>
                      </a:pPr>
                      <a:r>
                        <a:rPr lang="en-US" sz="2000" kern="1200" dirty="0">
                          <a:solidFill>
                            <a:schemeClr val="tx1"/>
                          </a:solidFill>
                          <a:effectLst/>
                          <a:latin typeface="Times New Roman" pitchFamily="18" charset="0"/>
                          <a:ea typeface="+mn-ea"/>
                          <a:cs typeface="Times New Roman" pitchFamily="18" charset="0"/>
                        </a:rPr>
                        <a:t>Employee</a:t>
                      </a: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2000" kern="1200" dirty="0">
                          <a:solidFill>
                            <a:schemeClr val="tx1"/>
                          </a:solidFill>
                          <a:effectLst/>
                          <a:latin typeface="Times New Roman" pitchFamily="18" charset="0"/>
                          <a:ea typeface="+mn-ea"/>
                          <a:cs typeface="Times New Roman" pitchFamily="18" charset="0"/>
                        </a:rPr>
                        <a:t>Phillip Platter</a:t>
                      </a:r>
                    </a:p>
                  </a:txBody>
                  <a:tcPr marL="68580" marR="68580" marT="0" marB="0">
                    <a:solidFill>
                      <a:schemeClr val="accent2">
                        <a:lumMod val="40000"/>
                        <a:lumOff val="60000"/>
                      </a:schemeClr>
                    </a:solidFill>
                  </a:tcPr>
                </a:tc>
                <a:tc>
                  <a:txBody>
                    <a:bodyPr/>
                    <a:lstStyle/>
                    <a:p>
                      <a:pPr marL="0" marR="0" algn="ctr" rtl="0">
                        <a:spcBef>
                          <a:spcPts val="0"/>
                        </a:spcBef>
                        <a:spcAft>
                          <a:spcPts val="0"/>
                        </a:spcAft>
                      </a:pPr>
                      <a:r>
                        <a:rPr lang="en-US" sz="1800" dirty="0">
                          <a:solidFill>
                            <a:schemeClr val="bg1"/>
                          </a:solidFill>
                          <a:effectLst/>
                        </a:rPr>
                        <a:t>3</a:t>
                      </a:r>
                      <a:endParaRPr lang="en-US" sz="1800" dirty="0">
                        <a:solidFill>
                          <a:schemeClr val="bg1"/>
                        </a:solidFill>
                        <a:effectLst/>
                        <a:latin typeface="Times New Roman" panose="02020603050405020304" pitchFamily="18" charset="0"/>
                        <a:ea typeface="MS Mincho"/>
                        <a:cs typeface="B Mitra" panose="00000400000000000000" pitchFamily="2" charset="-78"/>
                      </a:endParaRPr>
                    </a:p>
                  </a:txBody>
                  <a:tcPr marL="68580" marR="68580" marT="0" marB="0">
                    <a:solidFill>
                      <a:schemeClr val="accent2">
                        <a:lumMod val="60000"/>
                        <a:lumOff val="40000"/>
                      </a:schemeClr>
                    </a:solidFill>
                  </a:tcPr>
                </a:tc>
              </a:tr>
              <a:tr h="513504">
                <a:tc>
                  <a:txBody>
                    <a:bodyPr/>
                    <a:lstStyle/>
                    <a:p>
                      <a:pPr marL="0" marR="0" algn="ctr" rtl="1">
                        <a:spcBef>
                          <a:spcPts val="0"/>
                        </a:spcBef>
                        <a:spcAft>
                          <a:spcPts val="0"/>
                        </a:spcAft>
                      </a:pPr>
                      <a:r>
                        <a:rPr lang="en-US" sz="2000" kern="1200" dirty="0">
                          <a:solidFill>
                            <a:schemeClr val="tx1"/>
                          </a:solidFill>
                          <a:effectLst/>
                          <a:latin typeface="Times New Roman" pitchFamily="18" charset="0"/>
                          <a:ea typeface="+mn-ea"/>
                          <a:cs typeface="Times New Roman" pitchFamily="18" charset="0"/>
                        </a:rPr>
                        <a:t>Managing Director</a:t>
                      </a: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2000" kern="1200" dirty="0">
                          <a:solidFill>
                            <a:schemeClr val="tx1"/>
                          </a:solidFill>
                          <a:effectLst/>
                          <a:latin typeface="Times New Roman" pitchFamily="18" charset="0"/>
                          <a:ea typeface="+mn-ea"/>
                          <a:cs typeface="Times New Roman" pitchFamily="18" charset="0"/>
                        </a:rPr>
                        <a:t>Mark Guzman</a:t>
                      </a:r>
                    </a:p>
                  </a:txBody>
                  <a:tcPr marL="68580" marR="68580" marT="0" marB="0">
                    <a:solidFill>
                      <a:schemeClr val="accent2">
                        <a:lumMod val="40000"/>
                        <a:lumOff val="60000"/>
                      </a:schemeClr>
                    </a:solidFill>
                  </a:tcPr>
                </a:tc>
                <a:tc>
                  <a:txBody>
                    <a:bodyPr/>
                    <a:lstStyle/>
                    <a:p>
                      <a:pPr marL="0" marR="0" algn="ctr" rtl="0">
                        <a:spcBef>
                          <a:spcPts val="0"/>
                        </a:spcBef>
                        <a:spcAft>
                          <a:spcPts val="0"/>
                        </a:spcAft>
                      </a:pPr>
                      <a:r>
                        <a:rPr lang="en-US" sz="1800" dirty="0">
                          <a:solidFill>
                            <a:schemeClr val="bg1"/>
                          </a:solidFill>
                          <a:effectLst/>
                        </a:rPr>
                        <a:t>4</a:t>
                      </a:r>
                      <a:endParaRPr lang="en-US" sz="1800" dirty="0">
                        <a:solidFill>
                          <a:schemeClr val="bg1"/>
                        </a:solidFill>
                        <a:effectLst/>
                        <a:latin typeface="Times New Roman" panose="02020603050405020304" pitchFamily="18" charset="0"/>
                        <a:ea typeface="MS Mincho"/>
                        <a:cs typeface="B Mitra" panose="00000400000000000000" pitchFamily="2" charset="-78"/>
                      </a:endParaRPr>
                    </a:p>
                  </a:txBody>
                  <a:tcPr marL="68580" marR="68580" marT="0" marB="0">
                    <a:solidFill>
                      <a:schemeClr val="accent2">
                        <a:lumMod val="60000"/>
                        <a:lumOff val="40000"/>
                      </a:schemeClr>
                    </a:solidFill>
                  </a:tcPr>
                </a:tc>
              </a:tr>
              <a:tr h="437944">
                <a:tc>
                  <a:txBody>
                    <a:bodyPr/>
                    <a:lstStyle/>
                    <a:p>
                      <a:pPr marL="0" marR="0" algn="ctr" rtl="1">
                        <a:spcBef>
                          <a:spcPts val="0"/>
                        </a:spcBef>
                        <a:spcAft>
                          <a:spcPts val="0"/>
                        </a:spcAft>
                      </a:pPr>
                      <a:r>
                        <a:rPr lang="en-US" sz="2000" kern="1200" dirty="0">
                          <a:solidFill>
                            <a:schemeClr val="tx1"/>
                          </a:solidFill>
                          <a:effectLst/>
                          <a:latin typeface="Times New Roman" pitchFamily="18" charset="0"/>
                          <a:ea typeface="+mn-ea"/>
                          <a:cs typeface="Times New Roman" pitchFamily="18" charset="0"/>
                        </a:rPr>
                        <a:t>Director</a:t>
                      </a: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2000" kern="1200" dirty="0">
                          <a:solidFill>
                            <a:schemeClr val="tx1"/>
                          </a:solidFill>
                          <a:effectLst/>
                          <a:latin typeface="Times New Roman" pitchFamily="18" charset="0"/>
                          <a:ea typeface="+mn-ea"/>
                          <a:cs typeface="Times New Roman" pitchFamily="18" charset="0"/>
                        </a:rPr>
                        <a:t>Matt Motley</a:t>
                      </a:r>
                    </a:p>
                  </a:txBody>
                  <a:tcPr marL="68580" marR="68580" marT="0" marB="0">
                    <a:solidFill>
                      <a:schemeClr val="accent2">
                        <a:lumMod val="40000"/>
                        <a:lumOff val="60000"/>
                      </a:schemeClr>
                    </a:solidFill>
                  </a:tcPr>
                </a:tc>
                <a:tc>
                  <a:txBody>
                    <a:bodyPr/>
                    <a:lstStyle/>
                    <a:p>
                      <a:pPr marL="0" marR="0" algn="ctr" rtl="0">
                        <a:spcBef>
                          <a:spcPts val="0"/>
                        </a:spcBef>
                        <a:spcAft>
                          <a:spcPts val="0"/>
                        </a:spcAft>
                      </a:pPr>
                      <a:r>
                        <a:rPr lang="en-US" sz="1800" dirty="0">
                          <a:solidFill>
                            <a:schemeClr val="bg1"/>
                          </a:solidFill>
                          <a:effectLst/>
                        </a:rPr>
                        <a:t>5</a:t>
                      </a:r>
                      <a:endParaRPr lang="en-US" sz="1800" dirty="0">
                        <a:solidFill>
                          <a:schemeClr val="bg1"/>
                        </a:solidFill>
                        <a:effectLst/>
                        <a:latin typeface="Times New Roman" panose="02020603050405020304" pitchFamily="18" charset="0"/>
                        <a:ea typeface="MS Mincho"/>
                        <a:cs typeface="B Mitra" panose="00000400000000000000" pitchFamily="2" charset="-78"/>
                      </a:endParaRPr>
                    </a:p>
                  </a:txBody>
                  <a:tcPr marL="68580" marR="68580" marT="0" marB="0">
                    <a:solidFill>
                      <a:schemeClr val="accent2">
                        <a:lumMod val="60000"/>
                        <a:lumOff val="40000"/>
                      </a:schemeClr>
                    </a:solidFill>
                  </a:tcPr>
                </a:tc>
              </a:tr>
            </a:tbl>
          </a:graphicData>
        </a:graphic>
      </p:graphicFrame>
      <p:sp>
        <p:nvSpPr>
          <p:cNvPr id="7" name="Title 1"/>
          <p:cNvSpPr>
            <a:spLocks noGrp="1"/>
          </p:cNvSpPr>
          <p:nvPr>
            <p:ph type="title" idx="4294967295"/>
          </p:nvPr>
        </p:nvSpPr>
        <p:spPr>
          <a:xfrm>
            <a:off x="838200" y="365125"/>
            <a:ext cx="10515600" cy="1325563"/>
          </a:xfrm>
        </p:spPr>
        <p:txBody>
          <a:bodyPr>
            <a:normAutofit/>
          </a:bodyPr>
          <a:lstStyle/>
          <a:p>
            <a:pPr algn="r"/>
            <a:r>
              <a:rPr lang="fa-IR" sz="3600" b="1" dirty="0" err="1" smtClean="0">
                <a:cs typeface="B Mitra" panose="00000400000000000000" pitchFamily="2" charset="-78"/>
              </a:rPr>
              <a:t>پیاده‏سازی</a:t>
            </a:r>
            <a:r>
              <a:rPr lang="fa-IR" sz="3600" b="1" dirty="0" smtClean="0">
                <a:cs typeface="B Mitra" panose="00000400000000000000" pitchFamily="2" charset="-78"/>
              </a:rPr>
              <a:t> </a:t>
            </a:r>
            <a:r>
              <a:rPr lang="fa-IR" sz="3600" b="1" dirty="0" err="1" smtClean="0">
                <a:cs typeface="B Mitra" panose="00000400000000000000" pitchFamily="2" charset="-78"/>
              </a:rPr>
              <a:t>بی‏نظمی</a:t>
            </a:r>
            <a:endParaRPr lang="en-US" sz="3600" b="1" dirty="0">
              <a:cs typeface="B Mitra" panose="00000400000000000000" pitchFamily="2" charset="-78"/>
            </a:endParaRPr>
          </a:p>
        </p:txBody>
      </p:sp>
      <p:sp>
        <p:nvSpPr>
          <p:cNvPr id="6" name="TextBox 5"/>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24</a:t>
            </a:r>
            <a:endParaRPr lang="en-US" sz="2000" dirty="0">
              <a:cs typeface="B Mitra"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5480763" y="2139663"/>
                <a:ext cx="1957265" cy="6685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𝑜</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𝐻</m:t>
                          </m:r>
                        </m:num>
                        <m:den>
                          <m:r>
                            <a:rPr lang="en-US" sz="2000" i="1">
                              <a:latin typeface="Cambria Math" panose="02040503050406030204" pitchFamily="18" charset="0"/>
                            </a:rPr>
                            <m:t>𝑙𝑛𝑛</m:t>
                          </m:r>
                        </m:den>
                      </m:f>
                    </m:oMath>
                  </m:oMathPara>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5480763" y="2139663"/>
                <a:ext cx="1957265" cy="668581"/>
              </a:xfrm>
              <a:prstGeom prst="rect">
                <a:avLst/>
              </a:prstGeom>
              <a:blipFill rotWithShape="0">
                <a:blip r:embed="rId2"/>
                <a:stretch>
                  <a:fillRect/>
                </a:stretch>
              </a:blipFill>
            </p:spPr>
            <p:txBody>
              <a:bodyPr/>
              <a:lstStyle/>
              <a:p>
                <a:r>
                  <a:rPr lang="en-US">
                    <a:noFill/>
                  </a:rPr>
                  <a:t> </a:t>
                </a:r>
              </a:p>
            </p:txBody>
          </p:sp>
        </mc:Fallback>
      </mc:AlternateContent>
      <p:sp>
        <p:nvSpPr>
          <p:cNvPr id="9" name="Rectangle 8"/>
          <p:cNvSpPr/>
          <p:nvPr/>
        </p:nvSpPr>
        <p:spPr>
          <a:xfrm>
            <a:off x="6318993" y="4402267"/>
            <a:ext cx="5034807" cy="934871"/>
          </a:xfrm>
          <a:prstGeom prst="rect">
            <a:avLst/>
          </a:prstGeom>
        </p:spPr>
        <p:txBody>
          <a:bodyPr wrap="square">
            <a:spAutoFit/>
          </a:bodyPr>
          <a:lstStyle/>
          <a:p>
            <a:pPr marL="228600" lvl="0" indent="-228600" algn="r" rtl="1">
              <a:lnSpc>
                <a:spcPct val="90000"/>
              </a:lnSpc>
              <a:spcBef>
                <a:spcPts val="1000"/>
              </a:spcBef>
              <a:buFont typeface="Arial" panose="020B0604020202020204" pitchFamily="34" charset="0"/>
              <a:buChar char="•"/>
            </a:pPr>
            <a:r>
              <a:rPr lang="fa-IR" sz="3000" dirty="0" smtClean="0">
                <a:solidFill>
                  <a:prstClr val="black"/>
                </a:solidFill>
                <a:latin typeface="Calibri Light"/>
                <a:cs typeface="B Mitra" panose="00000400000000000000" pitchFamily="2" charset="-78"/>
              </a:rPr>
              <a:t>اعمال </a:t>
            </a:r>
            <a:r>
              <a:rPr lang="fa-IR" sz="3000" dirty="0">
                <a:solidFill>
                  <a:prstClr val="black"/>
                </a:solidFill>
                <a:latin typeface="Calibri Light"/>
                <a:cs typeface="B Mitra" panose="00000400000000000000" pitchFamily="2" charset="-78"/>
              </a:rPr>
              <a:t>معیار </a:t>
            </a:r>
            <a:r>
              <a:rPr lang="fa-IR" sz="3000" dirty="0" err="1">
                <a:solidFill>
                  <a:prstClr val="black"/>
                </a:solidFill>
                <a:latin typeface="Calibri Light"/>
                <a:cs typeface="B Mitra" panose="00000400000000000000" pitchFamily="2" charset="-78"/>
              </a:rPr>
              <a:t>بی‏نظمی</a:t>
            </a:r>
            <a:r>
              <a:rPr lang="fa-IR" sz="3000" dirty="0">
                <a:solidFill>
                  <a:prstClr val="black"/>
                </a:solidFill>
                <a:latin typeface="Calibri Light"/>
                <a:cs typeface="B Mitra" panose="00000400000000000000" pitchFamily="2" charset="-78"/>
              </a:rPr>
              <a:t> نرمال بر </a:t>
            </a:r>
            <a:r>
              <a:rPr lang="fa-IR" sz="3000" dirty="0" smtClean="0">
                <a:solidFill>
                  <a:prstClr val="black"/>
                </a:solidFill>
                <a:latin typeface="Calibri Light"/>
                <a:cs typeface="B Mitra" panose="00000400000000000000" pitchFamily="2" charset="-78"/>
              </a:rPr>
              <a:t>روی مجموعه‏ داده </a:t>
            </a:r>
            <a:r>
              <a:rPr lang="fa-IR" sz="3000" dirty="0" err="1" smtClean="0">
                <a:solidFill>
                  <a:prstClr val="black"/>
                </a:solidFill>
                <a:latin typeface="Calibri Light"/>
                <a:cs typeface="B Mitra" panose="00000400000000000000" pitchFamily="2" charset="-78"/>
              </a:rPr>
              <a:t>اِنرون</a:t>
            </a:r>
            <a:r>
              <a:rPr lang="fa-IR" sz="3000" dirty="0" smtClean="0">
                <a:solidFill>
                  <a:prstClr val="black"/>
                </a:solidFill>
                <a:latin typeface="Calibri Light"/>
                <a:cs typeface="B Mitra" panose="00000400000000000000" pitchFamily="2" charset="-78"/>
              </a:rPr>
              <a:t>:</a:t>
            </a:r>
            <a:endParaRPr lang="fa-IR" sz="3000" dirty="0">
              <a:solidFill>
                <a:prstClr val="black"/>
              </a:solidFill>
              <a:latin typeface="Calibri Light"/>
              <a:cs typeface="B Mitra" panose="00000400000000000000" pitchFamily="2" charset="-78"/>
            </a:endParaRPr>
          </a:p>
        </p:txBody>
      </p:sp>
    </p:spTree>
    <p:extLst>
      <p:ext uri="{BB962C8B-B14F-4D97-AF65-F5344CB8AC3E}">
        <p14:creationId xmlns:p14="http://schemas.microsoft.com/office/powerpoint/2010/main" val="10573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0" y="1690688"/>
            <a:ext cx="7027460" cy="4351338"/>
          </a:xfrm>
        </p:spPr>
        <p:txBody>
          <a:bodyPr>
            <a:normAutofit/>
          </a:bodyPr>
          <a:lstStyle/>
          <a:p>
            <a:endParaRPr lang="fa-IR" sz="1800" dirty="0"/>
          </a:p>
          <a:p>
            <a:pPr algn="r" rtl="1"/>
            <a:r>
              <a:rPr lang="fa-IR" sz="3000" dirty="0" smtClean="0">
                <a:latin typeface="+mj-lt"/>
                <a:cs typeface="B Mitra" panose="00000400000000000000" pitchFamily="2" charset="-78"/>
              </a:rPr>
              <a:t>با جمع زدن مقادیر تعریف شده فرمول امتیاز را تعریف </a:t>
            </a:r>
            <a:r>
              <a:rPr lang="fa-IR" sz="3000" dirty="0" smtClean="0">
                <a:latin typeface="+mj-lt"/>
                <a:cs typeface="B Mitra" panose="00000400000000000000" pitchFamily="2" charset="-78"/>
              </a:rPr>
              <a:t>می ‏</a:t>
            </a:r>
            <a:r>
              <a:rPr lang="fa-IR" sz="3000" dirty="0" smtClean="0">
                <a:latin typeface="+mj-lt"/>
                <a:cs typeface="B Mitra" panose="00000400000000000000" pitchFamily="2" charset="-78"/>
              </a:rPr>
              <a:t>کنیم:</a:t>
            </a:r>
          </a:p>
          <a:p>
            <a:pPr lvl="1" algn="r" rtl="1"/>
            <a:endParaRPr lang="fa-IR" sz="2600" dirty="0">
              <a:latin typeface="+mj-lt"/>
              <a:cs typeface="B Mitra" panose="00000400000000000000" pitchFamily="2" charset="-78"/>
            </a:endParaRPr>
          </a:p>
          <a:p>
            <a:pPr algn="r" rtl="1"/>
            <a:endParaRPr lang="fa-IR" sz="3000" dirty="0" smtClean="0">
              <a:latin typeface="+mj-lt"/>
              <a:cs typeface="B Mitra" panose="00000400000000000000" pitchFamily="2" charset="-78"/>
            </a:endParaRPr>
          </a:p>
          <a:p>
            <a:pPr algn="r" rtl="1"/>
            <a:endParaRPr lang="fa-IR" sz="3000" dirty="0" smtClean="0">
              <a:latin typeface="+mj-lt"/>
              <a:cs typeface="B Mitra" panose="00000400000000000000" pitchFamily="2" charset="-78"/>
            </a:endParaRPr>
          </a:p>
          <a:p>
            <a:pPr marL="0" indent="0" algn="r" rtl="1">
              <a:buNone/>
            </a:pPr>
            <a:endParaRPr lang="fa-IR" sz="3000" dirty="0">
              <a:latin typeface="+mj-lt"/>
              <a:cs typeface="B Mitra"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928085418"/>
              </p:ext>
            </p:extLst>
          </p:nvPr>
        </p:nvGraphicFramePr>
        <p:xfrm>
          <a:off x="759853" y="3495259"/>
          <a:ext cx="5384802" cy="3267014"/>
        </p:xfrm>
        <a:graphic>
          <a:graphicData uri="http://schemas.openxmlformats.org/drawingml/2006/table">
            <a:tbl>
              <a:tblPr rtl="1" firstRow="1" firstCol="1" bandRow="1">
                <a:tableStyleId>{5C22544A-7EE6-4342-B048-85BDC9FD1C3A}</a:tableStyleId>
              </a:tblPr>
              <a:tblGrid>
                <a:gridCol w="2203465"/>
                <a:gridCol w="2020930"/>
                <a:gridCol w="1160407"/>
              </a:tblGrid>
              <a:tr h="609600">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Designation at Enron</a:t>
                      </a:r>
                    </a:p>
                  </a:txBody>
                  <a:tcPr marL="68580" marR="68580" marT="0" marB="0">
                    <a:solidFill>
                      <a:schemeClr val="accent2">
                        <a:lumMod val="60000"/>
                        <a:lumOff val="4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Name</a:t>
                      </a:r>
                    </a:p>
                  </a:txBody>
                  <a:tcPr marL="68580" marR="68580" marT="0" marB="0">
                    <a:solidFill>
                      <a:schemeClr val="accent2">
                        <a:lumMod val="60000"/>
                        <a:lumOff val="4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Rank</a:t>
                      </a:r>
                    </a:p>
                  </a:txBody>
                  <a:tcPr marL="68580" marR="68580" marT="0" marB="0">
                    <a:solidFill>
                      <a:schemeClr val="accent2">
                        <a:lumMod val="60000"/>
                        <a:lumOff val="40000"/>
                      </a:schemeClr>
                    </a:solidFill>
                  </a:tcPr>
                </a:tc>
              </a:tr>
              <a:tr h="533400">
                <a:tc>
                  <a:txBody>
                    <a:bodyPr/>
                    <a:lstStyle/>
                    <a:p>
                      <a:pPr marL="0" marR="0" algn="ctr" defTabSz="914400" rtl="0" eaLnBrk="1" latinLnBrk="0" hangingPunct="1">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CEO</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John Lavorato</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1</a:t>
                      </a:r>
                    </a:p>
                  </a:txBody>
                  <a:tcPr marL="68580" marR="68580" marT="0" marB="0">
                    <a:solidFill>
                      <a:schemeClr val="accent2">
                        <a:lumMod val="60000"/>
                        <a:lumOff val="40000"/>
                      </a:schemeClr>
                    </a:solidFill>
                  </a:tcPr>
                </a:tc>
              </a:tr>
              <a:tr h="545101">
                <a:tc>
                  <a:txBody>
                    <a:bodyPr/>
                    <a:lstStyle/>
                    <a:p>
                      <a:pPr marL="0" marR="0" algn="ctr" defTabSz="914400" rtl="0" eaLnBrk="1" latinLnBrk="0" hangingPunct="1">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Employee</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Jeff Dasovich</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2</a:t>
                      </a:r>
                    </a:p>
                  </a:txBody>
                  <a:tcPr marL="68580" marR="68580" marT="0" marB="0">
                    <a:solidFill>
                      <a:schemeClr val="accent2">
                        <a:lumMod val="60000"/>
                        <a:lumOff val="40000"/>
                      </a:schemeClr>
                    </a:solidFill>
                  </a:tcPr>
                </a:tc>
              </a:tr>
              <a:tr h="516906">
                <a:tc>
                  <a:txBody>
                    <a:bodyPr/>
                    <a:lstStyle/>
                    <a:p>
                      <a:pPr marL="0" marR="0" algn="ctr" defTabSz="914400" rtl="0" eaLnBrk="1" latinLnBrk="0" hangingPunct="1">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Manager</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Mike Grigsby</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3</a:t>
                      </a:r>
                    </a:p>
                  </a:txBody>
                  <a:tcPr marL="68580" marR="68580" marT="0" marB="0">
                    <a:solidFill>
                      <a:schemeClr val="accent2">
                        <a:lumMod val="60000"/>
                        <a:lumOff val="40000"/>
                      </a:schemeClr>
                    </a:solidFill>
                  </a:tcPr>
                </a:tc>
              </a:tr>
              <a:tr h="545101">
                <a:tc>
                  <a:txBody>
                    <a:bodyPr/>
                    <a:lstStyle/>
                    <a:p>
                      <a:pPr marL="0" marR="0" algn="ctr" defTabSz="914400" rtl="0" eaLnBrk="1" latinLnBrk="0" hangingPunct="1">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Director</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Lynn Blair</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4</a:t>
                      </a:r>
                    </a:p>
                  </a:txBody>
                  <a:tcPr marL="68580" marR="68580" marT="0" marB="0">
                    <a:solidFill>
                      <a:schemeClr val="accent2">
                        <a:lumMod val="60000"/>
                        <a:lumOff val="40000"/>
                      </a:schemeClr>
                    </a:solidFill>
                  </a:tcPr>
                </a:tc>
              </a:tr>
              <a:tr h="516906">
                <a:tc>
                  <a:txBody>
                    <a:bodyPr/>
                    <a:lstStyle/>
                    <a:p>
                      <a:pPr marL="0" marR="0" algn="ctr" defTabSz="914400" rtl="0" eaLnBrk="1" latinLnBrk="0" hangingPunct="1">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CEO</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Kenneth Lay</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5</a:t>
                      </a:r>
                    </a:p>
                  </a:txBody>
                  <a:tcPr marL="68580" marR="68580" marT="0" marB="0">
                    <a:solidFill>
                      <a:schemeClr val="accent2">
                        <a:lumMod val="60000"/>
                        <a:lumOff val="40000"/>
                      </a:schemeClr>
                    </a:solidFill>
                  </a:tcPr>
                </a:tc>
              </a:tr>
            </a:tbl>
          </a:graphicData>
        </a:graphic>
      </p:graphicFrame>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b="1" dirty="0" smtClean="0">
                <a:cs typeface="B Mitra" panose="00000400000000000000" pitchFamily="2" charset="-78"/>
              </a:rPr>
              <a:t>ارزیابی</a:t>
            </a:r>
            <a:endParaRPr lang="en-US" sz="3600" b="1" dirty="0">
              <a:cs typeface="B Mitra" panose="00000400000000000000" pitchFamily="2" charset="-78"/>
            </a:endParaRPr>
          </a:p>
        </p:txBody>
      </p:sp>
      <p:sp>
        <p:nvSpPr>
          <p:cNvPr id="7" name="TextBox 6"/>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25</a:t>
            </a:r>
            <a:endParaRPr lang="en-US" sz="2000" dirty="0">
              <a:cs typeface="B Mitra" pitchFamily="2" charset="-78"/>
            </a:endParaRPr>
          </a:p>
        </p:txBody>
      </p:sp>
      <p:sp>
        <p:nvSpPr>
          <p:cNvPr id="9" name="Rectangle 8"/>
          <p:cNvSpPr/>
          <p:nvPr/>
        </p:nvSpPr>
        <p:spPr>
          <a:xfrm>
            <a:off x="6482687" y="4253259"/>
            <a:ext cx="4871113" cy="934871"/>
          </a:xfrm>
          <a:prstGeom prst="rect">
            <a:avLst/>
          </a:prstGeom>
        </p:spPr>
        <p:txBody>
          <a:bodyPr wrap="square">
            <a:spAutoFit/>
          </a:bodyPr>
          <a:lstStyle/>
          <a:p>
            <a:pPr marL="228600" lvl="0" indent="-228600" algn="r" rtl="1">
              <a:lnSpc>
                <a:spcPct val="90000"/>
              </a:lnSpc>
              <a:spcBef>
                <a:spcPts val="1000"/>
              </a:spcBef>
              <a:buFont typeface="Arial" panose="020B0604020202020204" pitchFamily="34" charset="0"/>
              <a:buChar char="•"/>
            </a:pPr>
            <a:r>
              <a:rPr lang="fa-IR" sz="3000" dirty="0" smtClean="0">
                <a:solidFill>
                  <a:prstClr val="black"/>
                </a:solidFill>
                <a:latin typeface="Calibri Light"/>
                <a:cs typeface="B Mitra" panose="00000400000000000000" pitchFamily="2" charset="-78"/>
              </a:rPr>
              <a:t>اعمال </a:t>
            </a:r>
            <a:r>
              <a:rPr lang="fa-IR" sz="3000" dirty="0">
                <a:solidFill>
                  <a:prstClr val="black"/>
                </a:solidFill>
                <a:latin typeface="Calibri Light"/>
                <a:cs typeface="B Mitra" panose="00000400000000000000" pitchFamily="2" charset="-78"/>
              </a:rPr>
              <a:t>روش پیشنهادی بر روی مجموعه داده </a:t>
            </a:r>
            <a:r>
              <a:rPr lang="fa-IR" sz="3000" dirty="0" err="1">
                <a:solidFill>
                  <a:prstClr val="black"/>
                </a:solidFill>
                <a:latin typeface="Calibri Light"/>
                <a:cs typeface="B Mitra" panose="00000400000000000000" pitchFamily="2" charset="-78"/>
              </a:rPr>
              <a:t>اِنرون</a:t>
            </a:r>
            <a:r>
              <a:rPr lang="fa-IR" sz="3000" dirty="0">
                <a:solidFill>
                  <a:prstClr val="black"/>
                </a:solidFill>
                <a:latin typeface="Calibri Light"/>
                <a:cs typeface="B Mitra" panose="00000400000000000000" pitchFamily="2" charset="-78"/>
              </a:rPr>
              <a:t> :</a:t>
            </a:r>
          </a:p>
        </p:txBody>
      </p:sp>
      <mc:AlternateContent xmlns:mc="http://schemas.openxmlformats.org/markup-compatibility/2006" xmlns:a14="http://schemas.microsoft.com/office/drawing/2010/main">
        <mc:Choice Requires="a14">
          <p:sp>
            <p:nvSpPr>
              <p:cNvPr id="10" name="Rectangle 9"/>
              <p:cNvSpPr/>
              <p:nvPr/>
            </p:nvSpPr>
            <p:spPr>
              <a:xfrm>
                <a:off x="2722127" y="2675112"/>
                <a:ext cx="6119560" cy="7286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𝑆𝑐𝑜𝑟𝑒</m:t>
                      </m:r>
                      <m:r>
                        <a:rPr lang="en-US" sz="2000" i="0">
                          <a:latin typeface="Cambria Math" panose="02040503050406030204" pitchFamily="18" charset="0"/>
                        </a:rPr>
                        <m:t>=</m:t>
                      </m:r>
                      <m:r>
                        <a:rPr lang="en-US" sz="2000" b="0" i="1" smtClean="0">
                          <a:latin typeface="Cambria Math" panose="02040503050406030204" pitchFamily="18" charset="0"/>
                        </a:rPr>
                        <m:t>(</m:t>
                      </m:r>
                      <m:r>
                        <a:rPr lang="en-US" sz="2000" b="0" i="1" smtClean="0">
                          <a:latin typeface="Cambria Math" panose="02040503050406030204" pitchFamily="18" charset="0"/>
                        </a:rPr>
                        <m:t>1</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𝑜</m:t>
                          </m:r>
                        </m:sub>
                      </m:sSub>
                      <m:r>
                        <a:rPr lang="en-US" sz="2000" b="0" i="1" smtClean="0">
                          <a:latin typeface="Cambria Math" panose="02040503050406030204" pitchFamily="18" charset="0"/>
                        </a:rPr>
                        <m:t>)</m:t>
                      </m:r>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𝑜𝑢𝑡</m:t>
                          </m:r>
                        </m:num>
                        <m:den>
                          <m:r>
                            <a:rPr lang="en-US" sz="2000" i="1">
                              <a:latin typeface="Cambria Math" panose="02040503050406030204" pitchFamily="18" charset="0"/>
                            </a:rPr>
                            <m:t>𝑖𝑛</m:t>
                          </m:r>
                          <m:r>
                            <a:rPr lang="en-US" sz="2000" i="0">
                              <a:latin typeface="Cambria Math" panose="02040503050406030204" pitchFamily="18" charset="0"/>
                            </a:rPr>
                            <m:t>+</m:t>
                          </m:r>
                          <m:r>
                            <a:rPr lang="en-US" sz="2000" i="1">
                              <a:latin typeface="Cambria Math" panose="02040503050406030204" pitchFamily="18" charset="0"/>
                            </a:rPr>
                            <m:t>𝑜𝑢𝑡</m:t>
                          </m:r>
                        </m:den>
                      </m:f>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𝑤𝑜𝑟</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𝑡𝑖𝑚𝑒</m:t>
                              </m:r>
                            </m:sub>
                          </m:sSub>
                        </m:num>
                        <m:den>
                          <m:r>
                            <a:rPr lang="en-US" sz="2000" i="1">
                              <a:latin typeface="Cambria Math" panose="02040503050406030204" pitchFamily="18" charset="0"/>
                            </a:rPr>
                            <m:t>h</m:t>
                          </m:r>
                          <m:r>
                            <a:rPr lang="en-US" sz="2000" i="1">
                              <a:latin typeface="Cambria Math" panose="02040503050406030204" pitchFamily="18" charset="0"/>
                            </a:rPr>
                            <m:t>𝑜𝑚</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𝑡𝑖𝑚𝑒</m:t>
                              </m:r>
                            </m:sub>
                          </m:sSub>
                          <m:r>
                            <a:rPr lang="en-US" sz="2000" i="0">
                              <a:latin typeface="Cambria Math" panose="02040503050406030204" pitchFamily="18" charset="0"/>
                            </a:rPr>
                            <m:t>+</m:t>
                          </m:r>
                          <m:r>
                            <a:rPr lang="en-US" sz="2000" i="1">
                              <a:latin typeface="Cambria Math" panose="02040503050406030204" pitchFamily="18" charset="0"/>
                            </a:rPr>
                            <m:t>𝑤𝑜𝑟</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𝑡𝑖𝑚𝑒</m:t>
                              </m:r>
                            </m:sub>
                          </m:sSub>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722127" y="2675112"/>
                <a:ext cx="6119560" cy="728661"/>
              </a:xfrm>
              <a:prstGeom prst="rect">
                <a:avLst/>
              </a:prstGeom>
              <a:blipFill rotWithShape="0">
                <a:blip r:embed="rId2"/>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 y="4102965"/>
            <a:ext cx="1301537" cy="1420988"/>
          </a:xfrm>
          <a:prstGeom prst="rect">
            <a:avLst/>
          </a:prstGeom>
        </p:spPr>
      </p:pic>
      <p:sp>
        <p:nvSpPr>
          <p:cNvPr id="11" name="Rectangle 10"/>
          <p:cNvSpPr/>
          <p:nvPr/>
        </p:nvSpPr>
        <p:spPr>
          <a:xfrm>
            <a:off x="5794603" y="5756275"/>
            <a:ext cx="5753100" cy="461665"/>
          </a:xfrm>
          <a:prstGeom prst="rect">
            <a:avLst/>
          </a:prstGeom>
        </p:spPr>
        <p:txBody>
          <a:bodyPr wrap="square">
            <a:spAutoFit/>
          </a:bodyPr>
          <a:lstStyle/>
          <a:p>
            <a:pPr marL="742950" lvl="1" indent="-285750" algn="r" rtl="1">
              <a:buFont typeface="Arial" panose="020B0604020202020204" pitchFamily="34" charset="0"/>
              <a:buChar char="•"/>
            </a:pPr>
            <a:r>
              <a:rPr lang="fa-IR" sz="2400" dirty="0" err="1" smtClean="0">
                <a:cs typeface="B Mitra" panose="00000400000000000000" pitchFamily="2" charset="-78"/>
              </a:rPr>
              <a:t>جف</a:t>
            </a:r>
            <a:r>
              <a:rPr lang="fa-IR" sz="2400" dirty="0" smtClean="0">
                <a:cs typeface="B Mitra" panose="00000400000000000000" pitchFamily="2" charset="-78"/>
              </a:rPr>
              <a:t> </a:t>
            </a:r>
            <a:r>
              <a:rPr lang="fa-IR" sz="2400" dirty="0" err="1" smtClean="0">
                <a:cs typeface="B Mitra" panose="00000400000000000000" pitchFamily="2" charset="-78"/>
              </a:rPr>
              <a:t>داسوویچ</a:t>
            </a:r>
            <a:r>
              <a:rPr lang="fa-IR" sz="2400" dirty="0" smtClean="0">
                <a:cs typeface="B Mitra" panose="00000400000000000000" pitchFamily="2" charset="-78"/>
              </a:rPr>
              <a:t> نقش </a:t>
            </a:r>
            <a:r>
              <a:rPr lang="fa-IR" sz="2400" dirty="0" err="1" smtClean="0">
                <a:cs typeface="B Mitra" panose="00000400000000000000" pitchFamily="2" charset="-78"/>
              </a:rPr>
              <a:t>ارتباط‏دهنده</a:t>
            </a:r>
            <a:r>
              <a:rPr lang="fa-IR" sz="2400" dirty="0" smtClean="0">
                <a:cs typeface="B Mitra" panose="00000400000000000000" pitchFamily="2" charset="-78"/>
              </a:rPr>
              <a:t> با دولت را دارد.</a:t>
            </a:r>
            <a:endParaRPr lang="fa-IR" sz="2400" dirty="0">
              <a:cs typeface="B Mitra" panose="00000400000000000000" pitchFamily="2" charset="-78"/>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1040465" y="5276613"/>
            <a:ext cx="1301537" cy="1420988"/>
          </a:xfrm>
          <a:prstGeom prst="rect">
            <a:avLst/>
          </a:prstGeom>
        </p:spPr>
      </p:pic>
      <p:sp>
        <p:nvSpPr>
          <p:cNvPr id="13" name="Rectangular Callout 7"/>
          <p:cNvSpPr/>
          <p:nvPr/>
        </p:nvSpPr>
        <p:spPr>
          <a:xfrm>
            <a:off x="5606373" y="3016250"/>
            <a:ext cx="6377476" cy="3025775"/>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p:cNvSpPr/>
          <p:nvPr/>
        </p:nvSpPr>
        <p:spPr>
          <a:xfrm>
            <a:off x="5981890" y="3220026"/>
            <a:ext cx="6347937" cy="2108269"/>
          </a:xfrm>
          <a:prstGeom prst="rect">
            <a:avLst/>
          </a:prstGeom>
        </p:spPr>
        <p:txBody>
          <a:bodyPr wrap="square">
            <a:spAutoFit/>
          </a:bodyPr>
          <a:lstStyle/>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اگر ابتدا یک مشکل را نشان دهیم و خودمان را جای مخاطب قرار داده و سپس نشان دهیم که نه تنها این یک مشکل نبود، بلکه نقطه قوت ما نیز بود بسیار به جلب توجه مخاطب کمک </a:t>
            </a:r>
            <a:r>
              <a:rPr lang="fa-IR" dirty="0" err="1" smtClean="0">
                <a:cs typeface="B Mitra" panose="00000400000000000000" pitchFamily="2" charset="-78"/>
              </a:rPr>
              <a:t>می‏کند</a:t>
            </a:r>
            <a:r>
              <a:rPr lang="fa-IR" dirty="0" smtClean="0">
                <a:cs typeface="B Mitra" panose="00000400000000000000" pitchFamily="2" charset="-78"/>
              </a:rPr>
              <a:t>.</a:t>
            </a:r>
          </a:p>
          <a:p>
            <a:pPr lvl="2" algn="r" rtl="1">
              <a:spcBef>
                <a:spcPts val="600"/>
              </a:spcBef>
            </a:pPr>
            <a:r>
              <a:rPr lang="fa-IR" dirty="0" smtClean="0">
                <a:cs typeface="B Mitra" panose="00000400000000000000" pitchFamily="2" charset="-78"/>
              </a:rPr>
              <a:t>برای مثال در این جا ابتدا اشاره </a:t>
            </a:r>
            <a:r>
              <a:rPr lang="fa-IR" dirty="0" err="1" smtClean="0">
                <a:cs typeface="B Mitra" panose="00000400000000000000" pitchFamily="2" charset="-78"/>
              </a:rPr>
              <a:t>می‏کنیم</a:t>
            </a:r>
            <a:r>
              <a:rPr lang="fa-IR" dirty="0" smtClean="0">
                <a:cs typeface="B Mitra" panose="00000400000000000000" pitchFamily="2" charset="-78"/>
              </a:rPr>
              <a:t> که آقای </a:t>
            </a:r>
            <a:r>
              <a:rPr lang="en-US" dirty="0" err="1" smtClean="0">
                <a:cs typeface="B Mitra" panose="00000400000000000000" pitchFamily="2" charset="-78"/>
              </a:rPr>
              <a:t>jeff</a:t>
            </a:r>
            <a:r>
              <a:rPr lang="fa-IR" dirty="0">
                <a:cs typeface="B Mitra" panose="00000400000000000000" pitchFamily="2" charset="-78"/>
              </a:rPr>
              <a:t> </a:t>
            </a:r>
            <a:r>
              <a:rPr lang="fa-IR" dirty="0" smtClean="0">
                <a:cs typeface="B Mitra" panose="00000400000000000000" pitchFamily="2" charset="-78"/>
              </a:rPr>
              <a:t>یک کارمند است و یافتن این فرد بین افراد مهم باعث تعجب ما شد، اما با تحقیقات بیشتر فهمیدیم این آقا نقش </a:t>
            </a:r>
            <a:r>
              <a:rPr lang="fa-IR" dirty="0" err="1" smtClean="0">
                <a:cs typeface="B Mitra" panose="00000400000000000000" pitchFamily="2" charset="-78"/>
              </a:rPr>
              <a:t>ارتباط‏دهنده</a:t>
            </a:r>
            <a:r>
              <a:rPr lang="fa-IR" dirty="0" smtClean="0">
                <a:cs typeface="B Mitra" panose="00000400000000000000" pitchFamily="2" charset="-78"/>
              </a:rPr>
              <a:t> با دولت را داشتند و چون این شرکت در </a:t>
            </a:r>
            <a:r>
              <a:rPr lang="fa-IR" dirty="0" err="1" smtClean="0">
                <a:cs typeface="B Mitra" panose="00000400000000000000" pitchFamily="2" charset="-78"/>
              </a:rPr>
              <a:t>حوزه‏ی</a:t>
            </a:r>
            <a:r>
              <a:rPr lang="fa-IR" dirty="0" smtClean="0">
                <a:cs typeface="B Mitra" panose="00000400000000000000" pitchFamily="2" charset="-78"/>
              </a:rPr>
              <a:t> انرژی فعالیت </a:t>
            </a:r>
            <a:r>
              <a:rPr lang="fa-IR" dirty="0" err="1" smtClean="0">
                <a:cs typeface="B Mitra" panose="00000400000000000000" pitchFamily="2" charset="-78"/>
              </a:rPr>
              <a:t>می‏کند</a:t>
            </a:r>
            <a:r>
              <a:rPr lang="fa-IR" dirty="0" smtClean="0">
                <a:cs typeface="B Mitra" panose="00000400000000000000" pitchFamily="2" charset="-78"/>
              </a:rPr>
              <a:t> یک پست کلیدی محسوب </a:t>
            </a:r>
            <a:r>
              <a:rPr lang="fa-IR" dirty="0" err="1" smtClean="0">
                <a:cs typeface="B Mitra" panose="00000400000000000000" pitchFamily="2" charset="-78"/>
              </a:rPr>
              <a:t>می‏شود</a:t>
            </a:r>
            <a:r>
              <a:rPr lang="fa-IR" dirty="0" smtClean="0">
                <a:cs typeface="B Mitra" panose="00000400000000000000" pitchFamily="2" charset="-78"/>
              </a:rPr>
              <a:t>.</a:t>
            </a:r>
            <a:endParaRPr lang="fa-IR" dirty="0">
              <a:cs typeface="B Mitra" panose="00000400000000000000" pitchFamily="2" charset="-78"/>
            </a:endParaRPr>
          </a:p>
        </p:txBody>
      </p:sp>
      <p:sp>
        <p:nvSpPr>
          <p:cNvPr id="15" name="Rectangular Callout 7"/>
          <p:cNvSpPr/>
          <p:nvPr/>
        </p:nvSpPr>
        <p:spPr>
          <a:xfrm>
            <a:off x="4239904" y="322610"/>
            <a:ext cx="5070619" cy="1857503"/>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ectangle 15"/>
          <p:cNvSpPr/>
          <p:nvPr/>
        </p:nvSpPr>
        <p:spPr>
          <a:xfrm>
            <a:off x="4578414" y="471679"/>
            <a:ext cx="5047133" cy="1277273"/>
          </a:xfrm>
          <a:prstGeom prst="rect">
            <a:avLst/>
          </a:prstGeom>
        </p:spPr>
        <p:txBody>
          <a:bodyPr wrap="square">
            <a:spAutoFit/>
          </a:bodyPr>
          <a:lstStyle/>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رعایت </a:t>
            </a:r>
            <a:r>
              <a:rPr lang="fa-IR" dirty="0" err="1" smtClean="0">
                <a:cs typeface="B Mitra" panose="00000400000000000000" pitchFamily="2" charset="-78"/>
              </a:rPr>
              <a:t>علامت‏های</a:t>
            </a:r>
            <a:r>
              <a:rPr lang="fa-IR" dirty="0" smtClean="0">
                <a:cs typeface="B Mitra" panose="00000400000000000000" pitchFamily="2" charset="-78"/>
              </a:rPr>
              <a:t> نگارشی بسیار مهم است، به ویژه </a:t>
            </a:r>
            <a:r>
              <a:rPr lang="fa-IR" dirty="0" err="1" smtClean="0">
                <a:cs typeface="B Mitra" panose="00000400000000000000" pitchFamily="2" charset="-78"/>
              </a:rPr>
              <a:t>نیم‏فاصله</a:t>
            </a:r>
            <a:r>
              <a:rPr lang="fa-IR" dirty="0" smtClean="0">
                <a:cs typeface="B Mitra" panose="00000400000000000000" pitchFamily="2" charset="-78"/>
              </a:rPr>
              <a:t> که معمولاً در متون فارسی به آن توجهی </a:t>
            </a:r>
            <a:r>
              <a:rPr lang="fa-IR" dirty="0" err="1" smtClean="0">
                <a:cs typeface="B Mitra" panose="00000400000000000000" pitchFamily="2" charset="-78"/>
              </a:rPr>
              <a:t>نمی‏شود</a:t>
            </a:r>
            <a:r>
              <a:rPr lang="fa-IR" dirty="0" smtClean="0">
                <a:cs typeface="B Mitra" panose="00000400000000000000" pitchFamily="2" charset="-78"/>
              </a:rPr>
              <a:t>.</a:t>
            </a:r>
          </a:p>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در </a:t>
            </a:r>
            <a:r>
              <a:rPr lang="fa-IR" dirty="0" err="1" smtClean="0">
                <a:cs typeface="B Mitra" panose="00000400000000000000" pitchFamily="2" charset="-78"/>
              </a:rPr>
              <a:t>نرم‏افزار</a:t>
            </a:r>
            <a:r>
              <a:rPr lang="fa-IR" dirty="0" smtClean="0">
                <a:cs typeface="B Mitra" panose="00000400000000000000" pitchFamily="2" charset="-78"/>
              </a:rPr>
              <a:t> </a:t>
            </a:r>
            <a:r>
              <a:rPr lang="fa-IR" dirty="0" err="1" smtClean="0">
                <a:cs typeface="B Mitra" panose="00000400000000000000" pitchFamily="2" charset="-78"/>
              </a:rPr>
              <a:t>پاورپوینت</a:t>
            </a:r>
            <a:r>
              <a:rPr lang="fa-IR" dirty="0" smtClean="0">
                <a:cs typeface="B Mitra" panose="00000400000000000000" pitchFamily="2" charset="-78"/>
              </a:rPr>
              <a:t> با </a:t>
            </a:r>
            <a:r>
              <a:rPr lang="fa-IR" dirty="0" err="1" smtClean="0">
                <a:cs typeface="B Mitra" panose="00000400000000000000" pitchFamily="2" charset="-78"/>
              </a:rPr>
              <a:t>کلید‏های</a:t>
            </a:r>
            <a:r>
              <a:rPr lang="fa-IR" dirty="0" smtClean="0">
                <a:cs typeface="B Mitra" panose="00000400000000000000" pitchFamily="2" charset="-78"/>
              </a:rPr>
              <a:t> ترکیبی «</a:t>
            </a:r>
            <a:r>
              <a:rPr lang="en-US" dirty="0" smtClean="0">
                <a:cs typeface="B Mitra" panose="00000400000000000000" pitchFamily="2" charset="-78"/>
              </a:rPr>
              <a:t>ctrl+shift+4</a:t>
            </a:r>
            <a:r>
              <a:rPr lang="fa-IR" dirty="0" smtClean="0">
                <a:cs typeface="B Mitra" panose="00000400000000000000" pitchFamily="2" charset="-78"/>
              </a:rPr>
              <a:t>»</a:t>
            </a:r>
            <a:r>
              <a:rPr lang="en-US" dirty="0" smtClean="0">
                <a:cs typeface="B Mitra" panose="00000400000000000000" pitchFamily="2" charset="-78"/>
              </a:rPr>
              <a:t> </a:t>
            </a:r>
            <a:r>
              <a:rPr lang="fa-IR" dirty="0" smtClean="0">
                <a:cs typeface="B Mitra" panose="00000400000000000000" pitchFamily="2" charset="-78"/>
              </a:rPr>
              <a:t> این کار را انجام دهید. </a:t>
            </a:r>
            <a:r>
              <a:rPr lang="fa-IR" dirty="0" smtClean="0">
                <a:cs typeface="B Mitra" panose="00000400000000000000" pitchFamily="2" charset="-78"/>
                <a:sym typeface="Wingdings" panose="05000000000000000000" pitchFamily="2" charset="2"/>
              </a:rPr>
              <a:t></a:t>
            </a:r>
            <a:endParaRPr lang="fa-IR" dirty="0">
              <a:cs typeface="B Mitra" panose="00000400000000000000" pitchFamily="2" charset="-78"/>
            </a:endParaRPr>
          </a:p>
        </p:txBody>
      </p:sp>
    </p:spTree>
    <p:extLst>
      <p:ext uri="{BB962C8B-B14F-4D97-AF65-F5344CB8AC3E}">
        <p14:creationId xmlns:p14="http://schemas.microsoft.com/office/powerpoint/2010/main" val="66246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4" grpId="0"/>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650" y="3893224"/>
            <a:ext cx="2951121"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5467" y="3900316"/>
            <a:ext cx="258932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64483" y="3900316"/>
            <a:ext cx="2589316"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780" y="4146689"/>
            <a:ext cx="1694696" cy="421654"/>
          </a:xfrm>
          <a:prstGeom prst="rect">
            <a:avLst/>
          </a:prstGeom>
        </p:spPr>
        <p:txBody>
          <a:bodyPr wrap="none">
            <a:spAutoFit/>
          </a:bodyPr>
          <a:lstStyle/>
          <a:p>
            <a:pPr algn="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راه‏حل</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پیشنهادی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p:cNvSpPr/>
          <p:nvPr/>
        </p:nvSpPr>
        <p:spPr>
          <a:xfrm>
            <a:off x="277908"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fa-IR" dirty="0" smtClean="0">
                <a:cs typeface="B Mitra" panose="00000400000000000000" pitchFamily="2" charset="-78"/>
              </a:rPr>
              <a:t>تعداد </a:t>
            </a:r>
            <a:r>
              <a:rPr lang="fa-IR" dirty="0">
                <a:cs typeface="B Mitra" panose="00000400000000000000" pitchFamily="2" charset="-78"/>
              </a:rPr>
              <a:t>و تنوع </a:t>
            </a:r>
            <a:r>
              <a:rPr lang="fa-IR" dirty="0" smtClean="0">
                <a:cs typeface="B Mitra" panose="00000400000000000000" pitchFamily="2" charset="-78"/>
              </a:rPr>
              <a:t>مخاطبین هر </a:t>
            </a:r>
            <a:r>
              <a:rPr lang="fa-IR" dirty="0">
                <a:cs typeface="B Mitra" panose="00000400000000000000" pitchFamily="2" charset="-78"/>
              </a:rPr>
              <a:t>فرد</a:t>
            </a:r>
            <a:endParaRPr lang="en-US" dirty="0">
              <a:cs typeface="B Mitra" panose="00000400000000000000" pitchFamily="2" charset="-78"/>
            </a:endParaRPr>
          </a:p>
          <a:p>
            <a:pPr algn="ctr"/>
            <a:endParaRPr lang="en-US" dirty="0"/>
          </a:p>
        </p:txBody>
      </p:sp>
      <p:sp>
        <p:nvSpPr>
          <p:cNvPr id="20" name="Oval 19"/>
          <p:cNvSpPr/>
          <p:nvPr/>
        </p:nvSpPr>
        <p:spPr>
          <a:xfrm>
            <a:off x="1675355" y="5430476"/>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cs typeface="B Mitra" panose="00000400000000000000" pitchFamily="2" charset="-78"/>
              </a:rPr>
              <a:t>ساعت ارسال پیام</a:t>
            </a:r>
            <a:endParaRPr lang="en-US" dirty="0">
              <a:cs typeface="B Mitra" panose="00000400000000000000" pitchFamily="2" charset="-78"/>
            </a:endParaRPr>
          </a:p>
        </p:txBody>
      </p:sp>
      <p:sp>
        <p:nvSpPr>
          <p:cNvPr id="21" name="Oval 20"/>
          <p:cNvSpPr/>
          <p:nvPr/>
        </p:nvSpPr>
        <p:spPr>
          <a:xfrm>
            <a:off x="3096318"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نسبت </a:t>
            </a:r>
            <a:r>
              <a:rPr lang="fa-IR" dirty="0" err="1" smtClean="0">
                <a:cs typeface="B Mitra" panose="00000400000000000000" pitchFamily="2" charset="-78"/>
              </a:rPr>
              <a:t>پیام‏های</a:t>
            </a:r>
            <a:r>
              <a:rPr lang="fa-IR" dirty="0" smtClean="0">
                <a:cs typeface="B Mitra" panose="00000400000000000000" pitchFamily="2" charset="-78"/>
              </a:rPr>
              <a:t> </a:t>
            </a:r>
            <a:r>
              <a:rPr lang="fa-IR" dirty="0">
                <a:cs typeface="B Mitra" panose="00000400000000000000" pitchFamily="2" charset="-78"/>
              </a:rPr>
              <a:t>ارسالی و دریافتی</a:t>
            </a:r>
            <a:endParaRPr lang="en-US" dirty="0">
              <a:cs typeface="B Mitra" panose="00000400000000000000" pitchFamily="2" charset="-78"/>
            </a:endParaRPr>
          </a:p>
        </p:txBody>
      </p:sp>
      <p:sp>
        <p:nvSpPr>
          <p:cNvPr id="22" name="Rectangle 21"/>
          <p:cNvSpPr/>
          <p:nvPr/>
        </p:nvSpPr>
        <p:spPr>
          <a:xfrm>
            <a:off x="5612617" y="3974936"/>
            <a:ext cx="1326240" cy="750975"/>
          </a:xfrm>
          <a:prstGeom prst="rect">
            <a:avLst/>
          </a:prstGeom>
        </p:spPr>
        <p:txBody>
          <a:bodyPr wrap="squar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پیاده‏سازی</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و ارزیابی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9545935" y="4146689"/>
            <a:ext cx="1128835" cy="421654"/>
          </a:xfrm>
          <a:prstGeom prst="rect">
            <a:avLst/>
          </a:prstGeom>
        </p:spPr>
        <p:txBody>
          <a:bodyPr wrap="non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نتیجه‏گیری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6780209" y="2158112"/>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6618" y="2390700"/>
            <a:ext cx="3609045" cy="787716"/>
          </a:xfrm>
          <a:prstGeom prst="rect">
            <a:avLst/>
          </a:prstGeom>
        </p:spPr>
        <p:txBody>
          <a:bodyPr wrap="square">
            <a:spAutoFit/>
          </a:bodyPr>
          <a:lstStyle/>
          <a:p>
            <a:pPr algn="ctr" rtl="1">
              <a:lnSpc>
                <a:spcPct val="107000"/>
              </a:lnSpc>
              <a:spcAft>
                <a:spcPts val="800"/>
              </a:spcAft>
            </a:pPr>
            <a:r>
              <a:rPr lang="fa-IR" sz="2000" b="1" dirty="0" smtClean="0">
                <a:latin typeface="Calibri" panose="020F0502020204030204" pitchFamily="34" charset="0"/>
                <a:ea typeface="Calibri" panose="020F0502020204030204" pitchFamily="34" charset="0"/>
                <a:cs typeface="B Mitra" panose="00000400000000000000" pitchFamily="2" charset="-78"/>
              </a:rPr>
              <a:t>آ</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شنایی با گراف</a:t>
            </a:r>
            <a:r>
              <a:rPr lang="fa-IR" sz="2000" b="1" dirty="0">
                <a:latin typeface="Calibri" panose="020F0502020204030204" pitchFamily="34" charset="0"/>
                <a:ea typeface="Calibri" panose="020F0502020204030204" pitchFamily="34" charset="0"/>
                <a:cs typeface="B Mitra" panose="00000400000000000000" pitchFamily="2" charset="-78"/>
              </a:rPr>
              <a:t> و شبکه­های اجتماعی</a:t>
            </a:r>
          </a:p>
          <a:p>
            <a:pPr algn="ctr" rtl="1">
              <a:lnSpc>
                <a:spcPct val="107000"/>
              </a:lnSpc>
              <a:spcAft>
                <a:spcPts val="8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1635" y="3801548"/>
            <a:ext cx="567967" cy="111193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97943" y="2047383"/>
            <a:ext cx="567967" cy="111193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0651" y="3801548"/>
            <a:ext cx="567967" cy="1111935"/>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1506858" y="4789176"/>
            <a:ext cx="336993" cy="65974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1124">
            <a:off x="2857255" y="4789178"/>
            <a:ext cx="336993" cy="65974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75540" y="4812644"/>
            <a:ext cx="336993" cy="617832"/>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53969" y="3096361"/>
            <a:ext cx="452481" cy="760500"/>
          </a:xfrm>
          <a:prstGeom prst="rect">
            <a:avLst/>
          </a:prstGeom>
        </p:spPr>
      </p:pic>
      <p:sp>
        <p:nvSpPr>
          <p:cNvPr id="25" name="Oval 24"/>
          <p:cNvSpPr/>
          <p:nvPr/>
        </p:nvSpPr>
        <p:spPr>
          <a:xfrm>
            <a:off x="4522086"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مجموعه داده</a:t>
            </a:r>
            <a:endParaRPr lang="en-US" dirty="0">
              <a:cs typeface="B Mitra" panose="00000400000000000000" pitchFamily="2" charset="-78"/>
            </a:endParaRPr>
          </a:p>
        </p:txBody>
      </p:sp>
      <p:sp>
        <p:nvSpPr>
          <p:cNvPr id="26" name="Oval 25"/>
          <p:cNvSpPr/>
          <p:nvPr/>
        </p:nvSpPr>
        <p:spPr>
          <a:xfrm>
            <a:off x="7271937" y="5203268"/>
            <a:ext cx="1339108" cy="13222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cs typeface="B Mitra" panose="00000400000000000000" pitchFamily="2" charset="-78"/>
              </a:rPr>
              <a:t>مقایسه با کارهای پیشین</a:t>
            </a:r>
            <a:endParaRPr lang="en-US" dirty="0">
              <a:solidFill>
                <a:schemeClr val="tx1"/>
              </a:solidFill>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5730186" y="4820196"/>
            <a:ext cx="336993" cy="659747"/>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7934">
            <a:off x="7069962" y="4795334"/>
            <a:ext cx="336993" cy="659747"/>
          </a:xfrm>
          <a:prstGeom prst="rect">
            <a:avLst/>
          </a:prstGeom>
        </p:spPr>
      </p:pic>
      <p:sp>
        <p:nvSpPr>
          <p:cNvPr id="30" name="TextBox 2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26</a:t>
            </a:r>
            <a:endParaRPr lang="en-US" sz="2000" dirty="0">
              <a:cs typeface="B Mitra" pitchFamily="2" charset="-78"/>
            </a:endParaRPr>
          </a:p>
        </p:txBody>
      </p:sp>
      <p:sp>
        <p:nvSpPr>
          <p:cNvPr id="38" name="Oval 37"/>
          <p:cNvSpPr/>
          <p:nvPr/>
        </p:nvSpPr>
        <p:spPr>
          <a:xfrm>
            <a:off x="5912827" y="5430476"/>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err="1" smtClean="0">
                <a:cs typeface="B Mitra" panose="00000400000000000000" pitchFamily="2" charset="-78"/>
              </a:rPr>
              <a:t>پیاده‏سازی</a:t>
            </a:r>
            <a:endParaRPr lang="en-US" dirty="0">
              <a:cs typeface="B Mitra" panose="00000400000000000000" pitchFamily="2" charset="-78"/>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98069" y="4814716"/>
            <a:ext cx="336993" cy="617832"/>
          </a:xfrm>
          <a:prstGeom prst="rect">
            <a:avLst/>
          </a:prstGeom>
        </p:spPr>
      </p:pic>
      <p:sp>
        <p:nvSpPr>
          <p:cNvPr id="32" name="Rectangle 31"/>
          <p:cNvSpPr/>
          <p:nvPr/>
        </p:nvSpPr>
        <p:spPr>
          <a:xfrm>
            <a:off x="1501780" y="2151108"/>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43435" y="2388426"/>
            <a:ext cx="3989902" cy="421654"/>
          </a:xfrm>
          <a:prstGeom prst="rect">
            <a:avLst/>
          </a:prstGeom>
        </p:spPr>
        <p:txBody>
          <a:bodyPr wrap="square">
            <a:spAutoFit/>
          </a:bodyPr>
          <a:lstStyle/>
          <a:p>
            <a:pPr algn="ct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مسائل مهم در شبکه­های اجتماعی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8578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Mitra" panose="00000400000000000000" pitchFamily="2" charset="-78"/>
              </a:rPr>
              <a:t>مقایسه نتایج روش پیشنهادی ما با نتایج </a:t>
            </a:r>
            <a:r>
              <a:rPr lang="fa-IR" dirty="0" err="1" smtClean="0">
                <a:cs typeface="B Mitra" panose="00000400000000000000" pitchFamily="2" charset="-78"/>
              </a:rPr>
              <a:t>به‏دست</a:t>
            </a:r>
            <a:r>
              <a:rPr lang="fa-IR" dirty="0" smtClean="0">
                <a:cs typeface="B Mitra" panose="00000400000000000000" pitchFamily="2" charset="-78"/>
              </a:rPr>
              <a:t> آمده توسط </a:t>
            </a:r>
            <a:r>
              <a:rPr lang="fa-IR" dirty="0" err="1" smtClean="0">
                <a:cs typeface="B Mitra" panose="00000400000000000000" pitchFamily="2" charset="-78"/>
              </a:rPr>
              <a:t>شتی</a:t>
            </a:r>
            <a:r>
              <a:rPr lang="fa-IR" sz="2400" dirty="0" smtClean="0">
                <a:cs typeface="B Mitra" panose="00000400000000000000" pitchFamily="2" charset="-78"/>
              </a:rPr>
              <a:t>[1]</a:t>
            </a:r>
            <a:r>
              <a:rPr lang="fa-IR" dirty="0" smtClean="0">
                <a:cs typeface="B Mitra" panose="00000400000000000000" pitchFamily="2" charset="-78"/>
              </a:rPr>
              <a:t>:</a:t>
            </a:r>
            <a:endParaRPr lang="fa-IR" sz="2400" dirty="0" smtClean="0">
              <a:cs typeface="B Mitra"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856020022"/>
              </p:ext>
            </p:extLst>
          </p:nvPr>
        </p:nvGraphicFramePr>
        <p:xfrm>
          <a:off x="5968998" y="3895586"/>
          <a:ext cx="4926529" cy="2815031"/>
        </p:xfrm>
        <a:graphic>
          <a:graphicData uri="http://schemas.openxmlformats.org/drawingml/2006/table">
            <a:tbl>
              <a:tblPr rtl="1" firstRow="1" firstCol="1" bandRow="1">
                <a:tableStyleId>{5C22544A-7EE6-4342-B048-85BDC9FD1C3A}</a:tableStyleId>
              </a:tblPr>
              <a:tblGrid>
                <a:gridCol w="2015939"/>
                <a:gridCol w="1848939"/>
                <a:gridCol w="1061651"/>
              </a:tblGrid>
              <a:tr h="505917">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Designation at Enron</a:t>
                      </a:r>
                    </a:p>
                  </a:txBody>
                  <a:tcPr marL="68580" marR="68580" marT="0" marB="0">
                    <a:solidFill>
                      <a:schemeClr val="accent2">
                        <a:lumMod val="60000"/>
                        <a:lumOff val="4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Name</a:t>
                      </a:r>
                    </a:p>
                  </a:txBody>
                  <a:tcPr marL="68580" marR="68580" marT="0" marB="0">
                    <a:solidFill>
                      <a:schemeClr val="accent2">
                        <a:lumMod val="60000"/>
                        <a:lumOff val="4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Rank</a:t>
                      </a:r>
                    </a:p>
                  </a:txBody>
                  <a:tcPr marL="68580" marR="68580" marT="0" marB="0">
                    <a:solidFill>
                      <a:schemeClr val="accent2">
                        <a:lumMod val="60000"/>
                        <a:lumOff val="40000"/>
                      </a:schemeClr>
                    </a:solidFill>
                  </a:tcPr>
                </a:tc>
              </a:tr>
              <a:tr h="442677">
                <a:tc>
                  <a:txBody>
                    <a:bodyPr/>
                    <a:lstStyle/>
                    <a:p>
                      <a:pPr marL="0" marR="0" algn="ctr" rtl="1">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President</a:t>
                      </a:r>
                      <a:endParaRPr lang="en-US" sz="2000" dirty="0">
                        <a:solidFill>
                          <a:schemeClr val="tx1"/>
                        </a:solidFill>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Louise Kitchen</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1</a:t>
                      </a:r>
                    </a:p>
                  </a:txBody>
                  <a:tcPr marL="68580" marR="68580" marT="0" marB="0">
                    <a:solidFill>
                      <a:schemeClr val="accent2">
                        <a:lumMod val="60000"/>
                        <a:lumOff val="40000"/>
                      </a:schemeClr>
                    </a:solidFill>
                  </a:tcPr>
                </a:tc>
              </a:tr>
              <a:tr h="452388">
                <a:tc>
                  <a:txBody>
                    <a:bodyPr/>
                    <a:lstStyle/>
                    <a:p>
                      <a:pPr marL="0" marR="0" algn="ctr" rtl="1">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Manager</a:t>
                      </a:r>
                      <a:endParaRPr lang="en-US" sz="2000" dirty="0">
                        <a:solidFill>
                          <a:schemeClr val="tx1"/>
                        </a:solidFill>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Mike Grigsby</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2</a:t>
                      </a:r>
                    </a:p>
                  </a:txBody>
                  <a:tcPr marL="68580" marR="68580" marT="0" marB="0">
                    <a:solidFill>
                      <a:schemeClr val="accent2">
                        <a:lumMod val="60000"/>
                        <a:lumOff val="40000"/>
                      </a:schemeClr>
                    </a:solidFill>
                  </a:tcPr>
                </a:tc>
              </a:tr>
              <a:tr h="428989">
                <a:tc>
                  <a:txBody>
                    <a:bodyPr/>
                    <a:lstStyle/>
                    <a:p>
                      <a:pPr marL="0" marR="0" algn="ctr" rtl="1">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President</a:t>
                      </a:r>
                      <a:endParaRPr lang="en-US" sz="2000" dirty="0">
                        <a:solidFill>
                          <a:schemeClr val="tx1"/>
                        </a:solidFill>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Greg Whalley</a:t>
                      </a:r>
                      <a:endParaRPr lang="en-US" sz="2000">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3</a:t>
                      </a:r>
                    </a:p>
                  </a:txBody>
                  <a:tcPr marL="68580" marR="68580" marT="0" marB="0">
                    <a:solidFill>
                      <a:schemeClr val="accent2">
                        <a:lumMod val="60000"/>
                        <a:lumOff val="40000"/>
                      </a:schemeClr>
                    </a:solidFill>
                  </a:tcPr>
                </a:tc>
              </a:tr>
              <a:tr h="452388">
                <a:tc>
                  <a:txBody>
                    <a:bodyPr/>
                    <a:lstStyle/>
                    <a:p>
                      <a:pPr marL="0" marR="0" algn="ctr" rtl="1">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Employee</a:t>
                      </a:r>
                      <a:endParaRPr lang="en-US" sz="2000" dirty="0">
                        <a:solidFill>
                          <a:schemeClr val="tx1"/>
                        </a:solidFill>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Scott Neal</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4</a:t>
                      </a:r>
                    </a:p>
                  </a:txBody>
                  <a:tcPr marL="68580" marR="68580" marT="0" marB="0">
                    <a:solidFill>
                      <a:schemeClr val="accent2">
                        <a:lumMod val="60000"/>
                        <a:lumOff val="40000"/>
                      </a:schemeClr>
                    </a:solidFill>
                  </a:tcPr>
                </a:tc>
              </a:tr>
              <a:tr h="428989">
                <a:tc>
                  <a:txBody>
                    <a:bodyPr/>
                    <a:lstStyle/>
                    <a:p>
                      <a:pPr marL="0" marR="0" algn="ctr" rtl="1">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2000" dirty="0">
                        <a:solidFill>
                          <a:schemeClr val="tx1"/>
                        </a:solidFill>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rtl="1">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Kenneth Lay</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5</a:t>
                      </a:r>
                    </a:p>
                  </a:txBody>
                  <a:tcPr marL="68580" marR="68580" marT="0" marB="0">
                    <a:solidFill>
                      <a:schemeClr val="accent2">
                        <a:lumMod val="60000"/>
                        <a:lumOff val="40000"/>
                      </a:schemeClr>
                    </a:solidFill>
                  </a:tcPr>
                </a:tc>
              </a:tr>
            </a:tbl>
          </a:graphicData>
        </a:graphic>
      </p:graphicFrame>
      <p:sp>
        <p:nvSpPr>
          <p:cNvPr id="5" name="Rectangle 4"/>
          <p:cNvSpPr/>
          <p:nvPr/>
        </p:nvSpPr>
        <p:spPr>
          <a:xfrm>
            <a:off x="5765800" y="2377639"/>
            <a:ext cx="5753100" cy="461665"/>
          </a:xfrm>
          <a:prstGeom prst="rect">
            <a:avLst/>
          </a:prstGeom>
        </p:spPr>
        <p:txBody>
          <a:bodyPr wrap="square">
            <a:spAutoFit/>
          </a:bodyPr>
          <a:lstStyle/>
          <a:p>
            <a:pPr marL="742950" lvl="1" indent="-285750" algn="r" rtl="1">
              <a:buFont typeface="Arial" panose="020B0604020202020204" pitchFamily="34" charset="0"/>
              <a:buChar char="•"/>
            </a:pPr>
            <a:r>
              <a:rPr lang="fa-IR" sz="2400" dirty="0" err="1" smtClean="0">
                <a:cs typeface="B Mitra" panose="00000400000000000000" pitchFamily="2" charset="-78"/>
              </a:rPr>
              <a:t>مدیر‏عامل</a:t>
            </a:r>
            <a:r>
              <a:rPr lang="fa-IR" sz="2400" dirty="0" smtClean="0">
                <a:cs typeface="B Mitra" panose="00000400000000000000" pitchFamily="2" charset="-78"/>
              </a:rPr>
              <a:t> را به عنوان رهبر شناسایی </a:t>
            </a:r>
            <a:r>
              <a:rPr lang="fa-IR" sz="2400" dirty="0" err="1" smtClean="0">
                <a:cs typeface="B Mitra" panose="00000400000000000000" pitchFamily="2" charset="-78"/>
              </a:rPr>
              <a:t>کرده‏ایم</a:t>
            </a:r>
            <a:r>
              <a:rPr lang="fa-IR" sz="2400" dirty="0" smtClean="0">
                <a:cs typeface="B Mitra" panose="00000400000000000000" pitchFamily="2" charset="-78"/>
              </a:rPr>
              <a:t>.</a:t>
            </a:r>
            <a:endParaRPr lang="fa-IR" sz="2400" dirty="0">
              <a:cs typeface="B Mitra" panose="000004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69" y="2421291"/>
            <a:ext cx="1413278" cy="154985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755" y="5235553"/>
            <a:ext cx="1484090" cy="1493424"/>
          </a:xfrm>
          <a:prstGeom prst="rect">
            <a:avLst/>
          </a:prstGeom>
        </p:spPr>
      </p:pic>
      <p:sp>
        <p:nvSpPr>
          <p:cNvPr id="11" name="Rectangle 10"/>
          <p:cNvSpPr/>
          <p:nvPr/>
        </p:nvSpPr>
        <p:spPr>
          <a:xfrm>
            <a:off x="1942847" y="3485605"/>
            <a:ext cx="2868093"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Our proposed method</a:t>
            </a:r>
          </a:p>
        </p:txBody>
      </p:sp>
      <p:graphicFrame>
        <p:nvGraphicFramePr>
          <p:cNvPr id="12" name="Table 11"/>
          <p:cNvGraphicFramePr>
            <a:graphicFrameLocks noGrp="1"/>
          </p:cNvGraphicFramePr>
          <p:nvPr>
            <p:extLst>
              <p:ext uri="{D42A27DB-BD31-4B8C-83A1-F6EECF244321}">
                <p14:modId xmlns:p14="http://schemas.microsoft.com/office/powerpoint/2010/main" val="505300749"/>
              </p:ext>
            </p:extLst>
          </p:nvPr>
        </p:nvGraphicFramePr>
        <p:xfrm>
          <a:off x="673100" y="3909915"/>
          <a:ext cx="5001833" cy="2819062"/>
        </p:xfrm>
        <a:graphic>
          <a:graphicData uri="http://schemas.openxmlformats.org/drawingml/2006/table">
            <a:tbl>
              <a:tblPr rtl="1" firstRow="1" firstCol="1" bandRow="1">
                <a:tableStyleId>{5C22544A-7EE6-4342-B048-85BDC9FD1C3A}</a:tableStyleId>
              </a:tblPr>
              <a:tblGrid>
                <a:gridCol w="2046754"/>
                <a:gridCol w="1877201"/>
                <a:gridCol w="1077878"/>
              </a:tblGrid>
              <a:tr h="586319">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Designation at Enron</a:t>
                      </a:r>
                    </a:p>
                  </a:txBody>
                  <a:tcPr marL="68580" marR="68580" marT="0" marB="0">
                    <a:solidFill>
                      <a:schemeClr val="accent2">
                        <a:lumMod val="60000"/>
                        <a:lumOff val="4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Name</a:t>
                      </a:r>
                    </a:p>
                  </a:txBody>
                  <a:tcPr marL="68580" marR="68580" marT="0" marB="0">
                    <a:solidFill>
                      <a:schemeClr val="accent2">
                        <a:lumMod val="60000"/>
                        <a:lumOff val="4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Rank</a:t>
                      </a:r>
                    </a:p>
                  </a:txBody>
                  <a:tcPr marL="68580" marR="68580" marT="0" marB="0">
                    <a:solidFill>
                      <a:schemeClr val="accent2">
                        <a:lumMod val="60000"/>
                        <a:lumOff val="40000"/>
                      </a:schemeClr>
                    </a:solidFill>
                  </a:tcPr>
                </a:tc>
              </a:tr>
              <a:tr h="443486">
                <a:tc>
                  <a:txBody>
                    <a:bodyPr/>
                    <a:lstStyle/>
                    <a:p>
                      <a:pPr marL="0" marR="0" algn="ctr" defTabSz="914400" rtl="0" eaLnBrk="1" latinLnBrk="0" hangingPunct="1">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CEO</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John Lavorato</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1</a:t>
                      </a:r>
                    </a:p>
                  </a:txBody>
                  <a:tcPr marL="68580" marR="68580" marT="0" marB="0">
                    <a:solidFill>
                      <a:schemeClr val="accent2">
                        <a:lumMod val="60000"/>
                        <a:lumOff val="40000"/>
                      </a:schemeClr>
                    </a:solidFill>
                  </a:tcPr>
                </a:tc>
              </a:tr>
              <a:tr h="453215">
                <a:tc>
                  <a:txBody>
                    <a:bodyPr/>
                    <a:lstStyle/>
                    <a:p>
                      <a:pPr marL="0" marR="0" algn="ctr" defTabSz="914400" rtl="0" eaLnBrk="1" latinLnBrk="0" hangingPunct="1">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Employee</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Jeff Dasovich</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2</a:t>
                      </a:r>
                    </a:p>
                  </a:txBody>
                  <a:tcPr marL="68580" marR="68580" marT="0" marB="0">
                    <a:solidFill>
                      <a:schemeClr val="accent2">
                        <a:lumMod val="60000"/>
                        <a:lumOff val="40000"/>
                      </a:schemeClr>
                    </a:solidFill>
                  </a:tcPr>
                </a:tc>
              </a:tr>
              <a:tr h="429773">
                <a:tc>
                  <a:txBody>
                    <a:bodyPr/>
                    <a:lstStyle/>
                    <a:p>
                      <a:pPr marL="0" marR="0" algn="ctr" defTabSz="914400" rtl="0" eaLnBrk="1" latinLnBrk="0" hangingPunct="1">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Manager</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Mike Grigsby</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3</a:t>
                      </a:r>
                    </a:p>
                  </a:txBody>
                  <a:tcPr marL="68580" marR="68580" marT="0" marB="0">
                    <a:solidFill>
                      <a:schemeClr val="accent2">
                        <a:lumMod val="60000"/>
                        <a:lumOff val="40000"/>
                      </a:schemeClr>
                    </a:solidFill>
                  </a:tcPr>
                </a:tc>
              </a:tr>
              <a:tr h="453215">
                <a:tc>
                  <a:txBody>
                    <a:bodyPr/>
                    <a:lstStyle/>
                    <a:p>
                      <a:pPr marL="0" marR="0" algn="ctr" defTabSz="914400" rtl="0" eaLnBrk="1" latinLnBrk="0" hangingPunct="1">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Director</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Lynn Blair</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4</a:t>
                      </a:r>
                    </a:p>
                  </a:txBody>
                  <a:tcPr marL="68580" marR="68580" marT="0" marB="0">
                    <a:solidFill>
                      <a:schemeClr val="accent2">
                        <a:lumMod val="60000"/>
                        <a:lumOff val="40000"/>
                      </a:schemeClr>
                    </a:solidFill>
                  </a:tcPr>
                </a:tc>
              </a:tr>
              <a:tr h="429773">
                <a:tc>
                  <a:txBody>
                    <a:bodyPr/>
                    <a:lstStyle/>
                    <a:p>
                      <a:pPr marL="0" marR="0" algn="ctr" defTabSz="914400" rtl="0" eaLnBrk="1" latinLnBrk="0" hangingPunct="1">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CEO</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Kenneth Lay</a:t>
                      </a:r>
                    </a:p>
                  </a:txBody>
                  <a:tcPr marL="68580" marR="68580" marT="0" marB="0">
                    <a:solidFill>
                      <a:schemeClr val="accent2">
                        <a:lumMod val="40000"/>
                        <a:lumOff val="60000"/>
                      </a:schemeClr>
                    </a:solidFill>
                  </a:tcPr>
                </a:tc>
                <a:tc>
                  <a:txBody>
                    <a:bodyPr/>
                    <a:lstStyle/>
                    <a:p>
                      <a:pPr marL="0" marR="0" algn="ctr" defTabSz="914400" rtl="0" eaLnBrk="1" latinLnBrk="0" hangingPunct="1">
                        <a:spcBef>
                          <a:spcPts val="0"/>
                        </a:spcBef>
                        <a:spcAft>
                          <a:spcPts val="0"/>
                        </a:spcAft>
                      </a:pPr>
                      <a:r>
                        <a:rPr lang="en-US" sz="2000" kern="1200" dirty="0">
                          <a:solidFill>
                            <a:schemeClr val="bg1"/>
                          </a:solidFill>
                          <a:effectLst/>
                          <a:latin typeface="Times New Roman" panose="02020603050405020304" pitchFamily="18" charset="0"/>
                          <a:ea typeface="+mn-ea"/>
                          <a:cs typeface="Times New Roman" panose="02020603050405020304" pitchFamily="18" charset="0"/>
                        </a:rPr>
                        <a:t>5</a:t>
                      </a:r>
                    </a:p>
                  </a:txBody>
                  <a:tcPr marL="68580" marR="68580" marT="0" marB="0">
                    <a:solidFill>
                      <a:schemeClr val="accent2">
                        <a:lumMod val="60000"/>
                        <a:lumOff val="40000"/>
                      </a:schemeClr>
                    </a:solidFill>
                  </a:tcPr>
                </a:tc>
              </a:tr>
            </a:tbl>
          </a:graphicData>
        </a:graphic>
      </p:graphicFrame>
      <p:sp>
        <p:nvSpPr>
          <p:cNvPr id="13" name="Rectangle 12"/>
          <p:cNvSpPr/>
          <p:nvPr/>
        </p:nvSpPr>
        <p:spPr>
          <a:xfrm>
            <a:off x="5915587" y="3485605"/>
            <a:ext cx="1566454"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Shetty et al</a:t>
            </a:r>
          </a:p>
        </p:txBody>
      </p:sp>
      <p:sp>
        <p:nvSpPr>
          <p:cNvPr id="17"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b="1" smtClean="0">
                <a:cs typeface="B Mitra" panose="00000400000000000000" pitchFamily="2" charset="-78"/>
              </a:rPr>
              <a:t>مقایسه با روش های معمول پیشین</a:t>
            </a:r>
            <a:endParaRPr lang="en-US" sz="3600" b="1" dirty="0">
              <a:cs typeface="B Mitra" panose="00000400000000000000" pitchFamily="2" charset="-78"/>
            </a:endParaRPr>
          </a:p>
        </p:txBody>
      </p:sp>
      <p:sp>
        <p:nvSpPr>
          <p:cNvPr id="14" name="TextBox 13"/>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27</a:t>
            </a:r>
            <a:endParaRPr lang="en-US" sz="2000" dirty="0">
              <a:cs typeface="B Mitra" pitchFamily="2" charset="-78"/>
            </a:endParaRPr>
          </a:p>
        </p:txBody>
      </p:sp>
      <p:sp>
        <p:nvSpPr>
          <p:cNvPr id="15" name="Rectangular Callout 7"/>
          <p:cNvSpPr/>
          <p:nvPr/>
        </p:nvSpPr>
        <p:spPr>
          <a:xfrm>
            <a:off x="2553628" y="2049402"/>
            <a:ext cx="5070619" cy="1550818"/>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ectangle 15"/>
          <p:cNvSpPr/>
          <p:nvPr/>
        </p:nvSpPr>
        <p:spPr>
          <a:xfrm>
            <a:off x="2864171" y="2193950"/>
            <a:ext cx="5047133" cy="923330"/>
          </a:xfrm>
          <a:prstGeom prst="rect">
            <a:avLst/>
          </a:prstGeom>
        </p:spPr>
        <p:txBody>
          <a:bodyPr wrap="square">
            <a:spAutoFit/>
          </a:bodyPr>
          <a:lstStyle/>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قبل از وارد شدن به بخش مقایسه بهتر از </a:t>
            </a:r>
            <a:r>
              <a:rPr lang="fa-IR" dirty="0" err="1" smtClean="0">
                <a:cs typeface="B Mitra" panose="00000400000000000000" pitchFamily="2" charset="-78"/>
              </a:rPr>
              <a:t>محدودیت‏های</a:t>
            </a:r>
            <a:r>
              <a:rPr lang="fa-IR" dirty="0" smtClean="0">
                <a:cs typeface="B Mitra" panose="00000400000000000000" pitchFamily="2" charset="-78"/>
              </a:rPr>
              <a:t> نویسنده، مشکلات این مقایسه و همچنین محور مقایسه به شکل دقیق تفهیم شود.</a:t>
            </a:r>
            <a:endParaRPr lang="fa-IR" dirty="0">
              <a:cs typeface="B Mitra" panose="00000400000000000000" pitchFamily="2" charset="-78"/>
            </a:endParaRPr>
          </a:p>
        </p:txBody>
      </p:sp>
    </p:spTree>
    <p:extLst>
      <p:ext uri="{BB962C8B-B14F-4D97-AF65-F5344CB8AC3E}">
        <p14:creationId xmlns:p14="http://schemas.microsoft.com/office/powerpoint/2010/main" val="10132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rtl="1"/>
            <a:r>
              <a:rPr lang="fa-IR" sz="3600" b="1" dirty="0">
                <a:cs typeface="B Mitra" panose="00000400000000000000" pitchFamily="2" charset="-78"/>
              </a:rPr>
              <a:t>مقایسه با روش های معمول پیشین</a:t>
            </a:r>
            <a:endParaRPr lang="en-US" sz="3600"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sz="3000" dirty="0">
                <a:cs typeface="B Mitra" panose="00000400000000000000" pitchFamily="2" charset="-78"/>
              </a:rPr>
              <a:t>نقش </a:t>
            </a:r>
            <a:r>
              <a:rPr lang="fa-IR" sz="3000" dirty="0" err="1">
                <a:cs typeface="B Mitra" panose="00000400000000000000" pitchFamily="2" charset="-78"/>
              </a:rPr>
              <a:t>مهم‏ترین</a:t>
            </a:r>
            <a:r>
              <a:rPr lang="fa-IR" sz="3000" dirty="0">
                <a:cs typeface="B Mitra" panose="00000400000000000000" pitchFamily="2" charset="-78"/>
              </a:rPr>
              <a:t> فرد پیدا شده:</a:t>
            </a:r>
            <a:endParaRPr lang="en-US" sz="3000" dirty="0">
              <a:cs typeface="B Mitra" panose="00000400000000000000" pitchFamily="2" charset="-78"/>
            </a:endParaRPr>
          </a:p>
          <a:p>
            <a:pPr marL="0" indent="0" algn="r" rtl="1">
              <a:buNone/>
            </a:pPr>
            <a:endParaRPr lang="en-US" sz="3000" dirty="0">
              <a:cs typeface="B Mitra"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018797953"/>
              </p:ext>
            </p:extLst>
          </p:nvPr>
        </p:nvGraphicFramePr>
        <p:xfrm>
          <a:off x="307317" y="4108735"/>
          <a:ext cx="6438039" cy="706192"/>
        </p:xfrm>
        <a:graphic>
          <a:graphicData uri="http://schemas.openxmlformats.org/drawingml/2006/table">
            <a:tbl>
              <a:tblPr rtl="1" firstRow="1" firstCol="1" bandRow="1">
                <a:tableStyleId>{5C22544A-7EE6-4342-B048-85BDC9FD1C3A}</a:tableStyleId>
              </a:tblPr>
              <a:tblGrid>
                <a:gridCol w="2084863"/>
                <a:gridCol w="2089571"/>
                <a:gridCol w="2263605"/>
              </a:tblGrid>
              <a:tr h="706192">
                <a:tc>
                  <a:txBody>
                    <a:bodyPr/>
                    <a:lstStyle/>
                    <a:p>
                      <a:pPr marL="0" marR="0" algn="ctr" rtl="1">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Broker</a:t>
                      </a:r>
                      <a:endParaRPr lang="en-US" sz="2000" dirty="0">
                        <a:solidFill>
                          <a:schemeClr val="bg1"/>
                        </a:solidFill>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rtl="1">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Bill Williams</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rtl="1">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Centrality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betweennes</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60000"/>
                        <a:lumOff val="4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80552966"/>
              </p:ext>
            </p:extLst>
          </p:nvPr>
        </p:nvGraphicFramePr>
        <p:xfrm>
          <a:off x="312078" y="4842456"/>
          <a:ext cx="6433279" cy="704046"/>
        </p:xfrm>
        <a:graphic>
          <a:graphicData uri="http://schemas.openxmlformats.org/drawingml/2006/table">
            <a:tbl>
              <a:tblPr rtl="1" firstRow="1" firstCol="1" bandRow="1">
                <a:tableStyleId>{5C22544A-7EE6-4342-B048-85BDC9FD1C3A}</a:tableStyleId>
              </a:tblPr>
              <a:tblGrid>
                <a:gridCol w="2080592"/>
                <a:gridCol w="2080591"/>
                <a:gridCol w="2272096"/>
              </a:tblGrid>
              <a:tr h="704046">
                <a:tc>
                  <a:txBody>
                    <a:bodyPr/>
                    <a:lstStyle/>
                    <a:p>
                      <a:pPr marL="0" marR="0" algn="ctr" rtl="1">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President</a:t>
                      </a:r>
                      <a:endParaRPr lang="en-US" sz="2000" dirty="0">
                        <a:solidFill>
                          <a:schemeClr val="tx1"/>
                        </a:solidFill>
                        <a:effectLst/>
                        <a:latin typeface="Times New Roman" panose="02020603050405020304" pitchFamily="18" charset="0"/>
                        <a:ea typeface="MS Mincho"/>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algn="ctr" rtl="1">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Louise Kitchen</a:t>
                      </a:r>
                      <a:endParaRPr lang="en-US" sz="2000" dirty="0">
                        <a:solidFill>
                          <a:schemeClr val="tx1"/>
                        </a:solidFill>
                        <a:effectLst/>
                        <a:latin typeface="Times New Roman" panose="02020603050405020304" pitchFamily="18" charset="0"/>
                        <a:ea typeface="MS Mincho"/>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algn="ctr" rtl="1">
                        <a:spcBef>
                          <a:spcPts val="0"/>
                        </a:spcBef>
                        <a:spcAft>
                          <a:spcPts val="0"/>
                        </a:spcAft>
                      </a:pPr>
                      <a:r>
                        <a:rPr lang="en-US" sz="2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Shetty</a:t>
                      </a:r>
                      <a:endParaRPr lang="en-US" sz="2000" dirty="0">
                        <a:solidFill>
                          <a:schemeClr val="tx1"/>
                        </a:solidFill>
                        <a:effectLst/>
                        <a:latin typeface="Times New Roman" panose="02020603050405020304" pitchFamily="18" charset="0"/>
                        <a:ea typeface="MS Mincho"/>
                        <a:cs typeface="Times New Roman" panose="02020603050405020304" pitchFamily="18" charset="0"/>
                      </a:endParaRPr>
                    </a:p>
                  </a:txBody>
                  <a:tcPr marL="68580" marR="68580" marT="0" marB="0" anchor="ctr">
                    <a:solidFill>
                      <a:schemeClr val="accent2">
                        <a:lumMod val="40000"/>
                        <a:lumOff val="6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23161138"/>
              </p:ext>
            </p:extLst>
          </p:nvPr>
        </p:nvGraphicFramePr>
        <p:xfrm>
          <a:off x="305266" y="5585420"/>
          <a:ext cx="6440091" cy="695459"/>
        </p:xfrm>
        <a:graphic>
          <a:graphicData uri="http://schemas.openxmlformats.org/drawingml/2006/table">
            <a:tbl>
              <a:tblPr rtl="1" firstRow="1" firstCol="1" bandRow="1">
                <a:tableStyleId>{5C22544A-7EE6-4342-B048-85BDC9FD1C3A}</a:tableStyleId>
              </a:tblPr>
              <a:tblGrid>
                <a:gridCol w="2067340"/>
                <a:gridCol w="2093843"/>
                <a:gridCol w="2278908"/>
              </a:tblGrid>
              <a:tr h="695459">
                <a:tc>
                  <a:txBody>
                    <a:bodyPr/>
                    <a:lstStyle/>
                    <a:p>
                      <a:pPr marL="0" marR="0" algn="ctr" rtl="1">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2000" dirty="0">
                        <a:solidFill>
                          <a:schemeClr val="bg1"/>
                        </a:solidFill>
                        <a:effectLst/>
                        <a:latin typeface="Times New Roman" panose="02020603050405020304" pitchFamily="18" charset="0"/>
                        <a:ea typeface="MS Mincho"/>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rtl="1">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John Lavorato</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rtl="1">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Our proposed method</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nchor="ctr">
                    <a:solidFill>
                      <a:schemeClr val="accent2">
                        <a:lumMod val="60000"/>
                        <a:lumOff val="4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93434966"/>
              </p:ext>
            </p:extLst>
          </p:nvPr>
        </p:nvGraphicFramePr>
        <p:xfrm>
          <a:off x="309628" y="2765782"/>
          <a:ext cx="6433536" cy="1322293"/>
        </p:xfrm>
        <a:graphic>
          <a:graphicData uri="http://schemas.openxmlformats.org/drawingml/2006/table">
            <a:tbl>
              <a:tblPr rtl="1" firstRow="1" firstCol="1" bandRow="1">
                <a:tableStyleId>{5C22544A-7EE6-4342-B048-85BDC9FD1C3A}</a:tableStyleId>
              </a:tblPr>
              <a:tblGrid>
                <a:gridCol w="2091651"/>
                <a:gridCol w="2075738"/>
                <a:gridCol w="2266147"/>
              </a:tblGrid>
              <a:tr h="0">
                <a:tc>
                  <a:txBody>
                    <a:bodyPr/>
                    <a:lstStyle/>
                    <a:p>
                      <a:pPr marL="0" marR="0" algn="ctr" rtl="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Designation at Enron</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rtl="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Name</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rtl="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Method</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solidFill>
                      <a:schemeClr val="accent2">
                        <a:lumMod val="60000"/>
                        <a:lumOff val="40000"/>
                      </a:schemeClr>
                    </a:solidFill>
                  </a:tcPr>
                </a:tc>
              </a:tr>
              <a:tr h="712693">
                <a:tc>
                  <a:txBody>
                    <a:bodyPr/>
                    <a:lstStyle/>
                    <a:p>
                      <a:pPr marL="0" marR="0" algn="ctr" rtl="1">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Employee</a:t>
                      </a:r>
                      <a:endParaRPr lang="en-US" sz="2000" dirty="0">
                        <a:solidFill>
                          <a:schemeClr val="tx1"/>
                        </a:solidFill>
                        <a:effectLst/>
                        <a:latin typeface="Times New Roman" panose="02020603050405020304" pitchFamily="18" charset="0"/>
                        <a:ea typeface="MS Mincho"/>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algn="ctr" rtl="1">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Jeff Dasovich</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algn="ctr" rtl="1">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degree</a:t>
                      </a:r>
                      <a:endParaRPr lang="en-US" sz="2000" dirty="0">
                        <a:effectLst/>
                        <a:latin typeface="Times New Roman" panose="02020603050405020304" pitchFamily="18" charset="0"/>
                        <a:ea typeface="MS Mincho"/>
                        <a:cs typeface="Times New Roman" panose="02020603050405020304" pitchFamily="18" charset="0"/>
                      </a:endParaRPr>
                    </a:p>
                  </a:txBody>
                  <a:tcPr marL="68580" marR="68580" marT="0" marB="0" anchor="ctr">
                    <a:solidFill>
                      <a:schemeClr val="accent2">
                        <a:lumMod val="40000"/>
                        <a:lumOff val="60000"/>
                      </a:schemeClr>
                    </a:solidFill>
                  </a:tcPr>
                </a:tc>
              </a:tr>
            </a:tbl>
          </a:graphicData>
        </a:graphic>
      </p:graphicFrame>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355" y="2803737"/>
            <a:ext cx="4193237" cy="337322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558" y="2920272"/>
            <a:ext cx="2718121" cy="273521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358" y="3169773"/>
            <a:ext cx="2266667" cy="2485714"/>
          </a:xfrm>
          <a:prstGeom prst="rect">
            <a:avLst/>
          </a:prstGeom>
        </p:spPr>
      </p:pic>
      <p:sp>
        <p:nvSpPr>
          <p:cNvPr id="15" name="TextBox 14"/>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28</a:t>
            </a:r>
            <a:endParaRPr lang="en-US" sz="2000" dirty="0">
              <a:cs typeface="B Mitra" pitchFamily="2" charset="-78"/>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1143" y="2668800"/>
            <a:ext cx="1959275" cy="3149808"/>
          </a:xfrm>
          <a:prstGeom prst="rect">
            <a:avLst/>
          </a:prstGeom>
        </p:spPr>
      </p:pic>
    </p:spTree>
    <p:extLst>
      <p:ext uri="{BB962C8B-B14F-4D97-AF65-F5344CB8AC3E}">
        <p14:creationId xmlns:p14="http://schemas.microsoft.com/office/powerpoint/2010/main" val="84315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ntr" presetSubtype="0" fill="hold" nodeType="withEffect">
                                  <p:stCondLst>
                                    <p:cond delay="3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3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3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3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650" y="3893224"/>
            <a:ext cx="2951121"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5467" y="3900316"/>
            <a:ext cx="2589320"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64483" y="3900316"/>
            <a:ext cx="2589316"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780" y="4146689"/>
            <a:ext cx="1694696" cy="421654"/>
          </a:xfrm>
          <a:prstGeom prst="rect">
            <a:avLst/>
          </a:prstGeom>
        </p:spPr>
        <p:txBody>
          <a:bodyPr wrap="none">
            <a:spAutoFit/>
          </a:bodyPr>
          <a:lstStyle/>
          <a:p>
            <a:pPr algn="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راه‏حل</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پیشنهادی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p:cNvSpPr/>
          <p:nvPr/>
        </p:nvSpPr>
        <p:spPr>
          <a:xfrm>
            <a:off x="277908"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fa-IR" dirty="0" smtClean="0">
                <a:cs typeface="B Mitra" panose="00000400000000000000" pitchFamily="2" charset="-78"/>
              </a:rPr>
              <a:t>تعداد </a:t>
            </a:r>
            <a:r>
              <a:rPr lang="fa-IR" dirty="0">
                <a:cs typeface="B Mitra" panose="00000400000000000000" pitchFamily="2" charset="-78"/>
              </a:rPr>
              <a:t>و تنوع </a:t>
            </a:r>
            <a:r>
              <a:rPr lang="fa-IR" dirty="0" smtClean="0">
                <a:cs typeface="B Mitra" panose="00000400000000000000" pitchFamily="2" charset="-78"/>
              </a:rPr>
              <a:t>مخاطبین هر </a:t>
            </a:r>
            <a:r>
              <a:rPr lang="fa-IR" dirty="0">
                <a:cs typeface="B Mitra" panose="00000400000000000000" pitchFamily="2" charset="-78"/>
              </a:rPr>
              <a:t>فرد</a:t>
            </a:r>
            <a:endParaRPr lang="en-US" dirty="0">
              <a:cs typeface="B Mitra" panose="00000400000000000000" pitchFamily="2" charset="-78"/>
            </a:endParaRPr>
          </a:p>
          <a:p>
            <a:pPr algn="ctr"/>
            <a:endParaRPr lang="en-US" dirty="0"/>
          </a:p>
        </p:txBody>
      </p:sp>
      <p:sp>
        <p:nvSpPr>
          <p:cNvPr id="20" name="Oval 19"/>
          <p:cNvSpPr/>
          <p:nvPr/>
        </p:nvSpPr>
        <p:spPr>
          <a:xfrm>
            <a:off x="1675355" y="5430476"/>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cs typeface="B Mitra" panose="00000400000000000000" pitchFamily="2" charset="-78"/>
              </a:rPr>
              <a:t>ساعت ارسال پیام</a:t>
            </a:r>
            <a:endParaRPr lang="en-US" dirty="0">
              <a:cs typeface="B Mitra" panose="00000400000000000000" pitchFamily="2" charset="-78"/>
            </a:endParaRPr>
          </a:p>
        </p:txBody>
      </p:sp>
      <p:sp>
        <p:nvSpPr>
          <p:cNvPr id="21" name="Oval 20"/>
          <p:cNvSpPr/>
          <p:nvPr/>
        </p:nvSpPr>
        <p:spPr>
          <a:xfrm>
            <a:off x="3096318"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نسبت </a:t>
            </a:r>
            <a:r>
              <a:rPr lang="fa-IR" dirty="0" err="1" smtClean="0">
                <a:cs typeface="B Mitra" panose="00000400000000000000" pitchFamily="2" charset="-78"/>
              </a:rPr>
              <a:t>پیام‏های</a:t>
            </a:r>
            <a:r>
              <a:rPr lang="fa-IR" dirty="0" smtClean="0">
                <a:cs typeface="B Mitra" panose="00000400000000000000" pitchFamily="2" charset="-78"/>
              </a:rPr>
              <a:t> </a:t>
            </a:r>
            <a:r>
              <a:rPr lang="fa-IR" dirty="0">
                <a:cs typeface="B Mitra" panose="00000400000000000000" pitchFamily="2" charset="-78"/>
              </a:rPr>
              <a:t>ارسالی و دریافتی</a:t>
            </a:r>
            <a:endParaRPr lang="en-US" dirty="0">
              <a:cs typeface="B Mitra" panose="00000400000000000000" pitchFamily="2" charset="-78"/>
            </a:endParaRPr>
          </a:p>
        </p:txBody>
      </p:sp>
      <p:sp>
        <p:nvSpPr>
          <p:cNvPr id="22" name="Rectangle 21"/>
          <p:cNvSpPr/>
          <p:nvPr/>
        </p:nvSpPr>
        <p:spPr>
          <a:xfrm>
            <a:off x="5612617" y="3974936"/>
            <a:ext cx="1326240" cy="750975"/>
          </a:xfrm>
          <a:prstGeom prst="rect">
            <a:avLst/>
          </a:prstGeom>
        </p:spPr>
        <p:txBody>
          <a:bodyPr wrap="squar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پیاده‏سازی</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و ارزیابی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9545935" y="4146689"/>
            <a:ext cx="1128835" cy="421654"/>
          </a:xfrm>
          <a:prstGeom prst="rect">
            <a:avLst/>
          </a:prstGeom>
        </p:spPr>
        <p:txBody>
          <a:bodyPr wrap="non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نتیجه‏گیری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6780209" y="2158112"/>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6618" y="2390700"/>
            <a:ext cx="3609045" cy="787716"/>
          </a:xfrm>
          <a:prstGeom prst="rect">
            <a:avLst/>
          </a:prstGeom>
        </p:spPr>
        <p:txBody>
          <a:bodyPr wrap="square">
            <a:spAutoFit/>
          </a:bodyPr>
          <a:lstStyle/>
          <a:p>
            <a:pPr algn="ctr" rtl="1">
              <a:lnSpc>
                <a:spcPct val="107000"/>
              </a:lnSpc>
              <a:spcAft>
                <a:spcPts val="800"/>
              </a:spcAft>
            </a:pPr>
            <a:r>
              <a:rPr lang="fa-IR" sz="2000" b="1" dirty="0" smtClean="0">
                <a:latin typeface="Calibri" panose="020F0502020204030204" pitchFamily="34" charset="0"/>
                <a:ea typeface="Calibri" panose="020F0502020204030204" pitchFamily="34" charset="0"/>
                <a:cs typeface="B Mitra" panose="00000400000000000000" pitchFamily="2" charset="-78"/>
              </a:rPr>
              <a:t>آ</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شنایی با گراف</a:t>
            </a:r>
            <a:r>
              <a:rPr lang="fa-IR" sz="2000" b="1" dirty="0">
                <a:latin typeface="Calibri" panose="020F0502020204030204" pitchFamily="34" charset="0"/>
                <a:ea typeface="Calibri" panose="020F0502020204030204" pitchFamily="34" charset="0"/>
                <a:cs typeface="B Mitra" panose="00000400000000000000" pitchFamily="2" charset="-78"/>
              </a:rPr>
              <a:t> و شبکه­های اجتماعی</a:t>
            </a:r>
          </a:p>
          <a:p>
            <a:pPr algn="ctr" rtl="1">
              <a:lnSpc>
                <a:spcPct val="107000"/>
              </a:lnSpc>
              <a:spcAft>
                <a:spcPts val="8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1635" y="3801548"/>
            <a:ext cx="567967" cy="111193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97943" y="2047383"/>
            <a:ext cx="567967" cy="111193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0651" y="3801548"/>
            <a:ext cx="567967" cy="1111935"/>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1506858" y="4789176"/>
            <a:ext cx="336993" cy="65974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1124">
            <a:off x="2857255" y="4789178"/>
            <a:ext cx="336993" cy="65974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75540" y="4812644"/>
            <a:ext cx="336993" cy="617832"/>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53969" y="3096361"/>
            <a:ext cx="452481" cy="760500"/>
          </a:xfrm>
          <a:prstGeom prst="rect">
            <a:avLst/>
          </a:prstGeom>
        </p:spPr>
      </p:pic>
      <p:sp>
        <p:nvSpPr>
          <p:cNvPr id="25" name="Oval 24"/>
          <p:cNvSpPr/>
          <p:nvPr/>
        </p:nvSpPr>
        <p:spPr>
          <a:xfrm>
            <a:off x="4522086"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مجموعه داده</a:t>
            </a:r>
            <a:endParaRPr lang="en-US" dirty="0">
              <a:cs typeface="B Mitra" panose="00000400000000000000" pitchFamily="2" charset="-78"/>
            </a:endParaRPr>
          </a:p>
        </p:txBody>
      </p:sp>
      <p:sp>
        <p:nvSpPr>
          <p:cNvPr id="26" name="Oval 25"/>
          <p:cNvSpPr/>
          <p:nvPr/>
        </p:nvSpPr>
        <p:spPr>
          <a:xfrm>
            <a:off x="7271937" y="5203268"/>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مقایسه با کارهای پیشین</a:t>
            </a:r>
            <a:endParaRPr lang="en-US" dirty="0">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5730186" y="4820196"/>
            <a:ext cx="336993" cy="659747"/>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7934">
            <a:off x="7069962" y="4795334"/>
            <a:ext cx="336993" cy="659747"/>
          </a:xfrm>
          <a:prstGeom prst="rect">
            <a:avLst/>
          </a:prstGeom>
        </p:spPr>
      </p:pic>
      <p:sp>
        <p:nvSpPr>
          <p:cNvPr id="30" name="TextBox 2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29</a:t>
            </a:r>
            <a:endParaRPr lang="en-US" sz="2000" dirty="0">
              <a:cs typeface="B Mitra" pitchFamily="2" charset="-78"/>
            </a:endParaRPr>
          </a:p>
        </p:txBody>
      </p:sp>
      <p:sp>
        <p:nvSpPr>
          <p:cNvPr id="38" name="Oval 37"/>
          <p:cNvSpPr/>
          <p:nvPr/>
        </p:nvSpPr>
        <p:spPr>
          <a:xfrm>
            <a:off x="5912827" y="5430476"/>
            <a:ext cx="1339108" cy="132223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err="1" smtClean="0">
                <a:cs typeface="B Mitra" panose="00000400000000000000" pitchFamily="2" charset="-78"/>
              </a:rPr>
              <a:t>پیاده‏سازی</a:t>
            </a:r>
            <a:endParaRPr lang="en-US" dirty="0">
              <a:cs typeface="B Mitra" panose="00000400000000000000" pitchFamily="2" charset="-78"/>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98069" y="4814716"/>
            <a:ext cx="336993" cy="617832"/>
          </a:xfrm>
          <a:prstGeom prst="rect">
            <a:avLst/>
          </a:prstGeom>
        </p:spPr>
      </p:pic>
      <p:sp>
        <p:nvSpPr>
          <p:cNvPr id="32" name="Rectangle 31"/>
          <p:cNvSpPr/>
          <p:nvPr/>
        </p:nvSpPr>
        <p:spPr>
          <a:xfrm>
            <a:off x="1501780" y="2151108"/>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43435" y="2388426"/>
            <a:ext cx="3989902" cy="421654"/>
          </a:xfrm>
          <a:prstGeom prst="rect">
            <a:avLst/>
          </a:prstGeom>
        </p:spPr>
        <p:txBody>
          <a:bodyPr wrap="square">
            <a:spAutoFit/>
          </a:bodyPr>
          <a:lstStyle/>
          <a:p>
            <a:pPr algn="ct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مسائل مهم در شبکه­های اجتماعی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1237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650" y="3893224"/>
            <a:ext cx="2951121"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5467" y="3900316"/>
            <a:ext cx="258932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64483" y="3900316"/>
            <a:ext cx="2589316"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780" y="4146689"/>
            <a:ext cx="1694696" cy="421654"/>
          </a:xfrm>
          <a:prstGeom prst="rect">
            <a:avLst/>
          </a:prstGeom>
        </p:spPr>
        <p:txBody>
          <a:bodyPr wrap="none">
            <a:spAutoFit/>
          </a:bodyPr>
          <a:lstStyle/>
          <a:p>
            <a:pPr algn="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راه‏حل</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پیشنهادی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p:cNvSpPr/>
          <p:nvPr/>
        </p:nvSpPr>
        <p:spPr>
          <a:xfrm>
            <a:off x="277908"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fa-IR" dirty="0" smtClean="0">
                <a:cs typeface="B Mitra" panose="00000400000000000000" pitchFamily="2" charset="-78"/>
              </a:rPr>
              <a:t>تعداد </a:t>
            </a:r>
            <a:r>
              <a:rPr lang="fa-IR" dirty="0">
                <a:cs typeface="B Mitra" panose="00000400000000000000" pitchFamily="2" charset="-78"/>
              </a:rPr>
              <a:t>و تنوع </a:t>
            </a:r>
            <a:r>
              <a:rPr lang="fa-IR" dirty="0" smtClean="0">
                <a:cs typeface="B Mitra" panose="00000400000000000000" pitchFamily="2" charset="-78"/>
              </a:rPr>
              <a:t>مخاطبین هر </a:t>
            </a:r>
            <a:r>
              <a:rPr lang="fa-IR" dirty="0">
                <a:cs typeface="B Mitra" panose="00000400000000000000" pitchFamily="2" charset="-78"/>
              </a:rPr>
              <a:t>فرد</a:t>
            </a:r>
            <a:endParaRPr lang="en-US" dirty="0">
              <a:cs typeface="B Mitra" panose="00000400000000000000" pitchFamily="2" charset="-78"/>
            </a:endParaRPr>
          </a:p>
          <a:p>
            <a:pPr algn="ctr"/>
            <a:endParaRPr lang="en-US" dirty="0"/>
          </a:p>
        </p:txBody>
      </p:sp>
      <p:sp>
        <p:nvSpPr>
          <p:cNvPr id="20" name="Oval 19"/>
          <p:cNvSpPr/>
          <p:nvPr/>
        </p:nvSpPr>
        <p:spPr>
          <a:xfrm>
            <a:off x="1675355"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cs typeface="B Mitra" panose="00000400000000000000" pitchFamily="2" charset="-78"/>
              </a:rPr>
              <a:t>ساعت ارسال پیام</a:t>
            </a:r>
            <a:endParaRPr lang="en-US" dirty="0">
              <a:cs typeface="B Mitra" panose="00000400000000000000" pitchFamily="2" charset="-78"/>
            </a:endParaRPr>
          </a:p>
        </p:txBody>
      </p:sp>
      <p:sp>
        <p:nvSpPr>
          <p:cNvPr id="21" name="Oval 20"/>
          <p:cNvSpPr/>
          <p:nvPr/>
        </p:nvSpPr>
        <p:spPr>
          <a:xfrm>
            <a:off x="3096318"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نسبت </a:t>
            </a:r>
            <a:r>
              <a:rPr lang="fa-IR" dirty="0" err="1" smtClean="0">
                <a:cs typeface="B Mitra" panose="00000400000000000000" pitchFamily="2" charset="-78"/>
              </a:rPr>
              <a:t>پیام‏های</a:t>
            </a:r>
            <a:r>
              <a:rPr lang="fa-IR" dirty="0" smtClean="0">
                <a:cs typeface="B Mitra" panose="00000400000000000000" pitchFamily="2" charset="-78"/>
              </a:rPr>
              <a:t> </a:t>
            </a:r>
            <a:r>
              <a:rPr lang="fa-IR" dirty="0">
                <a:cs typeface="B Mitra" panose="00000400000000000000" pitchFamily="2" charset="-78"/>
              </a:rPr>
              <a:t>ارسالی و دریافتی</a:t>
            </a:r>
            <a:endParaRPr lang="en-US" dirty="0">
              <a:cs typeface="B Mitra" panose="00000400000000000000" pitchFamily="2" charset="-78"/>
            </a:endParaRPr>
          </a:p>
        </p:txBody>
      </p:sp>
      <p:sp>
        <p:nvSpPr>
          <p:cNvPr id="22" name="Rectangle 21"/>
          <p:cNvSpPr/>
          <p:nvPr/>
        </p:nvSpPr>
        <p:spPr>
          <a:xfrm>
            <a:off x="5612617" y="3974936"/>
            <a:ext cx="1326240" cy="750975"/>
          </a:xfrm>
          <a:prstGeom prst="rect">
            <a:avLst/>
          </a:prstGeom>
        </p:spPr>
        <p:txBody>
          <a:bodyPr wrap="squar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پیاده‏سازی</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و ارزیابی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9545935" y="4146689"/>
            <a:ext cx="1128835" cy="421654"/>
          </a:xfrm>
          <a:prstGeom prst="rect">
            <a:avLst/>
          </a:prstGeom>
        </p:spPr>
        <p:txBody>
          <a:bodyPr wrap="non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نتیجه‏گیری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6780209" y="2158112"/>
            <a:ext cx="4081864"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6618" y="2390700"/>
            <a:ext cx="3609045" cy="787716"/>
          </a:xfrm>
          <a:prstGeom prst="rect">
            <a:avLst/>
          </a:prstGeom>
        </p:spPr>
        <p:txBody>
          <a:bodyPr wrap="square">
            <a:spAutoFit/>
          </a:bodyPr>
          <a:lstStyle/>
          <a:p>
            <a:pPr algn="ctr" rtl="1">
              <a:lnSpc>
                <a:spcPct val="107000"/>
              </a:lnSpc>
              <a:spcAft>
                <a:spcPts val="800"/>
              </a:spcAft>
            </a:pPr>
            <a:r>
              <a:rPr lang="fa-IR" sz="2000" b="1" dirty="0" smtClean="0">
                <a:latin typeface="Calibri" panose="020F0502020204030204" pitchFamily="34" charset="0"/>
                <a:ea typeface="Calibri" panose="020F0502020204030204" pitchFamily="34" charset="0"/>
                <a:cs typeface="B Mitra" panose="00000400000000000000" pitchFamily="2" charset="-78"/>
              </a:rPr>
              <a:t>آ</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شنایی با گراف</a:t>
            </a:r>
            <a:r>
              <a:rPr lang="fa-IR" sz="2000" b="1" dirty="0">
                <a:latin typeface="Calibri" panose="020F0502020204030204" pitchFamily="34" charset="0"/>
                <a:ea typeface="Calibri" panose="020F0502020204030204" pitchFamily="34" charset="0"/>
                <a:cs typeface="B Mitra" panose="00000400000000000000" pitchFamily="2" charset="-78"/>
              </a:rPr>
              <a:t> و شبکه­های اجتماعی</a:t>
            </a:r>
          </a:p>
          <a:p>
            <a:pPr algn="ctr" rtl="1">
              <a:lnSpc>
                <a:spcPct val="107000"/>
              </a:lnSpc>
              <a:spcAft>
                <a:spcPts val="8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1635" y="3801548"/>
            <a:ext cx="567967" cy="111193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97943" y="2047383"/>
            <a:ext cx="567967" cy="111193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0651" y="3801548"/>
            <a:ext cx="567967" cy="1111935"/>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1506858" y="4789176"/>
            <a:ext cx="336993" cy="65974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1124">
            <a:off x="2857255" y="4789178"/>
            <a:ext cx="336993" cy="65974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75540" y="4812644"/>
            <a:ext cx="336993" cy="617832"/>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53969" y="3096361"/>
            <a:ext cx="452481" cy="760500"/>
          </a:xfrm>
          <a:prstGeom prst="rect">
            <a:avLst/>
          </a:prstGeom>
        </p:spPr>
      </p:pic>
      <p:sp>
        <p:nvSpPr>
          <p:cNvPr id="25" name="Oval 24"/>
          <p:cNvSpPr/>
          <p:nvPr/>
        </p:nvSpPr>
        <p:spPr>
          <a:xfrm>
            <a:off x="4522086"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مجموعه داده</a:t>
            </a:r>
            <a:endParaRPr lang="en-US" dirty="0">
              <a:cs typeface="B Mitra" panose="00000400000000000000" pitchFamily="2" charset="-78"/>
            </a:endParaRPr>
          </a:p>
        </p:txBody>
      </p:sp>
      <p:sp>
        <p:nvSpPr>
          <p:cNvPr id="26" name="Oval 25"/>
          <p:cNvSpPr/>
          <p:nvPr/>
        </p:nvSpPr>
        <p:spPr>
          <a:xfrm>
            <a:off x="7271937"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مقایسه با کارهای پیشین</a:t>
            </a:r>
            <a:endParaRPr lang="en-US" dirty="0">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5730186" y="4820196"/>
            <a:ext cx="336993" cy="659747"/>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7934">
            <a:off x="7069962" y="4795334"/>
            <a:ext cx="336993" cy="659747"/>
          </a:xfrm>
          <a:prstGeom prst="rect">
            <a:avLst/>
          </a:prstGeom>
        </p:spPr>
      </p:pic>
      <p:sp>
        <p:nvSpPr>
          <p:cNvPr id="30" name="TextBox 29"/>
          <p:cNvSpPr txBox="1"/>
          <p:nvPr/>
        </p:nvSpPr>
        <p:spPr>
          <a:xfrm>
            <a:off x="360608" y="6362163"/>
            <a:ext cx="798490" cy="400110"/>
          </a:xfrm>
          <a:prstGeom prst="rect">
            <a:avLst/>
          </a:prstGeom>
          <a:noFill/>
        </p:spPr>
        <p:txBody>
          <a:bodyPr wrap="square" rtlCol="0">
            <a:spAutoFit/>
          </a:bodyPr>
          <a:lstStyle/>
          <a:p>
            <a:r>
              <a:rPr lang="fa-IR" sz="2000" dirty="0">
                <a:cs typeface="B Mitra" pitchFamily="2" charset="-78"/>
              </a:rPr>
              <a:t>3</a:t>
            </a:r>
            <a:endParaRPr lang="en-US" sz="2000" dirty="0">
              <a:cs typeface="B Mitra" pitchFamily="2" charset="-78"/>
            </a:endParaRPr>
          </a:p>
        </p:txBody>
      </p:sp>
      <p:sp>
        <p:nvSpPr>
          <p:cNvPr id="38" name="Oval 37"/>
          <p:cNvSpPr/>
          <p:nvPr/>
        </p:nvSpPr>
        <p:spPr>
          <a:xfrm>
            <a:off x="5912827"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err="1" smtClean="0">
                <a:cs typeface="B Mitra" panose="00000400000000000000" pitchFamily="2" charset="-78"/>
              </a:rPr>
              <a:t>پیاده‏سازی</a:t>
            </a:r>
            <a:endParaRPr lang="en-US" dirty="0">
              <a:cs typeface="B Mitra" panose="00000400000000000000" pitchFamily="2" charset="-78"/>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98069" y="4814716"/>
            <a:ext cx="336993" cy="617832"/>
          </a:xfrm>
          <a:prstGeom prst="rect">
            <a:avLst/>
          </a:prstGeom>
        </p:spPr>
      </p:pic>
      <p:sp>
        <p:nvSpPr>
          <p:cNvPr id="32" name="Rectangle 31"/>
          <p:cNvSpPr/>
          <p:nvPr/>
        </p:nvSpPr>
        <p:spPr>
          <a:xfrm>
            <a:off x="1501780" y="2151108"/>
            <a:ext cx="4081864"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43435" y="2388426"/>
            <a:ext cx="3989902" cy="421654"/>
          </a:xfrm>
          <a:prstGeom prst="rect">
            <a:avLst/>
          </a:prstGeom>
        </p:spPr>
        <p:txBody>
          <a:bodyPr wrap="square">
            <a:spAutoFit/>
          </a:bodyPr>
          <a:lstStyle/>
          <a:p>
            <a:pPr algn="ct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مسائل مهم در شبکه­های اجتماعی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ectangular Callout 7"/>
          <p:cNvSpPr/>
          <p:nvPr/>
        </p:nvSpPr>
        <p:spPr>
          <a:xfrm>
            <a:off x="8076302" y="350927"/>
            <a:ext cx="3982336" cy="1941791"/>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Rectangle 30"/>
          <p:cNvSpPr/>
          <p:nvPr/>
        </p:nvSpPr>
        <p:spPr>
          <a:xfrm>
            <a:off x="8076302" y="539298"/>
            <a:ext cx="3915587" cy="1000274"/>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smtClean="0">
                <a:cs typeface="B Mitra" panose="00000400000000000000" pitchFamily="2" charset="-78"/>
              </a:rPr>
              <a:t>در ابتدای هر بخش دوباره صفحه ساختار را قرار دهید و اون بخش رو با یک رنگ دیگر مشخص کنید.</a:t>
            </a:r>
          </a:p>
          <a:p>
            <a:pPr marL="285750" indent="-285750" algn="r" rtl="1">
              <a:spcBef>
                <a:spcPts val="600"/>
              </a:spcBef>
              <a:buFont typeface="Arial" panose="020B0604020202020204" pitchFamily="34" charset="0"/>
              <a:buChar char="•"/>
            </a:pPr>
            <a:endParaRPr lang="fa-IR" dirty="0" smtClean="0">
              <a:cs typeface="B Mitra" panose="00000400000000000000" pitchFamily="2" charset="-78"/>
            </a:endParaRPr>
          </a:p>
        </p:txBody>
      </p:sp>
    </p:spTree>
    <p:extLst>
      <p:ext uri="{BB962C8B-B14F-4D97-AF65-F5344CB8AC3E}">
        <p14:creationId xmlns:p14="http://schemas.microsoft.com/office/powerpoint/2010/main" val="65150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sz="3000" dirty="0" err="1" smtClean="0">
                <a:cs typeface="B Mitra" panose="00000400000000000000" pitchFamily="2" charset="-78"/>
              </a:rPr>
              <a:t>مسئله‏ی</a:t>
            </a:r>
            <a:r>
              <a:rPr lang="fa-IR" sz="3000" dirty="0" smtClean="0">
                <a:cs typeface="B Mitra" panose="00000400000000000000" pitchFamily="2" charset="-78"/>
              </a:rPr>
              <a:t> مورد بررسی: شناسایی افراد مهم در </a:t>
            </a:r>
            <a:r>
              <a:rPr lang="fa-IR" sz="3000" dirty="0" err="1" smtClean="0">
                <a:cs typeface="B Mitra" panose="00000400000000000000" pitchFamily="2" charset="-78"/>
              </a:rPr>
              <a:t>شبکه‏های</a:t>
            </a:r>
            <a:r>
              <a:rPr lang="fa-IR" sz="3000" dirty="0" smtClean="0">
                <a:cs typeface="B Mitra" panose="00000400000000000000" pitchFamily="2" charset="-78"/>
              </a:rPr>
              <a:t> اجتماعی بود.</a:t>
            </a:r>
          </a:p>
          <a:p>
            <a:pPr algn="r" rtl="1"/>
            <a:r>
              <a:rPr lang="fa-IR" sz="3000" dirty="0" smtClean="0">
                <a:cs typeface="B Mitra" panose="00000400000000000000" pitchFamily="2" charset="-78"/>
              </a:rPr>
              <a:t>نشان دادیم:</a:t>
            </a:r>
            <a:r>
              <a:rPr lang="fa-IR" sz="2600" dirty="0" smtClean="0">
                <a:cs typeface="B Mitra" panose="00000400000000000000" pitchFamily="2" charset="-78"/>
              </a:rPr>
              <a:t> </a:t>
            </a:r>
          </a:p>
          <a:p>
            <a:pPr lvl="1" algn="r" rtl="1"/>
            <a:r>
              <a:rPr lang="fa-IR" sz="2600" dirty="0" smtClean="0">
                <a:cs typeface="B Mitra" panose="00000400000000000000" pitchFamily="2" charset="-78"/>
              </a:rPr>
              <a:t>معیار </a:t>
            </a:r>
            <a:r>
              <a:rPr lang="fa-IR" sz="2600" dirty="0" err="1">
                <a:cs typeface="B Mitra" panose="00000400000000000000" pitchFamily="2" charset="-78"/>
              </a:rPr>
              <a:t>بی‏نظمی</a:t>
            </a:r>
            <a:r>
              <a:rPr lang="fa-IR" sz="2600" dirty="0">
                <a:cs typeface="B Mitra" panose="00000400000000000000" pitchFamily="2" charset="-78"/>
              </a:rPr>
              <a:t> نرمال معیار خوبی برای شناسایی </a:t>
            </a:r>
            <a:r>
              <a:rPr lang="fa-IR" sz="2600" u="sng" dirty="0">
                <a:cs typeface="B Mitra" panose="00000400000000000000" pitchFamily="2" charset="-78"/>
              </a:rPr>
              <a:t>افراد مهم</a:t>
            </a:r>
            <a:r>
              <a:rPr lang="fa-IR" sz="2600" dirty="0">
                <a:cs typeface="B Mitra" panose="00000400000000000000" pitchFamily="2" charset="-78"/>
              </a:rPr>
              <a:t> در </a:t>
            </a:r>
            <a:r>
              <a:rPr lang="fa-IR" sz="2600" dirty="0" err="1">
                <a:cs typeface="B Mitra" panose="00000400000000000000" pitchFamily="2" charset="-78"/>
              </a:rPr>
              <a:t>شبکه‏های</a:t>
            </a:r>
            <a:r>
              <a:rPr lang="fa-IR" sz="2600" dirty="0">
                <a:cs typeface="B Mitra" panose="00000400000000000000" pitchFamily="2" charset="-78"/>
              </a:rPr>
              <a:t> اجتماعی است.</a:t>
            </a:r>
          </a:p>
        </p:txBody>
      </p:sp>
      <p:sp>
        <p:nvSpPr>
          <p:cNvPr id="3"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b="1" dirty="0" err="1" smtClean="0">
                <a:cs typeface="B Mitra" panose="00000400000000000000" pitchFamily="2" charset="-78"/>
              </a:rPr>
              <a:t>نتیجه‏گیری</a:t>
            </a:r>
            <a:endParaRPr lang="en-US" sz="3600" b="1" dirty="0">
              <a:cs typeface="B Mitra" panose="00000400000000000000" pitchFamily="2" charset="-78"/>
            </a:endParaRPr>
          </a:p>
        </p:txBody>
      </p:sp>
      <p:sp>
        <p:nvSpPr>
          <p:cNvPr id="5" name="TextBox 4"/>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30</a:t>
            </a:r>
            <a:endParaRPr lang="en-US" sz="2000" dirty="0">
              <a:cs typeface="B Mitra"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386" y="3910098"/>
            <a:ext cx="4946981" cy="2126334"/>
          </a:xfrm>
          <a:prstGeom prst="rect">
            <a:avLst/>
          </a:prstGeom>
        </p:spPr>
      </p:pic>
      <p:sp>
        <p:nvSpPr>
          <p:cNvPr id="6" name="Rectangular Callout 7"/>
          <p:cNvSpPr/>
          <p:nvPr/>
        </p:nvSpPr>
        <p:spPr>
          <a:xfrm rot="10800000">
            <a:off x="1954139" y="3724898"/>
            <a:ext cx="8021620" cy="1284984"/>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1954139" y="4172364"/>
            <a:ext cx="8283721" cy="646331"/>
          </a:xfrm>
          <a:prstGeom prst="rect">
            <a:avLst/>
          </a:prstGeom>
        </p:spPr>
        <p:txBody>
          <a:bodyPr wrap="square">
            <a:spAutoFit/>
          </a:bodyPr>
          <a:lstStyle/>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برای نتیجه آخر بهتر است یک جمله به عنوان نتیجه و عبارتی که شنونده، </a:t>
            </a:r>
            <a:r>
              <a:rPr lang="fa-IR" dirty="0" err="1" smtClean="0">
                <a:cs typeface="B Mitra" panose="00000400000000000000" pitchFamily="2" charset="-78"/>
              </a:rPr>
              <a:t>دست‏آورد</a:t>
            </a:r>
            <a:r>
              <a:rPr lang="fa-IR" dirty="0" smtClean="0">
                <a:cs typeface="B Mitra" panose="00000400000000000000" pitchFamily="2" charset="-78"/>
              </a:rPr>
              <a:t> این ارائه را با آن به یاد خواهد آورد (</a:t>
            </a:r>
            <a:r>
              <a:rPr lang="en-US" dirty="0" smtClean="0">
                <a:cs typeface="B Mitra" panose="00000400000000000000" pitchFamily="2" charset="-78"/>
              </a:rPr>
              <a:t>take home message</a:t>
            </a:r>
            <a:r>
              <a:rPr lang="fa-IR" dirty="0" smtClean="0">
                <a:cs typeface="B Mitra" panose="00000400000000000000" pitchFamily="2" charset="-78"/>
              </a:rPr>
              <a:t>) نوشته شود. </a:t>
            </a:r>
            <a:endParaRPr lang="fa-IR" dirty="0">
              <a:cs typeface="B Mitra" panose="00000400000000000000" pitchFamily="2" charset="-78"/>
            </a:endParaRPr>
          </a:p>
        </p:txBody>
      </p:sp>
    </p:spTree>
    <p:extLst>
      <p:ext uri="{BB962C8B-B14F-4D97-AF65-F5344CB8AC3E}">
        <p14:creationId xmlns:p14="http://schemas.microsoft.com/office/powerpoint/2010/main" val="40166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rtl="1"/>
            <a:r>
              <a:rPr lang="fa-IR" sz="3600" b="1" dirty="0" smtClean="0">
                <a:cs typeface="B Mitra" panose="00000400000000000000" pitchFamily="2" charset="-78"/>
              </a:rPr>
              <a:t>با تشکر</a:t>
            </a:r>
            <a:endParaRPr lang="en-US" sz="3600"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sz="3200" dirty="0">
                <a:cs typeface="B Mitra" panose="00000400000000000000" pitchFamily="2" charset="-78"/>
              </a:rPr>
              <a:t>تشکر از حسن توجه شما</a:t>
            </a:r>
            <a:endParaRPr lang="en-US" sz="3200" dirty="0">
              <a:cs typeface="B Mitr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80" y="1940953"/>
            <a:ext cx="9029700" cy="4495800"/>
          </a:xfrm>
          <a:prstGeom prst="rect">
            <a:avLst/>
          </a:prstGeom>
        </p:spPr>
      </p:pic>
      <p:sp>
        <p:nvSpPr>
          <p:cNvPr id="8" name="TextBox 7"/>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31</a:t>
            </a:r>
            <a:endParaRPr lang="en-US" sz="2000" dirty="0">
              <a:cs typeface="B Mitra" pitchFamily="2" charset="-78"/>
            </a:endParaRPr>
          </a:p>
        </p:txBody>
      </p:sp>
    </p:spTree>
    <p:extLst>
      <p:ext uri="{BB962C8B-B14F-4D97-AF65-F5344CB8AC3E}">
        <p14:creationId xmlns:p14="http://schemas.microsoft.com/office/powerpoint/2010/main" val="804993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a:r>
              <a:rPr lang="fa-IR" sz="3600" b="1" dirty="0" smtClean="0">
                <a:cs typeface="B Mitra" panose="00000400000000000000" pitchFamily="2" charset="-78"/>
              </a:rPr>
              <a:t>منابع</a:t>
            </a:r>
            <a:endParaRPr lang="en-US" sz="3600" b="1" dirty="0">
              <a:cs typeface="B Mitra" panose="00000400000000000000" pitchFamily="2" charset="-78"/>
            </a:endParaRPr>
          </a:p>
        </p:txBody>
      </p:sp>
      <p:sp>
        <p:nvSpPr>
          <p:cNvPr id="3" name="Content Placeholder 2"/>
          <p:cNvSpPr>
            <a:spLocks noGrp="1"/>
          </p:cNvSpPr>
          <p:nvPr>
            <p:ph idx="1"/>
          </p:nvPr>
        </p:nvSpPr>
        <p:spPr>
          <a:xfrm>
            <a:off x="838200" y="2356834"/>
            <a:ext cx="10515600" cy="4296648"/>
          </a:xfrm>
        </p:spPr>
        <p:txBody>
          <a:bodyPr>
            <a:normAutofit/>
          </a:bodyPr>
          <a:lstStyle/>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Shetty, J., &amp; </a:t>
            </a:r>
            <a:r>
              <a:rPr lang="en-US" dirty="0" err="1">
                <a:latin typeface="Times New Roman" panose="02020603050405020304" pitchFamily="18" charset="0"/>
                <a:cs typeface="Times New Roman" panose="02020603050405020304" pitchFamily="18" charset="0"/>
              </a:rPr>
              <a:t>Adibi</a:t>
            </a:r>
            <a:r>
              <a:rPr lang="en-US" dirty="0">
                <a:latin typeface="Times New Roman" panose="02020603050405020304" pitchFamily="18" charset="0"/>
                <a:cs typeface="Times New Roman" panose="02020603050405020304" pitchFamily="18" charset="0"/>
              </a:rPr>
              <a:t>, J. (2005, August). Discovering important nodes through graph entropy the case of </a:t>
            </a:r>
            <a:r>
              <a:rPr lang="en-US" dirty="0" err="1">
                <a:latin typeface="Times New Roman" panose="02020603050405020304" pitchFamily="18" charset="0"/>
                <a:cs typeface="Times New Roman" panose="02020603050405020304" pitchFamily="18" charset="0"/>
              </a:rPr>
              <a:t>enron</a:t>
            </a:r>
            <a:r>
              <a:rPr lang="en-US" dirty="0">
                <a:latin typeface="Times New Roman" panose="02020603050405020304" pitchFamily="18" charset="0"/>
                <a:cs typeface="Times New Roman" panose="02020603050405020304" pitchFamily="18" charset="0"/>
              </a:rPr>
              <a:t> email database. In </a:t>
            </a:r>
            <a:r>
              <a:rPr lang="en-US" i="1" dirty="0">
                <a:latin typeface="Times New Roman" panose="02020603050405020304" pitchFamily="18" charset="0"/>
                <a:cs typeface="Times New Roman" panose="02020603050405020304" pitchFamily="18" charset="0"/>
              </a:rPr>
              <a:t>Proceedings of the 3rd international workshop on Link discovery</a:t>
            </a:r>
            <a:r>
              <a:rPr lang="en-US" dirty="0">
                <a:latin typeface="Times New Roman" panose="02020603050405020304" pitchFamily="18" charset="0"/>
                <a:cs typeface="Times New Roman" panose="02020603050405020304" pitchFamily="18" charset="0"/>
              </a:rPr>
              <a:t> (pp. 74-81). ACM</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dirty="0" err="1">
                <a:latin typeface="Times New Roman" panose="02020603050405020304" pitchFamily="18" charset="0"/>
                <a:cs typeface="Times New Roman" panose="02020603050405020304" pitchFamily="18" charset="0"/>
              </a:rPr>
              <a:t>Dehmer</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Mowshowitz</a:t>
            </a:r>
            <a:r>
              <a:rPr lang="en-US" dirty="0">
                <a:latin typeface="Times New Roman" panose="02020603050405020304" pitchFamily="18" charset="0"/>
                <a:cs typeface="Times New Roman" panose="02020603050405020304" pitchFamily="18" charset="0"/>
              </a:rPr>
              <a:t>, A., “</a:t>
            </a:r>
            <a:r>
              <a:rPr lang="en-US" i="1" dirty="0">
                <a:latin typeface="Times New Roman" panose="02020603050405020304" pitchFamily="18" charset="0"/>
                <a:cs typeface="Times New Roman" panose="02020603050405020304" pitchFamily="18" charset="0"/>
              </a:rPr>
              <a:t>A history of graph entropy measures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Inf. Sci. </a:t>
            </a:r>
            <a:r>
              <a:rPr lang="en-US" b="1" dirty="0">
                <a:latin typeface="Times New Roman" panose="02020603050405020304" pitchFamily="18" charset="0"/>
                <a:cs typeface="Times New Roman" panose="02020603050405020304" pitchFamily="18" charset="0"/>
              </a:rPr>
              <a:t>2011</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181</a:t>
            </a:r>
            <a:r>
              <a:rPr lang="en-US" dirty="0">
                <a:latin typeface="Times New Roman" panose="02020603050405020304" pitchFamily="18" charset="0"/>
                <a:cs typeface="Times New Roman" panose="02020603050405020304" pitchFamily="18" charset="0"/>
              </a:rPr>
              <a:t>, 57–78</a:t>
            </a:r>
            <a:r>
              <a:rPr lang="en-US" dirty="0" smtClean="0">
                <a:latin typeface="Times New Roman" panose="02020603050405020304" pitchFamily="18" charset="0"/>
                <a:cs typeface="Times New Roman" panose="02020603050405020304" pitchFamily="18" charset="0"/>
              </a:rPr>
              <a:t>.</a:t>
            </a:r>
          </a:p>
          <a:p>
            <a:pPr marL="514350" lvl="0" indent="-514350">
              <a:buFont typeface="+mj-lt"/>
              <a:buAutoNum type="arabicPeriod"/>
            </a:pPr>
            <a:r>
              <a:rPr lang="en-US" dirty="0" smtClean="0">
                <a:latin typeface="Times New Roman" panose="02020603050405020304" pitchFamily="18" charset="0"/>
                <a:cs typeface="Times New Roman" panose="02020603050405020304" pitchFamily="18" charset="0"/>
              </a:rPr>
              <a:t>Newman</a:t>
            </a:r>
            <a:r>
              <a:rPr lang="en-US" dirty="0">
                <a:latin typeface="Times New Roman" panose="02020603050405020304" pitchFamily="18" charset="0"/>
                <a:cs typeface="Times New Roman" panose="02020603050405020304" pitchFamily="18" charset="0"/>
              </a:rPr>
              <a:t>, M. E. (2004). Who is the best connected scientist? A study of scientific </a:t>
            </a:r>
            <a:r>
              <a:rPr lang="en-US" dirty="0" err="1">
                <a:latin typeface="Times New Roman" panose="02020603050405020304" pitchFamily="18" charset="0"/>
                <a:cs typeface="Times New Roman" panose="02020603050405020304" pitchFamily="18" charset="0"/>
              </a:rPr>
              <a:t>coauthorship</a:t>
            </a:r>
            <a:r>
              <a:rPr lang="en-US" dirty="0">
                <a:latin typeface="Times New Roman" panose="02020603050405020304" pitchFamily="18" charset="0"/>
                <a:cs typeface="Times New Roman" panose="02020603050405020304" pitchFamily="18" charset="0"/>
              </a:rPr>
              <a:t> networks. In </a:t>
            </a:r>
            <a:r>
              <a:rPr lang="en-US" i="1" dirty="0">
                <a:latin typeface="Times New Roman" panose="02020603050405020304" pitchFamily="18" charset="0"/>
                <a:cs typeface="Times New Roman" panose="02020603050405020304" pitchFamily="18" charset="0"/>
              </a:rPr>
              <a:t>Complex networks</a:t>
            </a:r>
            <a:r>
              <a:rPr lang="en-US" dirty="0">
                <a:latin typeface="Times New Roman" panose="02020603050405020304" pitchFamily="18" charset="0"/>
                <a:cs typeface="Times New Roman" panose="02020603050405020304" pitchFamily="18" charset="0"/>
              </a:rPr>
              <a:t> (pp. 337-370). Springer Berlin Heidelberg.</a:t>
            </a:r>
          </a:p>
          <a:p>
            <a:pPr marL="457200" indent="-457200">
              <a:buFont typeface="+mj-lt"/>
              <a:buAutoNum type="arabicPeriod"/>
            </a:pPr>
            <a:endParaRPr lang="en-US" sz="2400" dirty="0"/>
          </a:p>
          <a:p>
            <a:pPr lvl="0"/>
            <a:endParaRPr lang="en-US" sz="2400" dirty="0"/>
          </a:p>
          <a:p>
            <a:endParaRPr lang="en-US" dirty="0"/>
          </a:p>
        </p:txBody>
      </p:sp>
      <p:sp>
        <p:nvSpPr>
          <p:cNvPr id="5" name="TextBox 4"/>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32</a:t>
            </a:r>
            <a:endParaRPr lang="en-US" sz="2000" dirty="0">
              <a:cs typeface="B Mitra" pitchFamily="2" charset="-78"/>
            </a:endParaRPr>
          </a:p>
        </p:txBody>
      </p:sp>
    </p:spTree>
    <p:extLst>
      <p:ext uri="{BB962C8B-B14F-4D97-AF65-F5344CB8AC3E}">
        <p14:creationId xmlns:p14="http://schemas.microsoft.com/office/powerpoint/2010/main" val="1222775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5494522" y="4354052"/>
            <a:ext cx="148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b="1" dirty="0" err="1" smtClean="0">
                <a:cs typeface="B Mitra" panose="00000400000000000000" pitchFamily="2" charset="-78"/>
              </a:rPr>
              <a:t>بی‏نظمی</a:t>
            </a:r>
            <a:r>
              <a:rPr lang="fa-IR" sz="3600" b="1" dirty="0" smtClean="0">
                <a:cs typeface="B Mitra" panose="00000400000000000000" pitchFamily="2" charset="-78"/>
              </a:rPr>
              <a:t> در گراف</a:t>
            </a:r>
            <a:r>
              <a:rPr lang="en-US" sz="3600" b="1" dirty="0" smtClean="0">
                <a:cs typeface="B Mitra" panose="00000400000000000000" pitchFamily="2" charset="-78"/>
              </a:rPr>
              <a:t> </a:t>
            </a:r>
            <a:endParaRPr lang="en-US" sz="3600" b="1" dirty="0">
              <a:cs typeface="B Mitra" panose="00000400000000000000" pitchFamily="2" charset="-78"/>
            </a:endParaRPr>
          </a:p>
        </p:txBody>
      </p:sp>
      <p:sp>
        <p:nvSpPr>
          <p:cNvPr id="15" name="Rectangle 14"/>
          <p:cNvSpPr/>
          <p:nvPr/>
        </p:nvSpPr>
        <p:spPr>
          <a:xfrm>
            <a:off x="3432328" y="3516495"/>
            <a:ext cx="966114" cy="487506"/>
          </a:xfrm>
          <a:prstGeom prst="rect">
            <a:avLst/>
          </a:prstGeom>
        </p:spPr>
        <p:txBody>
          <a:bodyPr wrap="square">
            <a:spAutoFit/>
          </a:bodyPr>
          <a:lstStyle/>
          <a:p>
            <a:pPr algn="r" rtl="1">
              <a:lnSpc>
                <a:spcPct val="107000"/>
              </a:lnSpc>
              <a:spcAft>
                <a:spcPts val="800"/>
              </a:spcAft>
            </a:pPr>
            <a:r>
              <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2</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705064" y="2213751"/>
            <a:ext cx="458779" cy="584775"/>
          </a:xfrm>
          <a:prstGeom prst="rect">
            <a:avLst/>
          </a:prstGeom>
        </p:spPr>
        <p:txBody>
          <a:bodyPr wrap="none">
            <a:spAutoFit/>
          </a:bodyPr>
          <a:lstStyle/>
          <a:p>
            <a:pPr algn="ct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E</a:t>
            </a:r>
            <a:endParaRPr lang="en-US" sz="3200" dirty="0"/>
          </a:p>
        </p:txBody>
      </p:sp>
      <p:sp>
        <p:nvSpPr>
          <p:cNvPr id="24" name="Rectangle 23"/>
          <p:cNvSpPr/>
          <p:nvPr/>
        </p:nvSpPr>
        <p:spPr>
          <a:xfrm>
            <a:off x="3177070" y="4209832"/>
            <a:ext cx="966114" cy="487506"/>
          </a:xfrm>
          <a:prstGeom prst="rect">
            <a:avLst/>
          </a:prstGeom>
        </p:spPr>
        <p:txBody>
          <a:bodyPr wrap="square">
            <a:spAutoFit/>
          </a:bodyPr>
          <a:lstStyle/>
          <a:p>
            <a:pPr algn="r" rtl="1">
              <a:lnSpc>
                <a:spcPct val="107000"/>
              </a:lnSpc>
              <a:spcAft>
                <a:spcPts val="800"/>
              </a:spcAft>
            </a:pPr>
            <a:r>
              <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1</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5" name="Rectangle 24"/>
          <p:cNvSpPr/>
          <p:nvPr/>
        </p:nvSpPr>
        <p:spPr>
          <a:xfrm>
            <a:off x="2301332" y="4189515"/>
            <a:ext cx="966114" cy="470000"/>
          </a:xfrm>
          <a:prstGeom prst="rect">
            <a:avLst/>
          </a:prstGeom>
        </p:spPr>
        <p:txBody>
          <a:bodyPr wrap="square">
            <a:spAutoFit/>
          </a:bodyPr>
          <a:lstStyle/>
          <a:p>
            <a:pPr algn="r" rtl="1">
              <a:lnSpc>
                <a:spcPct val="107000"/>
              </a:lnSpc>
              <a:spcAft>
                <a:spcPts val="800"/>
              </a:spcAft>
            </a:pPr>
            <a:r>
              <a:rPr lang="en-US" sz="2400" b="1" dirty="0" smtClean="0">
                <a:solidFill>
                  <a:srgbClr val="FF0000"/>
                </a:solidFill>
                <a:latin typeface="Calibri" panose="020F0502020204030204" pitchFamily="34" charset="0"/>
                <a:ea typeface="Calibri" panose="020F0502020204030204" pitchFamily="34" charset="0"/>
                <a:cs typeface="B Nazanin+ Regular" panose="01000506000000020004" pitchFamily="2" charset="-78"/>
              </a:rPr>
              <a:t>1</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Rectangle 26"/>
              <p:cNvSpPr/>
              <p:nvPr/>
            </p:nvSpPr>
            <p:spPr>
              <a:xfrm>
                <a:off x="984139" y="2140685"/>
                <a:ext cx="9218485" cy="737189"/>
              </a:xfrm>
              <a:prstGeom prst="rect">
                <a:avLst/>
              </a:prstGeom>
            </p:spPr>
            <p:txBody>
              <a:bodyPr wrap="none">
                <a:spAutoFit/>
              </a:bodyPr>
              <a:lstStyle/>
              <a:p>
                <a:pPr algn="ct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b="1" i="0" smtClean="0">
                        <a:latin typeface="Cambria Math" panose="02040503050406030204" pitchFamily="18" charset="0"/>
                        <a:cs typeface="Times New Roman" panose="02020603050405020304" pitchFamily="18" charset="0"/>
                      </a:rPr>
                      <m:t> </m:t>
                    </m:r>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𝟔</m:t>
                        </m:r>
                      </m:den>
                    </m:f>
                    <m:r>
                      <a:rPr lang="en-US" sz="2800" b="1" i="1" smtClean="0">
                        <a:latin typeface="Cambria Math" panose="02040503050406030204" pitchFamily="18" charset="0"/>
                        <a:cs typeface="Times New Roman" panose="02020603050405020304" pitchFamily="18" charset="0"/>
                      </a:rPr>
                      <m:t> ∗</m:t>
                    </m:r>
                    <m:r>
                      <a:rPr lang="en-US" sz="2800" b="1" i="1" smtClean="0">
                        <a:latin typeface="Cambria Math" panose="02040503050406030204" pitchFamily="18" charset="0"/>
                        <a:cs typeface="Times New Roman" panose="02020603050405020304" pitchFamily="18" charset="0"/>
                      </a:rPr>
                      <m:t>𝒍𝒏</m:t>
                    </m:r>
                    <m:d>
                      <m:dPr>
                        <m:ctrlPr>
                          <a:rPr lang="en-US" sz="2800" b="1" i="1" smtClean="0">
                            <a:latin typeface="Cambria Math" panose="02040503050406030204" pitchFamily="18" charset="0"/>
                            <a:cs typeface="Times New Roman" panose="02020603050405020304" pitchFamily="18" charset="0"/>
                          </a:rPr>
                        </m:ctrlPr>
                      </m:dPr>
                      <m:e>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𝟔</m:t>
                            </m:r>
                          </m:den>
                        </m:f>
                      </m:e>
                    </m:d>
                    <m:r>
                      <m:rPr>
                        <m:nor/>
                      </m:rPr>
                      <a:rPr lang="en-US" sz="3200" b="1" dirty="0">
                        <a:latin typeface="Times New Roman" panose="02020603050405020304" pitchFamily="18" charset="0"/>
                        <a:ea typeface="Calibri" panose="020F0502020204030204" pitchFamily="34"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 </m:t>
                    </m:r>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𝟔</m:t>
                        </m:r>
                      </m:den>
                    </m:f>
                    <m:r>
                      <a:rPr lang="en-US" sz="2800" b="1" i="1">
                        <a:latin typeface="Cambria Math" panose="02040503050406030204" pitchFamily="18" charset="0"/>
                        <a:cs typeface="Times New Roman" panose="02020603050405020304" pitchFamily="18" charset="0"/>
                      </a:rPr>
                      <m:t> ∗</m:t>
                    </m:r>
                    <m:r>
                      <a:rPr lang="en-US" sz="2800" b="1" i="1">
                        <a:latin typeface="Cambria Math" panose="02040503050406030204" pitchFamily="18" charset="0"/>
                        <a:cs typeface="Times New Roman" panose="02020603050405020304" pitchFamily="18" charset="0"/>
                      </a:rPr>
                      <m:t>𝒍𝒏</m:t>
                    </m:r>
                    <m:d>
                      <m:dPr>
                        <m:ctrlPr>
                          <a:rPr lang="en-US" sz="2800" b="1" i="1">
                            <a:latin typeface="Cambria Math" panose="02040503050406030204" pitchFamily="18" charset="0"/>
                            <a:cs typeface="Times New Roman" panose="02020603050405020304" pitchFamily="18" charset="0"/>
                          </a:rPr>
                        </m:ctrlPr>
                      </m:dPr>
                      <m:e>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𝟐</m:t>
                            </m:r>
                          </m:num>
                          <m:den>
                            <m:r>
                              <a:rPr lang="en-US" sz="2800" b="1" i="1" smtClean="0">
                                <a:latin typeface="Cambria Math" panose="02040503050406030204" pitchFamily="18" charset="0"/>
                                <a:cs typeface="Times New Roman" panose="02020603050405020304" pitchFamily="18" charset="0"/>
                              </a:rPr>
                              <m:t>𝟔</m:t>
                            </m:r>
                          </m:den>
                        </m:f>
                      </m:e>
                    </m:d>
                    <m:r>
                      <m:rPr>
                        <m:nor/>
                      </m:rPr>
                      <a:rPr lang="en-US" sz="3200" b="1" dirty="0">
                        <a:latin typeface="Times New Roman" panose="02020603050405020304" pitchFamily="18" charset="0"/>
                        <a:ea typeface="Calibri" panose="020F0502020204030204" pitchFamily="34"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 </m:t>
                    </m:r>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𝟔</m:t>
                        </m:r>
                      </m:den>
                    </m:f>
                    <m:r>
                      <a:rPr lang="en-US" sz="2800" b="1" i="1">
                        <a:latin typeface="Cambria Math" panose="02040503050406030204" pitchFamily="18" charset="0"/>
                        <a:cs typeface="Times New Roman" panose="02020603050405020304" pitchFamily="18" charset="0"/>
                      </a:rPr>
                      <m:t> ∗</m:t>
                    </m:r>
                    <m:r>
                      <a:rPr lang="en-US" sz="2800" b="1" i="1">
                        <a:latin typeface="Cambria Math" panose="02040503050406030204" pitchFamily="18" charset="0"/>
                        <a:cs typeface="Times New Roman" panose="02020603050405020304" pitchFamily="18" charset="0"/>
                      </a:rPr>
                      <m:t>𝒍𝒏</m:t>
                    </m:r>
                    <m:d>
                      <m:dPr>
                        <m:ctrlPr>
                          <a:rPr lang="en-US" sz="2800" b="1" i="1">
                            <a:latin typeface="Cambria Math" panose="02040503050406030204" pitchFamily="18" charset="0"/>
                            <a:cs typeface="Times New Roman" panose="02020603050405020304" pitchFamily="18" charset="0"/>
                          </a:rPr>
                        </m:ctrlPr>
                      </m:dPr>
                      <m:e>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𝟔</m:t>
                            </m:r>
                          </m:den>
                        </m:f>
                      </m:e>
                    </m:d>
                    <m:r>
                      <m:rPr>
                        <m:nor/>
                      </m:rPr>
                      <a:rPr lang="en-US" sz="3200" b="1" dirty="0">
                        <a:latin typeface="Times New Roman" panose="02020603050405020304" pitchFamily="18" charset="0"/>
                        <a:ea typeface="Calibri" panose="020F0502020204030204" pitchFamily="34"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 </m:t>
                    </m:r>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𝟔</m:t>
                        </m:r>
                      </m:den>
                    </m:f>
                    <m:r>
                      <a:rPr lang="en-US" sz="2800" b="1" i="1">
                        <a:latin typeface="Cambria Math" panose="02040503050406030204" pitchFamily="18" charset="0"/>
                        <a:cs typeface="Times New Roman" panose="02020603050405020304" pitchFamily="18" charset="0"/>
                      </a:rPr>
                      <m:t> ∗</m:t>
                    </m:r>
                    <m:r>
                      <a:rPr lang="en-US" sz="2800" b="1" i="1">
                        <a:latin typeface="Cambria Math" panose="02040503050406030204" pitchFamily="18" charset="0"/>
                        <a:cs typeface="Times New Roman" panose="02020603050405020304" pitchFamily="18" charset="0"/>
                      </a:rPr>
                      <m:t>𝒍𝒏</m:t>
                    </m:r>
                    <m:d>
                      <m:dPr>
                        <m:ctrlPr>
                          <a:rPr lang="en-US" sz="2800" b="1" i="1">
                            <a:latin typeface="Cambria Math" panose="02040503050406030204" pitchFamily="18" charset="0"/>
                            <a:cs typeface="Times New Roman" panose="02020603050405020304" pitchFamily="18" charset="0"/>
                          </a:rPr>
                        </m:ctrlPr>
                      </m:dPr>
                      <m:e>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𝟔</m:t>
                            </m:r>
                          </m:den>
                        </m:f>
                      </m:e>
                    </m:d>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𝟏</m:t>
                    </m:r>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𝟑</m:t>
                    </m:r>
                  </m:oMath>
                </a14:m>
                <a:endParaRPr lang="en-US" sz="3200" dirty="0"/>
              </a:p>
            </p:txBody>
          </p:sp>
        </mc:Choice>
        <mc:Fallback xmlns="">
          <p:sp>
            <p:nvSpPr>
              <p:cNvPr id="27" name="Rectangle 26"/>
              <p:cNvSpPr>
                <a:spLocks noRot="1" noChangeAspect="1" noMove="1" noResize="1" noEditPoints="1" noAdjustHandles="1" noChangeArrowheads="1" noChangeShapeType="1" noTextEdit="1"/>
              </p:cNvSpPr>
              <p:nvPr/>
            </p:nvSpPr>
            <p:spPr>
              <a:xfrm>
                <a:off x="984139" y="2140685"/>
                <a:ext cx="9218485" cy="737189"/>
              </a:xfrm>
              <a:prstGeom prst="rect">
                <a:avLst/>
              </a:prstGeom>
              <a:blipFill rotWithShape="0">
                <a:blip r:embed="rId2"/>
                <a:stretch>
                  <a:fillRect l="-595" t="-4132" b="-12397"/>
                </a:stretch>
              </a:blipFill>
            </p:spPr>
            <p:txBody>
              <a:bodyPr/>
              <a:lstStyle/>
              <a:p>
                <a:r>
                  <a:rPr lang="en-US">
                    <a:noFill/>
                  </a:rPr>
                  <a:t> </a:t>
                </a:r>
              </a:p>
            </p:txBody>
          </p:sp>
        </mc:Fallback>
      </mc:AlternateContent>
      <p:sp>
        <p:nvSpPr>
          <p:cNvPr id="21" name="TextBox 20"/>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33</a:t>
            </a:r>
            <a:endParaRPr lang="en-US" sz="2000" dirty="0">
              <a:cs typeface="B Mitra" pitchFamily="2" charset="-78"/>
            </a:endParaRPr>
          </a:p>
        </p:txBody>
      </p:sp>
      <p:sp>
        <p:nvSpPr>
          <p:cNvPr id="29" name="Flowchart: Connector 28"/>
          <p:cNvSpPr/>
          <p:nvPr/>
        </p:nvSpPr>
        <p:spPr>
          <a:xfrm>
            <a:off x="3033695" y="3376522"/>
            <a:ext cx="456060" cy="4641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6803">
            <a:off x="1419226" y="3494134"/>
            <a:ext cx="1202898" cy="2374953"/>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76476">
            <a:off x="3510100" y="3834125"/>
            <a:ext cx="1202898" cy="23749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0370">
            <a:off x="3075574" y="3889902"/>
            <a:ext cx="463704" cy="149582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21194">
            <a:off x="4051933" y="3231476"/>
            <a:ext cx="463704" cy="1495820"/>
          </a:xfrm>
          <a:prstGeom prst="rect">
            <a:avLst/>
          </a:prstGeom>
        </p:spPr>
      </p:pic>
      <p:sp>
        <p:nvSpPr>
          <p:cNvPr id="31" name="Rectangle 30"/>
          <p:cNvSpPr/>
          <p:nvPr/>
        </p:nvSpPr>
        <p:spPr>
          <a:xfrm>
            <a:off x="1385667" y="4068718"/>
            <a:ext cx="966114" cy="470000"/>
          </a:xfrm>
          <a:prstGeom prst="rect">
            <a:avLst/>
          </a:prstGeom>
        </p:spPr>
        <p:txBody>
          <a:bodyPr wrap="square">
            <a:spAutoFit/>
          </a:bodyPr>
          <a:lstStyle/>
          <a:p>
            <a:pPr algn="r" rtl="1">
              <a:lnSpc>
                <a:spcPct val="107000"/>
              </a:lnSpc>
              <a:spcAft>
                <a:spcPts val="800"/>
              </a:spcAft>
            </a:pPr>
            <a:r>
              <a:rPr lang="en-US" sz="2400" b="1" dirty="0" smtClean="0">
                <a:solidFill>
                  <a:srgbClr val="FF0000"/>
                </a:solidFill>
                <a:latin typeface="Calibri" panose="020F0502020204030204" pitchFamily="34" charset="0"/>
                <a:ea typeface="Calibri" panose="020F0502020204030204" pitchFamily="34" charset="0"/>
                <a:cs typeface="B Nazanin+ Regular" panose="01000506000000020004" pitchFamily="2" charset="-78"/>
              </a:rPr>
              <a:t>2</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p:cNvSpPr/>
          <p:nvPr/>
        </p:nvSpPr>
        <p:spPr>
          <a:xfrm>
            <a:off x="1441272" y="4066080"/>
            <a:ext cx="966114" cy="470000"/>
          </a:xfrm>
          <a:prstGeom prst="rect">
            <a:avLst/>
          </a:prstGeom>
        </p:spPr>
        <p:txBody>
          <a:bodyPr wrap="square">
            <a:spAutoFit/>
          </a:bodyPr>
          <a:lstStyle/>
          <a:p>
            <a:pPr algn="r" rtl="1">
              <a:lnSpc>
                <a:spcPct val="107000"/>
              </a:lnSpc>
              <a:spcAft>
                <a:spcPts val="800"/>
              </a:spcAft>
            </a:pPr>
            <a:r>
              <a:rPr lang="en-US" sz="2400" b="1" dirty="0" smtClean="0">
                <a:solidFill>
                  <a:srgbClr val="FF0000"/>
                </a:solidFill>
                <a:latin typeface="Calibri" panose="020F0502020204030204" pitchFamily="34" charset="0"/>
                <a:ea typeface="Calibri" panose="020F0502020204030204" pitchFamily="34" charset="0"/>
                <a:cs typeface="B Nazanin+ Regular" panose="01000506000000020004" pitchFamily="2" charset="-78"/>
              </a:rPr>
              <a:t>10</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3" name="Rectangle 32"/>
          <p:cNvSpPr/>
          <p:nvPr/>
        </p:nvSpPr>
        <p:spPr>
          <a:xfrm>
            <a:off x="3535598" y="3509386"/>
            <a:ext cx="966114" cy="470000"/>
          </a:xfrm>
          <a:prstGeom prst="rect">
            <a:avLst/>
          </a:prstGeom>
        </p:spPr>
        <p:txBody>
          <a:bodyPr wrap="square">
            <a:spAutoFit/>
          </a:bodyPr>
          <a:lstStyle/>
          <a:p>
            <a:pPr algn="r" rtl="1">
              <a:lnSpc>
                <a:spcPct val="107000"/>
              </a:lnSpc>
              <a:spcAft>
                <a:spcPts val="800"/>
              </a:spcAft>
            </a:pPr>
            <a:r>
              <a:rPr lang="en-US" sz="2400" b="1" dirty="0" smtClean="0">
                <a:solidFill>
                  <a:srgbClr val="FF0000"/>
                </a:solidFill>
                <a:latin typeface="Calibri" panose="020F0502020204030204" pitchFamily="34" charset="0"/>
                <a:ea typeface="Calibri" panose="020F0502020204030204" pitchFamily="34" charset="0"/>
                <a:cs typeface="B Nazanin+ Regular" panose="01000506000000020004" pitchFamily="2" charset="-78"/>
              </a:rPr>
              <a:t>10</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1056748" y="2140684"/>
                <a:ext cx="10356618" cy="737189"/>
              </a:xfrm>
              <a:prstGeom prst="rect">
                <a:avLst/>
              </a:prstGeom>
            </p:spPr>
            <p:txBody>
              <a:bodyPr wrap="none">
                <a:spAutoFit/>
              </a:bodyPr>
              <a:lstStyle/>
              <a:p>
                <a:pPr algn="ct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b="1" i="0" smtClean="0">
                        <a:latin typeface="Cambria Math" panose="02040503050406030204" pitchFamily="18" charset="0"/>
                        <a:cs typeface="Times New Roman" panose="02020603050405020304" pitchFamily="18" charset="0"/>
                      </a:rPr>
                      <m:t> </m:t>
                    </m:r>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𝟏𝟎</m:t>
                        </m:r>
                      </m:num>
                      <m:den>
                        <m:r>
                          <a:rPr lang="en-US" sz="2800" b="1" i="1" smtClean="0">
                            <a:latin typeface="Cambria Math" panose="02040503050406030204" pitchFamily="18" charset="0"/>
                            <a:cs typeface="Times New Roman" panose="02020603050405020304" pitchFamily="18" charset="0"/>
                          </a:rPr>
                          <m:t>𝟐𝟐</m:t>
                        </m:r>
                      </m:den>
                    </m:f>
                    <m:r>
                      <a:rPr lang="en-US" sz="2800" b="1" i="1" smtClean="0">
                        <a:latin typeface="Cambria Math" panose="02040503050406030204" pitchFamily="18" charset="0"/>
                        <a:cs typeface="Times New Roman" panose="02020603050405020304" pitchFamily="18" charset="0"/>
                      </a:rPr>
                      <m:t> ∗</m:t>
                    </m:r>
                    <m:r>
                      <a:rPr lang="en-US" sz="2800" b="1" i="1" smtClean="0">
                        <a:latin typeface="Cambria Math" panose="02040503050406030204" pitchFamily="18" charset="0"/>
                        <a:cs typeface="Times New Roman" panose="02020603050405020304" pitchFamily="18" charset="0"/>
                      </a:rPr>
                      <m:t>𝒍𝒏</m:t>
                    </m:r>
                    <m:d>
                      <m:dPr>
                        <m:ctrlPr>
                          <a:rPr lang="en-US" sz="2800" b="1" i="1" smtClean="0">
                            <a:latin typeface="Cambria Math" panose="02040503050406030204" pitchFamily="18" charset="0"/>
                            <a:cs typeface="Times New Roman" panose="02020603050405020304" pitchFamily="18" charset="0"/>
                          </a:rPr>
                        </m:ctrlPr>
                      </m:dPr>
                      <m:e>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𝟏𝟎</m:t>
                            </m:r>
                          </m:num>
                          <m:den>
                            <m:r>
                              <a:rPr lang="en-US" sz="2800" b="1" i="1" smtClean="0">
                                <a:latin typeface="Cambria Math" panose="02040503050406030204" pitchFamily="18" charset="0"/>
                                <a:cs typeface="Times New Roman" panose="02020603050405020304" pitchFamily="18" charset="0"/>
                              </a:rPr>
                              <m:t>𝟐𝟐</m:t>
                            </m:r>
                          </m:den>
                        </m:f>
                      </m:e>
                    </m:d>
                    <m:r>
                      <m:rPr>
                        <m:nor/>
                      </m:rPr>
                      <a:rPr lang="en-US" sz="3200" b="1" dirty="0">
                        <a:latin typeface="Times New Roman" panose="02020603050405020304" pitchFamily="18" charset="0"/>
                        <a:ea typeface="Calibri" panose="020F0502020204030204" pitchFamily="34"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 </m:t>
                    </m:r>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𝟏𝟎</m:t>
                        </m:r>
                      </m:num>
                      <m:den>
                        <m:r>
                          <a:rPr lang="en-US" sz="2800" b="1" i="1" smtClean="0">
                            <a:latin typeface="Cambria Math" panose="02040503050406030204" pitchFamily="18" charset="0"/>
                            <a:cs typeface="Times New Roman" panose="02020603050405020304" pitchFamily="18" charset="0"/>
                          </a:rPr>
                          <m:t>𝟐𝟐</m:t>
                        </m:r>
                      </m:den>
                    </m:f>
                    <m:r>
                      <a:rPr lang="en-US" sz="2800" b="1" i="1">
                        <a:latin typeface="Cambria Math" panose="02040503050406030204" pitchFamily="18" charset="0"/>
                        <a:cs typeface="Times New Roman" panose="02020603050405020304" pitchFamily="18" charset="0"/>
                      </a:rPr>
                      <m:t> ∗</m:t>
                    </m:r>
                    <m:r>
                      <a:rPr lang="en-US" sz="2800" b="1" i="1">
                        <a:latin typeface="Cambria Math" panose="02040503050406030204" pitchFamily="18" charset="0"/>
                        <a:cs typeface="Times New Roman" panose="02020603050405020304" pitchFamily="18" charset="0"/>
                      </a:rPr>
                      <m:t>𝒍𝒏</m:t>
                    </m:r>
                    <m:d>
                      <m:dPr>
                        <m:ctrlPr>
                          <a:rPr lang="en-US" sz="2800" b="1" i="1">
                            <a:latin typeface="Cambria Math" panose="02040503050406030204" pitchFamily="18" charset="0"/>
                            <a:cs typeface="Times New Roman" panose="02020603050405020304" pitchFamily="18" charset="0"/>
                          </a:rPr>
                        </m:ctrlPr>
                      </m:dPr>
                      <m:e>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𝟏𝟎</m:t>
                            </m:r>
                          </m:num>
                          <m:den>
                            <m:r>
                              <a:rPr lang="en-US" sz="2800" b="1" i="1" smtClean="0">
                                <a:latin typeface="Cambria Math" panose="02040503050406030204" pitchFamily="18" charset="0"/>
                                <a:cs typeface="Times New Roman" panose="02020603050405020304" pitchFamily="18" charset="0"/>
                              </a:rPr>
                              <m:t>𝟐𝟐</m:t>
                            </m:r>
                          </m:den>
                        </m:f>
                      </m:e>
                    </m:d>
                    <m:r>
                      <m:rPr>
                        <m:nor/>
                      </m:rPr>
                      <a:rPr lang="en-US" sz="3200" b="1" dirty="0">
                        <a:latin typeface="Times New Roman" panose="02020603050405020304" pitchFamily="18" charset="0"/>
                        <a:ea typeface="Calibri" panose="020F0502020204030204" pitchFamily="34"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 </m:t>
                    </m:r>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𝟐𝟐</m:t>
                        </m:r>
                      </m:den>
                    </m:f>
                    <m:r>
                      <a:rPr lang="en-US" sz="2800" b="1" i="1">
                        <a:latin typeface="Cambria Math" panose="02040503050406030204" pitchFamily="18" charset="0"/>
                        <a:cs typeface="Times New Roman" panose="02020603050405020304" pitchFamily="18" charset="0"/>
                      </a:rPr>
                      <m:t> ∗</m:t>
                    </m:r>
                    <m:r>
                      <a:rPr lang="en-US" sz="2800" b="1" i="1">
                        <a:latin typeface="Cambria Math" panose="02040503050406030204" pitchFamily="18" charset="0"/>
                        <a:cs typeface="Times New Roman" panose="02020603050405020304" pitchFamily="18" charset="0"/>
                      </a:rPr>
                      <m:t>𝒍𝒏</m:t>
                    </m:r>
                    <m:d>
                      <m:dPr>
                        <m:ctrlPr>
                          <a:rPr lang="en-US" sz="2800" b="1" i="1">
                            <a:latin typeface="Cambria Math" panose="02040503050406030204" pitchFamily="18" charset="0"/>
                            <a:cs typeface="Times New Roman" panose="02020603050405020304" pitchFamily="18" charset="0"/>
                          </a:rPr>
                        </m:ctrlPr>
                      </m:dPr>
                      <m:e>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𝟐𝟐</m:t>
                            </m:r>
                          </m:den>
                        </m:f>
                      </m:e>
                    </m:d>
                    <m:r>
                      <m:rPr>
                        <m:nor/>
                      </m:rPr>
                      <a:rPr lang="en-US" sz="3200" b="1" dirty="0">
                        <a:latin typeface="Times New Roman" panose="02020603050405020304" pitchFamily="18" charset="0"/>
                        <a:ea typeface="Calibri" panose="020F0502020204030204" pitchFamily="34" charset="0"/>
                        <a:cs typeface="Times New Roman" panose="02020603050405020304" pitchFamily="18" charset="0"/>
                      </a:rPr>
                      <m:t>−</m:t>
                    </m:r>
                    <m:r>
                      <a:rPr lang="en-US" sz="2800" b="1">
                        <a:latin typeface="Cambria Math" panose="02040503050406030204" pitchFamily="18" charset="0"/>
                        <a:cs typeface="Times New Roman" panose="02020603050405020304" pitchFamily="18" charset="0"/>
                      </a:rPr>
                      <m:t> </m:t>
                    </m:r>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𝟐𝟐</m:t>
                        </m:r>
                      </m:den>
                    </m:f>
                    <m:r>
                      <a:rPr lang="en-US" sz="2800" b="1" i="1">
                        <a:latin typeface="Cambria Math" panose="02040503050406030204" pitchFamily="18" charset="0"/>
                        <a:cs typeface="Times New Roman" panose="02020603050405020304" pitchFamily="18" charset="0"/>
                      </a:rPr>
                      <m:t> ∗</m:t>
                    </m:r>
                    <m:r>
                      <a:rPr lang="en-US" sz="2800" b="1" i="1">
                        <a:latin typeface="Cambria Math" panose="02040503050406030204" pitchFamily="18" charset="0"/>
                        <a:cs typeface="Times New Roman" panose="02020603050405020304" pitchFamily="18" charset="0"/>
                      </a:rPr>
                      <m:t>𝒍𝒏</m:t>
                    </m:r>
                    <m:d>
                      <m:dPr>
                        <m:ctrlPr>
                          <a:rPr lang="en-US" sz="2800" b="1" i="1">
                            <a:latin typeface="Cambria Math" panose="02040503050406030204" pitchFamily="18" charset="0"/>
                            <a:cs typeface="Times New Roman" panose="02020603050405020304" pitchFamily="18" charset="0"/>
                          </a:rPr>
                        </m:ctrlPr>
                      </m:dPr>
                      <m:e>
                        <m:f>
                          <m:fPr>
                            <m:ctrlPr>
                              <a:rPr lang="en-US" sz="2800" b="1" i="1">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𝟐𝟐</m:t>
                            </m:r>
                          </m:den>
                        </m:f>
                      </m:e>
                    </m:d>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𝟏</m:t>
                    </m:r>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𝟎</m:t>
                    </m:r>
                  </m:oMath>
                </a14:m>
                <a:endParaRPr lang="en-US" sz="3200" dirty="0"/>
              </a:p>
            </p:txBody>
          </p:sp>
        </mc:Choice>
        <mc:Fallback xmlns="">
          <p:sp>
            <p:nvSpPr>
              <p:cNvPr id="34" name="Rectangle 33"/>
              <p:cNvSpPr>
                <a:spLocks noRot="1" noChangeAspect="1" noMove="1" noResize="1" noEditPoints="1" noAdjustHandles="1" noChangeArrowheads="1" noChangeShapeType="1" noTextEdit="1"/>
              </p:cNvSpPr>
              <p:nvPr/>
            </p:nvSpPr>
            <p:spPr>
              <a:xfrm>
                <a:off x="1056748" y="2140684"/>
                <a:ext cx="10356618" cy="737189"/>
              </a:xfrm>
              <a:prstGeom prst="rect">
                <a:avLst/>
              </a:prstGeom>
              <a:blipFill rotWithShape="0">
                <a:blip r:embed="rId5"/>
                <a:stretch>
                  <a:fillRect l="-1001" t="-4132" b="-12397"/>
                </a:stretch>
              </a:blipFill>
            </p:spPr>
            <p:txBody>
              <a:bodyPr/>
              <a:lstStyle/>
              <a:p>
                <a:r>
                  <a:rPr lang="en-US">
                    <a:noFill/>
                  </a:rPr>
                  <a:t> </a:t>
                </a:r>
              </a:p>
            </p:txBody>
          </p:sp>
        </mc:Fallback>
      </mc:AlternateContent>
      <p:sp>
        <p:nvSpPr>
          <p:cNvPr id="19" name="Rectangular Callout 7"/>
          <p:cNvSpPr/>
          <p:nvPr/>
        </p:nvSpPr>
        <p:spPr>
          <a:xfrm rot="10800000">
            <a:off x="3827475" y="3110581"/>
            <a:ext cx="8021620" cy="934617"/>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ectangle 19"/>
          <p:cNvSpPr/>
          <p:nvPr/>
        </p:nvSpPr>
        <p:spPr>
          <a:xfrm>
            <a:off x="3432328" y="3464189"/>
            <a:ext cx="8283721" cy="369332"/>
          </a:xfrm>
          <a:prstGeom prst="rect">
            <a:avLst/>
          </a:prstGeom>
        </p:spPr>
        <p:txBody>
          <a:bodyPr wrap="square">
            <a:spAutoFit/>
          </a:bodyPr>
          <a:lstStyle/>
          <a:p>
            <a:pPr marL="742950" lvl="1" indent="-285750" algn="r" rtl="1">
              <a:spcBef>
                <a:spcPts val="600"/>
              </a:spcBef>
              <a:buFont typeface="Arial" panose="020B0604020202020204" pitchFamily="34" charset="0"/>
              <a:buChar char="•"/>
            </a:pPr>
            <a:r>
              <a:rPr lang="fa-IR" dirty="0" smtClean="0">
                <a:cs typeface="B Mitra" panose="00000400000000000000" pitchFamily="2" charset="-78"/>
              </a:rPr>
              <a:t>در آخر نیز چند اسلاید از </a:t>
            </a:r>
            <a:r>
              <a:rPr lang="fa-IR" dirty="0" err="1" smtClean="0">
                <a:cs typeface="B Mitra" panose="00000400000000000000" pitchFamily="2" charset="-78"/>
              </a:rPr>
              <a:t>قسمت‏هایی</a:t>
            </a:r>
            <a:r>
              <a:rPr lang="fa-IR" dirty="0" smtClean="0">
                <a:cs typeface="B Mitra" panose="00000400000000000000" pitchFamily="2" charset="-78"/>
              </a:rPr>
              <a:t> که فکر </a:t>
            </a:r>
            <a:r>
              <a:rPr lang="fa-IR" dirty="0" err="1" smtClean="0">
                <a:cs typeface="B Mitra" panose="00000400000000000000" pitchFamily="2" charset="-78"/>
              </a:rPr>
              <a:t>می‏کنید</a:t>
            </a:r>
            <a:r>
              <a:rPr lang="fa-IR" dirty="0" smtClean="0">
                <a:cs typeface="B Mitra" panose="00000400000000000000" pitchFamily="2" charset="-78"/>
              </a:rPr>
              <a:t> مخاطبان ممکن است از </a:t>
            </a:r>
            <a:r>
              <a:rPr lang="fa-IR" dirty="0" err="1" smtClean="0">
                <a:cs typeface="B Mitra" panose="00000400000000000000" pitchFamily="2" charset="-78"/>
              </a:rPr>
              <a:t>آن‏ها</a:t>
            </a:r>
            <a:r>
              <a:rPr lang="fa-IR" dirty="0" smtClean="0">
                <a:cs typeface="B Mitra" panose="00000400000000000000" pitchFamily="2" charset="-78"/>
              </a:rPr>
              <a:t> سوال بپرسند درست کنید. </a:t>
            </a:r>
            <a:endParaRPr lang="fa-IR" dirty="0">
              <a:cs typeface="B Mitra" panose="00000400000000000000" pitchFamily="2" charset="-78"/>
            </a:endParaRPr>
          </a:p>
        </p:txBody>
      </p:sp>
    </p:spTree>
    <p:extLst>
      <p:ext uri="{BB962C8B-B14F-4D97-AF65-F5344CB8AC3E}">
        <p14:creationId xmlns:p14="http://schemas.microsoft.com/office/powerpoint/2010/main" val="383269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31" grpId="0"/>
      <p:bldP spid="32" grpId="0"/>
      <p:bldP spid="33" grpId="0"/>
      <p:bldP spid="34"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a:r>
              <a:rPr lang="fa-IR" sz="3600" b="1" dirty="0">
                <a:cs typeface="B Mitra" panose="00000400000000000000" pitchFamily="2" charset="-78"/>
              </a:rPr>
              <a:t>آشنایی با </a:t>
            </a:r>
            <a:r>
              <a:rPr lang="fa-IR" sz="3600" b="1" dirty="0" smtClean="0">
                <a:cs typeface="B Mitra" panose="00000400000000000000" pitchFamily="2" charset="-78"/>
              </a:rPr>
              <a:t>گراف</a:t>
            </a:r>
            <a:r>
              <a:rPr lang="en-US" sz="3600" b="1" dirty="0" smtClean="0">
                <a:cs typeface="B Mitra" panose="00000400000000000000" pitchFamily="2" charset="-78"/>
              </a:rPr>
              <a:t> </a:t>
            </a:r>
            <a:endParaRPr lang="en-US" sz="3600" b="1" dirty="0">
              <a:cs typeface="B Mitra" panose="00000400000000000000" pitchFamily="2" charset="-78"/>
            </a:endParaRPr>
          </a:p>
        </p:txBody>
      </p:sp>
      <p:sp>
        <p:nvSpPr>
          <p:cNvPr id="3" name="Content Placeholder 2"/>
          <p:cNvSpPr>
            <a:spLocks noGrp="1"/>
          </p:cNvSpPr>
          <p:nvPr>
            <p:ph idx="1"/>
          </p:nvPr>
        </p:nvSpPr>
        <p:spPr>
          <a:xfrm>
            <a:off x="838200" y="2120148"/>
            <a:ext cx="10515600" cy="4351338"/>
          </a:xfrm>
        </p:spPr>
        <p:txBody>
          <a:bodyPr/>
          <a:lstStyle/>
          <a:p>
            <a:pPr algn="r" rtl="1"/>
            <a:r>
              <a:rPr lang="fa-IR" sz="3000" dirty="0" smtClean="0">
                <a:latin typeface="+mj-lt"/>
                <a:cs typeface="B Mitra" panose="00000400000000000000" pitchFamily="2" charset="-78"/>
              </a:rPr>
              <a:t>گراف </a:t>
            </a:r>
            <a:r>
              <a:rPr lang="fa-IR" sz="3000" dirty="0" err="1" smtClean="0">
                <a:latin typeface="+mj-lt"/>
                <a:cs typeface="B Mitra" panose="00000400000000000000" pitchFamily="2" charset="-78"/>
              </a:rPr>
              <a:t>شاخه‏ای</a:t>
            </a:r>
            <a:r>
              <a:rPr lang="fa-IR" sz="3000" dirty="0" smtClean="0">
                <a:latin typeface="+mj-lt"/>
                <a:cs typeface="B Mitra" panose="00000400000000000000" pitchFamily="2" charset="-78"/>
              </a:rPr>
              <a:t> از علم ریاضی است که متشکل از گره و یال است</a:t>
            </a:r>
            <a:r>
              <a:rPr lang="en-US" sz="3000" dirty="0" smtClean="0">
                <a:latin typeface="+mj-lt"/>
                <a:cs typeface="B Mitra" panose="00000400000000000000" pitchFamily="2" charset="-78"/>
              </a:rPr>
              <a:t>.</a:t>
            </a:r>
            <a:endParaRPr lang="fa-IR" sz="3000" dirty="0" smtClean="0">
              <a:latin typeface="+mj-lt"/>
              <a:cs typeface="B Mitra" panose="00000400000000000000" pitchFamily="2" charset="-78"/>
            </a:endParaRPr>
          </a:p>
          <a:p>
            <a:pPr algn="r" rtl="1"/>
            <a:r>
              <a:rPr lang="fa-IR" sz="3000" dirty="0" smtClean="0">
                <a:latin typeface="+mj-lt"/>
                <a:cs typeface="B Mitra" panose="00000400000000000000" pitchFamily="2" charset="-78"/>
              </a:rPr>
              <a:t>انواع </a:t>
            </a:r>
            <a:r>
              <a:rPr lang="fa-IR" sz="3000" dirty="0">
                <a:latin typeface="+mj-lt"/>
                <a:cs typeface="B Mitra" panose="00000400000000000000" pitchFamily="2" charset="-78"/>
              </a:rPr>
              <a:t>گراف</a:t>
            </a:r>
          </a:p>
          <a:p>
            <a:pPr lvl="1" algn="r" rtl="1"/>
            <a:r>
              <a:rPr lang="fa-IR" sz="2600" dirty="0">
                <a:cs typeface="B Mitra" panose="00000400000000000000" pitchFamily="2" charset="-78"/>
              </a:rPr>
              <a:t>گراف ساده</a:t>
            </a:r>
          </a:p>
          <a:p>
            <a:pPr lvl="1" algn="r" rtl="1"/>
            <a:r>
              <a:rPr lang="fa-IR" sz="2600" dirty="0">
                <a:cs typeface="B Mitra" panose="00000400000000000000" pitchFamily="2" charset="-78"/>
              </a:rPr>
              <a:t>گراف </a:t>
            </a:r>
            <a:r>
              <a:rPr lang="fa-IR" sz="2600" dirty="0" err="1">
                <a:cs typeface="B Mitra" panose="00000400000000000000" pitchFamily="2" charset="-78"/>
              </a:rPr>
              <a:t>جهت‏</a:t>
            </a:r>
            <a:r>
              <a:rPr lang="fa-IR" sz="2600" dirty="0" err="1" smtClean="0">
                <a:cs typeface="B Mitra" panose="00000400000000000000" pitchFamily="2" charset="-78"/>
              </a:rPr>
              <a:t>دار</a:t>
            </a:r>
            <a:endParaRPr lang="en-US" sz="2600" dirty="0" smtClean="0">
              <a:cs typeface="B Mitra" panose="00000400000000000000" pitchFamily="2" charset="-78"/>
            </a:endParaRPr>
          </a:p>
          <a:p>
            <a:pPr lvl="1" algn="r" rtl="1"/>
            <a:r>
              <a:rPr lang="fa-IR" sz="2600" dirty="0" smtClean="0">
                <a:cs typeface="B Mitra" panose="00000400000000000000" pitchFamily="2" charset="-78"/>
              </a:rPr>
              <a:t>گراف </a:t>
            </a:r>
            <a:r>
              <a:rPr lang="fa-IR" sz="2600" dirty="0" err="1" smtClean="0">
                <a:cs typeface="B Mitra" panose="00000400000000000000" pitchFamily="2" charset="-78"/>
              </a:rPr>
              <a:t>وزن‏دار</a:t>
            </a:r>
            <a:endParaRPr lang="fa-IR" sz="2600" dirty="0">
              <a:cs typeface="B Mitr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58" y="2739385"/>
            <a:ext cx="3320201" cy="29439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574" y="3788662"/>
            <a:ext cx="935422" cy="51601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8858" y="5431830"/>
            <a:ext cx="1076640" cy="1039656"/>
          </a:xfrm>
          <a:prstGeom prst="rect">
            <a:avLst/>
          </a:prstGeom>
        </p:spPr>
      </p:pic>
      <p:sp>
        <p:nvSpPr>
          <p:cNvPr id="9" name="Rectangle 8"/>
          <p:cNvSpPr/>
          <p:nvPr/>
        </p:nvSpPr>
        <p:spPr>
          <a:xfrm>
            <a:off x="5152447" y="6209876"/>
            <a:ext cx="681282" cy="523220"/>
          </a:xfrm>
          <a:prstGeom prst="rect">
            <a:avLst/>
          </a:prstGeom>
        </p:spPr>
        <p:txBody>
          <a:bodyPr wrap="square">
            <a:spAutoFit/>
          </a:bodyPr>
          <a:lstStyle/>
          <a:p>
            <a:pPr algn="r" rtl="1"/>
            <a:r>
              <a:rPr lang="fa-IR" sz="2800" b="1" dirty="0" smtClean="0">
                <a:latin typeface="B Nazanin+ Regular" panose="01000506000000020004" pitchFamily="2" charset="-78"/>
                <a:cs typeface="B Nazanin+ Regular" panose="01000506000000020004" pitchFamily="2" charset="-78"/>
              </a:rPr>
              <a:t>گره</a:t>
            </a:r>
            <a:endParaRPr lang="en-US" sz="2800" b="1" dirty="0">
              <a:latin typeface="B Nazanin+ Regular" panose="01000506000000020004" pitchFamily="2" charset="-78"/>
              <a:cs typeface="B Nazanin+ Regular" panose="01000506000000020004" pitchFamily="2" charset="-78"/>
            </a:endParaRPr>
          </a:p>
        </p:txBody>
      </p:sp>
      <p:sp>
        <p:nvSpPr>
          <p:cNvPr id="10" name="Rectangle 9"/>
          <p:cNvSpPr/>
          <p:nvPr/>
        </p:nvSpPr>
        <p:spPr>
          <a:xfrm>
            <a:off x="5060996" y="3769705"/>
            <a:ext cx="772733" cy="526112"/>
          </a:xfrm>
          <a:prstGeom prst="rect">
            <a:avLst/>
          </a:prstGeom>
        </p:spPr>
        <p:txBody>
          <a:bodyPr wrap="square">
            <a:spAutoFit/>
          </a:bodyPr>
          <a:lstStyle/>
          <a:p>
            <a:pPr algn="r" rtl="1"/>
            <a:r>
              <a:rPr lang="fa-IR" sz="2800" b="1" dirty="0" smtClean="0">
                <a:latin typeface="B Nazanin+ Regular" panose="01000506000000020004" pitchFamily="2" charset="-78"/>
                <a:cs typeface="B Nazanin+ Regular" panose="01000506000000020004" pitchFamily="2" charset="-78"/>
              </a:rPr>
              <a:t>یال</a:t>
            </a:r>
            <a:endParaRPr lang="en-US" sz="2800" b="1" dirty="0">
              <a:latin typeface="B Nazanin+ Regular" panose="01000506000000020004" pitchFamily="2" charset="-78"/>
              <a:cs typeface="B Nazanin+ Regular" panose="01000506000000020004" pitchFamily="2" charset="-78"/>
            </a:endParaRPr>
          </a:p>
        </p:txBody>
      </p:sp>
      <p:sp>
        <p:nvSpPr>
          <p:cNvPr id="11" name="TextBox 10"/>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4</a:t>
            </a:r>
            <a:endParaRPr lang="en-US" sz="2000" dirty="0">
              <a:cs typeface="B Mitra" pitchFamily="2" charset="-78"/>
            </a:endParaRPr>
          </a:p>
        </p:txBody>
      </p:sp>
      <p:sp>
        <p:nvSpPr>
          <p:cNvPr id="12" name="Rectangular Callout 7"/>
          <p:cNvSpPr/>
          <p:nvPr/>
        </p:nvSpPr>
        <p:spPr>
          <a:xfrm rot="10800000">
            <a:off x="6564988" y="4529695"/>
            <a:ext cx="3982336" cy="1941791"/>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6635971" y="4985664"/>
            <a:ext cx="3915587" cy="1631216"/>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smtClean="0">
                <a:cs typeface="B Mitra" panose="00000400000000000000" pitchFamily="2" charset="-78"/>
              </a:rPr>
              <a:t>با توجه به این که افراد معمولاً اشکال را </a:t>
            </a:r>
            <a:r>
              <a:rPr lang="fa-IR" dirty="0" err="1" smtClean="0">
                <a:cs typeface="B Mitra" panose="00000400000000000000" pitchFamily="2" charset="-78"/>
              </a:rPr>
              <a:t>می‏بینند</a:t>
            </a:r>
            <a:r>
              <a:rPr lang="fa-IR" dirty="0" smtClean="0">
                <a:cs typeface="B Mitra" panose="00000400000000000000" pitchFamily="2" charset="-78"/>
              </a:rPr>
              <a:t>، برای هر اسلاید یک شکل مرتبط قرار دهید.</a:t>
            </a: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همچنین در این کنفرانس اشاره شد که با توجه به سطح علمی حاضرین این اسلاید رد شود!!!</a:t>
            </a:r>
          </a:p>
          <a:p>
            <a:pPr marL="285750" indent="-285750" algn="r" rtl="1">
              <a:spcBef>
                <a:spcPts val="600"/>
              </a:spcBef>
              <a:buFont typeface="Arial" panose="020B0604020202020204" pitchFamily="34" charset="0"/>
              <a:buChar char="•"/>
            </a:pPr>
            <a:endParaRPr lang="fa-IR" dirty="0" smtClean="0">
              <a:cs typeface="B Mitra" panose="00000400000000000000" pitchFamily="2" charset="-78"/>
            </a:endParaRPr>
          </a:p>
        </p:txBody>
      </p:sp>
    </p:spTree>
    <p:extLst>
      <p:ext uri="{BB962C8B-B14F-4D97-AF65-F5344CB8AC3E}">
        <p14:creationId xmlns:p14="http://schemas.microsoft.com/office/powerpoint/2010/main" val="35660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a:r>
              <a:rPr lang="fa-IR" sz="3600" b="1" dirty="0" smtClean="0">
                <a:cs typeface="B Mitra" panose="00000400000000000000" pitchFamily="2" charset="-78"/>
              </a:rPr>
              <a:t>آشنایی با </a:t>
            </a:r>
            <a:r>
              <a:rPr lang="fa-IR" sz="3600" b="1" dirty="0" err="1" smtClean="0">
                <a:cs typeface="B Mitra" panose="00000400000000000000" pitchFamily="2" charset="-78"/>
              </a:rPr>
              <a:t>شبکه‏های</a:t>
            </a:r>
            <a:r>
              <a:rPr lang="fa-IR" sz="3600" b="1" dirty="0" smtClean="0">
                <a:cs typeface="B Mitra" panose="00000400000000000000" pitchFamily="2" charset="-78"/>
              </a:rPr>
              <a:t> اجتماعی</a:t>
            </a:r>
            <a:endParaRPr lang="en-US" sz="2800" b="1" dirty="0">
              <a:cs typeface="B Mitra" panose="00000400000000000000" pitchFamily="2" charset="-78"/>
            </a:endParaRPr>
          </a:p>
        </p:txBody>
      </p:sp>
      <p:sp>
        <p:nvSpPr>
          <p:cNvPr id="12" name="Content Placeholder 11"/>
          <p:cNvSpPr>
            <a:spLocks noGrp="1"/>
          </p:cNvSpPr>
          <p:nvPr>
            <p:ph idx="1"/>
          </p:nvPr>
        </p:nvSpPr>
        <p:spPr>
          <a:xfrm>
            <a:off x="1016000" y="2226598"/>
            <a:ext cx="10515600" cy="4351338"/>
          </a:xfrm>
        </p:spPr>
        <p:txBody>
          <a:bodyPr/>
          <a:lstStyle/>
          <a:p>
            <a:pPr algn="r" rtl="1"/>
            <a:r>
              <a:rPr lang="fa-IR" sz="3000" dirty="0" err="1" smtClean="0">
                <a:cs typeface="B Mitra" panose="00000400000000000000" pitchFamily="2" charset="-78"/>
              </a:rPr>
              <a:t>شبکه‏ی</a:t>
            </a:r>
            <a:r>
              <a:rPr lang="fa-IR" sz="3000" dirty="0" smtClean="0">
                <a:cs typeface="B Mitra" panose="00000400000000000000" pitchFamily="2" charset="-78"/>
              </a:rPr>
              <a:t> اجتماعی نوعی گراف است که:</a:t>
            </a:r>
          </a:p>
          <a:p>
            <a:pPr lvl="1" algn="r" rtl="1"/>
            <a:r>
              <a:rPr lang="fa-IR" sz="2800" dirty="0" smtClean="0">
                <a:cs typeface="B Mitra" panose="00000400000000000000" pitchFamily="2" charset="-78"/>
              </a:rPr>
              <a:t>گره = فرد</a:t>
            </a:r>
          </a:p>
          <a:p>
            <a:pPr lvl="1" algn="r" rtl="1"/>
            <a:r>
              <a:rPr lang="fa-IR" sz="2800" dirty="0" smtClean="0">
                <a:cs typeface="B Mitra" panose="00000400000000000000" pitchFamily="2" charset="-78"/>
              </a:rPr>
              <a:t>یال = ارتباط بین افراد</a:t>
            </a:r>
          </a:p>
          <a:p>
            <a:pPr algn="r" rtl="1"/>
            <a:r>
              <a:rPr lang="fa-IR" sz="3000" dirty="0" err="1" smtClean="0">
                <a:cs typeface="B Mitra" panose="00000400000000000000" pitchFamily="2" charset="-78"/>
              </a:rPr>
              <a:t>ویژگی‏های</a:t>
            </a:r>
            <a:r>
              <a:rPr lang="fa-IR" sz="3000" dirty="0" smtClean="0">
                <a:cs typeface="B Mitra" panose="00000400000000000000" pitchFamily="2" charset="-78"/>
              </a:rPr>
              <a:t> کلی </a:t>
            </a:r>
            <a:r>
              <a:rPr lang="fa-IR" sz="3000" dirty="0" err="1" smtClean="0">
                <a:cs typeface="B Mitra" panose="00000400000000000000" pitchFamily="2" charset="-78"/>
              </a:rPr>
              <a:t>شبکه‏های</a:t>
            </a:r>
            <a:r>
              <a:rPr lang="fa-IR" sz="3000" dirty="0" smtClean="0">
                <a:cs typeface="B Mitra" panose="00000400000000000000" pitchFamily="2" charset="-78"/>
              </a:rPr>
              <a:t> اجتماعی:</a:t>
            </a:r>
            <a:endParaRPr lang="en-US" sz="3000" dirty="0" smtClean="0">
              <a:cs typeface="B Mitra" panose="00000400000000000000" pitchFamily="2" charset="-78"/>
            </a:endParaRPr>
          </a:p>
          <a:p>
            <a:pPr lvl="1" algn="r" rtl="1"/>
            <a:r>
              <a:rPr lang="fa-IR" sz="2600" dirty="0" smtClean="0">
                <a:cs typeface="B Mitra" panose="00000400000000000000" pitchFamily="2" charset="-78"/>
              </a:rPr>
              <a:t>قطر کوتاه</a:t>
            </a:r>
          </a:p>
          <a:p>
            <a:pPr lvl="1" algn="r" rtl="1"/>
            <a:r>
              <a:rPr lang="fa-IR" sz="2600" dirty="0" smtClean="0">
                <a:cs typeface="B Mitra" panose="00000400000000000000" pitchFamily="2" charset="-78"/>
              </a:rPr>
              <a:t>ساختار اجتماعی</a:t>
            </a:r>
          </a:p>
          <a:p>
            <a:pPr lvl="1" algn="r" rtl="1"/>
            <a:r>
              <a:rPr lang="fa-IR" sz="2600" dirty="0" smtClean="0">
                <a:cs typeface="B Mitra" panose="00000400000000000000" pitchFamily="2" charset="-78"/>
              </a:rPr>
              <a:t>پیروی از قانون توان</a:t>
            </a:r>
            <a:r>
              <a:rPr lang="fa-IR" sz="2600" dirty="0">
                <a:cs typeface="B Mitra" panose="00000400000000000000" pitchFamily="2" charset="-78"/>
              </a:rPr>
              <a:t>ی</a:t>
            </a:r>
            <a:endParaRPr lang="en-US" sz="2600" dirty="0" smtClean="0">
              <a:cs typeface="B Mitra" panose="00000400000000000000" pitchFamily="2" charset="-78"/>
            </a:endParaRPr>
          </a:p>
          <a:p>
            <a:pPr lvl="1" algn="r" rtl="1"/>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73" y="2917979"/>
            <a:ext cx="6221927" cy="3659957"/>
          </a:xfrm>
          <a:prstGeom prst="rect">
            <a:avLst/>
          </a:prstGeom>
        </p:spPr>
      </p:pic>
      <p:sp>
        <p:nvSpPr>
          <p:cNvPr id="6" name="TextBox 5"/>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5</a:t>
            </a:r>
            <a:endParaRPr lang="en-US" sz="2000" dirty="0">
              <a:cs typeface="B Mitra" pitchFamily="2" charset="-78"/>
            </a:endParaRPr>
          </a:p>
        </p:txBody>
      </p:sp>
      <p:sp>
        <p:nvSpPr>
          <p:cNvPr id="7" name="Rectangular Callout 7"/>
          <p:cNvSpPr/>
          <p:nvPr/>
        </p:nvSpPr>
        <p:spPr>
          <a:xfrm>
            <a:off x="3235191" y="51071"/>
            <a:ext cx="3618963" cy="3143907"/>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3369525" y="178768"/>
            <a:ext cx="3436065" cy="2739211"/>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smtClean="0">
                <a:cs typeface="B Mitra" panose="00000400000000000000" pitchFamily="2" charset="-78"/>
              </a:rPr>
              <a:t>هنگام ارائه حتماً در مورد شکل توضیح داده شود. به عنوان مثال شکل زیر قرار است «هر گره = یک فرد» را نشان دهد که ممکن است این مطلب از خود شکل قابل برداشت نباشد.</a:t>
            </a: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همچنین تمام </a:t>
            </a:r>
            <a:r>
              <a:rPr lang="fa-IR" dirty="0" err="1" smtClean="0">
                <a:cs typeface="B Mitra" panose="00000400000000000000" pitchFamily="2" charset="-78"/>
              </a:rPr>
              <a:t>عنوان‏های</a:t>
            </a:r>
            <a:r>
              <a:rPr lang="fa-IR" dirty="0" smtClean="0">
                <a:cs typeface="B Mitra" panose="00000400000000000000" pitchFamily="2" charset="-78"/>
              </a:rPr>
              <a:t> اسلاید باید توضیح داده شود. در صورتی که ممکن است به علت کمبود زمان یا نبود اطلاعات از قسمتی رد </a:t>
            </a:r>
            <a:r>
              <a:rPr lang="fa-IR" dirty="0" smtClean="0">
                <a:cs typeface="B Mitra" panose="00000400000000000000" pitchFamily="2" charset="-78"/>
              </a:rPr>
              <a:t>شوید، </a:t>
            </a:r>
            <a:r>
              <a:rPr lang="fa-IR" dirty="0" smtClean="0">
                <a:cs typeface="B Mitra" panose="00000400000000000000" pitchFamily="2" charset="-78"/>
              </a:rPr>
              <a:t>حتماً </a:t>
            </a:r>
            <a:r>
              <a:rPr lang="fa-IR" dirty="0" smtClean="0">
                <a:cs typeface="B Mitra" panose="00000400000000000000" pitchFamily="2" charset="-78"/>
              </a:rPr>
              <a:t>آن بخش حذف </a:t>
            </a:r>
            <a:r>
              <a:rPr lang="fa-IR" dirty="0" smtClean="0">
                <a:cs typeface="B Mitra" panose="00000400000000000000" pitchFamily="2" charset="-78"/>
              </a:rPr>
              <a:t>شود.</a:t>
            </a:r>
          </a:p>
          <a:p>
            <a:pPr marL="285750" indent="-285750" algn="r" rtl="1">
              <a:spcBef>
                <a:spcPts val="600"/>
              </a:spcBef>
              <a:buFont typeface="Arial" panose="020B0604020202020204" pitchFamily="34" charset="0"/>
              <a:buChar char="•"/>
            </a:pPr>
            <a:endParaRPr lang="fa-IR" dirty="0" smtClean="0">
              <a:cs typeface="B Mitra" panose="00000400000000000000" pitchFamily="2" charset="-78"/>
            </a:endParaRPr>
          </a:p>
        </p:txBody>
      </p:sp>
    </p:spTree>
    <p:extLst>
      <p:ext uri="{BB962C8B-B14F-4D97-AF65-F5344CB8AC3E}">
        <p14:creationId xmlns:p14="http://schemas.microsoft.com/office/powerpoint/2010/main" val="44985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650" y="3893224"/>
            <a:ext cx="2951121"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5467" y="3900316"/>
            <a:ext cx="258932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64483" y="3900316"/>
            <a:ext cx="2589316"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780" y="4146689"/>
            <a:ext cx="1694696" cy="421654"/>
          </a:xfrm>
          <a:prstGeom prst="rect">
            <a:avLst/>
          </a:prstGeom>
        </p:spPr>
        <p:txBody>
          <a:bodyPr wrap="none">
            <a:spAutoFit/>
          </a:bodyPr>
          <a:lstStyle/>
          <a:p>
            <a:pPr algn="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راه‏حل</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پیشنهادی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p:cNvSpPr/>
          <p:nvPr/>
        </p:nvSpPr>
        <p:spPr>
          <a:xfrm>
            <a:off x="277908"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fa-IR" dirty="0" smtClean="0">
                <a:cs typeface="B Mitra" panose="00000400000000000000" pitchFamily="2" charset="-78"/>
              </a:rPr>
              <a:t>تعداد </a:t>
            </a:r>
            <a:r>
              <a:rPr lang="fa-IR" dirty="0">
                <a:cs typeface="B Mitra" panose="00000400000000000000" pitchFamily="2" charset="-78"/>
              </a:rPr>
              <a:t>و تنوع </a:t>
            </a:r>
            <a:r>
              <a:rPr lang="fa-IR" dirty="0" smtClean="0">
                <a:cs typeface="B Mitra" panose="00000400000000000000" pitchFamily="2" charset="-78"/>
              </a:rPr>
              <a:t>مخاطبین هر </a:t>
            </a:r>
            <a:r>
              <a:rPr lang="fa-IR" dirty="0">
                <a:cs typeface="B Mitra" panose="00000400000000000000" pitchFamily="2" charset="-78"/>
              </a:rPr>
              <a:t>فرد</a:t>
            </a:r>
            <a:endParaRPr lang="en-US" dirty="0">
              <a:cs typeface="B Mitra" panose="00000400000000000000" pitchFamily="2" charset="-78"/>
            </a:endParaRPr>
          </a:p>
          <a:p>
            <a:pPr algn="ctr"/>
            <a:endParaRPr lang="en-US" dirty="0"/>
          </a:p>
        </p:txBody>
      </p:sp>
      <p:sp>
        <p:nvSpPr>
          <p:cNvPr id="20" name="Oval 19"/>
          <p:cNvSpPr/>
          <p:nvPr/>
        </p:nvSpPr>
        <p:spPr>
          <a:xfrm>
            <a:off x="1675355"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cs typeface="B Mitra" panose="00000400000000000000" pitchFamily="2" charset="-78"/>
              </a:rPr>
              <a:t>ساعت ارسال پیام</a:t>
            </a:r>
            <a:endParaRPr lang="en-US" dirty="0">
              <a:cs typeface="B Mitra" panose="00000400000000000000" pitchFamily="2" charset="-78"/>
            </a:endParaRPr>
          </a:p>
        </p:txBody>
      </p:sp>
      <p:sp>
        <p:nvSpPr>
          <p:cNvPr id="21" name="Oval 20"/>
          <p:cNvSpPr/>
          <p:nvPr/>
        </p:nvSpPr>
        <p:spPr>
          <a:xfrm>
            <a:off x="3096318"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نسبت </a:t>
            </a:r>
            <a:r>
              <a:rPr lang="fa-IR" dirty="0" err="1" smtClean="0">
                <a:cs typeface="B Mitra" panose="00000400000000000000" pitchFamily="2" charset="-78"/>
              </a:rPr>
              <a:t>پیام‏های</a:t>
            </a:r>
            <a:r>
              <a:rPr lang="fa-IR" dirty="0" smtClean="0">
                <a:cs typeface="B Mitra" panose="00000400000000000000" pitchFamily="2" charset="-78"/>
              </a:rPr>
              <a:t> </a:t>
            </a:r>
            <a:r>
              <a:rPr lang="fa-IR" dirty="0">
                <a:cs typeface="B Mitra" panose="00000400000000000000" pitchFamily="2" charset="-78"/>
              </a:rPr>
              <a:t>ارسالی و دریافتی</a:t>
            </a:r>
            <a:endParaRPr lang="en-US" dirty="0">
              <a:cs typeface="B Mitra" panose="00000400000000000000" pitchFamily="2" charset="-78"/>
            </a:endParaRPr>
          </a:p>
        </p:txBody>
      </p:sp>
      <p:sp>
        <p:nvSpPr>
          <p:cNvPr id="22" name="Rectangle 21"/>
          <p:cNvSpPr/>
          <p:nvPr/>
        </p:nvSpPr>
        <p:spPr>
          <a:xfrm>
            <a:off x="5612617" y="3974936"/>
            <a:ext cx="1326240" cy="750975"/>
          </a:xfrm>
          <a:prstGeom prst="rect">
            <a:avLst/>
          </a:prstGeom>
        </p:spPr>
        <p:txBody>
          <a:bodyPr wrap="squar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پیاده‏سازی</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و ارزیابی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9545935" y="4146689"/>
            <a:ext cx="1128835" cy="421654"/>
          </a:xfrm>
          <a:prstGeom prst="rect">
            <a:avLst/>
          </a:prstGeom>
        </p:spPr>
        <p:txBody>
          <a:bodyPr wrap="non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نتیجه‏گیری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6780209" y="2158112"/>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6618" y="2390700"/>
            <a:ext cx="3609045" cy="787716"/>
          </a:xfrm>
          <a:prstGeom prst="rect">
            <a:avLst/>
          </a:prstGeom>
        </p:spPr>
        <p:txBody>
          <a:bodyPr wrap="square">
            <a:spAutoFit/>
          </a:bodyPr>
          <a:lstStyle/>
          <a:p>
            <a:pPr algn="ctr" rtl="1">
              <a:lnSpc>
                <a:spcPct val="107000"/>
              </a:lnSpc>
              <a:spcAft>
                <a:spcPts val="800"/>
              </a:spcAft>
            </a:pPr>
            <a:r>
              <a:rPr lang="fa-IR" sz="2000" b="1" dirty="0" smtClean="0">
                <a:latin typeface="Calibri" panose="020F0502020204030204" pitchFamily="34" charset="0"/>
                <a:ea typeface="Calibri" panose="020F0502020204030204" pitchFamily="34" charset="0"/>
                <a:cs typeface="B Mitra" panose="00000400000000000000" pitchFamily="2" charset="-78"/>
              </a:rPr>
              <a:t>آ</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شنایی با گراف</a:t>
            </a:r>
            <a:r>
              <a:rPr lang="fa-IR" sz="2000" b="1" dirty="0">
                <a:latin typeface="Calibri" panose="020F0502020204030204" pitchFamily="34" charset="0"/>
                <a:ea typeface="Calibri" panose="020F0502020204030204" pitchFamily="34" charset="0"/>
                <a:cs typeface="B Mitra" panose="00000400000000000000" pitchFamily="2" charset="-78"/>
              </a:rPr>
              <a:t> و شبکه­های اجتماعی</a:t>
            </a:r>
          </a:p>
          <a:p>
            <a:pPr algn="ctr" rtl="1">
              <a:lnSpc>
                <a:spcPct val="107000"/>
              </a:lnSpc>
              <a:spcAft>
                <a:spcPts val="8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1635" y="3801548"/>
            <a:ext cx="567967" cy="111193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97943" y="2047383"/>
            <a:ext cx="567967" cy="111193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0651" y="3801548"/>
            <a:ext cx="567967" cy="1111935"/>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1506858" y="4789176"/>
            <a:ext cx="336993" cy="65974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1124">
            <a:off x="2857255" y="4789178"/>
            <a:ext cx="336993" cy="65974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75540" y="4812644"/>
            <a:ext cx="336993" cy="617832"/>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53969" y="3096361"/>
            <a:ext cx="452481" cy="760500"/>
          </a:xfrm>
          <a:prstGeom prst="rect">
            <a:avLst/>
          </a:prstGeom>
        </p:spPr>
      </p:pic>
      <p:sp>
        <p:nvSpPr>
          <p:cNvPr id="25" name="Oval 24"/>
          <p:cNvSpPr/>
          <p:nvPr/>
        </p:nvSpPr>
        <p:spPr>
          <a:xfrm>
            <a:off x="4522086"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مجموعه داده</a:t>
            </a:r>
            <a:endParaRPr lang="en-US" dirty="0">
              <a:cs typeface="B Mitra" panose="00000400000000000000" pitchFamily="2" charset="-78"/>
            </a:endParaRPr>
          </a:p>
        </p:txBody>
      </p:sp>
      <p:sp>
        <p:nvSpPr>
          <p:cNvPr id="26" name="Oval 25"/>
          <p:cNvSpPr/>
          <p:nvPr/>
        </p:nvSpPr>
        <p:spPr>
          <a:xfrm>
            <a:off x="7271937"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مقایسه با کارهای پیشین</a:t>
            </a:r>
            <a:endParaRPr lang="en-US" dirty="0">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5730186" y="4820196"/>
            <a:ext cx="336993" cy="659747"/>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7934">
            <a:off x="7069962" y="4795334"/>
            <a:ext cx="336993" cy="659747"/>
          </a:xfrm>
          <a:prstGeom prst="rect">
            <a:avLst/>
          </a:prstGeom>
        </p:spPr>
      </p:pic>
      <p:sp>
        <p:nvSpPr>
          <p:cNvPr id="30" name="TextBox 2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6</a:t>
            </a:r>
            <a:endParaRPr lang="en-US" sz="2000" dirty="0">
              <a:cs typeface="B Mitra" pitchFamily="2" charset="-78"/>
            </a:endParaRPr>
          </a:p>
        </p:txBody>
      </p:sp>
      <p:sp>
        <p:nvSpPr>
          <p:cNvPr id="38" name="Oval 37"/>
          <p:cNvSpPr/>
          <p:nvPr/>
        </p:nvSpPr>
        <p:spPr>
          <a:xfrm>
            <a:off x="5912827"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err="1" smtClean="0">
                <a:cs typeface="B Mitra" panose="00000400000000000000" pitchFamily="2" charset="-78"/>
              </a:rPr>
              <a:t>پیاده‏سازی</a:t>
            </a:r>
            <a:endParaRPr lang="en-US" dirty="0">
              <a:cs typeface="B Mitra" panose="00000400000000000000" pitchFamily="2" charset="-78"/>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98069" y="4814716"/>
            <a:ext cx="336993" cy="617832"/>
          </a:xfrm>
          <a:prstGeom prst="rect">
            <a:avLst/>
          </a:prstGeom>
        </p:spPr>
      </p:pic>
      <p:sp>
        <p:nvSpPr>
          <p:cNvPr id="32" name="Rectangle 31"/>
          <p:cNvSpPr/>
          <p:nvPr/>
        </p:nvSpPr>
        <p:spPr>
          <a:xfrm>
            <a:off x="1501780" y="2151108"/>
            <a:ext cx="4081864"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43435" y="2388426"/>
            <a:ext cx="3989902" cy="421654"/>
          </a:xfrm>
          <a:prstGeom prst="rect">
            <a:avLst/>
          </a:prstGeom>
        </p:spPr>
        <p:txBody>
          <a:bodyPr wrap="square">
            <a:spAutoFit/>
          </a:bodyPr>
          <a:lstStyle/>
          <a:p>
            <a:pPr algn="ct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مسائل مهم در شبکه­های اجتماعی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ectangular Callout 7"/>
          <p:cNvSpPr/>
          <p:nvPr/>
        </p:nvSpPr>
        <p:spPr>
          <a:xfrm>
            <a:off x="8076302" y="350927"/>
            <a:ext cx="3982336" cy="1941791"/>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Rectangle 30"/>
          <p:cNvSpPr/>
          <p:nvPr/>
        </p:nvSpPr>
        <p:spPr>
          <a:xfrm>
            <a:off x="8076302" y="539298"/>
            <a:ext cx="3915587" cy="1277273"/>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err="1" smtClean="0">
                <a:cs typeface="B Mitra" panose="00000400000000000000" pitchFamily="2" charset="-78"/>
              </a:rPr>
              <a:t>می‏توان</a:t>
            </a:r>
            <a:r>
              <a:rPr lang="fa-IR" dirty="0" smtClean="0">
                <a:cs typeface="B Mitra" panose="00000400000000000000" pitchFamily="2" charset="-78"/>
              </a:rPr>
              <a:t> با رد شدن از یک بخش، شکل مربوط به آن را با رنگ دیگری (خاکستری یا </a:t>
            </a:r>
            <a:r>
              <a:rPr lang="fa-IR" dirty="0" err="1" smtClean="0">
                <a:cs typeface="B Mitra" panose="00000400000000000000" pitchFamily="2" charset="-78"/>
              </a:rPr>
              <a:t>رنگ‏های</a:t>
            </a:r>
            <a:r>
              <a:rPr lang="fa-IR" dirty="0" smtClean="0">
                <a:cs typeface="B Mitra" panose="00000400000000000000" pitchFamily="2" charset="-78"/>
              </a:rPr>
              <a:t> نزدیک به آن) </a:t>
            </a:r>
            <a:r>
              <a:rPr lang="fa-IR" dirty="0" smtClean="0">
                <a:cs typeface="B Mitra" panose="00000400000000000000" pitchFamily="2" charset="-78"/>
              </a:rPr>
              <a:t>مشخص </a:t>
            </a:r>
            <a:r>
              <a:rPr lang="fa-IR" dirty="0" smtClean="0">
                <a:cs typeface="B Mitra" panose="00000400000000000000" pitchFamily="2" charset="-78"/>
              </a:rPr>
              <a:t>کرد.</a:t>
            </a:r>
          </a:p>
          <a:p>
            <a:pPr marL="285750" indent="-285750" algn="r" rtl="1">
              <a:spcBef>
                <a:spcPts val="600"/>
              </a:spcBef>
              <a:buFont typeface="Arial" panose="020B0604020202020204" pitchFamily="34" charset="0"/>
              <a:buChar char="•"/>
            </a:pPr>
            <a:endParaRPr lang="fa-IR" dirty="0" smtClean="0">
              <a:cs typeface="B Mitra" panose="00000400000000000000" pitchFamily="2" charset="-78"/>
            </a:endParaRPr>
          </a:p>
        </p:txBody>
      </p:sp>
    </p:spTree>
    <p:extLst>
      <p:ext uri="{BB962C8B-B14F-4D97-AF65-F5344CB8AC3E}">
        <p14:creationId xmlns:p14="http://schemas.microsoft.com/office/powerpoint/2010/main" val="711303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pPr algn="r"/>
            <a:r>
              <a:rPr lang="fa-IR" sz="3600" b="1" dirty="0">
                <a:cs typeface="B Mitra" panose="00000400000000000000" pitchFamily="2" charset="-78"/>
              </a:rPr>
              <a:t>مسائل </a:t>
            </a:r>
            <a:r>
              <a:rPr lang="fa-IR" sz="3600" b="1" dirty="0" smtClean="0">
                <a:cs typeface="B Mitra" panose="00000400000000000000" pitchFamily="2" charset="-78"/>
              </a:rPr>
              <a:t>مطروحه در </a:t>
            </a:r>
            <a:r>
              <a:rPr lang="fa-IR" sz="3600" b="1" dirty="0" err="1" smtClean="0">
                <a:cs typeface="B Mitra" panose="00000400000000000000" pitchFamily="2" charset="-78"/>
              </a:rPr>
              <a:t>شبکه‏های</a:t>
            </a:r>
            <a:r>
              <a:rPr lang="fa-IR" sz="3600" b="1" dirty="0" smtClean="0">
                <a:cs typeface="B Mitra" panose="00000400000000000000" pitchFamily="2" charset="-78"/>
              </a:rPr>
              <a:t> </a:t>
            </a:r>
            <a:r>
              <a:rPr lang="fa-IR" sz="3600" b="1" dirty="0">
                <a:cs typeface="B Mitra" panose="00000400000000000000" pitchFamily="2" charset="-78"/>
              </a:rPr>
              <a:t>اجتماعی</a:t>
            </a:r>
            <a:endParaRPr lang="en-US" sz="3600" b="1" dirty="0">
              <a:cs typeface="B Mitra" panose="00000400000000000000" pitchFamily="2" charset="-78"/>
            </a:endParaRPr>
          </a:p>
        </p:txBody>
      </p:sp>
      <p:sp>
        <p:nvSpPr>
          <p:cNvPr id="3" name="Content Placeholder 2"/>
          <p:cNvSpPr>
            <a:spLocks noGrp="1"/>
          </p:cNvSpPr>
          <p:nvPr>
            <p:ph idx="1"/>
          </p:nvPr>
        </p:nvSpPr>
        <p:spPr/>
        <p:txBody>
          <a:bodyPr/>
          <a:lstStyle/>
          <a:p>
            <a:pPr algn="r" rtl="1"/>
            <a:r>
              <a:rPr lang="fa-IR" sz="3000" dirty="0" err="1" smtClean="0">
                <a:latin typeface="+mj-lt"/>
                <a:cs typeface="B Mitra" panose="00000400000000000000" pitchFamily="2" charset="-78"/>
              </a:rPr>
              <a:t>زمینه</a:t>
            </a:r>
            <a:r>
              <a:rPr lang="fa-IR" sz="3000" dirty="0" err="1">
                <a:latin typeface="+mj-lt"/>
                <a:cs typeface="B Mitra" panose="00000400000000000000" pitchFamily="2" charset="-78"/>
              </a:rPr>
              <a:t>‏های</a:t>
            </a:r>
            <a:r>
              <a:rPr lang="fa-IR" sz="3000" dirty="0">
                <a:latin typeface="+mj-lt"/>
                <a:cs typeface="B Mitra" panose="00000400000000000000" pitchFamily="2" charset="-78"/>
              </a:rPr>
              <a:t> </a:t>
            </a:r>
            <a:r>
              <a:rPr lang="fa-IR" sz="3000" dirty="0" smtClean="0">
                <a:latin typeface="+mj-lt"/>
                <a:cs typeface="B Mitra" panose="00000400000000000000" pitchFamily="2" charset="-78"/>
              </a:rPr>
              <a:t>مطالعاتی</a:t>
            </a:r>
            <a:endParaRPr lang="fa-IR" sz="3000" dirty="0">
              <a:latin typeface="+mj-lt"/>
              <a:cs typeface="B Mitra" panose="00000400000000000000" pitchFamily="2" charset="-78"/>
            </a:endParaRPr>
          </a:p>
          <a:p>
            <a:pPr lvl="1" algn="r" rtl="1"/>
            <a:r>
              <a:rPr lang="fa-IR" dirty="0" smtClean="0">
                <a:latin typeface="Times New Roman" panose="02020603050405020304" pitchFamily="18" charset="0"/>
                <a:cs typeface="B Mitra" panose="00000400000000000000" pitchFamily="2" charset="-78"/>
              </a:rPr>
              <a:t>معرفی دوستان</a:t>
            </a:r>
            <a:endParaRPr lang="en-US" dirty="0" smtClean="0">
              <a:latin typeface="Times New Roman" panose="02020603050405020304" pitchFamily="18" charset="0"/>
              <a:cs typeface="B Mitra" panose="00000400000000000000" pitchFamily="2" charset="-78"/>
            </a:endParaRPr>
          </a:p>
          <a:p>
            <a:pPr lvl="1" algn="r" rtl="1"/>
            <a:r>
              <a:rPr lang="fa-IR" dirty="0" smtClean="0">
                <a:latin typeface="Times New Roman" panose="02020603050405020304" pitchFamily="18" charset="0"/>
                <a:cs typeface="B Mitra" panose="00000400000000000000" pitchFamily="2" charset="-78"/>
              </a:rPr>
              <a:t>تشخیص اجتماع</a:t>
            </a:r>
            <a:endParaRPr lang="en-US" dirty="0" smtClean="0">
              <a:latin typeface="Times New Roman" panose="02020603050405020304" pitchFamily="18" charset="0"/>
              <a:cs typeface="B Mitra" panose="00000400000000000000" pitchFamily="2" charset="-78"/>
            </a:endParaRPr>
          </a:p>
          <a:p>
            <a:pPr lvl="1" algn="r" rtl="1"/>
            <a:r>
              <a:rPr lang="fa-IR" dirty="0" err="1" smtClean="0">
                <a:latin typeface="Times New Roman" panose="02020603050405020304" pitchFamily="18" charset="0"/>
                <a:cs typeface="B Mitra" panose="00000400000000000000" pitchFamily="2" charset="-78"/>
              </a:rPr>
              <a:t>گره‏های</a:t>
            </a:r>
            <a:r>
              <a:rPr lang="fa-IR" dirty="0" smtClean="0">
                <a:latin typeface="Times New Roman" panose="02020603050405020304" pitchFamily="18" charset="0"/>
                <a:cs typeface="B Mitra" panose="00000400000000000000" pitchFamily="2" charset="-78"/>
              </a:rPr>
              <a:t> مهم</a:t>
            </a:r>
            <a:endParaRPr lang="en-US" dirty="0" smtClean="0">
              <a:latin typeface="Times New Roman" panose="02020603050405020304" pitchFamily="18" charset="0"/>
              <a:cs typeface="B Mitra" panose="00000400000000000000" pitchFamily="2" charset="-78"/>
            </a:endParaRPr>
          </a:p>
          <a:p>
            <a:pPr lvl="2" algn="r" rtl="1"/>
            <a:r>
              <a:rPr lang="fa-IR" dirty="0" err="1" smtClean="0">
                <a:latin typeface="Times New Roman" panose="02020603050405020304" pitchFamily="18" charset="0"/>
                <a:cs typeface="B Mitra" panose="00000400000000000000" pitchFamily="2" charset="-78"/>
              </a:rPr>
              <a:t>گره‏های</a:t>
            </a:r>
            <a:r>
              <a:rPr lang="fa-IR" dirty="0" smtClean="0">
                <a:latin typeface="Times New Roman" panose="02020603050405020304" pitchFamily="18" charset="0"/>
                <a:cs typeface="B Mitra" panose="00000400000000000000" pitchFamily="2" charset="-78"/>
              </a:rPr>
              <a:t> پل</a:t>
            </a:r>
            <a:endParaRPr lang="en-US" dirty="0" smtClean="0">
              <a:latin typeface="Times New Roman" panose="02020603050405020304" pitchFamily="18" charset="0"/>
              <a:cs typeface="B Mitra" panose="00000400000000000000" pitchFamily="2" charset="-78"/>
            </a:endParaRPr>
          </a:p>
          <a:p>
            <a:pPr lvl="2" algn="r" rtl="1"/>
            <a:r>
              <a:rPr lang="fa-IR" dirty="0" err="1" smtClean="0">
                <a:latin typeface="Times New Roman" panose="02020603050405020304" pitchFamily="18" charset="0"/>
                <a:cs typeface="B Mitra" panose="00000400000000000000" pitchFamily="2" charset="-78"/>
              </a:rPr>
              <a:t>گره‏های</a:t>
            </a:r>
            <a:r>
              <a:rPr lang="fa-IR" dirty="0" smtClean="0">
                <a:latin typeface="Times New Roman" panose="02020603050405020304" pitchFamily="18" charset="0"/>
                <a:cs typeface="B Mitra" panose="00000400000000000000" pitchFamily="2" charset="-78"/>
              </a:rPr>
              <a:t> مرکزی</a:t>
            </a:r>
            <a:endParaRPr lang="en-US" dirty="0">
              <a:solidFill>
                <a:srgbClr val="FF0000"/>
              </a:solidFill>
              <a:latin typeface="Times New Roman" panose="02020603050405020304" pitchFamily="18" charset="0"/>
              <a:cs typeface="B Mitr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879192" y="1997935"/>
            <a:ext cx="949215" cy="101572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35" y="1825625"/>
            <a:ext cx="3453671" cy="238827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912717" y="2405488"/>
            <a:ext cx="949215" cy="1015721"/>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879192" y="2813041"/>
            <a:ext cx="949215" cy="101572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594" y="1729035"/>
            <a:ext cx="3645012" cy="243000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594" y="1775606"/>
            <a:ext cx="3603971" cy="2425172"/>
          </a:xfrm>
          <a:prstGeom prst="rect">
            <a:avLst/>
          </a:prstGeom>
        </p:spPr>
      </p:pic>
      <p:sp>
        <p:nvSpPr>
          <p:cNvPr id="14" name="Rectangle 13"/>
          <p:cNvSpPr/>
          <p:nvPr/>
        </p:nvSpPr>
        <p:spPr>
          <a:xfrm>
            <a:off x="2473542" y="1807625"/>
            <a:ext cx="1519182" cy="307777"/>
          </a:xfrm>
          <a:prstGeom prst="rect">
            <a:avLst/>
          </a:prstGeom>
        </p:spPr>
        <p:txBody>
          <a:bodyPr wrap="square">
            <a:spAutoFit/>
          </a:bodyPr>
          <a:lstStyle/>
          <a:p>
            <a:pPr algn="r" rtl="1"/>
            <a:r>
              <a:rPr lang="en-US" sz="1400" dirty="0"/>
              <a:t>Important Node</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3150543" y="2096451"/>
            <a:ext cx="258508" cy="506094"/>
          </a:xfrm>
          <a:prstGeom prst="rect">
            <a:avLst/>
          </a:prstGeom>
        </p:spPr>
      </p:pic>
      <p:sp>
        <p:nvSpPr>
          <p:cNvPr id="16" name="TextBox 15"/>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7</a:t>
            </a:r>
            <a:endParaRPr lang="en-US" sz="2000" dirty="0">
              <a:cs typeface="B Mitra" pitchFamily="2" charset="-78"/>
            </a:endParaRPr>
          </a:p>
        </p:txBody>
      </p:sp>
      <p:sp>
        <p:nvSpPr>
          <p:cNvPr id="6" name="Flowchart: Connector 5"/>
          <p:cNvSpPr/>
          <p:nvPr/>
        </p:nvSpPr>
        <p:spPr>
          <a:xfrm>
            <a:off x="2028148" y="5550207"/>
            <a:ext cx="508598" cy="49546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051767" y="4417115"/>
            <a:ext cx="456060" cy="4641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21914">
            <a:off x="2256708" y="4696450"/>
            <a:ext cx="997960" cy="99796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1877" y="5379278"/>
            <a:ext cx="1395841" cy="932622"/>
          </a:xfrm>
          <a:prstGeom prst="rect">
            <a:avLst/>
          </a:prstGeom>
        </p:spPr>
      </p:pic>
      <p:sp>
        <p:nvSpPr>
          <p:cNvPr id="25" name="Flowchart: Connector 24"/>
          <p:cNvSpPr/>
          <p:nvPr/>
        </p:nvSpPr>
        <p:spPr>
          <a:xfrm>
            <a:off x="3984653" y="5550207"/>
            <a:ext cx="508598" cy="49546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872416">
            <a:off x="3267119" y="4696449"/>
            <a:ext cx="997960" cy="997960"/>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98640" y="4255632"/>
            <a:ext cx="2468987" cy="2279382"/>
          </a:xfrm>
          <a:prstGeom prst="rect">
            <a:avLst/>
          </a:prstGeom>
        </p:spPr>
      </p:pic>
      <p:sp>
        <p:nvSpPr>
          <p:cNvPr id="34" name="Rectangle 33"/>
          <p:cNvSpPr/>
          <p:nvPr/>
        </p:nvSpPr>
        <p:spPr>
          <a:xfrm>
            <a:off x="2503582" y="6218682"/>
            <a:ext cx="2383987" cy="369332"/>
          </a:xfrm>
          <a:prstGeom prst="rect">
            <a:avLst/>
          </a:prstGeom>
        </p:spPr>
        <p:txBody>
          <a:bodyPr wrap="none">
            <a:spAutoFit/>
          </a:bodyPr>
          <a:lstStyle/>
          <a:p>
            <a:pPr lvl="2" algn="r" rtl="1"/>
            <a:r>
              <a:rPr lang="en-US" dirty="0" smtClean="0">
                <a:latin typeface="Times New Roman" panose="02020603050405020304" pitchFamily="18" charset="0"/>
                <a:cs typeface="B Mitra" panose="00000400000000000000" pitchFamily="2" charset="-78"/>
              </a:rPr>
              <a:t>Central nodes</a:t>
            </a:r>
            <a:endParaRPr lang="en-US" dirty="0">
              <a:latin typeface="Times New Roman" panose="02020603050405020304" pitchFamily="18" charset="0"/>
              <a:cs typeface="B Mitra" panose="00000400000000000000" pitchFamily="2" charset="-78"/>
            </a:endParaRPr>
          </a:p>
        </p:txBody>
      </p:sp>
      <p:sp>
        <p:nvSpPr>
          <p:cNvPr id="35" name="Rectangle 34"/>
          <p:cNvSpPr/>
          <p:nvPr/>
        </p:nvSpPr>
        <p:spPr>
          <a:xfrm>
            <a:off x="6182230" y="6192886"/>
            <a:ext cx="2390398" cy="369332"/>
          </a:xfrm>
          <a:prstGeom prst="rect">
            <a:avLst/>
          </a:prstGeom>
        </p:spPr>
        <p:txBody>
          <a:bodyPr wrap="none">
            <a:spAutoFit/>
          </a:bodyPr>
          <a:lstStyle/>
          <a:p>
            <a:pPr lvl="2" algn="r" rtl="1"/>
            <a:r>
              <a:rPr lang="en-US" dirty="0" smtClean="0">
                <a:latin typeface="Times New Roman" panose="02020603050405020304" pitchFamily="18" charset="0"/>
                <a:cs typeface="B Mitra" panose="00000400000000000000" pitchFamily="2" charset="-78"/>
              </a:rPr>
              <a:t>Bridge nodes</a:t>
            </a:r>
            <a:endParaRPr lang="en-US" dirty="0">
              <a:latin typeface="Times New Roman" panose="02020603050405020304" pitchFamily="18" charset="0"/>
              <a:cs typeface="B Mitra" panose="00000400000000000000" pitchFamily="2" charset="-78"/>
            </a:endParaRPr>
          </a:p>
        </p:txBody>
      </p:sp>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9339" y="4277395"/>
            <a:ext cx="2260914" cy="2039633"/>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95194" y="4277395"/>
            <a:ext cx="1990973" cy="1867395"/>
          </a:xfrm>
          <a:prstGeom prst="rect">
            <a:avLst/>
          </a:prstGeom>
        </p:spPr>
      </p:pic>
      <p:sp>
        <p:nvSpPr>
          <p:cNvPr id="28" name="Rectangular Callout 7"/>
          <p:cNvSpPr/>
          <p:nvPr/>
        </p:nvSpPr>
        <p:spPr>
          <a:xfrm>
            <a:off x="5420906" y="1775607"/>
            <a:ext cx="3491274" cy="2298982"/>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Rectangle 28"/>
          <p:cNvSpPr/>
          <p:nvPr/>
        </p:nvSpPr>
        <p:spPr>
          <a:xfrm>
            <a:off x="5450165" y="1959240"/>
            <a:ext cx="3432756" cy="1908215"/>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smtClean="0">
                <a:cs typeface="B Mitra" panose="00000400000000000000" pitchFamily="2" charset="-78"/>
              </a:rPr>
              <a:t>دقت شود در صورتی که </a:t>
            </a:r>
            <a:r>
              <a:rPr lang="fa-IR" dirty="0" err="1" smtClean="0">
                <a:cs typeface="B Mitra" panose="00000400000000000000" pitchFamily="2" charset="-78"/>
              </a:rPr>
              <a:t>فایل‏ها</a:t>
            </a:r>
            <a:r>
              <a:rPr lang="fa-IR" dirty="0" smtClean="0">
                <a:cs typeface="B Mitra" panose="00000400000000000000" pitchFamily="2" charset="-78"/>
              </a:rPr>
              <a:t> به شکل </a:t>
            </a:r>
            <a:r>
              <a:rPr lang="en-US" dirty="0" smtClean="0">
                <a:cs typeface="B Mitra" panose="00000400000000000000" pitchFamily="2" charset="-78"/>
              </a:rPr>
              <a:t>pdf</a:t>
            </a:r>
            <a:r>
              <a:rPr lang="fa-IR" dirty="0" smtClean="0">
                <a:cs typeface="B Mitra" panose="00000400000000000000" pitchFamily="2" charset="-78"/>
              </a:rPr>
              <a:t> ذخیره شود ممکن است اجرای برخی </a:t>
            </a:r>
            <a:r>
              <a:rPr lang="fa-IR" dirty="0" err="1" smtClean="0">
                <a:cs typeface="B Mitra" panose="00000400000000000000" pitchFamily="2" charset="-78"/>
              </a:rPr>
              <a:t>انیمیشن‏ها</a:t>
            </a:r>
            <a:r>
              <a:rPr lang="fa-IR" dirty="0" smtClean="0">
                <a:cs typeface="B Mitra" panose="00000400000000000000" pitchFamily="2" charset="-78"/>
              </a:rPr>
              <a:t> و </a:t>
            </a:r>
            <a:r>
              <a:rPr lang="fa-IR" dirty="0" err="1" smtClean="0">
                <a:cs typeface="B Mitra" panose="00000400000000000000" pitchFamily="2" charset="-78"/>
              </a:rPr>
              <a:t>ویدیو‏ها</a:t>
            </a:r>
            <a:r>
              <a:rPr lang="fa-IR" dirty="0" smtClean="0">
                <a:cs typeface="B Mitra" panose="00000400000000000000" pitchFamily="2" charset="-78"/>
              </a:rPr>
              <a:t> با مشکل </a:t>
            </a:r>
            <a:r>
              <a:rPr lang="fa-IR" dirty="0" err="1" smtClean="0">
                <a:cs typeface="B Mitra" panose="00000400000000000000" pitchFamily="2" charset="-78"/>
              </a:rPr>
              <a:t>روبه‏رو</a:t>
            </a:r>
            <a:r>
              <a:rPr lang="fa-IR" dirty="0" smtClean="0">
                <a:cs typeface="B Mitra" panose="00000400000000000000" pitchFamily="2" charset="-78"/>
              </a:rPr>
              <a:t> شود.</a:t>
            </a: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قبل از ارائه </a:t>
            </a:r>
            <a:r>
              <a:rPr lang="fa-IR" dirty="0" err="1" smtClean="0">
                <a:cs typeface="B Mitra" panose="00000400000000000000" pitchFamily="2" charset="-78"/>
              </a:rPr>
              <a:t>می‏توان</a:t>
            </a:r>
            <a:r>
              <a:rPr lang="fa-IR" dirty="0" smtClean="0">
                <a:cs typeface="B Mitra" panose="00000400000000000000" pitchFamily="2" charset="-78"/>
              </a:rPr>
              <a:t> این موارد را از مسئولین کنفرانس پرسید.</a:t>
            </a:r>
          </a:p>
          <a:p>
            <a:pPr marL="285750" indent="-285750" algn="r" rtl="1">
              <a:spcBef>
                <a:spcPts val="600"/>
              </a:spcBef>
              <a:buFont typeface="Arial" panose="020B0604020202020204" pitchFamily="34" charset="0"/>
              <a:buChar char="•"/>
            </a:pPr>
            <a:endParaRPr lang="fa-IR" dirty="0" smtClean="0">
              <a:cs typeface="B Mitra" panose="00000400000000000000" pitchFamily="2" charset="-78"/>
            </a:endParaRPr>
          </a:p>
        </p:txBody>
      </p:sp>
    </p:spTree>
    <p:extLst>
      <p:ext uri="{BB962C8B-B14F-4D97-AF65-F5344CB8AC3E}">
        <p14:creationId xmlns:p14="http://schemas.microsoft.com/office/powerpoint/2010/main" val="42543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22" presetClass="exit" presetSubtype="4" fill="hold" nodeType="withEffect">
                                  <p:stCondLst>
                                    <p:cond delay="0"/>
                                  </p:stCondLst>
                                  <p:childTnLst>
                                    <p:animEffect transition="out" filter="wipe(down)">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22" presetClass="exit" presetSubtype="4" fill="hold" nodeType="withEffect">
                                  <p:stCondLst>
                                    <p:cond delay="0"/>
                                  </p:stCondLst>
                                  <p:childTnLst>
                                    <p:animEffect transition="out" filter="wipe(down)">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22" presetClass="exit" presetSubtype="4" fill="hold" nodeType="withEffect">
                                  <p:stCondLst>
                                    <p:cond delay="0"/>
                                  </p:stCondLst>
                                  <p:childTnLst>
                                    <p:animEffect transition="out" filter="wipe(down)">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22" presetClass="exit" presetSubtype="4" fill="hold" grpId="1" nodeType="withEffect">
                                  <p:stCondLst>
                                    <p:cond delay="0"/>
                                  </p:stCondLst>
                                  <p:childTnLst>
                                    <p:animEffect transition="out" filter="wipe(down)">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22" presetClass="exit" presetSubtype="4" fill="hold" nodeType="withEffect">
                                  <p:stCondLst>
                                    <p:cond delay="0"/>
                                  </p:stCondLst>
                                  <p:childTnLst>
                                    <p:animEffect transition="out" filter="wipe(down)">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par>
                                <p:cTn id="65" presetID="22" presetClass="exit" presetSubtype="4" fill="hold" grpId="1" nodeType="withEffect">
                                  <p:stCondLst>
                                    <p:cond delay="0"/>
                                  </p:stCondLst>
                                  <p:childTnLst>
                                    <p:animEffect transition="out" filter="wipe(down)">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par>
                                <p:cTn id="68" presetID="22" presetClass="exit" presetSubtype="4" fill="hold" grpId="1" nodeType="withEffect">
                                  <p:stCondLst>
                                    <p:cond delay="0"/>
                                  </p:stCondLst>
                                  <p:childTnLst>
                                    <p:animEffect transition="out" filter="wipe(down)">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nodeType="clickEffect">
                                  <p:stCondLst>
                                    <p:cond delay="0"/>
                                  </p:stCondLst>
                                  <p:childTnLst>
                                    <p:animEffect transition="out" filter="wipe(down)">
                                      <p:cBhvr>
                                        <p:cTn id="91" dur="500"/>
                                        <p:tgtEl>
                                          <p:spTgt spid="10"/>
                                        </p:tgtEl>
                                      </p:cBhvr>
                                    </p:animEffect>
                                    <p:set>
                                      <p:cBhvr>
                                        <p:cTn id="92" dur="1" fill="hold">
                                          <p:stCondLst>
                                            <p:cond delay="499"/>
                                          </p:stCondLst>
                                        </p:cTn>
                                        <p:tgtEl>
                                          <p:spTgt spid="10"/>
                                        </p:tgtEl>
                                        <p:attrNameLst>
                                          <p:attrName>style.visibility</p:attrName>
                                        </p:attrNameLst>
                                      </p:cBhvr>
                                      <p:to>
                                        <p:strVal val="hidden"/>
                                      </p:to>
                                    </p:set>
                                  </p:childTnLst>
                                </p:cTn>
                              </p:par>
                              <p:par>
                                <p:cTn id="93" presetID="22" presetClass="exit" presetSubtype="4" fill="hold" nodeType="withEffect">
                                  <p:stCondLst>
                                    <p:cond delay="0"/>
                                  </p:stCondLst>
                                  <p:childTnLst>
                                    <p:animEffect transition="out" filter="wipe(down)">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par>
                                <p:cTn id="96" presetID="22" presetClass="exit" presetSubtype="4" fill="hold" nodeType="withEffect">
                                  <p:stCondLst>
                                    <p:cond delay="0"/>
                                  </p:stCondLst>
                                  <p:childTnLst>
                                    <p:animEffect transition="out" filter="wipe(down)">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1000"/>
                                        <p:tgtEl>
                                          <p:spTgt spid="13"/>
                                        </p:tgtEl>
                                      </p:cBhvr>
                                    </p:animEffect>
                                    <p:anim calcmode="lin" valueType="num">
                                      <p:cBhvr>
                                        <p:cTn id="109" dur="1000" fill="hold"/>
                                        <p:tgtEl>
                                          <p:spTgt spid="13"/>
                                        </p:tgtEl>
                                        <p:attrNameLst>
                                          <p:attrName>ppt_x</p:attrName>
                                        </p:attrNameLst>
                                      </p:cBhvr>
                                      <p:tavLst>
                                        <p:tav tm="0">
                                          <p:val>
                                            <p:strVal val="#ppt_x"/>
                                          </p:val>
                                        </p:tav>
                                        <p:tav tm="100000">
                                          <p:val>
                                            <p:strVal val="#ppt_x"/>
                                          </p:val>
                                        </p:tav>
                                      </p:tavLst>
                                    </p:anim>
                                    <p:anim calcmode="lin" valueType="num">
                                      <p:cBhvr>
                                        <p:cTn id="110" dur="1000" fill="hold"/>
                                        <p:tgtEl>
                                          <p:spTgt spid="13"/>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1000"/>
                                        <p:tgtEl>
                                          <p:spTgt spid="15"/>
                                        </p:tgtEl>
                                      </p:cBhvr>
                                    </p:animEffect>
                                    <p:anim calcmode="lin" valueType="num">
                                      <p:cBhvr>
                                        <p:cTn id="114" dur="1000" fill="hold"/>
                                        <p:tgtEl>
                                          <p:spTgt spid="15"/>
                                        </p:tgtEl>
                                        <p:attrNameLst>
                                          <p:attrName>ppt_x</p:attrName>
                                        </p:attrNameLst>
                                      </p:cBhvr>
                                      <p:tavLst>
                                        <p:tav tm="0">
                                          <p:val>
                                            <p:strVal val="#ppt_x"/>
                                          </p:val>
                                        </p:tav>
                                        <p:tav tm="100000">
                                          <p:val>
                                            <p:strVal val="#ppt_x"/>
                                          </p:val>
                                        </p:tav>
                                      </p:tavLst>
                                    </p:anim>
                                    <p:anim calcmode="lin" valueType="num">
                                      <p:cBhvr>
                                        <p:cTn id="115" dur="1000" fill="hold"/>
                                        <p:tgtEl>
                                          <p:spTgt spid="15"/>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1000"/>
                                        <p:tgtEl>
                                          <p:spTgt spid="14"/>
                                        </p:tgtEl>
                                      </p:cBhvr>
                                    </p:animEffect>
                                    <p:anim calcmode="lin" valueType="num">
                                      <p:cBhvr>
                                        <p:cTn id="119" dur="1000" fill="hold"/>
                                        <p:tgtEl>
                                          <p:spTgt spid="14"/>
                                        </p:tgtEl>
                                        <p:attrNameLst>
                                          <p:attrName>ppt_x</p:attrName>
                                        </p:attrNameLst>
                                      </p:cBhvr>
                                      <p:tavLst>
                                        <p:tav tm="0">
                                          <p:val>
                                            <p:strVal val="#ppt_x"/>
                                          </p:val>
                                        </p:tav>
                                        <p:tav tm="100000">
                                          <p:val>
                                            <p:strVal val="#ppt_x"/>
                                          </p:val>
                                        </p:tav>
                                      </p:tavLst>
                                    </p:anim>
                                    <p:anim calcmode="lin" valueType="num">
                                      <p:cBhvr>
                                        <p:cTn id="120" dur="1000" fill="hold"/>
                                        <p:tgtEl>
                                          <p:spTgt spid="14"/>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1000"/>
                                        <p:tgtEl>
                                          <p:spTgt spid="37"/>
                                        </p:tgtEl>
                                      </p:cBhvr>
                                    </p:animEffect>
                                    <p:anim calcmode="lin" valueType="num">
                                      <p:cBhvr>
                                        <p:cTn id="124" dur="1000" fill="hold"/>
                                        <p:tgtEl>
                                          <p:spTgt spid="37"/>
                                        </p:tgtEl>
                                        <p:attrNameLst>
                                          <p:attrName>ppt_x</p:attrName>
                                        </p:attrNameLst>
                                      </p:cBhvr>
                                      <p:tavLst>
                                        <p:tav tm="0">
                                          <p:val>
                                            <p:strVal val="#ppt_x"/>
                                          </p:val>
                                        </p:tav>
                                        <p:tav tm="100000">
                                          <p:val>
                                            <p:strVal val="#ppt_x"/>
                                          </p:val>
                                        </p:tav>
                                      </p:tavLst>
                                    </p:anim>
                                    <p:anim calcmode="lin" valueType="num">
                                      <p:cBhvr>
                                        <p:cTn id="125" dur="1000" fill="hold"/>
                                        <p:tgtEl>
                                          <p:spTgt spid="37"/>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fade">
                                      <p:cBhvr>
                                        <p:cTn id="128" dur="1000"/>
                                        <p:tgtEl>
                                          <p:spTgt spid="36"/>
                                        </p:tgtEl>
                                      </p:cBhvr>
                                    </p:animEffect>
                                    <p:anim calcmode="lin" valueType="num">
                                      <p:cBhvr>
                                        <p:cTn id="129" dur="1000" fill="hold"/>
                                        <p:tgtEl>
                                          <p:spTgt spid="36"/>
                                        </p:tgtEl>
                                        <p:attrNameLst>
                                          <p:attrName>ppt_x</p:attrName>
                                        </p:attrNameLst>
                                      </p:cBhvr>
                                      <p:tavLst>
                                        <p:tav tm="0">
                                          <p:val>
                                            <p:strVal val="#ppt_x"/>
                                          </p:val>
                                        </p:tav>
                                        <p:tav tm="100000">
                                          <p:val>
                                            <p:strVal val="#ppt_x"/>
                                          </p:val>
                                        </p:tav>
                                      </p:tavLst>
                                    </p:anim>
                                    <p:anim calcmode="lin" valueType="num">
                                      <p:cBhvr>
                                        <p:cTn id="130" dur="1000" fill="hold"/>
                                        <p:tgtEl>
                                          <p:spTgt spid="36"/>
                                        </p:tgtEl>
                                        <p:attrNameLst>
                                          <p:attrName>ppt_y</p:attrName>
                                        </p:attrNameLst>
                                      </p:cBhvr>
                                      <p:tavLst>
                                        <p:tav tm="0">
                                          <p:val>
                                            <p:strVal val="#ppt_y+.1"/>
                                          </p:val>
                                        </p:tav>
                                        <p:tav tm="100000">
                                          <p:val>
                                            <p:strVal val="#ppt_y"/>
                                          </p:val>
                                        </p:tav>
                                      </p:tavLst>
                                    </p:anim>
                                  </p:childTnLst>
                                </p:cTn>
                              </p:par>
                            </p:childTnLst>
                          </p:cTn>
                        </p:par>
                        <p:par>
                          <p:cTn id="131" fill="hold">
                            <p:stCondLst>
                              <p:cond delay="1000"/>
                            </p:stCondLst>
                            <p:childTnLst>
                              <p:par>
                                <p:cTn id="132" presetID="42" presetClass="entr" presetSubtype="0" fill="hold" grpId="0" nodeType="after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fade">
                                      <p:cBhvr>
                                        <p:cTn id="134" dur="1000"/>
                                        <p:tgtEl>
                                          <p:spTgt spid="35"/>
                                        </p:tgtEl>
                                      </p:cBhvr>
                                    </p:animEffect>
                                    <p:anim calcmode="lin" valueType="num">
                                      <p:cBhvr>
                                        <p:cTn id="135" dur="1000" fill="hold"/>
                                        <p:tgtEl>
                                          <p:spTgt spid="35"/>
                                        </p:tgtEl>
                                        <p:attrNameLst>
                                          <p:attrName>ppt_x</p:attrName>
                                        </p:attrNameLst>
                                      </p:cBhvr>
                                      <p:tavLst>
                                        <p:tav tm="0">
                                          <p:val>
                                            <p:strVal val="#ppt_x"/>
                                          </p:val>
                                        </p:tav>
                                        <p:tav tm="100000">
                                          <p:val>
                                            <p:strVal val="#ppt_x"/>
                                          </p:val>
                                        </p:tav>
                                      </p:tavLst>
                                    </p:anim>
                                    <p:anim calcmode="lin" valueType="num">
                                      <p:cBhvr>
                                        <p:cTn id="136" dur="1000" fill="hold"/>
                                        <p:tgtEl>
                                          <p:spTgt spid="35"/>
                                        </p:tgtEl>
                                        <p:attrNameLst>
                                          <p:attrName>ppt_y</p:attrName>
                                        </p:attrNameLst>
                                      </p:cBhvr>
                                      <p:tavLst>
                                        <p:tav tm="0">
                                          <p:val>
                                            <p:strVal val="#ppt_y+.1"/>
                                          </p:val>
                                        </p:tav>
                                        <p:tav tm="100000">
                                          <p:val>
                                            <p:strVal val="#ppt_y"/>
                                          </p:val>
                                        </p:tav>
                                      </p:tavLst>
                                    </p:anim>
                                  </p:childTnLst>
                                </p:cTn>
                              </p:par>
                            </p:childTnLst>
                          </p:cTn>
                        </p:par>
                        <p:par>
                          <p:cTn id="137" fill="hold">
                            <p:stCondLst>
                              <p:cond delay="2000"/>
                            </p:stCondLst>
                            <p:childTnLst>
                              <p:par>
                                <p:cTn id="138" presetID="42" presetClass="entr" presetSubtype="0" fill="hold" grpId="0" nodeType="after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fade">
                                      <p:cBhvr>
                                        <p:cTn id="147" dur="500"/>
                                        <p:tgtEl>
                                          <p:spTgt spid="2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8"/>
                                        </p:tgtEl>
                                        <p:attrNameLst>
                                          <p:attrName>style.visibility</p:attrName>
                                        </p:attrNameLst>
                                      </p:cBhvr>
                                      <p:to>
                                        <p:strVal val="visible"/>
                                      </p:to>
                                    </p:set>
                                    <p:animEffect transition="in" filter="fade">
                                      <p:cBhvr>
                                        <p:cTn id="1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6" grpId="1" animBg="1"/>
      <p:bldP spid="8" grpId="0" animBg="1"/>
      <p:bldP spid="8" grpId="1" animBg="1"/>
      <p:bldP spid="25" grpId="0" animBg="1"/>
      <p:bldP spid="25" grpId="1" animBg="1"/>
      <p:bldP spid="34" grpId="0"/>
      <p:bldP spid="35" grpId="0"/>
      <p:bldP spid="28"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sz="3000" dirty="0" smtClean="0">
                <a:cs typeface="B Mitra" panose="00000400000000000000" pitchFamily="2" charset="-78"/>
              </a:rPr>
              <a:t>کاربردهای شناسایی </a:t>
            </a:r>
            <a:r>
              <a:rPr lang="fa-IR" sz="3000" dirty="0" err="1" smtClean="0">
                <a:cs typeface="B Mitra" panose="00000400000000000000" pitchFamily="2" charset="-78"/>
              </a:rPr>
              <a:t>گره‏های</a:t>
            </a:r>
            <a:r>
              <a:rPr lang="fa-IR" sz="3000" dirty="0" smtClean="0">
                <a:cs typeface="B Mitra" panose="00000400000000000000" pitchFamily="2" charset="-78"/>
              </a:rPr>
              <a:t> مهم:</a:t>
            </a:r>
            <a:endParaRPr lang="en-US" sz="3000" dirty="0" smtClean="0">
              <a:cs typeface="B Mitra" panose="00000400000000000000" pitchFamily="2" charset="-78"/>
            </a:endParaRPr>
          </a:p>
          <a:p>
            <a:pPr lvl="1" algn="r" rtl="1"/>
            <a:r>
              <a:rPr lang="fa-IR" sz="2800" dirty="0" smtClean="0">
                <a:cs typeface="B Mitra" panose="00000400000000000000" pitchFamily="2" charset="-78"/>
              </a:rPr>
              <a:t>مدیریت </a:t>
            </a:r>
            <a:r>
              <a:rPr lang="fa-IR" sz="2800" dirty="0">
                <a:cs typeface="B Mitra" panose="00000400000000000000" pitchFamily="2" charset="-78"/>
              </a:rPr>
              <a:t>شهری</a:t>
            </a:r>
          </a:p>
          <a:p>
            <a:pPr lvl="1" algn="r" rtl="1"/>
            <a:r>
              <a:rPr lang="fa-IR" sz="2800" dirty="0" smtClean="0">
                <a:cs typeface="B Mitra" panose="00000400000000000000" pitchFamily="2" charset="-78"/>
              </a:rPr>
              <a:t>پزشکی</a:t>
            </a:r>
          </a:p>
          <a:p>
            <a:pPr lvl="1" algn="r" rtl="1"/>
            <a:r>
              <a:rPr lang="fa-IR" sz="2800" dirty="0" err="1" smtClean="0">
                <a:cs typeface="B Mitra" panose="00000400000000000000" pitchFamily="2" charset="-78"/>
              </a:rPr>
              <a:t>شبکه‏های</a:t>
            </a:r>
            <a:r>
              <a:rPr lang="fa-IR" sz="2800" dirty="0" smtClean="0">
                <a:cs typeface="B Mitra" panose="00000400000000000000" pitchFamily="2" charset="-78"/>
              </a:rPr>
              <a:t> اجتماعی</a:t>
            </a:r>
          </a:p>
          <a:p>
            <a:pPr lvl="1" algn="r" rtl="1"/>
            <a:endParaRPr lang="fa-IR" dirty="0"/>
          </a:p>
          <a:p>
            <a:pPr marL="457200" lvl="1" indent="0" algn="r" rtl="1">
              <a:buNone/>
            </a:pPr>
            <a:r>
              <a:rPr lang="en-US" dirty="0" smtClean="0"/>
              <a:t> </a:t>
            </a:r>
          </a:p>
          <a:p>
            <a:pPr algn="r" rtl="1"/>
            <a:endParaRPr lang="en-US" dirty="0"/>
          </a:p>
        </p:txBody>
      </p:sp>
      <p:sp>
        <p:nvSpPr>
          <p:cNvPr id="3" name="Rectangle 2"/>
          <p:cNvSpPr/>
          <p:nvPr/>
        </p:nvSpPr>
        <p:spPr>
          <a:xfrm>
            <a:off x="4612303" y="3431910"/>
            <a:ext cx="2882519" cy="2062103"/>
          </a:xfrm>
          <a:prstGeom prst="rect">
            <a:avLst/>
          </a:prstGeom>
        </p:spPr>
        <p:txBody>
          <a:bodyPr wrap="none">
            <a:spAutoFit/>
          </a:bodyPr>
          <a:lstStyle/>
          <a:p>
            <a:pPr marL="800100" lvl="1" indent="-342900" algn="r" rtl="1">
              <a:buFont typeface="Arial" panose="020B0604020202020204" pitchFamily="34" charset="0"/>
              <a:buChar char="•"/>
            </a:pPr>
            <a:r>
              <a:rPr lang="fa-IR" sz="2600" dirty="0" err="1" smtClean="0">
                <a:cs typeface="B Mitra" panose="00000400000000000000" pitchFamily="2" charset="-78"/>
              </a:rPr>
              <a:t>پیش</a:t>
            </a:r>
            <a:r>
              <a:rPr lang="fa-IR" sz="2600" dirty="0" err="1">
                <a:cs typeface="B Mitra" panose="00000400000000000000" pitchFamily="2" charset="-78"/>
              </a:rPr>
              <a:t>‏</a:t>
            </a:r>
            <a:r>
              <a:rPr lang="fa-IR" sz="2600" dirty="0" err="1" smtClean="0">
                <a:cs typeface="B Mitra" panose="00000400000000000000" pitchFamily="2" charset="-78"/>
              </a:rPr>
              <a:t>بینی</a:t>
            </a:r>
            <a:r>
              <a:rPr lang="fa-IR" sz="2600" dirty="0" smtClean="0">
                <a:cs typeface="B Mitra" panose="00000400000000000000" pitchFamily="2" charset="-78"/>
              </a:rPr>
              <a:t> رفتار مردم</a:t>
            </a:r>
          </a:p>
          <a:p>
            <a:pPr marL="800100" lvl="1" indent="-342900" algn="r" rtl="1">
              <a:buFont typeface="Arial" panose="020B0604020202020204" pitchFamily="34" charset="0"/>
              <a:buChar char="•"/>
            </a:pPr>
            <a:r>
              <a:rPr lang="fa-IR" sz="2600" dirty="0" smtClean="0">
                <a:cs typeface="B Mitra" panose="00000400000000000000" pitchFamily="2" charset="-78"/>
              </a:rPr>
              <a:t>تبلیغات هدفمند</a:t>
            </a:r>
          </a:p>
          <a:p>
            <a:pPr marL="800100" lvl="1" indent="-342900" algn="r" rtl="1">
              <a:buFont typeface="Arial" panose="020B0604020202020204" pitchFamily="34" charset="0"/>
              <a:buChar char="•"/>
            </a:pPr>
            <a:r>
              <a:rPr lang="fa-IR" sz="2600" dirty="0" smtClean="0">
                <a:cs typeface="B Mitra" panose="00000400000000000000" pitchFamily="2" charset="-78"/>
              </a:rPr>
              <a:t>شناسایی </a:t>
            </a:r>
            <a:r>
              <a:rPr lang="fa-IR" sz="2600" dirty="0" err="1" smtClean="0">
                <a:cs typeface="B Mitra" panose="00000400000000000000" pitchFamily="2" charset="-78"/>
              </a:rPr>
              <a:t>کلاه‏برداری</a:t>
            </a:r>
            <a:endParaRPr lang="fa-IR" sz="2600" dirty="0" smtClean="0">
              <a:cs typeface="B Mitra" panose="00000400000000000000" pitchFamily="2" charset="-78"/>
            </a:endParaRPr>
          </a:p>
          <a:p>
            <a:pPr marL="800100" lvl="1" indent="-342900" algn="r" rtl="1">
              <a:buFont typeface="Arial" panose="020B0604020202020204" pitchFamily="34" charset="0"/>
              <a:buChar char="•"/>
            </a:pPr>
            <a:r>
              <a:rPr lang="fa-IR" sz="2600" dirty="0" smtClean="0">
                <a:cs typeface="B Mitra" panose="00000400000000000000" pitchFamily="2" charset="-78"/>
              </a:rPr>
              <a:t>...</a:t>
            </a:r>
          </a:p>
          <a:p>
            <a:pPr marL="800100" lvl="1" indent="-342900" algn="r" rtl="1">
              <a:buFont typeface="Arial" panose="020B0604020202020204" pitchFamily="34" charset="0"/>
              <a:buChar char="•"/>
            </a:pPr>
            <a:endParaRPr lang="fa-I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42007" y="2953939"/>
            <a:ext cx="1115779" cy="1193955"/>
          </a:xfrm>
          <a:prstGeom prst="rect">
            <a:avLst/>
          </a:prstGeom>
        </p:spPr>
      </p:pic>
      <p:sp>
        <p:nvSpPr>
          <p:cNvPr id="6" name="TextBox 5"/>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8</a:t>
            </a:r>
            <a:endParaRPr lang="en-US" sz="2000" dirty="0">
              <a:cs typeface="B Mitra"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642" y="2507941"/>
            <a:ext cx="2913461" cy="2913461"/>
          </a:xfrm>
          <a:prstGeom prst="rect">
            <a:avLst/>
          </a:prstGeom>
        </p:spPr>
      </p:pic>
      <p:sp>
        <p:nvSpPr>
          <p:cNvPr id="7" name="Rectangular Callout 7"/>
          <p:cNvSpPr/>
          <p:nvPr/>
        </p:nvSpPr>
        <p:spPr>
          <a:xfrm>
            <a:off x="2884202" y="407958"/>
            <a:ext cx="4457805" cy="2399723"/>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2884203" y="481008"/>
            <a:ext cx="4457804" cy="2139047"/>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smtClean="0">
                <a:cs typeface="B Mitra" panose="00000400000000000000" pitchFamily="2" charset="-78"/>
              </a:rPr>
              <a:t>سعی شود تمام صفحات شکل داشته باشد.</a:t>
            </a:r>
          </a:p>
          <a:p>
            <a:pPr marL="285750" indent="-285750" algn="r" rtl="1">
              <a:spcBef>
                <a:spcPts val="600"/>
              </a:spcBef>
              <a:buFont typeface="Arial" panose="020B0604020202020204" pitchFamily="34" charset="0"/>
              <a:buChar char="•"/>
            </a:pPr>
            <a:r>
              <a:rPr lang="fa-IR" dirty="0" err="1" smtClean="0">
                <a:cs typeface="B Mitra" panose="00000400000000000000" pitchFamily="2" charset="-78"/>
              </a:rPr>
              <a:t>شکل‏ها</a:t>
            </a:r>
            <a:r>
              <a:rPr lang="fa-IR" dirty="0" smtClean="0">
                <a:cs typeface="B Mitra" panose="00000400000000000000" pitchFamily="2" charset="-78"/>
              </a:rPr>
              <a:t> حتماً به </a:t>
            </a:r>
            <a:r>
              <a:rPr lang="fa-IR" dirty="0" smtClean="0">
                <a:cs typeface="B Mitra" panose="00000400000000000000" pitchFamily="2" charset="-78"/>
              </a:rPr>
              <a:t>مطلب آن اسلاید مرتبط باشند</a:t>
            </a:r>
            <a:r>
              <a:rPr lang="fa-IR" dirty="0" smtClean="0">
                <a:cs typeface="B Mitra" panose="00000400000000000000" pitchFamily="2" charset="-78"/>
              </a:rPr>
              <a:t>.</a:t>
            </a:r>
          </a:p>
          <a:p>
            <a:pPr marL="285750" indent="-285750" algn="r" rtl="1">
              <a:spcBef>
                <a:spcPts val="600"/>
              </a:spcBef>
              <a:buFont typeface="Arial" panose="020B0604020202020204" pitchFamily="34" charset="0"/>
              <a:buChar char="•"/>
            </a:pPr>
            <a:r>
              <a:rPr lang="fa-IR" dirty="0" err="1">
                <a:cs typeface="B Mitra" panose="00000400000000000000" pitchFamily="2" charset="-78"/>
              </a:rPr>
              <a:t>شکل‏ها</a:t>
            </a:r>
            <a:r>
              <a:rPr lang="fa-IR" dirty="0">
                <a:cs typeface="B Mitra" panose="00000400000000000000" pitchFamily="2" charset="-78"/>
              </a:rPr>
              <a:t> بهتر است </a:t>
            </a:r>
            <a:r>
              <a:rPr lang="fa-IR" dirty="0" err="1">
                <a:cs typeface="B Mitra" panose="00000400000000000000" pitchFamily="2" charset="-78"/>
              </a:rPr>
              <a:t>بامزه</a:t>
            </a:r>
            <a:r>
              <a:rPr lang="fa-IR" dirty="0">
                <a:cs typeface="B Mitra" panose="00000400000000000000" pitchFamily="2" charset="-78"/>
              </a:rPr>
              <a:t> </a:t>
            </a:r>
            <a:r>
              <a:rPr lang="fa-IR" dirty="0" smtClean="0">
                <a:cs typeface="B Mitra" panose="00000400000000000000" pitchFamily="2" charset="-78"/>
              </a:rPr>
              <a:t>باشند تا ارائه از یکنواختی خارج شود.</a:t>
            </a:r>
            <a:endParaRPr lang="fa-IR" dirty="0" smtClean="0">
              <a:cs typeface="B Mitra" panose="00000400000000000000" pitchFamily="2" charset="-78"/>
            </a:endParaRP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از شلوغ کردن اسلاید بپرهیزید.</a:t>
            </a:r>
          </a:p>
          <a:p>
            <a:pPr algn="r" rtl="1">
              <a:spcBef>
                <a:spcPts val="600"/>
              </a:spcBef>
            </a:pPr>
            <a:endParaRPr lang="fa-IR" dirty="0" smtClean="0">
              <a:cs typeface="B Mitra" panose="00000400000000000000" pitchFamily="2" charset="-78"/>
            </a:endParaRPr>
          </a:p>
          <a:p>
            <a:pPr marL="285750" indent="-285750" algn="r" rtl="1">
              <a:spcBef>
                <a:spcPts val="600"/>
              </a:spcBef>
              <a:buFont typeface="Arial" panose="020B0604020202020204" pitchFamily="34" charset="0"/>
              <a:buChar char="•"/>
            </a:pPr>
            <a:endParaRPr lang="fa-IR" dirty="0" smtClean="0">
              <a:cs typeface="B Mitra" panose="00000400000000000000" pitchFamily="2" charset="-78"/>
            </a:endParaRPr>
          </a:p>
        </p:txBody>
      </p:sp>
    </p:spTree>
    <p:extLst>
      <p:ext uri="{BB962C8B-B14F-4D97-AF65-F5344CB8AC3E}">
        <p14:creationId xmlns:p14="http://schemas.microsoft.com/office/powerpoint/2010/main" val="76059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650" y="3893224"/>
            <a:ext cx="2951121"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5467" y="3900316"/>
            <a:ext cx="258932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64483" y="3900316"/>
            <a:ext cx="2589316"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1780" y="4146689"/>
            <a:ext cx="1694696" cy="421654"/>
          </a:xfrm>
          <a:prstGeom prst="rect">
            <a:avLst/>
          </a:prstGeom>
        </p:spPr>
        <p:txBody>
          <a:bodyPr wrap="none">
            <a:spAutoFit/>
          </a:bodyPr>
          <a:lstStyle/>
          <a:p>
            <a:pPr algn="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راه‏حل</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پیشنهادی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p:cNvSpPr/>
          <p:nvPr/>
        </p:nvSpPr>
        <p:spPr>
          <a:xfrm>
            <a:off x="277908" y="5203268"/>
            <a:ext cx="1339108" cy="13222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fa-IR" dirty="0" smtClean="0">
                <a:solidFill>
                  <a:schemeClr val="tx1"/>
                </a:solidFill>
                <a:cs typeface="B Mitra" panose="00000400000000000000" pitchFamily="2" charset="-78"/>
              </a:rPr>
              <a:t>تعداد </a:t>
            </a:r>
            <a:r>
              <a:rPr lang="fa-IR" dirty="0">
                <a:solidFill>
                  <a:schemeClr val="tx1"/>
                </a:solidFill>
                <a:cs typeface="B Mitra" panose="00000400000000000000" pitchFamily="2" charset="-78"/>
              </a:rPr>
              <a:t>و تنوع </a:t>
            </a:r>
            <a:r>
              <a:rPr lang="fa-IR" dirty="0" smtClean="0">
                <a:solidFill>
                  <a:schemeClr val="tx1"/>
                </a:solidFill>
                <a:cs typeface="B Mitra" panose="00000400000000000000" pitchFamily="2" charset="-78"/>
              </a:rPr>
              <a:t>مخاطبین هر </a:t>
            </a:r>
            <a:r>
              <a:rPr lang="fa-IR" dirty="0">
                <a:solidFill>
                  <a:schemeClr val="tx1"/>
                </a:solidFill>
                <a:cs typeface="B Mitra" panose="00000400000000000000" pitchFamily="2" charset="-78"/>
              </a:rPr>
              <a:t>فرد</a:t>
            </a:r>
            <a:endParaRPr lang="en-US" dirty="0">
              <a:solidFill>
                <a:schemeClr val="tx1"/>
              </a:solidFill>
              <a:cs typeface="B Mitra" panose="00000400000000000000" pitchFamily="2" charset="-78"/>
            </a:endParaRPr>
          </a:p>
          <a:p>
            <a:pPr algn="ctr"/>
            <a:endParaRPr lang="en-US" dirty="0"/>
          </a:p>
        </p:txBody>
      </p:sp>
      <p:sp>
        <p:nvSpPr>
          <p:cNvPr id="20" name="Oval 19"/>
          <p:cNvSpPr/>
          <p:nvPr/>
        </p:nvSpPr>
        <p:spPr>
          <a:xfrm>
            <a:off x="1675355"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ساعت </a:t>
            </a:r>
            <a:r>
              <a:rPr lang="fa-IR" dirty="0">
                <a:cs typeface="B Mitra" panose="00000400000000000000" pitchFamily="2" charset="-78"/>
              </a:rPr>
              <a:t>ارسال پیام</a:t>
            </a:r>
            <a:endParaRPr lang="en-US" dirty="0">
              <a:cs typeface="B Mitra" panose="00000400000000000000" pitchFamily="2" charset="-78"/>
            </a:endParaRPr>
          </a:p>
        </p:txBody>
      </p:sp>
      <p:sp>
        <p:nvSpPr>
          <p:cNvPr id="21" name="Oval 20"/>
          <p:cNvSpPr/>
          <p:nvPr/>
        </p:nvSpPr>
        <p:spPr>
          <a:xfrm>
            <a:off x="3096318"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نسبت </a:t>
            </a:r>
            <a:r>
              <a:rPr lang="fa-IR" dirty="0" err="1" smtClean="0">
                <a:cs typeface="B Mitra" panose="00000400000000000000" pitchFamily="2" charset="-78"/>
              </a:rPr>
              <a:t>پیام‏های</a:t>
            </a:r>
            <a:r>
              <a:rPr lang="fa-IR" dirty="0" smtClean="0">
                <a:cs typeface="B Mitra" panose="00000400000000000000" pitchFamily="2" charset="-78"/>
              </a:rPr>
              <a:t> </a:t>
            </a:r>
            <a:r>
              <a:rPr lang="fa-IR" dirty="0">
                <a:cs typeface="B Mitra" panose="00000400000000000000" pitchFamily="2" charset="-78"/>
              </a:rPr>
              <a:t>ارسالی و دریافتی</a:t>
            </a:r>
            <a:endParaRPr lang="en-US" dirty="0">
              <a:cs typeface="B Mitra" panose="00000400000000000000" pitchFamily="2" charset="-78"/>
            </a:endParaRPr>
          </a:p>
        </p:txBody>
      </p:sp>
      <p:sp>
        <p:nvSpPr>
          <p:cNvPr id="22" name="Rectangle 21"/>
          <p:cNvSpPr/>
          <p:nvPr/>
        </p:nvSpPr>
        <p:spPr>
          <a:xfrm>
            <a:off x="5612617" y="3974936"/>
            <a:ext cx="1326240" cy="750975"/>
          </a:xfrm>
          <a:prstGeom prst="rect">
            <a:avLst/>
          </a:prstGeom>
        </p:spPr>
        <p:txBody>
          <a:bodyPr wrap="squar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پیاده‏سازی</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و ارزیابی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9545935" y="4146689"/>
            <a:ext cx="1128835" cy="421654"/>
          </a:xfrm>
          <a:prstGeom prst="rect">
            <a:avLst/>
          </a:prstGeom>
        </p:spPr>
        <p:txBody>
          <a:bodyPr wrap="none">
            <a:spAutoFit/>
          </a:bodyPr>
          <a:lstStyle/>
          <a:p>
            <a:pPr algn="ctr" rtl="1">
              <a:lnSpc>
                <a:spcPct val="107000"/>
              </a:lnSpc>
              <a:spcAft>
                <a:spcPts val="800"/>
              </a:spcAft>
            </a:pPr>
            <a:r>
              <a:rPr lang="fa-IR" sz="2000" b="1" dirty="0" err="1" smtClean="0">
                <a:effectLst/>
                <a:latin typeface="Calibri" panose="020F0502020204030204" pitchFamily="34" charset="0"/>
                <a:ea typeface="Calibri" panose="020F0502020204030204" pitchFamily="34" charset="0"/>
                <a:cs typeface="B Mitra" panose="00000400000000000000" pitchFamily="2" charset="-78"/>
              </a:rPr>
              <a:t>نتیجه‏گیری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6780209" y="2158112"/>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16618" y="2390700"/>
            <a:ext cx="3609045" cy="787716"/>
          </a:xfrm>
          <a:prstGeom prst="rect">
            <a:avLst/>
          </a:prstGeom>
        </p:spPr>
        <p:txBody>
          <a:bodyPr wrap="square">
            <a:spAutoFit/>
          </a:bodyPr>
          <a:lstStyle/>
          <a:p>
            <a:pPr algn="ctr" rtl="1">
              <a:lnSpc>
                <a:spcPct val="107000"/>
              </a:lnSpc>
              <a:spcAft>
                <a:spcPts val="800"/>
              </a:spcAft>
            </a:pPr>
            <a:r>
              <a:rPr lang="fa-IR" sz="2000" b="1" dirty="0" smtClean="0">
                <a:latin typeface="Calibri" panose="020F0502020204030204" pitchFamily="34" charset="0"/>
                <a:ea typeface="Calibri" panose="020F0502020204030204" pitchFamily="34" charset="0"/>
                <a:cs typeface="B Mitra" panose="00000400000000000000" pitchFamily="2" charset="-78"/>
              </a:rPr>
              <a:t>آ</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شنایی با گراف</a:t>
            </a:r>
            <a:r>
              <a:rPr lang="fa-IR" sz="2000" b="1" dirty="0">
                <a:latin typeface="Calibri" panose="020F0502020204030204" pitchFamily="34" charset="0"/>
                <a:ea typeface="Calibri" panose="020F0502020204030204" pitchFamily="34" charset="0"/>
                <a:cs typeface="B Mitra" panose="00000400000000000000" pitchFamily="2" charset="-78"/>
              </a:rPr>
              <a:t> و شبکه­های اجتماعی</a:t>
            </a:r>
          </a:p>
          <a:p>
            <a:pPr algn="ctr" rtl="1">
              <a:lnSpc>
                <a:spcPct val="107000"/>
              </a:lnSpc>
              <a:spcAft>
                <a:spcPts val="8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51635" y="3801548"/>
            <a:ext cx="567967" cy="111193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97943" y="2047383"/>
            <a:ext cx="567967" cy="111193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0651" y="3801548"/>
            <a:ext cx="567967" cy="1111935"/>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1506858" y="4789176"/>
            <a:ext cx="336993" cy="659747"/>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1124">
            <a:off x="2857255" y="4789178"/>
            <a:ext cx="336993" cy="659747"/>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75540" y="4812644"/>
            <a:ext cx="336993" cy="617832"/>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53969" y="3096361"/>
            <a:ext cx="452481" cy="760500"/>
          </a:xfrm>
          <a:prstGeom prst="rect">
            <a:avLst/>
          </a:prstGeom>
        </p:spPr>
      </p:pic>
      <p:sp>
        <p:nvSpPr>
          <p:cNvPr id="25" name="Oval 24"/>
          <p:cNvSpPr/>
          <p:nvPr/>
        </p:nvSpPr>
        <p:spPr>
          <a:xfrm>
            <a:off x="4522086"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مجموعه داده</a:t>
            </a:r>
            <a:endParaRPr lang="en-US" dirty="0">
              <a:cs typeface="B Mitra" panose="00000400000000000000" pitchFamily="2" charset="-78"/>
            </a:endParaRPr>
          </a:p>
        </p:txBody>
      </p:sp>
      <p:sp>
        <p:nvSpPr>
          <p:cNvPr id="26" name="Oval 25"/>
          <p:cNvSpPr/>
          <p:nvPr/>
        </p:nvSpPr>
        <p:spPr>
          <a:xfrm>
            <a:off x="7271937" y="5203268"/>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Mitra" panose="00000400000000000000" pitchFamily="2" charset="-78"/>
              </a:rPr>
              <a:t>مقایسه با کارهای پیشین</a:t>
            </a:r>
            <a:endParaRPr lang="en-US" dirty="0">
              <a:cs typeface="B Mitra" panose="00000400000000000000" pitchFamily="2" charset="-78"/>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37578">
            <a:off x="5730186" y="4820196"/>
            <a:ext cx="336993" cy="659747"/>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67934">
            <a:off x="7069962" y="4795334"/>
            <a:ext cx="336993" cy="659747"/>
          </a:xfrm>
          <a:prstGeom prst="rect">
            <a:avLst/>
          </a:prstGeom>
        </p:spPr>
      </p:pic>
      <p:sp>
        <p:nvSpPr>
          <p:cNvPr id="30" name="TextBox 29"/>
          <p:cNvSpPr txBox="1"/>
          <p:nvPr/>
        </p:nvSpPr>
        <p:spPr>
          <a:xfrm>
            <a:off x="360608" y="6362163"/>
            <a:ext cx="798490" cy="400110"/>
          </a:xfrm>
          <a:prstGeom prst="rect">
            <a:avLst/>
          </a:prstGeom>
          <a:noFill/>
        </p:spPr>
        <p:txBody>
          <a:bodyPr wrap="square" rtlCol="0">
            <a:spAutoFit/>
          </a:bodyPr>
          <a:lstStyle/>
          <a:p>
            <a:r>
              <a:rPr lang="fa-IR" sz="2000" dirty="0" smtClean="0">
                <a:cs typeface="B Mitra" pitchFamily="2" charset="-78"/>
              </a:rPr>
              <a:t>9</a:t>
            </a:r>
            <a:endParaRPr lang="en-US" sz="2000" dirty="0">
              <a:cs typeface="B Mitra" pitchFamily="2" charset="-78"/>
            </a:endParaRPr>
          </a:p>
        </p:txBody>
      </p:sp>
      <p:sp>
        <p:nvSpPr>
          <p:cNvPr id="38" name="Oval 37"/>
          <p:cNvSpPr/>
          <p:nvPr/>
        </p:nvSpPr>
        <p:spPr>
          <a:xfrm>
            <a:off x="5912827" y="5430476"/>
            <a:ext cx="1339108" cy="132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err="1" smtClean="0">
                <a:cs typeface="B Mitra" panose="00000400000000000000" pitchFamily="2" charset="-78"/>
              </a:rPr>
              <a:t>پیاده‏سازی</a:t>
            </a:r>
            <a:endParaRPr lang="en-US" dirty="0">
              <a:cs typeface="B Mitra" panose="00000400000000000000" pitchFamily="2" charset="-78"/>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98069" y="4814716"/>
            <a:ext cx="336993" cy="617832"/>
          </a:xfrm>
          <a:prstGeom prst="rect">
            <a:avLst/>
          </a:prstGeom>
        </p:spPr>
      </p:pic>
      <p:sp>
        <p:nvSpPr>
          <p:cNvPr id="32" name="Rectangle 31"/>
          <p:cNvSpPr/>
          <p:nvPr/>
        </p:nvSpPr>
        <p:spPr>
          <a:xfrm>
            <a:off x="1501780" y="2151108"/>
            <a:ext cx="4081864"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43435" y="2388426"/>
            <a:ext cx="3989902" cy="421654"/>
          </a:xfrm>
          <a:prstGeom prst="rect">
            <a:avLst/>
          </a:prstGeom>
        </p:spPr>
        <p:txBody>
          <a:bodyPr wrap="square">
            <a:spAutoFit/>
          </a:bodyPr>
          <a:lstStyle/>
          <a:p>
            <a:pPr algn="ct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مسائل مهم در شبکه­های اجتماعی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ectangular Callout 7"/>
          <p:cNvSpPr/>
          <p:nvPr/>
        </p:nvSpPr>
        <p:spPr>
          <a:xfrm>
            <a:off x="496419" y="3047398"/>
            <a:ext cx="4687899" cy="2322305"/>
          </a:xfrm>
          <a:custGeom>
            <a:avLst/>
            <a:gdLst>
              <a:gd name="connsiteX0" fmla="*/ 0 w 4404574"/>
              <a:gd name="connsiteY0" fmla="*/ 0 h 2568809"/>
              <a:gd name="connsiteX1" fmla="*/ 734096 w 4404574"/>
              <a:gd name="connsiteY1" fmla="*/ 0 h 2568809"/>
              <a:gd name="connsiteX2" fmla="*/ 734096 w 4404574"/>
              <a:gd name="connsiteY2" fmla="*/ 0 h 2568809"/>
              <a:gd name="connsiteX3" fmla="*/ 1835239 w 4404574"/>
              <a:gd name="connsiteY3" fmla="*/ 0 h 2568809"/>
              <a:gd name="connsiteX4" fmla="*/ 4404574 w 4404574"/>
              <a:gd name="connsiteY4" fmla="*/ 0 h 2568809"/>
              <a:gd name="connsiteX5" fmla="*/ 4404574 w 4404574"/>
              <a:gd name="connsiteY5" fmla="*/ 1498472 h 2568809"/>
              <a:gd name="connsiteX6" fmla="*/ 4404574 w 4404574"/>
              <a:gd name="connsiteY6" fmla="*/ 1498472 h 2568809"/>
              <a:gd name="connsiteX7" fmla="*/ 4404574 w 4404574"/>
              <a:gd name="connsiteY7" fmla="*/ 2140674 h 2568809"/>
              <a:gd name="connsiteX8" fmla="*/ 4404574 w 4404574"/>
              <a:gd name="connsiteY8" fmla="*/ 2568809 h 2568809"/>
              <a:gd name="connsiteX9" fmla="*/ 1835239 w 4404574"/>
              <a:gd name="connsiteY9" fmla="*/ 2568809 h 2568809"/>
              <a:gd name="connsiteX10" fmla="*/ 1284682 w 4404574"/>
              <a:gd name="connsiteY10" fmla="*/ 2889910 h 2568809"/>
              <a:gd name="connsiteX11" fmla="*/ 734096 w 4404574"/>
              <a:gd name="connsiteY11" fmla="*/ 2568809 h 2568809"/>
              <a:gd name="connsiteX12" fmla="*/ 0 w 4404574"/>
              <a:gd name="connsiteY12" fmla="*/ 2568809 h 2568809"/>
              <a:gd name="connsiteX13" fmla="*/ 0 w 4404574"/>
              <a:gd name="connsiteY13" fmla="*/ 2140674 h 2568809"/>
              <a:gd name="connsiteX14" fmla="*/ 0 w 4404574"/>
              <a:gd name="connsiteY14" fmla="*/ 1498472 h 2568809"/>
              <a:gd name="connsiteX15" fmla="*/ 0 w 4404574"/>
              <a:gd name="connsiteY15" fmla="*/ 1498472 h 2568809"/>
              <a:gd name="connsiteX16" fmla="*/ 0 w 4404574"/>
              <a:gd name="connsiteY16" fmla="*/ 0 h 2568809"/>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 name="connsiteX0" fmla="*/ 0 w 4404574"/>
              <a:gd name="connsiteY0" fmla="*/ 0 h 3173246"/>
              <a:gd name="connsiteX1" fmla="*/ 734096 w 4404574"/>
              <a:gd name="connsiteY1" fmla="*/ 0 h 3173246"/>
              <a:gd name="connsiteX2" fmla="*/ 734096 w 4404574"/>
              <a:gd name="connsiteY2" fmla="*/ 0 h 3173246"/>
              <a:gd name="connsiteX3" fmla="*/ 1835239 w 4404574"/>
              <a:gd name="connsiteY3" fmla="*/ 0 h 3173246"/>
              <a:gd name="connsiteX4" fmla="*/ 4404574 w 4404574"/>
              <a:gd name="connsiteY4" fmla="*/ 0 h 3173246"/>
              <a:gd name="connsiteX5" fmla="*/ 4404574 w 4404574"/>
              <a:gd name="connsiteY5" fmla="*/ 1498472 h 3173246"/>
              <a:gd name="connsiteX6" fmla="*/ 4404574 w 4404574"/>
              <a:gd name="connsiteY6" fmla="*/ 1498472 h 3173246"/>
              <a:gd name="connsiteX7" fmla="*/ 4404574 w 4404574"/>
              <a:gd name="connsiteY7" fmla="*/ 2140674 h 3173246"/>
              <a:gd name="connsiteX8" fmla="*/ 4404574 w 4404574"/>
              <a:gd name="connsiteY8" fmla="*/ 2568809 h 3173246"/>
              <a:gd name="connsiteX9" fmla="*/ 1835239 w 4404574"/>
              <a:gd name="connsiteY9" fmla="*/ 2568809 h 3173246"/>
              <a:gd name="connsiteX10" fmla="*/ 756648 w 4404574"/>
              <a:gd name="connsiteY10" fmla="*/ 3173246 h 3173246"/>
              <a:gd name="connsiteX11" fmla="*/ 734096 w 4404574"/>
              <a:gd name="connsiteY11" fmla="*/ 2568809 h 3173246"/>
              <a:gd name="connsiteX12" fmla="*/ 0 w 4404574"/>
              <a:gd name="connsiteY12" fmla="*/ 2568809 h 3173246"/>
              <a:gd name="connsiteX13" fmla="*/ 0 w 4404574"/>
              <a:gd name="connsiteY13" fmla="*/ 2140674 h 3173246"/>
              <a:gd name="connsiteX14" fmla="*/ 0 w 4404574"/>
              <a:gd name="connsiteY14" fmla="*/ 1498472 h 3173246"/>
              <a:gd name="connsiteX15" fmla="*/ 0 w 4404574"/>
              <a:gd name="connsiteY15" fmla="*/ 1498472 h 3173246"/>
              <a:gd name="connsiteX16" fmla="*/ 0 w 4404574"/>
              <a:gd name="connsiteY16" fmla="*/ 0 h 317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4574" h="3173246">
                <a:moveTo>
                  <a:pt x="0" y="0"/>
                </a:moveTo>
                <a:lnTo>
                  <a:pt x="734096" y="0"/>
                </a:lnTo>
                <a:lnTo>
                  <a:pt x="734096" y="0"/>
                </a:lnTo>
                <a:lnTo>
                  <a:pt x="1835239" y="0"/>
                </a:lnTo>
                <a:lnTo>
                  <a:pt x="4404574" y="0"/>
                </a:lnTo>
                <a:lnTo>
                  <a:pt x="4404574" y="1498472"/>
                </a:lnTo>
                <a:lnTo>
                  <a:pt x="4404574" y="1498472"/>
                </a:lnTo>
                <a:lnTo>
                  <a:pt x="4404574" y="2140674"/>
                </a:lnTo>
                <a:lnTo>
                  <a:pt x="4404574" y="2568809"/>
                </a:lnTo>
                <a:lnTo>
                  <a:pt x="1835239" y="2568809"/>
                </a:lnTo>
                <a:lnTo>
                  <a:pt x="756648" y="3173246"/>
                </a:lnTo>
                <a:cubicBezTo>
                  <a:pt x="968072" y="2804341"/>
                  <a:pt x="741613" y="2770288"/>
                  <a:pt x="734096" y="2568809"/>
                </a:cubicBezTo>
                <a:lnTo>
                  <a:pt x="0" y="2568809"/>
                </a:lnTo>
                <a:lnTo>
                  <a:pt x="0" y="2140674"/>
                </a:lnTo>
                <a:lnTo>
                  <a:pt x="0" y="1498472"/>
                </a:lnTo>
                <a:lnTo>
                  <a:pt x="0" y="1498472"/>
                </a:lnTo>
                <a:lnTo>
                  <a:pt x="0" y="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Rectangle 30"/>
          <p:cNvSpPr/>
          <p:nvPr/>
        </p:nvSpPr>
        <p:spPr>
          <a:xfrm>
            <a:off x="496419" y="3095703"/>
            <a:ext cx="4558873" cy="1908215"/>
          </a:xfrm>
          <a:prstGeom prst="rect">
            <a:avLst/>
          </a:prstGeom>
        </p:spPr>
        <p:txBody>
          <a:bodyPr wrap="square">
            <a:spAutoFit/>
          </a:bodyPr>
          <a:lstStyle/>
          <a:p>
            <a:pPr marL="285750" indent="-285750" algn="r" rtl="1">
              <a:spcBef>
                <a:spcPts val="600"/>
              </a:spcBef>
              <a:buFont typeface="Arial" panose="020B0604020202020204" pitchFamily="34" charset="0"/>
              <a:buChar char="•"/>
            </a:pPr>
            <a:r>
              <a:rPr lang="fa-IR" dirty="0" smtClean="0">
                <a:cs typeface="B Mitra" panose="00000400000000000000" pitchFamily="2" charset="-78"/>
              </a:rPr>
              <a:t>به </a:t>
            </a:r>
            <a:r>
              <a:rPr lang="fa-IR" dirty="0" err="1" smtClean="0">
                <a:cs typeface="B Mitra" panose="00000400000000000000" pitchFamily="2" charset="-78"/>
              </a:rPr>
              <a:t>خوانا</a:t>
            </a:r>
            <a:r>
              <a:rPr lang="fa-IR" dirty="0" smtClean="0">
                <a:cs typeface="B Mitra" panose="00000400000000000000" pitchFamily="2" charset="-78"/>
              </a:rPr>
              <a:t> بودن متن در </a:t>
            </a:r>
            <a:r>
              <a:rPr lang="fa-IR" dirty="0" err="1" smtClean="0">
                <a:cs typeface="B Mitra" panose="00000400000000000000" pitchFamily="2" charset="-78"/>
              </a:rPr>
              <a:t>رنگ‏های</a:t>
            </a:r>
            <a:r>
              <a:rPr lang="fa-IR" dirty="0" smtClean="0">
                <a:cs typeface="B Mitra" panose="00000400000000000000" pitchFamily="2" charset="-78"/>
              </a:rPr>
              <a:t> </a:t>
            </a:r>
            <a:r>
              <a:rPr lang="fa-IR" dirty="0" err="1" smtClean="0">
                <a:cs typeface="B Mitra" panose="00000400000000000000" pitchFamily="2" charset="-78"/>
              </a:rPr>
              <a:t>پس‏زمینه</a:t>
            </a:r>
            <a:r>
              <a:rPr lang="fa-IR" dirty="0" smtClean="0">
                <a:cs typeface="B Mitra" panose="00000400000000000000" pitchFamily="2" charset="-78"/>
              </a:rPr>
              <a:t> دقت </a:t>
            </a:r>
            <a:r>
              <a:rPr lang="fa-IR" dirty="0" smtClean="0">
                <a:cs typeface="B Mitra" panose="00000400000000000000" pitchFamily="2" charset="-78"/>
              </a:rPr>
              <a:t>شود.</a:t>
            </a:r>
          </a:p>
          <a:p>
            <a:pPr marL="285750" indent="-285750" algn="r" rtl="1">
              <a:spcBef>
                <a:spcPts val="600"/>
              </a:spcBef>
              <a:buFont typeface="Arial" panose="020B0604020202020204" pitchFamily="34" charset="0"/>
              <a:buChar char="•"/>
            </a:pPr>
            <a:r>
              <a:rPr lang="fa-IR" dirty="0" smtClean="0">
                <a:cs typeface="B Mitra" panose="00000400000000000000" pitchFamily="2" charset="-78"/>
              </a:rPr>
              <a:t>به این نکته دقت شود که ممکن است از </a:t>
            </a:r>
            <a:r>
              <a:rPr lang="fa-IR" dirty="0" err="1" smtClean="0">
                <a:cs typeface="B Mitra" panose="00000400000000000000" pitchFamily="2" charset="-78"/>
              </a:rPr>
              <a:t>پرژکتور</a:t>
            </a:r>
            <a:r>
              <a:rPr lang="fa-IR" dirty="0" smtClean="0">
                <a:cs typeface="B Mitra" panose="00000400000000000000" pitchFamily="2" charset="-78"/>
              </a:rPr>
              <a:t> یا </a:t>
            </a:r>
            <a:r>
              <a:rPr lang="fa-IR" dirty="0" err="1" smtClean="0">
                <a:cs typeface="B Mitra" panose="00000400000000000000" pitchFamily="2" charset="-78"/>
              </a:rPr>
              <a:t>مانیتوری</a:t>
            </a:r>
            <a:r>
              <a:rPr lang="fa-IR" dirty="0" smtClean="0">
                <a:cs typeface="B Mitra" panose="00000400000000000000" pitchFamily="2" charset="-78"/>
              </a:rPr>
              <a:t> استفاده کنید که دارای دقت رنگی نباشد و مثلاً تمایز چندانی بین سبز و زرد ایجاد نکند. سعی کنید از </a:t>
            </a:r>
            <a:r>
              <a:rPr lang="fa-IR" dirty="0" err="1" smtClean="0">
                <a:cs typeface="B Mitra" panose="00000400000000000000" pitchFamily="2" charset="-78"/>
              </a:rPr>
              <a:t>رنگ‏های</a:t>
            </a:r>
            <a:r>
              <a:rPr lang="fa-IR" dirty="0" smtClean="0">
                <a:cs typeface="B Mitra" panose="00000400000000000000" pitchFamily="2" charset="-78"/>
              </a:rPr>
              <a:t> مشابه کنار هم کمتر استفاده کنید.  </a:t>
            </a:r>
            <a:endParaRPr lang="fa-IR" dirty="0" smtClean="0">
              <a:cs typeface="B Mitra" panose="00000400000000000000" pitchFamily="2" charset="-78"/>
            </a:endParaRPr>
          </a:p>
          <a:p>
            <a:pPr marL="285750" indent="-285750" algn="r" rtl="1">
              <a:spcBef>
                <a:spcPts val="600"/>
              </a:spcBef>
              <a:buFont typeface="Arial" panose="020B0604020202020204" pitchFamily="34" charset="0"/>
              <a:buChar char="•"/>
            </a:pPr>
            <a:endParaRPr lang="fa-IR" dirty="0" smtClean="0">
              <a:cs typeface="B Mitra" panose="00000400000000000000" pitchFamily="2" charset="-78"/>
            </a:endParaRPr>
          </a:p>
        </p:txBody>
      </p:sp>
    </p:spTree>
    <p:extLst>
      <p:ext uri="{BB962C8B-B14F-4D97-AF65-F5344CB8AC3E}">
        <p14:creationId xmlns:p14="http://schemas.microsoft.com/office/powerpoint/2010/main" val="10533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Lst>
  </p:timing>
</p:sld>
</file>

<file path=ppt/theme/theme1.xml><?xml version="1.0" encoding="utf-8"?>
<a:theme xmlns:a="http://schemas.openxmlformats.org/drawingml/2006/main" name="FA-Presentation template 2016(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1D0C84D-749E-4D52-9A84-E0FE115EB8F4}" vid="{AB8901F1-6D73-4827-BDD3-C01967FF7C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FA-Presentation template 2016(1)</Template>
  <TotalTime>4343</TotalTime>
  <Words>2592</Words>
  <Application>Microsoft Office PowerPoint</Application>
  <PresentationFormat>Widescreen</PresentationFormat>
  <Paragraphs>442</Paragraphs>
  <Slides>33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Arial</vt:lpstr>
      <vt:lpstr>B Mitra</vt:lpstr>
      <vt:lpstr>B Nazanin</vt:lpstr>
      <vt:lpstr>B Nazanin+ Regular</vt:lpstr>
      <vt:lpstr>B Titr</vt:lpstr>
      <vt:lpstr>Calibri</vt:lpstr>
      <vt:lpstr>Calibri Light</vt:lpstr>
      <vt:lpstr>Cambria Math</vt:lpstr>
      <vt:lpstr>IranNastaliq</vt:lpstr>
      <vt:lpstr>MS Mincho</vt:lpstr>
      <vt:lpstr>Times New Roman</vt:lpstr>
      <vt:lpstr>Wingdings</vt:lpstr>
      <vt:lpstr>Wingdings 3</vt:lpstr>
      <vt:lpstr>FA-Presentation template 2016(1)</vt:lpstr>
      <vt:lpstr>PowerPoint Presentation</vt:lpstr>
      <vt:lpstr>PowerPoint Presentation</vt:lpstr>
      <vt:lpstr>PowerPoint Presentation</vt:lpstr>
      <vt:lpstr>آشنایی با گراف </vt:lpstr>
      <vt:lpstr>آشنایی با شبکه‏های اجتماعی</vt:lpstr>
      <vt:lpstr>PowerPoint Presentation</vt:lpstr>
      <vt:lpstr>مسائل مطروحه در شبکه‏های اجتماعی</vt:lpstr>
      <vt:lpstr>PowerPoint Presentation</vt:lpstr>
      <vt:lpstr>PowerPoint Presentation</vt:lpstr>
      <vt:lpstr>تعداد و تنوع مخاطبین هر فرد</vt:lpstr>
      <vt:lpstr>بی‏نظمی (آنتروپی)</vt:lpstr>
      <vt:lpstr>PowerPoint Presentation</vt:lpstr>
      <vt:lpstr>PowerPoint Presentation</vt:lpstr>
      <vt:lpstr>زمان تعامل با سایر افراد </vt:lpstr>
      <vt:lpstr>PowerPoint Presentation</vt:lpstr>
      <vt:lpstr>نسبت پیام‏های ارسالی و دریافتی </vt:lpstr>
      <vt:lpstr>PowerPoint Presentation</vt:lpstr>
      <vt:lpstr>معرفی شرکت اِنرون</vt:lpstr>
      <vt:lpstr>معرفی مجموعه داده</vt:lpstr>
      <vt:lpstr>معرفی مجموعه داده</vt:lpstr>
      <vt:lpstr>مدل‏سازی گرافی مجموعه اِنرون</vt:lpstr>
      <vt:lpstr>PowerPoint Presentation</vt:lpstr>
      <vt:lpstr>PowerPoint Presentation</vt:lpstr>
      <vt:lpstr>پیاده‏سازی بی‏نظمی</vt:lpstr>
      <vt:lpstr>PowerPoint Presentation</vt:lpstr>
      <vt:lpstr>PowerPoint Presentation</vt:lpstr>
      <vt:lpstr>PowerPoint Presentation</vt:lpstr>
      <vt:lpstr>مقایسه با روش های معمول پیشین</vt:lpstr>
      <vt:lpstr>PowerPoint Presentation</vt:lpstr>
      <vt:lpstr>PowerPoint Presentation</vt:lpstr>
      <vt:lpstr>با تشکر</vt:lpstr>
      <vt:lpstr>منابع</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kalhori</dc:creator>
  <cp:lastModifiedBy>vahid</cp:lastModifiedBy>
  <cp:revision>172</cp:revision>
  <dcterms:created xsi:type="dcterms:W3CDTF">2017-04-05T08:31:49Z</dcterms:created>
  <dcterms:modified xsi:type="dcterms:W3CDTF">2017-04-22T10:26:50Z</dcterms:modified>
</cp:coreProperties>
</file>