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handoutMasterIdLst>
    <p:handoutMasterId r:id="rId18"/>
  </p:handoutMasterIdLst>
  <p:sldIdLst>
    <p:sldId id="256" r:id="rId2"/>
    <p:sldId id="258" r:id="rId3"/>
    <p:sldId id="267" r:id="rId4"/>
    <p:sldId id="266" r:id="rId5"/>
    <p:sldId id="265" r:id="rId6"/>
    <p:sldId id="263" r:id="rId7"/>
    <p:sldId id="261" r:id="rId8"/>
    <p:sldId id="260" r:id="rId9"/>
    <p:sldId id="262" r:id="rId10"/>
    <p:sldId id="268" r:id="rId11"/>
    <p:sldId id="271" r:id="rId12"/>
    <p:sldId id="269" r:id="rId13"/>
    <p:sldId id="270" r:id="rId14"/>
    <p:sldId id="264" r:id="rId15"/>
    <p:sldId id="25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26" autoAdjust="0"/>
    <p:restoredTop sz="91993" autoAdjust="0"/>
  </p:normalViewPr>
  <p:slideViewPr>
    <p:cSldViewPr>
      <p:cViewPr>
        <p:scale>
          <a:sx n="66" d="100"/>
          <a:sy n="66" d="100"/>
        </p:scale>
        <p:origin x="-648" y="-6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33815BC-6434-4988-B675-195645B18C36}" type="datetimeFigureOut">
              <a:rPr lang="en-US" smtClean="0"/>
              <a:t>1/8/2010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6E6FB32-AA9B-4F20-8359-9058A3658ADC}" type="slidenum">
              <a:rPr lang="en-US" smtClean="0"/>
              <a:t>‹#›</a:t>
            </a:fld>
            <a:endParaRPr lang="en-US"/>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083330-7BA2-4934-ACAD-58FEA160328C}" type="datetimeFigureOut">
              <a:rPr lang="en-US" smtClean="0"/>
              <a:pPr/>
              <a:t>1/8/2010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A839D4-718F-4509-A989-0DA9446C6851}" type="slidenum">
              <a:rPr lang="en-US" smtClean="0"/>
              <a:pPr/>
              <a:t>‹#›</a:t>
            </a:fld>
            <a:endParaRPr lang="en-US"/>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08289C60-4C3B-4C8C-B819-23B341E5CF4A}" type="datetime1">
              <a:rPr lang="en-US" smtClean="0"/>
              <a:t>1/8/2010</a:t>
            </a:fld>
            <a:endParaRPr lang="en-US"/>
          </a:p>
        </p:txBody>
      </p:sp>
      <p:sp>
        <p:nvSpPr>
          <p:cNvPr id="2" name="Footer Placeholder 1"/>
          <p:cNvSpPr>
            <a:spLocks noGrp="1"/>
          </p:cNvSpPr>
          <p:nvPr>
            <p:ph type="ftr" sz="quarter" idx="11"/>
          </p:nvPr>
        </p:nvSpPr>
        <p:spPr>
          <a:xfrm>
            <a:off x="3071802" y="68241"/>
            <a:ext cx="3352800" cy="288925"/>
          </a:xfrm>
        </p:spPr>
        <p:txBody>
          <a:bodyPr/>
          <a:lstStyle/>
          <a:p>
            <a:r>
              <a:rPr lang="en-US" smtClean="0"/>
              <a:t>Adaptation of Software Components</a:t>
            </a:r>
            <a:endParaRPr lang="en-US" dirty="0"/>
          </a:p>
        </p:txBody>
      </p:sp>
      <p:sp>
        <p:nvSpPr>
          <p:cNvPr id="15" name="Slide Number Placeholder 14"/>
          <p:cNvSpPr>
            <a:spLocks noGrp="1"/>
          </p:cNvSpPr>
          <p:nvPr>
            <p:ph type="sldNum" sz="quarter" idx="12"/>
          </p:nvPr>
        </p:nvSpPr>
        <p:spPr>
          <a:xfrm>
            <a:off x="8229600" y="6473952"/>
            <a:ext cx="758952" cy="246888"/>
          </a:xfrm>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A196F3-83EC-4DD6-8676-3269BA73DE3E}" type="datetime1">
              <a:rPr lang="en-US" smtClean="0"/>
              <a:t>1/8/2010</a:t>
            </a:fld>
            <a:endParaRPr lang="en-US"/>
          </a:p>
        </p:txBody>
      </p:sp>
      <p:sp>
        <p:nvSpPr>
          <p:cNvPr id="5" name="Footer Placeholder 4"/>
          <p:cNvSpPr>
            <a:spLocks noGrp="1"/>
          </p:cNvSpPr>
          <p:nvPr>
            <p:ph type="ftr" sz="quarter" idx="11"/>
          </p:nvPr>
        </p:nvSpPr>
        <p:spPr/>
        <p:txBody>
          <a:bodyPr/>
          <a:lstStyle/>
          <a:p>
            <a:r>
              <a:rPr lang="en-US" smtClean="0"/>
              <a:t>Adaptation of Software Components</a:t>
            </a:r>
            <a:endParaRPr lang="en-US"/>
          </a:p>
        </p:txBody>
      </p:sp>
      <p:sp>
        <p:nvSpPr>
          <p:cNvPr id="6" name="Slide Number Placeholder 5"/>
          <p:cNvSpPr>
            <a:spLocks noGrp="1"/>
          </p:cNvSpPr>
          <p:nvPr>
            <p:ph type="sldNum" sz="quarter" idx="12"/>
          </p:nvPr>
        </p:nvSpPr>
        <p:spPr/>
        <p:txBody>
          <a:bodyPr/>
          <a:lstStyle/>
          <a:p>
            <a:fld id="{BAAACDFD-BD9C-4B69-88FD-D241357E022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944208-AF6C-4CE2-B174-31B7286C80EA}" type="datetime1">
              <a:rPr lang="en-US" smtClean="0"/>
              <a:t>1/8/2010</a:t>
            </a:fld>
            <a:endParaRPr lang="en-US"/>
          </a:p>
        </p:txBody>
      </p:sp>
      <p:sp>
        <p:nvSpPr>
          <p:cNvPr id="5" name="Footer Placeholder 4"/>
          <p:cNvSpPr>
            <a:spLocks noGrp="1"/>
          </p:cNvSpPr>
          <p:nvPr>
            <p:ph type="ftr" sz="quarter" idx="11"/>
          </p:nvPr>
        </p:nvSpPr>
        <p:spPr/>
        <p:txBody>
          <a:bodyPr/>
          <a:lstStyle/>
          <a:p>
            <a:r>
              <a:rPr lang="en-US" smtClean="0"/>
              <a:t>Adaptation of Software Components</a:t>
            </a:r>
            <a:endParaRPr lang="en-US"/>
          </a:p>
        </p:txBody>
      </p:sp>
      <p:sp>
        <p:nvSpPr>
          <p:cNvPr id="6" name="Slide Number Placeholder 5"/>
          <p:cNvSpPr>
            <a:spLocks noGrp="1"/>
          </p:cNvSpPr>
          <p:nvPr>
            <p:ph type="sldNum" sz="quarter" idx="12"/>
          </p:nvPr>
        </p:nvSpPr>
        <p:spPr/>
        <p:txBody>
          <a:bodyPr/>
          <a:lstStyle/>
          <a:p>
            <a:fld id="{BAAACDFD-BD9C-4B69-88FD-D241357E022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25" name="Date Placeholder 24"/>
          <p:cNvSpPr>
            <a:spLocks noGrp="1"/>
          </p:cNvSpPr>
          <p:nvPr>
            <p:ph type="dt" sz="half" idx="10"/>
          </p:nvPr>
        </p:nvSpPr>
        <p:spPr/>
        <p:txBody>
          <a:bodyPr/>
          <a:lstStyle/>
          <a:p>
            <a:fld id="{79F6CBB4-E71B-45EC-843E-0829C9F7FFF1}" type="datetime1">
              <a:rPr lang="en-US" smtClean="0"/>
              <a:t>1/8/2010</a:t>
            </a:fld>
            <a:endParaRPr lang="en-US"/>
          </a:p>
        </p:txBody>
      </p:sp>
      <p:sp>
        <p:nvSpPr>
          <p:cNvPr id="19" name="Footer Placeholder 18"/>
          <p:cNvSpPr>
            <a:spLocks noGrp="1"/>
          </p:cNvSpPr>
          <p:nvPr>
            <p:ph type="ftr" sz="quarter" idx="11"/>
          </p:nvPr>
        </p:nvSpPr>
        <p:spPr>
          <a:xfrm>
            <a:off x="285720" y="6429396"/>
            <a:ext cx="2895600" cy="288925"/>
          </a:xfrm>
        </p:spPr>
        <p:txBody>
          <a:bodyPr/>
          <a:lstStyle>
            <a:lvl1pPr algn="l">
              <a:defRPr/>
            </a:lvl1pPr>
          </a:lstStyle>
          <a:p>
            <a:r>
              <a:rPr lang="en-US" smtClean="0"/>
              <a:t>Adaptation of Software Components</a:t>
            </a:r>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BAAACDFD-BD9C-4B69-88FD-D241357E0224}" type="slidenum">
              <a:rPr lang="en-US" smtClean="0"/>
              <a:pPr/>
              <a:t>‹#›</a:t>
            </a:fld>
            <a:r>
              <a:rPr lang="en-US" dirty="0" smtClean="0"/>
              <a:t> of 15</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B24BEB97-93D8-41AE-B5A7-936A256715C0}" type="datetime1">
              <a:rPr lang="en-US" smtClean="0"/>
              <a:t>1/8/2010</a:t>
            </a:fld>
            <a:endParaRPr lang="en-US"/>
          </a:p>
        </p:txBody>
      </p:sp>
      <p:sp>
        <p:nvSpPr>
          <p:cNvPr id="11" name="Footer Placeholder 10"/>
          <p:cNvSpPr>
            <a:spLocks noGrp="1"/>
          </p:cNvSpPr>
          <p:nvPr>
            <p:ph type="ftr" sz="quarter" idx="11"/>
          </p:nvPr>
        </p:nvSpPr>
        <p:spPr/>
        <p:txBody>
          <a:bodyPr/>
          <a:lstStyle/>
          <a:p>
            <a:r>
              <a:rPr lang="en-US" smtClean="0"/>
              <a:t>Adaptation of Software Components</a:t>
            </a:r>
            <a:endParaRPr lang="en-US"/>
          </a:p>
        </p:txBody>
      </p:sp>
      <p:sp>
        <p:nvSpPr>
          <p:cNvPr id="16" name="Slide Number Placeholder 15"/>
          <p:cNvSpPr>
            <a:spLocks noGrp="1"/>
          </p:cNvSpPr>
          <p:nvPr>
            <p:ph type="sldNum" sz="quarter" idx="12"/>
          </p:nvPr>
        </p:nvSpPr>
        <p:spPr/>
        <p:txBody>
          <a:bodyPr/>
          <a:lstStyle/>
          <a:p>
            <a:fld id="{BAAACDFD-BD9C-4B69-88FD-D241357E0224}"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C6122FC6-57F0-4D7D-8485-874B9C140C33}" type="datetime1">
              <a:rPr lang="en-US" smtClean="0"/>
              <a:t>1/8/2010</a:t>
            </a:fld>
            <a:endParaRPr lang="en-US"/>
          </a:p>
        </p:txBody>
      </p:sp>
      <p:sp>
        <p:nvSpPr>
          <p:cNvPr id="10" name="Footer Placeholder 9"/>
          <p:cNvSpPr>
            <a:spLocks noGrp="1"/>
          </p:cNvSpPr>
          <p:nvPr>
            <p:ph type="ftr" sz="quarter" idx="11"/>
          </p:nvPr>
        </p:nvSpPr>
        <p:spPr/>
        <p:txBody>
          <a:bodyPr/>
          <a:lstStyle/>
          <a:p>
            <a:r>
              <a:rPr lang="en-US" smtClean="0"/>
              <a:t>Adaptation of Software Components</a:t>
            </a:r>
            <a:endParaRPr lang="en-US"/>
          </a:p>
        </p:txBody>
      </p:sp>
      <p:sp>
        <p:nvSpPr>
          <p:cNvPr id="31" name="Slide Number Placeholder 30"/>
          <p:cNvSpPr>
            <a:spLocks noGrp="1"/>
          </p:cNvSpPr>
          <p:nvPr>
            <p:ph type="sldNum" sz="quarter" idx="12"/>
          </p:nvPr>
        </p:nvSpPr>
        <p:spPr/>
        <p:txBody>
          <a:bodyPr/>
          <a:lstStyle/>
          <a:p>
            <a:fld id="{BAAACDFD-BD9C-4B69-88FD-D241357E022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43F195BE-BCE7-46B2-BDF1-F78F290472FF}" type="datetime1">
              <a:rPr lang="en-US" smtClean="0"/>
              <a:t>1/8/2010</a:t>
            </a:fld>
            <a:endParaRPr lang="en-US"/>
          </a:p>
        </p:txBody>
      </p:sp>
      <p:sp>
        <p:nvSpPr>
          <p:cNvPr id="6" name="Footer Placeholder 5"/>
          <p:cNvSpPr>
            <a:spLocks noGrp="1"/>
          </p:cNvSpPr>
          <p:nvPr>
            <p:ph type="ftr" sz="quarter" idx="11"/>
          </p:nvPr>
        </p:nvSpPr>
        <p:spPr/>
        <p:txBody>
          <a:bodyPr/>
          <a:lstStyle/>
          <a:p>
            <a:r>
              <a:rPr lang="en-US" smtClean="0"/>
              <a:t>Adaptation of Software Components</a:t>
            </a:r>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BAAACDFD-BD9C-4B69-88FD-D241357E0224}"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4847F11A-4CE1-4A69-8DF9-7B41AA56587E}" type="datetime1">
              <a:rPr lang="en-US" smtClean="0"/>
              <a:t>1/8/2010</a:t>
            </a:fld>
            <a:endParaRPr lang="en-US"/>
          </a:p>
        </p:txBody>
      </p:sp>
      <p:sp>
        <p:nvSpPr>
          <p:cNvPr id="21" name="Footer Placeholder 20"/>
          <p:cNvSpPr>
            <a:spLocks noGrp="1"/>
          </p:cNvSpPr>
          <p:nvPr>
            <p:ph type="ftr" sz="quarter" idx="11"/>
          </p:nvPr>
        </p:nvSpPr>
        <p:spPr/>
        <p:txBody>
          <a:bodyPr/>
          <a:lstStyle/>
          <a:p>
            <a:r>
              <a:rPr lang="en-US" smtClean="0"/>
              <a:t>Adaptation of Software Components</a:t>
            </a:r>
            <a:endParaRPr lang="en-US"/>
          </a:p>
        </p:txBody>
      </p:sp>
      <p:sp>
        <p:nvSpPr>
          <p:cNvPr id="6" name="Slide Number Placeholder 5"/>
          <p:cNvSpPr>
            <a:spLocks noGrp="1"/>
          </p:cNvSpPr>
          <p:nvPr>
            <p:ph type="sldNum" sz="quarter" idx="12"/>
          </p:nvPr>
        </p:nvSpPr>
        <p:spPr/>
        <p:txBody>
          <a:bodyPr/>
          <a:lstStyle/>
          <a:p>
            <a:fld id="{BAAACDFD-BD9C-4B69-88FD-D241357E022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270ADC1-A28B-4F29-AA5C-21C382123813}" type="datetime1">
              <a:rPr lang="en-US" smtClean="0"/>
              <a:t>1/8/2010</a:t>
            </a:fld>
            <a:endParaRPr lang="en-US"/>
          </a:p>
        </p:txBody>
      </p:sp>
      <p:sp>
        <p:nvSpPr>
          <p:cNvPr id="24" name="Footer Placeholder 23"/>
          <p:cNvSpPr>
            <a:spLocks noGrp="1"/>
          </p:cNvSpPr>
          <p:nvPr>
            <p:ph type="ftr" sz="quarter" idx="11"/>
          </p:nvPr>
        </p:nvSpPr>
        <p:spPr/>
        <p:txBody>
          <a:bodyPr/>
          <a:lstStyle/>
          <a:p>
            <a:r>
              <a:rPr lang="en-US" smtClean="0"/>
              <a:t>Adaptation of Software Components</a:t>
            </a:r>
            <a:endParaRPr lang="en-US"/>
          </a:p>
        </p:txBody>
      </p:sp>
      <p:sp>
        <p:nvSpPr>
          <p:cNvPr id="7" name="Slide Number Placeholder 6"/>
          <p:cNvSpPr>
            <a:spLocks noGrp="1"/>
          </p:cNvSpPr>
          <p:nvPr>
            <p:ph type="sldNum" sz="quarter" idx="12"/>
          </p:nvPr>
        </p:nvSpPr>
        <p:spPr/>
        <p:txBody>
          <a:bodyPr/>
          <a:lstStyle/>
          <a:p>
            <a:fld id="{BAAACDFD-BD9C-4B69-88FD-D241357E022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1DADD2B4-9007-4B00-959D-61CD57B7B3C5}" type="datetime1">
              <a:rPr lang="en-US" smtClean="0"/>
              <a:t>1/8/2010</a:t>
            </a:fld>
            <a:endParaRPr lang="en-US"/>
          </a:p>
        </p:txBody>
      </p:sp>
      <p:sp>
        <p:nvSpPr>
          <p:cNvPr id="29" name="Footer Placeholder 28"/>
          <p:cNvSpPr>
            <a:spLocks noGrp="1"/>
          </p:cNvSpPr>
          <p:nvPr>
            <p:ph type="ftr" sz="quarter" idx="11"/>
          </p:nvPr>
        </p:nvSpPr>
        <p:spPr/>
        <p:txBody>
          <a:bodyPr/>
          <a:lstStyle/>
          <a:p>
            <a:r>
              <a:rPr lang="en-US" smtClean="0"/>
              <a:t>Adaptation of Software Components</a:t>
            </a:r>
            <a:endParaRPr lang="en-US"/>
          </a:p>
        </p:txBody>
      </p:sp>
      <p:sp>
        <p:nvSpPr>
          <p:cNvPr id="7" name="Slide Number Placeholder 6"/>
          <p:cNvSpPr>
            <a:spLocks noGrp="1"/>
          </p:cNvSpPr>
          <p:nvPr>
            <p:ph type="sldNum" sz="quarter" idx="12"/>
          </p:nvPr>
        </p:nvSpPr>
        <p:spPr/>
        <p:txBody>
          <a:bodyPr/>
          <a:lstStyle/>
          <a:p>
            <a:fld id="{BAAACDFD-BD9C-4B69-88FD-D241357E022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C1EEE884-30E3-46DC-A9B4-658013B9A0CF}" type="datetime1">
              <a:rPr lang="en-US" smtClean="0"/>
              <a:t>1/8/2010</a:t>
            </a:fld>
            <a:endParaRPr lang="en-US"/>
          </a:p>
        </p:txBody>
      </p:sp>
      <p:sp>
        <p:nvSpPr>
          <p:cNvPr id="5" name="Footer Placeholder 4"/>
          <p:cNvSpPr>
            <a:spLocks noGrp="1"/>
          </p:cNvSpPr>
          <p:nvPr>
            <p:ph type="ftr" sz="quarter" idx="11"/>
          </p:nvPr>
        </p:nvSpPr>
        <p:spPr/>
        <p:txBody>
          <a:bodyPr/>
          <a:lstStyle/>
          <a:p>
            <a:r>
              <a:rPr lang="en-US" smtClean="0"/>
              <a:t>Adaptation of Software Components</a:t>
            </a:r>
            <a:endParaRPr lang="en-US"/>
          </a:p>
        </p:txBody>
      </p:sp>
      <p:sp>
        <p:nvSpPr>
          <p:cNvPr id="31" name="Slide Number Placeholder 30"/>
          <p:cNvSpPr>
            <a:spLocks noGrp="1"/>
          </p:cNvSpPr>
          <p:nvPr>
            <p:ph type="sldNum" sz="quarter" idx="12"/>
          </p:nvPr>
        </p:nvSpPr>
        <p:spPr/>
        <p:txBody>
          <a:bodyPr/>
          <a:lstStyle/>
          <a:p>
            <a:fld id="{BAAACDFD-BD9C-4B69-88FD-D241357E0224}"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797F845A-1FC1-444E-9546-E81D7FE6BC83}" type="datetime1">
              <a:rPr lang="en-US" smtClean="0"/>
              <a:t>1/8/2010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r>
              <a:rPr lang="en-US" dirty="0" smtClean="0"/>
              <a:t>Adaptation of Software Components</a:t>
            </a:r>
            <a:endParaRPr lang="en-US" dirty="0"/>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AAACDFD-BD9C-4B69-88FD-D241357E0224}"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b="1" dirty="0" smtClean="0"/>
              <a:t>Adaptation of Software Components</a:t>
            </a:r>
            <a:endParaRPr lang="en-US" sz="3200" dirty="0"/>
          </a:p>
        </p:txBody>
      </p:sp>
      <p:sp>
        <p:nvSpPr>
          <p:cNvPr id="3" name="Subtitle 2"/>
          <p:cNvSpPr>
            <a:spLocks noGrp="1"/>
          </p:cNvSpPr>
          <p:nvPr>
            <p:ph type="subTitle" idx="1"/>
          </p:nvPr>
        </p:nvSpPr>
        <p:spPr>
          <a:xfrm>
            <a:off x="381000" y="714356"/>
            <a:ext cx="8458200" cy="4086244"/>
          </a:xfrm>
        </p:spPr>
        <p:txBody>
          <a:bodyPr>
            <a:normAutofit/>
          </a:bodyPr>
          <a:lstStyle/>
          <a:p>
            <a:pPr>
              <a:defRPr/>
            </a:pPr>
            <a:r>
              <a:rPr lang="en-US" dirty="0" smtClean="0">
                <a:solidFill>
                  <a:schemeClr val="accent6">
                    <a:lumMod val="50000"/>
                  </a:schemeClr>
                </a:solidFill>
              </a:rPr>
              <a:t>Seminar of “CBSE” Course</a:t>
            </a:r>
          </a:p>
          <a:p>
            <a:pPr>
              <a:defRPr/>
            </a:pPr>
            <a:r>
              <a:rPr lang="en-US" dirty="0" smtClean="0">
                <a:solidFill>
                  <a:schemeClr val="accent6">
                    <a:lumMod val="50000"/>
                  </a:schemeClr>
                </a:solidFill>
              </a:rPr>
              <a:t>Mohammad Mahdizadeh</a:t>
            </a:r>
          </a:p>
          <a:p>
            <a:pPr>
              <a:defRPr/>
            </a:pPr>
            <a:r>
              <a:rPr lang="en-US" dirty="0" smtClean="0">
                <a:solidFill>
                  <a:schemeClr val="accent6">
                    <a:lumMod val="50000"/>
                  </a:schemeClr>
                </a:solidFill>
              </a:rPr>
              <a:t>SM. Mahdizadeh@Yahoo.com</a:t>
            </a:r>
          </a:p>
          <a:p>
            <a:endParaRPr lang="en-US" dirty="0"/>
          </a:p>
        </p:txBody>
      </p:sp>
      <p:sp>
        <p:nvSpPr>
          <p:cNvPr id="4" name="TextBox 3"/>
          <p:cNvSpPr txBox="1"/>
          <p:nvPr/>
        </p:nvSpPr>
        <p:spPr>
          <a:xfrm>
            <a:off x="0" y="6211669"/>
            <a:ext cx="9144000" cy="615553"/>
          </a:xfrm>
          <a:prstGeom prst="rect">
            <a:avLst/>
          </a:prstGeom>
          <a:noFill/>
        </p:spPr>
        <p:txBody>
          <a:bodyPr wrap="square" rtlCol="0">
            <a:spAutoFit/>
          </a:bodyPr>
          <a:lstStyle/>
          <a:p>
            <a:pPr algn="ctr">
              <a:defRPr/>
            </a:pPr>
            <a:r>
              <a:rPr lang="en-US" dirty="0">
                <a:solidFill>
                  <a:schemeClr val="accent3">
                    <a:lumMod val="75000"/>
                  </a:schemeClr>
                </a:solidFill>
              </a:rPr>
              <a:t>University of Science and Technology </a:t>
            </a:r>
            <a:r>
              <a:rPr lang="en-US" dirty="0" smtClean="0">
                <a:solidFill>
                  <a:schemeClr val="accent3">
                    <a:lumMod val="75000"/>
                  </a:schemeClr>
                </a:solidFill>
              </a:rPr>
              <a:t> Mazandaran-Babol</a:t>
            </a:r>
            <a:endParaRPr lang="en-US" dirty="0">
              <a:solidFill>
                <a:schemeClr val="accent3">
                  <a:lumMod val="75000"/>
                </a:schemeClr>
              </a:solidFill>
            </a:endParaRPr>
          </a:p>
          <a:p>
            <a:pPr algn="ctr">
              <a:defRPr/>
            </a:pPr>
            <a:r>
              <a:rPr lang="en-US" sz="1600" dirty="0">
                <a:solidFill>
                  <a:schemeClr val="accent3">
                    <a:lumMod val="75000"/>
                  </a:schemeClr>
                </a:solidFill>
              </a:rPr>
              <a:t>January 2010</a:t>
            </a:r>
          </a:p>
        </p:txBody>
      </p:sp>
      <p:sp>
        <p:nvSpPr>
          <p:cNvPr id="5" name="Footer Placeholder 4"/>
          <p:cNvSpPr>
            <a:spLocks noGrp="1"/>
          </p:cNvSpPr>
          <p:nvPr>
            <p:ph type="ftr" sz="quarter" idx="11"/>
          </p:nvPr>
        </p:nvSpPr>
        <p:spPr/>
        <p:txBody>
          <a:bodyPr/>
          <a:lstStyle/>
          <a:p>
            <a:r>
              <a:rPr lang="en-US" smtClean="0"/>
              <a:t>Adaptation of Software Components</a:t>
            </a:r>
            <a:endParaRPr lang="en-US" dirty="0"/>
          </a:p>
        </p:txBody>
      </p:sp>
      <p:sp>
        <p:nvSpPr>
          <p:cNvPr id="7" name="Slide Number Placeholder 6"/>
          <p:cNvSpPr>
            <a:spLocks noGrp="1"/>
          </p:cNvSpPr>
          <p:nvPr>
            <p:ph type="sldNum" sz="quarter" idx="12"/>
          </p:nvPr>
        </p:nvSpPr>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Discussion</a:t>
            </a:r>
            <a:endParaRPr lang="en-US" dirty="0"/>
          </a:p>
        </p:txBody>
      </p:sp>
      <p:sp>
        <p:nvSpPr>
          <p:cNvPr id="3" name="Content Placeholder 2"/>
          <p:cNvSpPr>
            <a:spLocks noGrp="1"/>
          </p:cNvSpPr>
          <p:nvPr>
            <p:ph idx="1"/>
          </p:nvPr>
        </p:nvSpPr>
        <p:spPr/>
        <p:txBody>
          <a:bodyPr>
            <a:normAutofit/>
          </a:bodyPr>
          <a:lstStyle/>
          <a:p>
            <a:r>
              <a:rPr lang="en-US" dirty="0" smtClean="0"/>
              <a:t>The comparison matrix reveals various correlations between the requirements and mechanisms. </a:t>
            </a:r>
          </a:p>
          <a:p>
            <a:r>
              <a:rPr lang="en-US" dirty="0" smtClean="0"/>
              <a:t>here is strong agreement that requirements R1-R4 are suitable for adaptation mechanisms (as shown in the upper left quadrant).</a:t>
            </a:r>
          </a:p>
        </p:txBody>
      </p:sp>
      <p:sp>
        <p:nvSpPr>
          <p:cNvPr id="4" name="Footer Placeholder 3"/>
          <p:cNvSpPr>
            <a:spLocks noGrp="1"/>
          </p:cNvSpPr>
          <p:nvPr>
            <p:ph type="ftr" sz="quarter" idx="11"/>
          </p:nvPr>
        </p:nvSpPr>
        <p:spPr/>
        <p:txBody>
          <a:bodyPr/>
          <a:lstStyle/>
          <a:p>
            <a:r>
              <a:rPr lang="en-US" smtClean="0"/>
              <a:t>Adaptation of Software Components</a:t>
            </a:r>
            <a:endParaRPr lang="en-US"/>
          </a:p>
        </p:txBody>
      </p:sp>
      <p:sp>
        <p:nvSpPr>
          <p:cNvPr id="7" name="Slide Number Placeholder 6"/>
          <p:cNvSpPr>
            <a:spLocks noGrp="1"/>
          </p:cNvSpPr>
          <p:nvPr>
            <p:ph type="sldNum" sz="quarter" idx="12"/>
          </p:nvPr>
        </p:nvSpPr>
        <p:spPr/>
        <p:txBody>
          <a:bodyPr/>
          <a:lstStyle/>
          <a:p>
            <a:fld id="{BAAACDFD-BD9C-4B69-88FD-D241357E0224}" type="slidenum">
              <a:rPr lang="en-US" smtClean="0"/>
              <a:pPr/>
              <a:t>10</a:t>
            </a:fld>
            <a:r>
              <a:rPr lang="en-US" smtClean="0"/>
              <a:t> of 15</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Discussion</a:t>
            </a:r>
            <a:endParaRPr lang="en-US" dirty="0"/>
          </a:p>
        </p:txBody>
      </p:sp>
      <p:sp>
        <p:nvSpPr>
          <p:cNvPr id="3" name="Content Placeholder 2"/>
          <p:cNvSpPr>
            <a:spLocks noGrp="1"/>
          </p:cNvSpPr>
          <p:nvPr>
            <p:ph idx="1"/>
          </p:nvPr>
        </p:nvSpPr>
        <p:spPr/>
        <p:txBody>
          <a:bodyPr/>
          <a:lstStyle/>
          <a:p>
            <a:r>
              <a:rPr lang="en-US" dirty="0" smtClean="0"/>
              <a:t>This reflects, perhaps, the fact that requirements R1 (Black-Box), R2 (Transparent), and R4 (Embedded) relate to structural issues.</a:t>
            </a:r>
          </a:p>
          <a:p>
            <a:r>
              <a:rPr lang="en-US" dirty="0" smtClean="0"/>
              <a:t>The lower right quadrant of the matrix strongly agrees that the various mechanisms (Inheritance, Wrapping, and Copy-Paste) are not satisfactory. </a:t>
            </a:r>
            <a:endParaRPr lang="en-US" i="1" dirty="0" smtClean="0"/>
          </a:p>
          <a:p>
            <a:endParaRPr lang="en-US" dirty="0"/>
          </a:p>
        </p:txBody>
      </p:sp>
      <p:sp>
        <p:nvSpPr>
          <p:cNvPr id="4" name="Footer Placeholder 3"/>
          <p:cNvSpPr>
            <a:spLocks noGrp="1"/>
          </p:cNvSpPr>
          <p:nvPr>
            <p:ph type="ftr" sz="quarter" idx="11"/>
          </p:nvPr>
        </p:nvSpPr>
        <p:spPr/>
        <p:txBody>
          <a:bodyPr/>
          <a:lstStyle/>
          <a:p>
            <a:r>
              <a:rPr lang="en-US" smtClean="0"/>
              <a:t>Adaptation of Software Components</a:t>
            </a:r>
            <a:endParaRPr lang="en-US"/>
          </a:p>
        </p:txBody>
      </p:sp>
      <p:sp>
        <p:nvSpPr>
          <p:cNvPr id="7" name="Slide Number Placeholder 6"/>
          <p:cNvSpPr>
            <a:spLocks noGrp="1"/>
          </p:cNvSpPr>
          <p:nvPr>
            <p:ph type="sldNum" sz="quarter" idx="12"/>
          </p:nvPr>
        </p:nvSpPr>
        <p:spPr/>
        <p:txBody>
          <a:bodyPr/>
          <a:lstStyle/>
          <a:p>
            <a:fld id="{BAAACDFD-BD9C-4B69-88FD-D241357E0224}" type="slidenum">
              <a:rPr lang="en-US" smtClean="0"/>
              <a:pPr/>
              <a:t>11</a:t>
            </a:fld>
            <a:r>
              <a:rPr lang="en-US" smtClean="0"/>
              <a:t> of 15</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Discussion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Open Implementation was developed to help the designer of a component create a highly customizable component, rather than one that would be easy to adapt.</a:t>
            </a:r>
          </a:p>
          <a:p>
            <a:r>
              <a:rPr lang="en-US" dirty="0" smtClean="0"/>
              <a:t>The upper right quadrant contains mixed results, and instead of being used to globally select which adaptation mechanism is "best", these results should be used to guide component designers to select the adaptation mechanism best suited to their own concerns.</a:t>
            </a:r>
          </a:p>
        </p:txBody>
      </p:sp>
      <p:sp>
        <p:nvSpPr>
          <p:cNvPr id="4" name="Footer Placeholder 3"/>
          <p:cNvSpPr>
            <a:spLocks noGrp="1"/>
          </p:cNvSpPr>
          <p:nvPr>
            <p:ph type="ftr" sz="quarter" idx="11"/>
          </p:nvPr>
        </p:nvSpPr>
        <p:spPr/>
        <p:txBody>
          <a:bodyPr/>
          <a:lstStyle/>
          <a:p>
            <a:r>
              <a:rPr lang="en-US" smtClean="0"/>
              <a:t>Adaptation of Software Components</a:t>
            </a:r>
            <a:endParaRPr lang="en-US"/>
          </a:p>
        </p:txBody>
      </p:sp>
      <p:sp>
        <p:nvSpPr>
          <p:cNvPr id="7" name="Slide Number Placeholder 6"/>
          <p:cNvSpPr>
            <a:spLocks noGrp="1"/>
          </p:cNvSpPr>
          <p:nvPr>
            <p:ph type="sldNum" sz="quarter" idx="12"/>
          </p:nvPr>
        </p:nvSpPr>
        <p:spPr/>
        <p:txBody>
          <a:bodyPr/>
          <a:lstStyle/>
          <a:p>
            <a:fld id="{BAAACDFD-BD9C-4B69-88FD-D241357E0224}" type="slidenum">
              <a:rPr lang="en-US" smtClean="0"/>
              <a:pPr/>
              <a:t>12</a:t>
            </a:fld>
            <a:r>
              <a:rPr lang="en-US" smtClean="0"/>
              <a:t> of 15</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Discussion</a:t>
            </a:r>
            <a:endParaRPr lang="en-US" dirty="0"/>
          </a:p>
        </p:txBody>
      </p:sp>
      <p:sp>
        <p:nvSpPr>
          <p:cNvPr id="3" name="Content Placeholder 2"/>
          <p:cNvSpPr>
            <a:spLocks noGrp="1"/>
          </p:cNvSpPr>
          <p:nvPr>
            <p:ph idx="1"/>
          </p:nvPr>
        </p:nvSpPr>
        <p:spPr/>
        <p:txBody>
          <a:bodyPr>
            <a:normAutofit lnSpcReduction="10000"/>
          </a:bodyPr>
          <a:lstStyle/>
          <a:p>
            <a:r>
              <a:rPr lang="en-US" dirty="0" smtClean="0"/>
              <a:t>There is a direct correlation between R2 (Transparent) and R3 (Flexibility)</a:t>
            </a:r>
          </a:p>
          <a:p>
            <a:endParaRPr lang="en-US" dirty="0" smtClean="0"/>
          </a:p>
          <a:p>
            <a:r>
              <a:rPr lang="en-US" dirty="0" smtClean="0"/>
              <a:t>A strong correlation exists between R7 (Reusable) and R8 (Architecturally aware).</a:t>
            </a:r>
          </a:p>
          <a:p>
            <a:endParaRPr lang="en-US" dirty="0" smtClean="0"/>
          </a:p>
          <a:p>
            <a:r>
              <a:rPr lang="en-US" dirty="0" smtClean="0"/>
              <a:t>A negative correlation exists between R5 (Language Independence) and R9 (Configurable)</a:t>
            </a:r>
            <a:endParaRPr lang="en-US" dirty="0"/>
          </a:p>
        </p:txBody>
      </p:sp>
      <p:sp>
        <p:nvSpPr>
          <p:cNvPr id="4" name="Footer Placeholder 3"/>
          <p:cNvSpPr>
            <a:spLocks noGrp="1"/>
          </p:cNvSpPr>
          <p:nvPr>
            <p:ph type="ftr" sz="quarter" idx="11"/>
          </p:nvPr>
        </p:nvSpPr>
        <p:spPr/>
        <p:txBody>
          <a:bodyPr/>
          <a:lstStyle/>
          <a:p>
            <a:r>
              <a:rPr lang="en-US" smtClean="0"/>
              <a:t>Adaptation of Software Components</a:t>
            </a:r>
            <a:endParaRPr lang="en-US"/>
          </a:p>
        </p:txBody>
      </p:sp>
      <p:sp>
        <p:nvSpPr>
          <p:cNvPr id="7" name="Slide Number Placeholder 6"/>
          <p:cNvSpPr>
            <a:spLocks noGrp="1"/>
          </p:cNvSpPr>
          <p:nvPr>
            <p:ph type="sldNum" sz="quarter" idx="12"/>
          </p:nvPr>
        </p:nvSpPr>
        <p:spPr/>
        <p:txBody>
          <a:bodyPr/>
          <a:lstStyle/>
          <a:p>
            <a:fld id="{BAAACDFD-BD9C-4B69-88FD-D241357E0224}" type="slidenum">
              <a:rPr lang="en-US" smtClean="0"/>
              <a:pPr/>
              <a:t>13</a:t>
            </a:fld>
            <a:r>
              <a:rPr lang="en-US" smtClean="0"/>
              <a:t> of 15</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Conclusion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This evaluation survey provides an interesting overview of the state-of-the-art in component adaptation and provides a good starting point for discussions on the nature of component adaptation mechanisms.</a:t>
            </a:r>
          </a:p>
          <a:p>
            <a:r>
              <a:rPr lang="en-US" i="1" dirty="0" smtClean="0"/>
              <a:t>Under the Technology supporting CBSE  reusable components </a:t>
            </a:r>
            <a:r>
              <a:rPr lang="en-US" dirty="0" smtClean="0"/>
              <a:t>must be discussed within the framework of how application builders will adapt them.</a:t>
            </a:r>
          </a:p>
          <a:p>
            <a:r>
              <a:rPr lang="en-US" dirty="0" smtClean="0"/>
              <a:t>Integration technologies should not be limited to Run Time support; rather it should include such static mechanisms as discussed in this paper. </a:t>
            </a:r>
          </a:p>
          <a:p>
            <a:r>
              <a:rPr lang="en-US" dirty="0" smtClean="0"/>
              <a:t>Finally, from a philosophical perspective, it is important to differentiate software reuse (which traditionally has been a means of reusing functional code libraries or frameworks) from reusable components (which bring in the notion of adapting behavior).</a:t>
            </a:r>
            <a:endParaRPr lang="en-US" dirty="0"/>
          </a:p>
        </p:txBody>
      </p:sp>
      <p:sp>
        <p:nvSpPr>
          <p:cNvPr id="4" name="Footer Placeholder 3"/>
          <p:cNvSpPr>
            <a:spLocks noGrp="1"/>
          </p:cNvSpPr>
          <p:nvPr>
            <p:ph type="ftr" sz="quarter" idx="11"/>
          </p:nvPr>
        </p:nvSpPr>
        <p:spPr/>
        <p:txBody>
          <a:bodyPr/>
          <a:lstStyle/>
          <a:p>
            <a:r>
              <a:rPr lang="en-US" smtClean="0"/>
              <a:t>Adaptation of Software Components</a:t>
            </a:r>
            <a:endParaRPr lang="en-US"/>
          </a:p>
        </p:txBody>
      </p:sp>
      <p:sp>
        <p:nvSpPr>
          <p:cNvPr id="7" name="Slide Number Placeholder 6"/>
          <p:cNvSpPr>
            <a:spLocks noGrp="1"/>
          </p:cNvSpPr>
          <p:nvPr>
            <p:ph type="sldNum" sz="quarter" idx="12"/>
          </p:nvPr>
        </p:nvSpPr>
        <p:spPr/>
        <p:txBody>
          <a:bodyPr/>
          <a:lstStyle/>
          <a:p>
            <a:fld id="{BAAACDFD-BD9C-4B69-88FD-D241357E0224}" type="slidenum">
              <a:rPr lang="en-US" smtClean="0"/>
              <a:pPr/>
              <a:t>14</a:t>
            </a:fld>
            <a:r>
              <a:rPr lang="en-US" smtClean="0"/>
              <a:t> of 15</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Content Placeholder 2"/>
          <p:cNvSpPr>
            <a:spLocks noGrp="1"/>
          </p:cNvSpPr>
          <p:nvPr>
            <p:ph idx="1"/>
          </p:nvPr>
        </p:nvSpPr>
        <p:spPr/>
        <p:txBody>
          <a:bodyPr>
            <a:normAutofit/>
          </a:bodyPr>
          <a:lstStyle/>
          <a:p>
            <a:pPr algn="ctr">
              <a:buNone/>
            </a:pPr>
            <a:endParaRPr lang="en-US" sz="1200" b="1" dirty="0" smtClean="0"/>
          </a:p>
          <a:p>
            <a:pPr algn="ctr">
              <a:buNone/>
            </a:pPr>
            <a:r>
              <a:rPr lang="en-US" sz="3600" b="1" dirty="0" smtClean="0"/>
              <a:t>Adaptation of Software Components</a:t>
            </a:r>
          </a:p>
          <a:p>
            <a:pPr algn="ctr">
              <a:buNone/>
            </a:pPr>
            <a:endParaRPr lang="en-US" sz="1800" dirty="0" smtClean="0"/>
          </a:p>
          <a:p>
            <a:pPr algn="ctr">
              <a:buNone/>
            </a:pPr>
            <a:endParaRPr lang="en-US" sz="1800" dirty="0" smtClean="0"/>
          </a:p>
          <a:p>
            <a:pPr algn="ctr">
              <a:buNone/>
            </a:pPr>
            <a:r>
              <a:rPr lang="en-US" sz="2000" dirty="0" smtClean="0"/>
              <a:t>George T. </a:t>
            </a:r>
            <a:r>
              <a:rPr lang="en-US" sz="2000" dirty="0" err="1" smtClean="0"/>
              <a:t>Heineman</a:t>
            </a:r>
            <a:endParaRPr lang="en-US" sz="2000" dirty="0" smtClean="0"/>
          </a:p>
          <a:p>
            <a:pPr algn="ctr">
              <a:buNone/>
            </a:pPr>
            <a:r>
              <a:rPr lang="en-US" sz="2000" dirty="0" smtClean="0"/>
              <a:t>Computer Science Department</a:t>
            </a:r>
          </a:p>
          <a:p>
            <a:pPr algn="ctr">
              <a:buNone/>
            </a:pPr>
            <a:r>
              <a:rPr lang="en-US" sz="2000" dirty="0" smtClean="0"/>
              <a:t>WPI</a:t>
            </a:r>
          </a:p>
          <a:p>
            <a:pPr algn="ctr">
              <a:buNone/>
            </a:pPr>
            <a:r>
              <a:rPr lang="en-US" sz="2000" dirty="0" smtClean="0"/>
              <a:t>Worcester, MA 01609</a:t>
            </a:r>
          </a:p>
          <a:p>
            <a:pPr algn="ctr">
              <a:buNone/>
            </a:pPr>
            <a:r>
              <a:rPr lang="en-US" sz="2000" i="1" dirty="0" smtClean="0"/>
              <a:t>heineman@cs.wpi.edu</a:t>
            </a:r>
          </a:p>
          <a:p>
            <a:pPr algn="ctr">
              <a:buNone/>
            </a:pPr>
            <a:r>
              <a:rPr lang="en-US" sz="2000" dirty="0" smtClean="0"/>
              <a:t>WPI-CS-TR-99-04</a:t>
            </a:r>
          </a:p>
          <a:p>
            <a:pPr algn="ctr">
              <a:buNone/>
            </a:pPr>
            <a:r>
              <a:rPr lang="en-US" sz="1800" dirty="0" smtClean="0"/>
              <a:t>1999</a:t>
            </a:r>
            <a:endParaRPr lang="en-US" sz="1800" dirty="0"/>
          </a:p>
        </p:txBody>
      </p:sp>
      <p:sp>
        <p:nvSpPr>
          <p:cNvPr id="8" name="Footer Placeholder 7"/>
          <p:cNvSpPr>
            <a:spLocks noGrp="1"/>
          </p:cNvSpPr>
          <p:nvPr>
            <p:ph type="ftr" sz="quarter" idx="11"/>
          </p:nvPr>
        </p:nvSpPr>
        <p:spPr/>
        <p:txBody>
          <a:bodyPr/>
          <a:lstStyle/>
          <a:p>
            <a:r>
              <a:rPr lang="en-US" smtClean="0"/>
              <a:t>Adaptation of Software Components</a:t>
            </a:r>
            <a:endParaRPr lang="en-US"/>
          </a:p>
        </p:txBody>
      </p:sp>
      <p:sp>
        <p:nvSpPr>
          <p:cNvPr id="9" name="Slide Number Placeholder 8"/>
          <p:cNvSpPr>
            <a:spLocks noGrp="1"/>
          </p:cNvSpPr>
          <p:nvPr>
            <p:ph type="sldNum" sz="quarter" idx="12"/>
          </p:nvPr>
        </p:nvSpPr>
        <p:spPr/>
        <p:txBody>
          <a:bodyPr/>
          <a:lstStyle/>
          <a:p>
            <a:fld id="{BAAACDFD-BD9C-4B69-88FD-D241357E0224}" type="slidenum">
              <a:rPr lang="en-US" smtClean="0"/>
              <a:pPr/>
              <a:t>15</a:t>
            </a:fld>
            <a:r>
              <a:rPr lang="en-US" smtClean="0"/>
              <a:t> of 15</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Overview</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different approaches to adapting software components.</a:t>
            </a:r>
          </a:p>
          <a:p>
            <a:r>
              <a:rPr lang="en-US" dirty="0" smtClean="0"/>
              <a:t>component adaptation is a highly relevant problem to CBSE.</a:t>
            </a:r>
          </a:p>
          <a:p>
            <a:r>
              <a:rPr lang="en-US" dirty="0" smtClean="0"/>
              <a:t>Component adaptation is different from software evolution</a:t>
            </a:r>
          </a:p>
          <a:p>
            <a:r>
              <a:rPr lang="en-US" smtClean="0"/>
              <a:t>adapt </a:t>
            </a:r>
            <a:r>
              <a:rPr lang="en-US" dirty="0" smtClean="0"/>
              <a:t>components after they have available for purchase. </a:t>
            </a:r>
          </a:p>
          <a:p>
            <a:r>
              <a:rPr lang="en-US" dirty="0" smtClean="0"/>
              <a:t>Components Adaptation </a:t>
            </a:r>
            <a:r>
              <a:rPr lang="en-US" dirty="0" err="1" smtClean="0"/>
              <a:t>vs</a:t>
            </a:r>
            <a:r>
              <a:rPr lang="en-US" dirty="0" smtClean="0"/>
              <a:t> adaptation of object-oriented programs. </a:t>
            </a:r>
          </a:p>
          <a:p>
            <a:r>
              <a:rPr lang="en-US" dirty="0" smtClean="0"/>
              <a:t>We then evaluate various approaches to component adaptation against a set of requirements for adaptation mechanisms.</a:t>
            </a:r>
            <a:endParaRPr lang="en-US" dirty="0"/>
          </a:p>
        </p:txBody>
      </p:sp>
      <p:sp>
        <p:nvSpPr>
          <p:cNvPr id="8" name="Footer Placeholder 7"/>
          <p:cNvSpPr>
            <a:spLocks noGrp="1"/>
          </p:cNvSpPr>
          <p:nvPr>
            <p:ph type="ftr" sz="quarter" idx="11"/>
          </p:nvPr>
        </p:nvSpPr>
        <p:spPr/>
        <p:txBody>
          <a:bodyPr/>
          <a:lstStyle/>
          <a:p>
            <a:r>
              <a:rPr lang="en-US" smtClean="0"/>
              <a:t>Adaptation of Software Components</a:t>
            </a:r>
            <a:endParaRPr lang="en-US"/>
          </a:p>
        </p:txBody>
      </p:sp>
      <p:sp>
        <p:nvSpPr>
          <p:cNvPr id="9" name="Slide Number Placeholder 8"/>
          <p:cNvSpPr>
            <a:spLocks noGrp="1"/>
          </p:cNvSpPr>
          <p:nvPr>
            <p:ph type="sldNum" sz="quarter" idx="12"/>
          </p:nvPr>
        </p:nvSpPr>
        <p:spPr/>
        <p:txBody>
          <a:bodyPr/>
          <a:lstStyle/>
          <a:p>
            <a:fld id="{BAAACDFD-BD9C-4B69-88FD-D241357E0224}" type="slidenum">
              <a:rPr lang="en-US" smtClean="0"/>
              <a:pPr/>
              <a:t>2</a:t>
            </a:fld>
            <a:r>
              <a:rPr lang="en-US" smtClean="0"/>
              <a:t> of 15</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Motivation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application builder must integrate the component into the original system.</a:t>
            </a:r>
          </a:p>
          <a:p>
            <a:r>
              <a:rPr lang="en-US" dirty="0" smtClean="0"/>
              <a:t> this task may be complicated by syntactic incompatibilities between the interfaces. The builder can either </a:t>
            </a:r>
          </a:p>
          <a:p>
            <a:pPr lvl="1"/>
            <a:r>
              <a:rPr lang="en-US" dirty="0" smtClean="0"/>
              <a:t>modify the original system to overcome these incompatibilities;</a:t>
            </a:r>
          </a:p>
          <a:p>
            <a:pPr lvl="1"/>
            <a:r>
              <a:rPr lang="en-US" dirty="0" smtClean="0"/>
              <a:t>modify the component; </a:t>
            </a:r>
          </a:p>
          <a:p>
            <a:pPr lvl="1"/>
            <a:r>
              <a:rPr lang="en-US" dirty="0" smtClean="0"/>
              <a:t>introduce a component adaptor.</a:t>
            </a:r>
          </a:p>
          <a:p>
            <a:r>
              <a:rPr lang="en-US" dirty="0" smtClean="0"/>
              <a:t>Component designers cannot:</a:t>
            </a:r>
          </a:p>
          <a:p>
            <a:pPr lvl="1"/>
            <a:r>
              <a:rPr lang="en-US" dirty="0" smtClean="0"/>
              <a:t>foresee every possible use of their component</a:t>
            </a:r>
          </a:p>
          <a:p>
            <a:pPr lvl="1"/>
            <a:r>
              <a:rPr lang="en-US" dirty="0" smtClean="0"/>
              <a:t>respond to every modification request from their users.</a:t>
            </a:r>
          </a:p>
          <a:p>
            <a:r>
              <a:rPr lang="en-US" dirty="0" smtClean="0"/>
              <a:t>We need to create mechanisms, whereby application-builders can adapt components without knowledge of the code</a:t>
            </a:r>
          </a:p>
        </p:txBody>
      </p:sp>
      <p:sp>
        <p:nvSpPr>
          <p:cNvPr id="4" name="Footer Placeholder 3"/>
          <p:cNvSpPr>
            <a:spLocks noGrp="1"/>
          </p:cNvSpPr>
          <p:nvPr>
            <p:ph type="ftr" sz="quarter" idx="11"/>
          </p:nvPr>
        </p:nvSpPr>
        <p:spPr/>
        <p:txBody>
          <a:bodyPr/>
          <a:lstStyle/>
          <a:p>
            <a:r>
              <a:rPr lang="en-US" smtClean="0"/>
              <a:t>Adaptation of Software Components</a:t>
            </a:r>
            <a:endParaRPr lang="en-US"/>
          </a:p>
        </p:txBody>
      </p:sp>
      <p:sp>
        <p:nvSpPr>
          <p:cNvPr id="7" name="Slide Number Placeholder 6"/>
          <p:cNvSpPr>
            <a:spLocks noGrp="1"/>
          </p:cNvSpPr>
          <p:nvPr>
            <p:ph type="sldNum" sz="quarter" idx="12"/>
          </p:nvPr>
        </p:nvSpPr>
        <p:spPr/>
        <p:txBody>
          <a:bodyPr/>
          <a:lstStyle/>
          <a:p>
            <a:fld id="{BAAACDFD-BD9C-4B69-88FD-D241357E0224}" type="slidenum">
              <a:rPr lang="en-US" smtClean="0"/>
              <a:pPr/>
              <a:t>3</a:t>
            </a:fld>
            <a:r>
              <a:rPr lang="en-US" smtClean="0"/>
              <a:t> of 15</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Adaptation, Evolution, Customization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software evolution</a:t>
            </a:r>
          </a:p>
          <a:p>
            <a:pPr lvl="1"/>
            <a:r>
              <a:rPr lang="en-US" i="1" dirty="0" smtClean="0"/>
              <a:t>component designers modify the software component they designed, </a:t>
            </a:r>
          </a:p>
          <a:p>
            <a:r>
              <a:rPr lang="en-US" dirty="0" smtClean="0"/>
              <a:t>Adaptation</a:t>
            </a:r>
          </a:p>
          <a:p>
            <a:pPr lvl="1"/>
            <a:r>
              <a:rPr lang="en-US" i="1" dirty="0" smtClean="0"/>
              <a:t>application </a:t>
            </a:r>
            <a:r>
              <a:rPr lang="en-US" dirty="0" smtClean="0"/>
              <a:t>builder adapts a third-party component for a (possibly radically) different use.</a:t>
            </a:r>
          </a:p>
          <a:p>
            <a:r>
              <a:rPr lang="en-US" dirty="0" smtClean="0"/>
              <a:t>differentiate adaptation from </a:t>
            </a:r>
            <a:r>
              <a:rPr lang="en-US" i="1" dirty="0" smtClean="0"/>
              <a:t>customization:</a:t>
            </a:r>
          </a:p>
          <a:p>
            <a:pPr lvl="1"/>
            <a:r>
              <a:rPr lang="en-US" i="1" dirty="0" smtClean="0"/>
              <a:t> an end-user customized a software component by choosing from a fixed </a:t>
            </a:r>
            <a:r>
              <a:rPr lang="en-US" dirty="0" smtClean="0"/>
              <a:t>set of options (such as OIA/D). </a:t>
            </a:r>
          </a:p>
          <a:p>
            <a:pPr lvl="1"/>
            <a:r>
              <a:rPr lang="en-US" dirty="0" smtClean="0"/>
              <a:t>An end-user adapts a software component by writing new code to alter existing functionality or behavior.</a:t>
            </a:r>
            <a:endParaRPr lang="en-US" dirty="0"/>
          </a:p>
        </p:txBody>
      </p:sp>
      <p:sp>
        <p:nvSpPr>
          <p:cNvPr id="4" name="Footer Placeholder 3"/>
          <p:cNvSpPr>
            <a:spLocks noGrp="1"/>
          </p:cNvSpPr>
          <p:nvPr>
            <p:ph type="ftr" sz="quarter" idx="11"/>
          </p:nvPr>
        </p:nvSpPr>
        <p:spPr/>
        <p:txBody>
          <a:bodyPr/>
          <a:lstStyle/>
          <a:p>
            <a:r>
              <a:rPr lang="en-US" smtClean="0"/>
              <a:t>Adaptation of Software Components</a:t>
            </a:r>
            <a:endParaRPr lang="en-US"/>
          </a:p>
        </p:txBody>
      </p:sp>
      <p:sp>
        <p:nvSpPr>
          <p:cNvPr id="7" name="Slide Number Placeholder 6"/>
          <p:cNvSpPr>
            <a:spLocks noGrp="1"/>
          </p:cNvSpPr>
          <p:nvPr>
            <p:ph type="sldNum" sz="quarter" idx="12"/>
          </p:nvPr>
        </p:nvSpPr>
        <p:spPr/>
        <p:txBody>
          <a:bodyPr/>
          <a:lstStyle/>
          <a:p>
            <a:fld id="{BAAACDFD-BD9C-4B69-88FD-D241357E0224}" type="slidenum">
              <a:rPr lang="en-US" smtClean="0"/>
              <a:pPr/>
              <a:t>4</a:t>
            </a:fld>
            <a:r>
              <a:rPr lang="en-US" smtClean="0"/>
              <a:t> of 15</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Object-Oriented Design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Object-Oriented Design (OOD) embodies the principle of </a:t>
            </a:r>
            <a:r>
              <a:rPr lang="en-US" i="1" dirty="0" smtClean="0"/>
              <a:t>design for change.</a:t>
            </a:r>
          </a:p>
          <a:p>
            <a:r>
              <a:rPr lang="en-US" dirty="0" smtClean="0"/>
              <a:t>OOD has two mechanisms that serve this purpose</a:t>
            </a:r>
          </a:p>
          <a:p>
            <a:pPr lvl="1"/>
            <a:r>
              <a:rPr lang="en-US" dirty="0" smtClean="0"/>
              <a:t>First by designing classes with a public interface and private implementation, a class supports </a:t>
            </a:r>
            <a:r>
              <a:rPr lang="en-US" i="1" dirty="0" smtClean="0"/>
              <a:t>information hiding.</a:t>
            </a:r>
          </a:p>
          <a:p>
            <a:pPr lvl="2"/>
            <a:r>
              <a:rPr lang="en-US" i="1" dirty="0" smtClean="0"/>
              <a:t> The class designer can insulate the clients of the class from the internal implementation</a:t>
            </a:r>
          </a:p>
          <a:p>
            <a:pPr lvl="2"/>
            <a:r>
              <a:rPr lang="en-US" i="1" dirty="0" smtClean="0"/>
              <a:t>which usually changes more </a:t>
            </a:r>
            <a:r>
              <a:rPr lang="en-US" dirty="0" smtClean="0"/>
              <a:t>frequently than the interface definition</a:t>
            </a:r>
          </a:p>
          <a:p>
            <a:pPr lvl="1"/>
            <a:r>
              <a:rPr lang="en-US" dirty="0" smtClean="0"/>
              <a:t>Second, </a:t>
            </a:r>
            <a:r>
              <a:rPr lang="en-US" i="1" dirty="0" smtClean="0"/>
              <a:t>inheritance is a mechanism by which an object acquires characteristics from </a:t>
            </a:r>
            <a:r>
              <a:rPr lang="en-US" dirty="0" smtClean="0"/>
              <a:t>one or more other objects.</a:t>
            </a:r>
          </a:p>
        </p:txBody>
      </p:sp>
      <p:sp>
        <p:nvSpPr>
          <p:cNvPr id="4" name="Footer Placeholder 3"/>
          <p:cNvSpPr>
            <a:spLocks noGrp="1"/>
          </p:cNvSpPr>
          <p:nvPr>
            <p:ph type="ftr" sz="quarter" idx="11"/>
          </p:nvPr>
        </p:nvSpPr>
        <p:spPr/>
        <p:txBody>
          <a:bodyPr/>
          <a:lstStyle/>
          <a:p>
            <a:r>
              <a:rPr lang="en-US" smtClean="0"/>
              <a:t>Adaptation of Software Components</a:t>
            </a:r>
            <a:endParaRPr lang="en-US"/>
          </a:p>
        </p:txBody>
      </p:sp>
      <p:sp>
        <p:nvSpPr>
          <p:cNvPr id="7" name="Slide Number Placeholder 6"/>
          <p:cNvSpPr>
            <a:spLocks noGrp="1"/>
          </p:cNvSpPr>
          <p:nvPr>
            <p:ph type="sldNum" sz="quarter" idx="12"/>
          </p:nvPr>
        </p:nvSpPr>
        <p:spPr/>
        <p:txBody>
          <a:bodyPr/>
          <a:lstStyle/>
          <a:p>
            <a:fld id="{BAAACDFD-BD9C-4B69-88FD-D241357E0224}" type="slidenum">
              <a:rPr lang="en-US" smtClean="0"/>
              <a:pPr/>
              <a:t>5</a:t>
            </a:fld>
            <a:r>
              <a:rPr lang="en-US" smtClean="0"/>
              <a:t> of 15</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Requirements for Component Adaptation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we compiled from various articles requirements for component adaptation.</a:t>
            </a:r>
          </a:p>
          <a:p>
            <a:r>
              <a:rPr lang="en-US" dirty="0" smtClean="0"/>
              <a:t>It may not be possible for an adaptation mechanism to satisfy each requirement.</a:t>
            </a:r>
          </a:p>
          <a:p>
            <a:r>
              <a:rPr lang="en-US" dirty="0" smtClean="0"/>
              <a:t>some of the requirements are:</a:t>
            </a:r>
          </a:p>
          <a:p>
            <a:pPr lvl="1"/>
            <a:r>
              <a:rPr lang="en-US" dirty="0" smtClean="0"/>
              <a:t>partly contradictory (e.g. R2 &amp; R4)</a:t>
            </a:r>
          </a:p>
          <a:p>
            <a:pPr lvl="1"/>
            <a:r>
              <a:rPr lang="en-US" dirty="0" smtClean="0"/>
              <a:t>strongly related (e.g. R5 &amp; R7)</a:t>
            </a:r>
          </a:p>
          <a:p>
            <a:r>
              <a:rPr lang="en-US" dirty="0" smtClean="0"/>
              <a:t> By evaluating component adaptation mechanisms against these requirements, we can determine those requirements that are the most useful.</a:t>
            </a:r>
            <a:endParaRPr lang="en-US" dirty="0"/>
          </a:p>
        </p:txBody>
      </p:sp>
      <p:sp>
        <p:nvSpPr>
          <p:cNvPr id="4" name="Footer Placeholder 3"/>
          <p:cNvSpPr>
            <a:spLocks noGrp="1"/>
          </p:cNvSpPr>
          <p:nvPr>
            <p:ph type="ftr" sz="quarter" idx="11"/>
          </p:nvPr>
        </p:nvSpPr>
        <p:spPr/>
        <p:txBody>
          <a:bodyPr/>
          <a:lstStyle/>
          <a:p>
            <a:r>
              <a:rPr lang="en-US" smtClean="0"/>
              <a:t>Adaptation of Software Components</a:t>
            </a:r>
            <a:endParaRPr lang="en-US"/>
          </a:p>
        </p:txBody>
      </p:sp>
      <p:sp>
        <p:nvSpPr>
          <p:cNvPr id="7" name="Slide Number Placeholder 6"/>
          <p:cNvSpPr>
            <a:spLocks noGrp="1"/>
          </p:cNvSpPr>
          <p:nvPr>
            <p:ph type="sldNum" sz="quarter" idx="12"/>
          </p:nvPr>
        </p:nvSpPr>
        <p:spPr/>
        <p:txBody>
          <a:bodyPr/>
          <a:lstStyle/>
          <a:p>
            <a:fld id="{BAAACDFD-BD9C-4B69-88FD-D241357E0224}" type="slidenum">
              <a:rPr lang="en-US" smtClean="0"/>
              <a:pPr/>
              <a:t>6</a:t>
            </a:fld>
            <a:r>
              <a:rPr lang="en-US" smtClean="0"/>
              <a:t> of 15</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t>Requirements for Component Adaptation  (count.)</a:t>
            </a:r>
            <a:endParaRPr lang="en-US" sz="2400" dirty="0"/>
          </a:p>
        </p:txBody>
      </p:sp>
      <p:sp>
        <p:nvSpPr>
          <p:cNvPr id="3" name="Content Placeholder 2"/>
          <p:cNvSpPr>
            <a:spLocks noGrp="1"/>
          </p:cNvSpPr>
          <p:nvPr>
            <p:ph idx="1"/>
          </p:nvPr>
        </p:nvSpPr>
        <p:spPr/>
        <p:txBody>
          <a:bodyPr>
            <a:normAutofit fontScale="92500" lnSpcReduction="20000"/>
          </a:bodyPr>
          <a:lstStyle/>
          <a:p>
            <a:pPr>
              <a:buNone/>
            </a:pPr>
            <a:r>
              <a:rPr lang="en-US" i="1" dirty="0" smtClean="0"/>
              <a:t>R4. Embedded </a:t>
            </a:r>
          </a:p>
          <a:p>
            <a:pPr lvl="1">
              <a:buFont typeface="Wingdings" pitchFamily="2" charset="2"/>
              <a:buChar char="v"/>
            </a:pPr>
            <a:r>
              <a:rPr lang="en-US" i="1" dirty="0" smtClean="0"/>
              <a:t>The adaptation mechanism should be built into the component.</a:t>
            </a:r>
          </a:p>
          <a:p>
            <a:pPr>
              <a:buNone/>
            </a:pPr>
            <a:r>
              <a:rPr lang="en-US" i="1" dirty="0" smtClean="0"/>
              <a:t>R5. Language Independence </a:t>
            </a:r>
          </a:p>
          <a:p>
            <a:pPr lvl="1">
              <a:buFont typeface="Wingdings" pitchFamily="2" charset="2"/>
              <a:buChar char="v"/>
            </a:pPr>
            <a:r>
              <a:rPr lang="en-US" i="1" dirty="0" smtClean="0"/>
              <a:t>the adaptation mechanism should not specifically depend on any one programming </a:t>
            </a:r>
            <a:r>
              <a:rPr lang="en-US" dirty="0" smtClean="0"/>
              <a:t>language.</a:t>
            </a:r>
          </a:p>
          <a:p>
            <a:pPr>
              <a:buNone/>
            </a:pPr>
            <a:r>
              <a:rPr lang="en-US" i="1" dirty="0" smtClean="0"/>
              <a:t>R6. </a:t>
            </a:r>
            <a:r>
              <a:rPr lang="en-US" i="1" dirty="0" err="1" smtClean="0"/>
              <a:t>Composable</a:t>
            </a:r>
            <a:r>
              <a:rPr lang="en-US" i="1" dirty="0" smtClean="0"/>
              <a:t> </a:t>
            </a:r>
          </a:p>
          <a:p>
            <a:pPr lvl="1">
              <a:buFont typeface="Wingdings" pitchFamily="2" charset="2"/>
              <a:buChar char="v"/>
            </a:pPr>
            <a:r>
              <a:rPr lang="en-US" i="1" dirty="0" smtClean="0"/>
              <a:t>the adapted component should continue to be </a:t>
            </a:r>
            <a:r>
              <a:rPr lang="en-US" i="1" dirty="0" err="1" smtClean="0"/>
              <a:t>composable</a:t>
            </a:r>
            <a:r>
              <a:rPr lang="en-US" i="1" dirty="0" smtClean="0"/>
              <a:t> with other components; the actual </a:t>
            </a:r>
            <a:r>
              <a:rPr lang="en-US" dirty="0" smtClean="0"/>
              <a:t>adaptation should be </a:t>
            </a:r>
            <a:r>
              <a:rPr lang="en-US" dirty="0" err="1" smtClean="0"/>
              <a:t>composable</a:t>
            </a:r>
            <a:r>
              <a:rPr lang="en-US" dirty="0" smtClean="0"/>
              <a:t> with other adaptations.</a:t>
            </a:r>
          </a:p>
          <a:p>
            <a:pPr>
              <a:buNone/>
            </a:pPr>
            <a:endParaRPr lang="en-US" dirty="0" smtClean="0"/>
          </a:p>
          <a:p>
            <a:pPr>
              <a:buNone/>
            </a:pPr>
            <a:endParaRPr lang="en-US" dirty="0"/>
          </a:p>
        </p:txBody>
      </p:sp>
      <p:sp>
        <p:nvSpPr>
          <p:cNvPr id="8" name="Footer Placeholder 7"/>
          <p:cNvSpPr>
            <a:spLocks noGrp="1"/>
          </p:cNvSpPr>
          <p:nvPr>
            <p:ph type="ftr" sz="quarter" idx="11"/>
          </p:nvPr>
        </p:nvSpPr>
        <p:spPr/>
        <p:txBody>
          <a:bodyPr/>
          <a:lstStyle/>
          <a:p>
            <a:r>
              <a:rPr lang="en-US" smtClean="0"/>
              <a:t>Adaptation of Software Components</a:t>
            </a:r>
            <a:endParaRPr lang="en-US"/>
          </a:p>
        </p:txBody>
      </p:sp>
      <p:sp>
        <p:nvSpPr>
          <p:cNvPr id="9" name="Slide Number Placeholder 8"/>
          <p:cNvSpPr>
            <a:spLocks noGrp="1"/>
          </p:cNvSpPr>
          <p:nvPr>
            <p:ph type="sldNum" sz="quarter" idx="12"/>
          </p:nvPr>
        </p:nvSpPr>
        <p:spPr/>
        <p:txBody>
          <a:bodyPr/>
          <a:lstStyle/>
          <a:p>
            <a:fld id="{BAAACDFD-BD9C-4B69-88FD-D241357E0224}" type="slidenum">
              <a:rPr lang="en-US" smtClean="0"/>
              <a:pPr/>
              <a:t>7</a:t>
            </a:fld>
            <a:r>
              <a:rPr lang="en-US" smtClean="0"/>
              <a:t> of 15</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t>Requirements for Component Adaptation  (count.)</a:t>
            </a:r>
            <a:endParaRPr lang="en-US" sz="2400" dirty="0"/>
          </a:p>
        </p:txBody>
      </p:sp>
      <p:sp>
        <p:nvSpPr>
          <p:cNvPr id="3" name="Content Placeholder 2"/>
          <p:cNvSpPr>
            <a:spLocks noGrp="1"/>
          </p:cNvSpPr>
          <p:nvPr>
            <p:ph idx="1"/>
          </p:nvPr>
        </p:nvSpPr>
        <p:spPr/>
        <p:txBody>
          <a:bodyPr>
            <a:normAutofit fontScale="85000" lnSpcReduction="20000"/>
          </a:bodyPr>
          <a:lstStyle/>
          <a:p>
            <a:pPr>
              <a:buNone/>
            </a:pPr>
            <a:r>
              <a:rPr lang="en-US" i="1" dirty="0" smtClean="0"/>
              <a:t>R7. Reusable</a:t>
            </a:r>
          </a:p>
          <a:p>
            <a:pPr lvl="1">
              <a:buFont typeface="Wingdings" pitchFamily="2" charset="2"/>
              <a:buChar char="v"/>
            </a:pPr>
            <a:r>
              <a:rPr lang="en-US" i="1" dirty="0" smtClean="0"/>
              <a:t>one should be able to reuse the code written to adapt a component.</a:t>
            </a:r>
          </a:p>
          <a:p>
            <a:pPr>
              <a:buNone/>
            </a:pPr>
            <a:r>
              <a:rPr lang="en-US" i="1" dirty="0" smtClean="0"/>
              <a:t>R8. Architecturally Aware</a:t>
            </a:r>
          </a:p>
          <a:p>
            <a:pPr lvl="1">
              <a:buFont typeface="Wingdings" pitchFamily="2" charset="2"/>
              <a:buChar char="v"/>
            </a:pPr>
            <a:r>
              <a:rPr lang="en-US" i="1" dirty="0" smtClean="0"/>
              <a:t>A component-based application should have some global concept of architecture, and the </a:t>
            </a:r>
            <a:r>
              <a:rPr lang="en-US" dirty="0" smtClean="0"/>
              <a:t>specification and/or implementation of the adaptation should be visible at this architectural level.</a:t>
            </a:r>
          </a:p>
          <a:p>
            <a:pPr>
              <a:buNone/>
            </a:pPr>
            <a:r>
              <a:rPr lang="en-US" i="1" dirty="0" smtClean="0"/>
              <a:t>R9. Configurable</a:t>
            </a:r>
          </a:p>
          <a:p>
            <a:pPr lvl="1">
              <a:buFont typeface="Wingdings" pitchFamily="2" charset="2"/>
              <a:buChar char="v"/>
            </a:pPr>
            <a:r>
              <a:rPr lang="en-US" i="1" dirty="0" smtClean="0"/>
              <a:t>An adaptation mechanism should be capable of applying the same particular adaptation (a generic </a:t>
            </a:r>
            <a:r>
              <a:rPr lang="en-US" dirty="0" smtClean="0"/>
              <a:t>part) to a particular set of target characteristics (the specific parts). Synonymous with </a:t>
            </a:r>
            <a:r>
              <a:rPr lang="en-US" i="1" dirty="0" smtClean="0"/>
              <a:t>Repeatable or Template-drive.</a:t>
            </a:r>
            <a:endParaRPr lang="en-US" dirty="0" smtClean="0"/>
          </a:p>
          <a:p>
            <a:pPr>
              <a:buNone/>
            </a:pPr>
            <a:endParaRPr lang="en-US" dirty="0"/>
          </a:p>
        </p:txBody>
      </p:sp>
      <p:sp>
        <p:nvSpPr>
          <p:cNvPr id="8" name="Footer Placeholder 7"/>
          <p:cNvSpPr>
            <a:spLocks noGrp="1"/>
          </p:cNvSpPr>
          <p:nvPr>
            <p:ph type="ftr" sz="quarter" idx="11"/>
          </p:nvPr>
        </p:nvSpPr>
        <p:spPr/>
        <p:txBody>
          <a:bodyPr/>
          <a:lstStyle/>
          <a:p>
            <a:r>
              <a:rPr lang="en-US" smtClean="0"/>
              <a:t>Adaptation of Software Components</a:t>
            </a:r>
            <a:endParaRPr lang="en-US"/>
          </a:p>
        </p:txBody>
      </p:sp>
      <p:sp>
        <p:nvSpPr>
          <p:cNvPr id="9" name="Slide Number Placeholder 8"/>
          <p:cNvSpPr>
            <a:spLocks noGrp="1"/>
          </p:cNvSpPr>
          <p:nvPr>
            <p:ph type="sldNum" sz="quarter" idx="12"/>
          </p:nvPr>
        </p:nvSpPr>
        <p:spPr/>
        <p:txBody>
          <a:bodyPr/>
          <a:lstStyle/>
          <a:p>
            <a:fld id="{BAAACDFD-BD9C-4B69-88FD-D241357E0224}" type="slidenum">
              <a:rPr lang="en-US" smtClean="0"/>
              <a:pPr/>
              <a:t>8</a:t>
            </a:fld>
            <a:r>
              <a:rPr lang="en-US" smtClean="0"/>
              <a:t> of 15</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t>Requirements for component adaptation mechanisms</a:t>
            </a:r>
            <a:endParaRPr lang="en-US" sz="2400" dirty="0"/>
          </a:p>
        </p:txBody>
      </p:sp>
      <p:graphicFrame>
        <p:nvGraphicFramePr>
          <p:cNvPr id="6" name="Content Placeholder 5"/>
          <p:cNvGraphicFramePr>
            <a:graphicFrameLocks noGrp="1"/>
          </p:cNvGraphicFramePr>
          <p:nvPr>
            <p:ph idx="1"/>
          </p:nvPr>
        </p:nvGraphicFramePr>
        <p:xfrm>
          <a:off x="571472" y="1857364"/>
          <a:ext cx="7962900" cy="3581400"/>
        </p:xfrm>
        <a:graphic>
          <a:graphicData uri="http://schemas.openxmlformats.org/drawingml/2006/table">
            <a:tbl>
              <a:tblPr firstRow="1" bandRow="1">
                <a:tableStyleId>{08FB837D-C827-4EFA-A057-4D05807E0F7C}</a:tableStyleId>
              </a:tblPr>
              <a:tblGrid>
                <a:gridCol w="3195630"/>
                <a:gridCol w="500066"/>
                <a:gridCol w="500066"/>
                <a:gridCol w="500066"/>
                <a:gridCol w="500066"/>
                <a:gridCol w="285752"/>
                <a:gridCol w="500066"/>
                <a:gridCol w="500066"/>
                <a:gridCol w="500066"/>
                <a:gridCol w="500066"/>
                <a:gridCol w="480990"/>
              </a:tblGrid>
              <a:tr h="370840">
                <a:tc>
                  <a:txBody>
                    <a:bodyPr/>
                    <a:lstStyle/>
                    <a:p>
                      <a:r>
                        <a:rPr kumimoji="0" lang="en-US" sz="1800" kern="1200" baseline="0" dirty="0" smtClean="0"/>
                        <a:t>Adaptation Mechanism</a:t>
                      </a:r>
                      <a:endParaRPr lang="en-US" dirty="0"/>
                    </a:p>
                  </a:txBody>
                  <a:tcPr/>
                </a:tc>
                <a:tc>
                  <a:txBody>
                    <a:bodyPr/>
                    <a:lstStyle/>
                    <a:p>
                      <a:r>
                        <a:rPr lang="en-US" dirty="0" smtClean="0"/>
                        <a:t>R1</a:t>
                      </a:r>
                      <a:endParaRPr lang="en-US" dirty="0"/>
                    </a:p>
                  </a:txBody>
                  <a:tcPr/>
                </a:tc>
                <a:tc>
                  <a:txBody>
                    <a:bodyPr/>
                    <a:lstStyle/>
                    <a:p>
                      <a:r>
                        <a:rPr lang="en-US" dirty="0" smtClean="0"/>
                        <a:t>R2</a:t>
                      </a:r>
                      <a:endParaRPr lang="en-US" dirty="0"/>
                    </a:p>
                  </a:txBody>
                  <a:tcPr/>
                </a:tc>
                <a:tc>
                  <a:txBody>
                    <a:bodyPr/>
                    <a:lstStyle/>
                    <a:p>
                      <a:r>
                        <a:rPr lang="en-US" dirty="0" smtClean="0"/>
                        <a:t>R3</a:t>
                      </a:r>
                      <a:endParaRPr lang="en-US" dirty="0"/>
                    </a:p>
                  </a:txBody>
                  <a:tcPr/>
                </a:tc>
                <a:tc>
                  <a:txBody>
                    <a:bodyPr/>
                    <a:lstStyle/>
                    <a:p>
                      <a:r>
                        <a:rPr lang="en-US" dirty="0" smtClean="0"/>
                        <a:t>R4</a:t>
                      </a:r>
                      <a:endParaRPr lang="en-US" dirty="0"/>
                    </a:p>
                  </a:txBody>
                  <a:tcPr/>
                </a:tc>
                <a:tc>
                  <a:txBody>
                    <a:bodyPr/>
                    <a:lstStyle/>
                    <a:p>
                      <a:endParaRPr lang="en-US" dirty="0"/>
                    </a:p>
                  </a:txBody>
                  <a:tcPr/>
                </a:tc>
                <a:tc>
                  <a:txBody>
                    <a:bodyPr/>
                    <a:lstStyle/>
                    <a:p>
                      <a:r>
                        <a:rPr lang="en-US" dirty="0" smtClean="0"/>
                        <a:t>R5</a:t>
                      </a:r>
                      <a:endParaRPr lang="en-US" dirty="0"/>
                    </a:p>
                  </a:txBody>
                  <a:tcPr/>
                </a:tc>
                <a:tc>
                  <a:txBody>
                    <a:bodyPr/>
                    <a:lstStyle/>
                    <a:p>
                      <a:r>
                        <a:rPr lang="en-US" dirty="0" smtClean="0"/>
                        <a:t>R6</a:t>
                      </a:r>
                      <a:endParaRPr lang="en-US" dirty="0"/>
                    </a:p>
                  </a:txBody>
                  <a:tcPr/>
                </a:tc>
                <a:tc>
                  <a:txBody>
                    <a:bodyPr/>
                    <a:lstStyle/>
                    <a:p>
                      <a:r>
                        <a:rPr lang="en-US" dirty="0" smtClean="0"/>
                        <a:t>R7</a:t>
                      </a:r>
                      <a:endParaRPr lang="en-US" dirty="0"/>
                    </a:p>
                  </a:txBody>
                  <a:tcPr/>
                </a:tc>
                <a:tc>
                  <a:txBody>
                    <a:bodyPr/>
                    <a:lstStyle/>
                    <a:p>
                      <a:r>
                        <a:rPr lang="en-US" dirty="0" smtClean="0"/>
                        <a:t>R8</a:t>
                      </a:r>
                      <a:endParaRPr lang="en-US" dirty="0"/>
                    </a:p>
                  </a:txBody>
                  <a:tcPr/>
                </a:tc>
                <a:tc>
                  <a:txBody>
                    <a:bodyPr/>
                    <a:lstStyle/>
                    <a:p>
                      <a:r>
                        <a:rPr lang="en-US" dirty="0" smtClean="0"/>
                        <a:t>R9</a:t>
                      </a:r>
                      <a:endParaRPr lang="en-US" dirty="0"/>
                    </a:p>
                  </a:txBody>
                  <a:tcPr/>
                </a:tc>
              </a:tr>
              <a:tr h="370840">
                <a:tc>
                  <a:txBody>
                    <a:bodyPr/>
                    <a:lstStyle/>
                    <a:p>
                      <a:r>
                        <a:rPr kumimoji="0" lang="en-US" sz="1800" kern="1200" baseline="0" dirty="0" smtClean="0"/>
                        <a:t>Meta object Protocols</a:t>
                      </a:r>
                      <a:endParaRPr lang="en-US" dirty="0">
                        <a:solidFill>
                          <a:schemeClr val="accent6">
                            <a:lumMod val="75000"/>
                          </a:schemeClr>
                        </a:solidFill>
                      </a:endParaRPr>
                    </a:p>
                  </a:txBody>
                  <a:tcPr/>
                </a:tc>
                <a:tc>
                  <a:txBody>
                    <a:bodyPr/>
                    <a:lstStyle/>
                    <a:p>
                      <a:pPr algn="ctr"/>
                      <a:r>
                        <a:rPr lang="en-US" dirty="0" smtClean="0"/>
                        <a:t>Y</a:t>
                      </a:r>
                      <a:endParaRPr lang="en-US" dirty="0"/>
                    </a:p>
                  </a:txBody>
                  <a:tcPr/>
                </a:tc>
                <a:tc>
                  <a:txBody>
                    <a:bodyPr/>
                    <a:lstStyle/>
                    <a:p>
                      <a:pPr algn="ctr"/>
                      <a:r>
                        <a:rPr lang="en-US" dirty="0" smtClean="0"/>
                        <a:t>Y</a:t>
                      </a:r>
                      <a:endParaRPr lang="en-US" dirty="0"/>
                    </a:p>
                  </a:txBody>
                  <a:tcPr/>
                </a:tc>
                <a:tc>
                  <a:txBody>
                    <a:bodyPr/>
                    <a:lstStyle/>
                    <a:p>
                      <a:pPr algn="ctr"/>
                      <a:r>
                        <a:rPr lang="en-US" dirty="0" smtClean="0"/>
                        <a:t>Y</a:t>
                      </a:r>
                      <a:endParaRPr lang="en-US" dirty="0"/>
                    </a:p>
                  </a:txBody>
                  <a:tcPr/>
                </a:tc>
                <a:tc>
                  <a:txBody>
                    <a:bodyPr/>
                    <a:lstStyle/>
                    <a:p>
                      <a:pPr algn="ctr"/>
                      <a:r>
                        <a:rPr lang="en-US" dirty="0" smtClean="0"/>
                        <a:t>Y</a:t>
                      </a:r>
                      <a:endParaRPr lang="en-US" dirty="0"/>
                    </a:p>
                  </a:txBody>
                  <a:tcPr/>
                </a:tc>
                <a:tc>
                  <a:txBody>
                    <a:bodyPr/>
                    <a:lstStyle/>
                    <a:p>
                      <a:pPr algn="ctr"/>
                      <a:endParaRPr lang="en-US" dirty="0"/>
                    </a:p>
                  </a:txBody>
                  <a:tcPr>
                    <a:solidFill>
                      <a:schemeClr val="bg1">
                        <a:lumMod val="85000"/>
                      </a:schemeClr>
                    </a:solidFill>
                  </a:tcPr>
                </a:tc>
                <a:tc>
                  <a:txBody>
                    <a:bodyPr/>
                    <a:lstStyle/>
                    <a:p>
                      <a:pPr algn="ctr"/>
                      <a:r>
                        <a:rPr lang="en-US" dirty="0" smtClean="0"/>
                        <a:t>N</a:t>
                      </a:r>
                      <a:endParaRPr lang="en-US" dirty="0"/>
                    </a:p>
                  </a:txBody>
                  <a:tcPr/>
                </a:tc>
                <a:tc>
                  <a:txBody>
                    <a:bodyPr/>
                    <a:lstStyle/>
                    <a:p>
                      <a:pPr algn="ctr"/>
                      <a:r>
                        <a:rPr lang="en-US" dirty="0" smtClean="0"/>
                        <a:t>Y</a:t>
                      </a:r>
                      <a:endParaRPr lang="en-US" dirty="0"/>
                    </a:p>
                  </a:txBody>
                  <a:tcPr/>
                </a:tc>
                <a:tc>
                  <a:txBody>
                    <a:bodyPr/>
                    <a:lstStyle/>
                    <a:p>
                      <a:pPr algn="ctr"/>
                      <a:r>
                        <a:rPr lang="en-US" dirty="0" smtClean="0"/>
                        <a:t>Y</a:t>
                      </a:r>
                      <a:endParaRPr lang="en-US" dirty="0"/>
                    </a:p>
                  </a:txBody>
                  <a:tcPr/>
                </a:tc>
                <a:tc>
                  <a:txBody>
                    <a:bodyPr/>
                    <a:lstStyle/>
                    <a:p>
                      <a:pPr algn="ctr"/>
                      <a:r>
                        <a:rPr lang="en-US" dirty="0" smtClean="0"/>
                        <a:t>Y</a:t>
                      </a:r>
                      <a:endParaRPr lang="en-US" dirty="0"/>
                    </a:p>
                  </a:txBody>
                  <a:tcPr/>
                </a:tc>
                <a:tc>
                  <a:txBody>
                    <a:bodyPr/>
                    <a:lstStyle/>
                    <a:p>
                      <a:pPr algn="ctr"/>
                      <a:r>
                        <a:rPr lang="en-US" dirty="0" smtClean="0"/>
                        <a:t>Y</a:t>
                      </a:r>
                      <a:endParaRPr lang="en-US" dirty="0"/>
                    </a:p>
                  </a:txBody>
                  <a:tcPr/>
                </a:tc>
              </a:tr>
              <a:tr h="370840">
                <a:tc>
                  <a:txBody>
                    <a:bodyPr/>
                    <a:lstStyle/>
                    <a:p>
                      <a:r>
                        <a:rPr kumimoji="0" lang="en-US" sz="1800" kern="1200" baseline="0" dirty="0" smtClean="0"/>
                        <a:t>Active Interfaces</a:t>
                      </a:r>
                      <a:endParaRPr lang="en-US" dirty="0">
                        <a:solidFill>
                          <a:schemeClr val="accent6">
                            <a:lumMod val="75000"/>
                          </a:schemeClr>
                        </a:solidFill>
                      </a:endParaRPr>
                    </a:p>
                  </a:txBody>
                  <a:tcPr/>
                </a:tc>
                <a:tc>
                  <a:txBody>
                    <a:bodyPr/>
                    <a:lstStyle/>
                    <a:p>
                      <a:pPr algn="ctr"/>
                      <a:r>
                        <a:rPr lang="en-US" dirty="0" smtClean="0"/>
                        <a:t>Y</a:t>
                      </a:r>
                      <a:endParaRPr lang="en-US" dirty="0"/>
                    </a:p>
                  </a:txBody>
                  <a:tcPr/>
                </a:tc>
                <a:tc>
                  <a:txBody>
                    <a:bodyPr/>
                    <a:lstStyle/>
                    <a:p>
                      <a:pPr algn="ctr"/>
                      <a:r>
                        <a:rPr lang="en-US" dirty="0" smtClean="0"/>
                        <a:t>Y</a:t>
                      </a:r>
                      <a:endParaRPr lang="en-US" dirty="0"/>
                    </a:p>
                  </a:txBody>
                  <a:tcPr/>
                </a:tc>
                <a:tc>
                  <a:txBody>
                    <a:bodyPr/>
                    <a:lstStyle/>
                    <a:p>
                      <a:pPr algn="ctr"/>
                      <a:r>
                        <a:rPr lang="en-US" dirty="0" smtClean="0"/>
                        <a:t>Y</a:t>
                      </a:r>
                      <a:endParaRPr lang="en-US" dirty="0"/>
                    </a:p>
                  </a:txBody>
                  <a:tcPr/>
                </a:tc>
                <a:tc>
                  <a:txBody>
                    <a:bodyPr/>
                    <a:lstStyle/>
                    <a:p>
                      <a:pPr algn="ctr"/>
                      <a:r>
                        <a:rPr lang="en-US" dirty="0" smtClean="0"/>
                        <a:t>Y</a:t>
                      </a:r>
                      <a:endParaRPr lang="en-US" dirty="0"/>
                    </a:p>
                  </a:txBody>
                  <a:tcPr/>
                </a:tc>
                <a:tc>
                  <a:txBody>
                    <a:bodyPr/>
                    <a:lstStyle/>
                    <a:p>
                      <a:pPr algn="ctr"/>
                      <a:endParaRPr lang="en-US" dirty="0"/>
                    </a:p>
                  </a:txBody>
                  <a:tcPr>
                    <a:solidFill>
                      <a:schemeClr val="bg1">
                        <a:lumMod val="85000"/>
                      </a:schemeClr>
                    </a:solidFill>
                  </a:tcPr>
                </a:tc>
                <a:tc>
                  <a:txBody>
                    <a:bodyPr/>
                    <a:lstStyle/>
                    <a:p>
                      <a:pPr algn="ctr"/>
                      <a:r>
                        <a:rPr lang="en-US" dirty="0" smtClean="0"/>
                        <a:t>Y</a:t>
                      </a:r>
                      <a:endParaRPr lang="en-US" dirty="0"/>
                    </a:p>
                  </a:txBody>
                  <a:tcPr/>
                </a:tc>
                <a:tc>
                  <a:txBody>
                    <a:bodyPr/>
                    <a:lstStyle/>
                    <a:p>
                      <a:pPr algn="ctr"/>
                      <a:r>
                        <a:rPr lang="en-US" dirty="0" smtClean="0"/>
                        <a:t>N</a:t>
                      </a:r>
                      <a:endParaRPr lang="en-US" dirty="0"/>
                    </a:p>
                  </a:txBody>
                  <a:tcPr/>
                </a:tc>
                <a:tc>
                  <a:txBody>
                    <a:bodyPr/>
                    <a:lstStyle/>
                    <a:p>
                      <a:pPr algn="ctr"/>
                      <a:r>
                        <a:rPr lang="en-US" dirty="0" smtClean="0"/>
                        <a:t>Y</a:t>
                      </a:r>
                      <a:endParaRPr lang="en-US" dirty="0"/>
                    </a:p>
                  </a:txBody>
                  <a:tcPr/>
                </a:tc>
                <a:tc>
                  <a:txBody>
                    <a:bodyPr/>
                    <a:lstStyle/>
                    <a:p>
                      <a:pPr algn="ctr"/>
                      <a:r>
                        <a:rPr lang="en-US" dirty="0" smtClean="0"/>
                        <a:t>Y</a:t>
                      </a:r>
                      <a:endParaRPr lang="en-US" dirty="0"/>
                    </a:p>
                  </a:txBody>
                  <a:tcPr/>
                </a:tc>
                <a:tc>
                  <a:txBody>
                    <a:bodyPr/>
                    <a:lstStyle/>
                    <a:p>
                      <a:pPr algn="ctr"/>
                      <a:r>
                        <a:rPr lang="en-US" dirty="0" smtClean="0"/>
                        <a:t>N</a:t>
                      </a:r>
                      <a:endParaRPr lang="en-US" dirty="0"/>
                    </a:p>
                  </a:txBody>
                  <a:tcPr/>
                </a:tc>
              </a:tr>
              <a:tr h="370840">
                <a:tc>
                  <a:txBody>
                    <a:bodyPr/>
                    <a:lstStyle/>
                    <a:p>
                      <a:r>
                        <a:rPr kumimoji="0" lang="en-US" sz="1800" kern="1200" baseline="0" dirty="0" smtClean="0"/>
                        <a:t>Superimposition</a:t>
                      </a:r>
                      <a:endParaRPr lang="en-US" dirty="0">
                        <a:solidFill>
                          <a:schemeClr val="accent6">
                            <a:lumMod val="75000"/>
                          </a:schemeClr>
                        </a:solidFill>
                      </a:endParaRPr>
                    </a:p>
                  </a:txBody>
                  <a:tcPr/>
                </a:tc>
                <a:tc>
                  <a:txBody>
                    <a:bodyPr/>
                    <a:lstStyle/>
                    <a:p>
                      <a:pPr algn="ctr"/>
                      <a:r>
                        <a:rPr lang="en-US" dirty="0" smtClean="0"/>
                        <a:t>Y</a:t>
                      </a:r>
                      <a:endParaRPr lang="en-US" dirty="0"/>
                    </a:p>
                  </a:txBody>
                  <a:tcPr/>
                </a:tc>
                <a:tc>
                  <a:txBody>
                    <a:bodyPr/>
                    <a:lstStyle/>
                    <a:p>
                      <a:pPr algn="ctr"/>
                      <a:r>
                        <a:rPr lang="en-US" dirty="0" smtClean="0"/>
                        <a:t>Y</a:t>
                      </a:r>
                      <a:endParaRPr lang="en-US" dirty="0"/>
                    </a:p>
                  </a:txBody>
                  <a:tcPr/>
                </a:tc>
                <a:tc>
                  <a:txBody>
                    <a:bodyPr/>
                    <a:lstStyle/>
                    <a:p>
                      <a:pPr algn="ctr"/>
                      <a:r>
                        <a:rPr lang="en-US" dirty="0" smtClean="0"/>
                        <a:t>Y</a:t>
                      </a:r>
                      <a:endParaRPr lang="en-US" dirty="0"/>
                    </a:p>
                  </a:txBody>
                  <a:tcPr/>
                </a:tc>
                <a:tc>
                  <a:txBody>
                    <a:bodyPr/>
                    <a:lstStyle/>
                    <a:p>
                      <a:pPr algn="ctr"/>
                      <a:r>
                        <a:rPr lang="en-US" dirty="0" smtClean="0"/>
                        <a:t>Y</a:t>
                      </a:r>
                      <a:endParaRPr lang="en-US" dirty="0"/>
                    </a:p>
                  </a:txBody>
                  <a:tcPr/>
                </a:tc>
                <a:tc>
                  <a:txBody>
                    <a:bodyPr/>
                    <a:lstStyle/>
                    <a:p>
                      <a:pPr algn="ctr"/>
                      <a:endParaRPr lang="en-US" dirty="0"/>
                    </a:p>
                  </a:txBody>
                  <a:tcPr>
                    <a:solidFill>
                      <a:schemeClr val="bg1">
                        <a:lumMod val="85000"/>
                      </a:schemeClr>
                    </a:solidFill>
                  </a:tcPr>
                </a:tc>
                <a:tc>
                  <a:txBody>
                    <a:bodyPr/>
                    <a:lstStyle/>
                    <a:p>
                      <a:pPr algn="ctr"/>
                      <a:r>
                        <a:rPr lang="en-US" dirty="0" smtClean="0"/>
                        <a:t>N</a:t>
                      </a:r>
                      <a:endParaRPr lang="en-US" dirty="0"/>
                    </a:p>
                  </a:txBody>
                  <a:tcPr/>
                </a:tc>
                <a:tc>
                  <a:txBody>
                    <a:bodyPr/>
                    <a:lstStyle/>
                    <a:p>
                      <a:pPr algn="ctr"/>
                      <a:r>
                        <a:rPr lang="en-US" dirty="0" smtClean="0"/>
                        <a:t>Y</a:t>
                      </a:r>
                      <a:endParaRPr lang="en-US" dirty="0"/>
                    </a:p>
                  </a:txBody>
                  <a:tcPr/>
                </a:tc>
                <a:tc>
                  <a:txBody>
                    <a:bodyPr/>
                    <a:lstStyle/>
                    <a:p>
                      <a:pPr algn="ctr"/>
                      <a:r>
                        <a:rPr lang="en-US" dirty="0" smtClean="0"/>
                        <a:t>Y</a:t>
                      </a:r>
                      <a:endParaRPr lang="en-US" dirty="0"/>
                    </a:p>
                  </a:txBody>
                  <a:tcPr/>
                </a:tc>
                <a:tc>
                  <a:txBody>
                    <a:bodyPr/>
                    <a:lstStyle/>
                    <a:p>
                      <a:pPr algn="ctr"/>
                      <a:r>
                        <a:rPr lang="en-US" dirty="0" smtClean="0"/>
                        <a:t>N</a:t>
                      </a:r>
                      <a:endParaRPr lang="en-US" dirty="0"/>
                    </a:p>
                  </a:txBody>
                  <a:tcPr/>
                </a:tc>
                <a:tc>
                  <a:txBody>
                    <a:bodyPr/>
                    <a:lstStyle/>
                    <a:p>
                      <a:pPr algn="ctr"/>
                      <a:r>
                        <a:rPr lang="en-US" dirty="0" smtClean="0"/>
                        <a:t>Y</a:t>
                      </a:r>
                      <a:endParaRPr lang="en-US" dirty="0"/>
                    </a:p>
                  </a:txBody>
                  <a:tcPr/>
                </a:tc>
              </a:tr>
              <a:tr h="370840">
                <a:tc>
                  <a:txBody>
                    <a:bodyPr/>
                    <a:lstStyle/>
                    <a:p>
                      <a:r>
                        <a:rPr kumimoji="0" lang="en-US" sz="1800" kern="1200" baseline="0" dirty="0" smtClean="0"/>
                        <a:t>Binary Component Adaptation</a:t>
                      </a:r>
                      <a:endParaRPr lang="en-US" dirty="0">
                        <a:solidFill>
                          <a:schemeClr val="accent6">
                            <a:lumMod val="75000"/>
                          </a:schemeClr>
                        </a:solidFill>
                      </a:endParaRPr>
                    </a:p>
                  </a:txBody>
                  <a:tcPr/>
                </a:tc>
                <a:tc>
                  <a:txBody>
                    <a:bodyPr/>
                    <a:lstStyle/>
                    <a:p>
                      <a:pPr algn="ctr"/>
                      <a:r>
                        <a:rPr lang="en-US" dirty="0" smtClean="0"/>
                        <a:t>Y</a:t>
                      </a:r>
                      <a:endParaRPr lang="en-US" dirty="0"/>
                    </a:p>
                  </a:txBody>
                  <a:tcPr/>
                </a:tc>
                <a:tc>
                  <a:txBody>
                    <a:bodyPr/>
                    <a:lstStyle/>
                    <a:p>
                      <a:pPr algn="ctr"/>
                      <a:r>
                        <a:rPr lang="en-US" dirty="0" smtClean="0"/>
                        <a:t>Y</a:t>
                      </a:r>
                      <a:endParaRPr lang="en-US" dirty="0"/>
                    </a:p>
                  </a:txBody>
                  <a:tcPr/>
                </a:tc>
                <a:tc>
                  <a:txBody>
                    <a:bodyPr/>
                    <a:lstStyle/>
                    <a:p>
                      <a:pPr algn="ctr"/>
                      <a:r>
                        <a:rPr lang="en-US" dirty="0" smtClean="0"/>
                        <a:t>Y</a:t>
                      </a:r>
                      <a:endParaRPr lang="en-US" dirty="0"/>
                    </a:p>
                  </a:txBody>
                  <a:tcPr/>
                </a:tc>
                <a:tc>
                  <a:txBody>
                    <a:bodyPr/>
                    <a:lstStyle/>
                    <a:p>
                      <a:pPr algn="ctr"/>
                      <a:r>
                        <a:rPr lang="en-US" dirty="0" smtClean="0"/>
                        <a:t>Y</a:t>
                      </a:r>
                      <a:endParaRPr lang="en-US" dirty="0"/>
                    </a:p>
                  </a:txBody>
                  <a:tcPr/>
                </a:tc>
                <a:tc>
                  <a:txBody>
                    <a:bodyPr/>
                    <a:lstStyle/>
                    <a:p>
                      <a:pPr algn="ctr"/>
                      <a:endParaRPr lang="en-US" dirty="0"/>
                    </a:p>
                  </a:txBody>
                  <a:tcPr>
                    <a:solidFill>
                      <a:schemeClr val="bg1">
                        <a:lumMod val="85000"/>
                      </a:schemeClr>
                    </a:solidFill>
                  </a:tcPr>
                </a:tc>
                <a:tc>
                  <a:txBody>
                    <a:bodyPr/>
                    <a:lstStyle/>
                    <a:p>
                      <a:pPr algn="ctr"/>
                      <a:r>
                        <a:rPr lang="en-US" dirty="0" smtClean="0"/>
                        <a:t>N</a:t>
                      </a:r>
                      <a:endParaRPr lang="en-US" dirty="0"/>
                    </a:p>
                  </a:txBody>
                  <a:tcPr/>
                </a:tc>
                <a:tc>
                  <a:txBody>
                    <a:bodyPr/>
                    <a:lstStyle/>
                    <a:p>
                      <a:pPr algn="ctr"/>
                      <a:r>
                        <a:rPr lang="en-US" dirty="0" smtClean="0"/>
                        <a:t>Y</a:t>
                      </a:r>
                      <a:endParaRPr lang="en-US" dirty="0"/>
                    </a:p>
                  </a:txBody>
                  <a:tcPr/>
                </a:tc>
                <a:tc>
                  <a:txBody>
                    <a:bodyPr/>
                    <a:lstStyle/>
                    <a:p>
                      <a:pPr algn="ctr"/>
                      <a:r>
                        <a:rPr lang="en-US" dirty="0" smtClean="0"/>
                        <a:t>N</a:t>
                      </a:r>
                      <a:endParaRPr lang="en-US" dirty="0"/>
                    </a:p>
                  </a:txBody>
                  <a:tcPr/>
                </a:tc>
                <a:tc>
                  <a:txBody>
                    <a:bodyPr/>
                    <a:lstStyle/>
                    <a:p>
                      <a:pPr algn="ctr"/>
                      <a:r>
                        <a:rPr lang="en-US" dirty="0" smtClean="0"/>
                        <a:t>N</a:t>
                      </a:r>
                      <a:endParaRPr lang="en-US" dirty="0"/>
                    </a:p>
                  </a:txBody>
                  <a:tcPr/>
                </a:tc>
                <a:tc>
                  <a:txBody>
                    <a:bodyPr/>
                    <a:lstStyle/>
                    <a:p>
                      <a:pPr algn="ctr"/>
                      <a:r>
                        <a:rPr lang="en-US" dirty="0" smtClean="0"/>
                        <a:t>N</a:t>
                      </a:r>
                      <a:endParaRPr lang="en-US" dirty="0"/>
                    </a:p>
                  </a:txBody>
                  <a:tcPr/>
                </a:tc>
              </a:tr>
              <a:tr h="217502">
                <a:tc>
                  <a:txBody>
                    <a:bodyPr/>
                    <a:lstStyle/>
                    <a:p>
                      <a:endParaRPr lang="en-US" sz="1000" dirty="0">
                        <a:solidFill>
                          <a:schemeClr val="accent6">
                            <a:lumMod val="75000"/>
                          </a:schemeClr>
                        </a:solidFill>
                      </a:endParaRPr>
                    </a:p>
                  </a:txBody>
                  <a:tcPr>
                    <a:solidFill>
                      <a:schemeClr val="bg1">
                        <a:lumMod val="85000"/>
                      </a:schemeClr>
                    </a:solidFill>
                  </a:tcPr>
                </a:tc>
                <a:tc>
                  <a:txBody>
                    <a:bodyPr/>
                    <a:lstStyle/>
                    <a:p>
                      <a:pPr algn="ctr"/>
                      <a:endParaRPr lang="en-US" sz="1000" dirty="0"/>
                    </a:p>
                  </a:txBody>
                  <a:tcPr>
                    <a:solidFill>
                      <a:schemeClr val="bg1">
                        <a:lumMod val="85000"/>
                      </a:schemeClr>
                    </a:solidFill>
                  </a:tcPr>
                </a:tc>
                <a:tc>
                  <a:txBody>
                    <a:bodyPr/>
                    <a:lstStyle/>
                    <a:p>
                      <a:pPr algn="ctr"/>
                      <a:endParaRPr lang="en-US" sz="1000" dirty="0"/>
                    </a:p>
                  </a:txBody>
                  <a:tcPr>
                    <a:solidFill>
                      <a:schemeClr val="bg1">
                        <a:lumMod val="85000"/>
                      </a:schemeClr>
                    </a:solidFill>
                  </a:tcPr>
                </a:tc>
                <a:tc>
                  <a:txBody>
                    <a:bodyPr/>
                    <a:lstStyle/>
                    <a:p>
                      <a:pPr algn="ctr"/>
                      <a:endParaRPr lang="en-US" sz="1000" dirty="0"/>
                    </a:p>
                  </a:txBody>
                  <a:tcPr>
                    <a:solidFill>
                      <a:schemeClr val="bg1">
                        <a:lumMod val="85000"/>
                      </a:schemeClr>
                    </a:solidFill>
                  </a:tcPr>
                </a:tc>
                <a:tc>
                  <a:txBody>
                    <a:bodyPr/>
                    <a:lstStyle/>
                    <a:p>
                      <a:pPr algn="ctr"/>
                      <a:endParaRPr lang="en-US" sz="1000" dirty="0"/>
                    </a:p>
                  </a:txBody>
                  <a:tcPr>
                    <a:solidFill>
                      <a:schemeClr val="bg1">
                        <a:lumMod val="85000"/>
                      </a:schemeClr>
                    </a:solidFill>
                  </a:tcPr>
                </a:tc>
                <a:tc>
                  <a:txBody>
                    <a:bodyPr/>
                    <a:lstStyle/>
                    <a:p>
                      <a:pPr algn="ctr"/>
                      <a:endParaRPr lang="en-US" sz="1000" dirty="0"/>
                    </a:p>
                  </a:txBody>
                  <a:tcPr>
                    <a:solidFill>
                      <a:schemeClr val="bg1">
                        <a:lumMod val="85000"/>
                      </a:schemeClr>
                    </a:solidFill>
                  </a:tcPr>
                </a:tc>
                <a:tc>
                  <a:txBody>
                    <a:bodyPr/>
                    <a:lstStyle/>
                    <a:p>
                      <a:pPr algn="ctr"/>
                      <a:endParaRPr lang="en-US" sz="1000" dirty="0"/>
                    </a:p>
                  </a:txBody>
                  <a:tcPr>
                    <a:solidFill>
                      <a:schemeClr val="bg1">
                        <a:lumMod val="85000"/>
                      </a:schemeClr>
                    </a:solidFill>
                  </a:tcPr>
                </a:tc>
                <a:tc>
                  <a:txBody>
                    <a:bodyPr/>
                    <a:lstStyle/>
                    <a:p>
                      <a:pPr algn="ctr"/>
                      <a:endParaRPr lang="en-US" sz="1000" dirty="0"/>
                    </a:p>
                  </a:txBody>
                  <a:tcPr>
                    <a:solidFill>
                      <a:schemeClr val="bg1">
                        <a:lumMod val="85000"/>
                      </a:schemeClr>
                    </a:solidFill>
                  </a:tcPr>
                </a:tc>
                <a:tc>
                  <a:txBody>
                    <a:bodyPr/>
                    <a:lstStyle/>
                    <a:p>
                      <a:pPr algn="ctr"/>
                      <a:endParaRPr lang="en-US" sz="1000" dirty="0"/>
                    </a:p>
                  </a:txBody>
                  <a:tcPr>
                    <a:solidFill>
                      <a:schemeClr val="bg1">
                        <a:lumMod val="85000"/>
                      </a:schemeClr>
                    </a:solidFill>
                  </a:tcPr>
                </a:tc>
                <a:tc>
                  <a:txBody>
                    <a:bodyPr/>
                    <a:lstStyle/>
                    <a:p>
                      <a:pPr algn="ctr"/>
                      <a:endParaRPr lang="en-US" sz="1000" dirty="0"/>
                    </a:p>
                  </a:txBody>
                  <a:tcPr>
                    <a:solidFill>
                      <a:schemeClr val="bg1">
                        <a:lumMod val="85000"/>
                      </a:schemeClr>
                    </a:solidFill>
                  </a:tcPr>
                </a:tc>
                <a:tc>
                  <a:txBody>
                    <a:bodyPr/>
                    <a:lstStyle/>
                    <a:p>
                      <a:pPr algn="ctr"/>
                      <a:endParaRPr lang="en-US" sz="1000" dirty="0"/>
                    </a:p>
                  </a:txBody>
                  <a:tcPr>
                    <a:solidFill>
                      <a:schemeClr val="bg1">
                        <a:lumMod val="85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baseline="0" dirty="0" smtClean="0"/>
                        <a:t>Inheritance</a:t>
                      </a:r>
                      <a:endParaRPr lang="en-US" dirty="0" smtClean="0">
                        <a:solidFill>
                          <a:schemeClr val="accent6">
                            <a:lumMod val="75000"/>
                          </a:schemeClr>
                        </a:solidFill>
                      </a:endParaRPr>
                    </a:p>
                  </a:txBody>
                  <a:tcPr/>
                </a:tc>
                <a:tc>
                  <a:txBody>
                    <a:bodyPr/>
                    <a:lstStyle/>
                    <a:p>
                      <a:pPr algn="ctr"/>
                      <a:r>
                        <a:rPr lang="en-US" dirty="0" smtClean="0"/>
                        <a:t>Y</a:t>
                      </a:r>
                      <a:endParaRPr lang="en-US" dirty="0"/>
                    </a:p>
                  </a:txBody>
                  <a:tcPr/>
                </a:tc>
                <a:tc>
                  <a:txBody>
                    <a:bodyPr/>
                    <a:lstStyle/>
                    <a:p>
                      <a:pPr algn="ctr"/>
                      <a:r>
                        <a:rPr lang="en-US" dirty="0" smtClean="0"/>
                        <a:t>Y</a:t>
                      </a:r>
                      <a:endParaRPr lang="en-US" dirty="0"/>
                    </a:p>
                  </a:txBody>
                  <a:tcPr/>
                </a:tc>
                <a:tc>
                  <a:txBody>
                    <a:bodyPr/>
                    <a:lstStyle/>
                    <a:p>
                      <a:pPr algn="ctr"/>
                      <a:r>
                        <a:rPr lang="en-US" dirty="0" smtClean="0"/>
                        <a:t>Y</a:t>
                      </a:r>
                      <a:endParaRPr lang="en-US" dirty="0"/>
                    </a:p>
                  </a:txBody>
                  <a:tcPr/>
                </a:tc>
                <a:tc>
                  <a:txBody>
                    <a:bodyPr/>
                    <a:lstStyle/>
                    <a:p>
                      <a:pPr algn="ctr"/>
                      <a:r>
                        <a:rPr lang="en-US" dirty="0" smtClean="0"/>
                        <a:t>Y</a:t>
                      </a:r>
                      <a:endParaRPr lang="en-US" dirty="0"/>
                    </a:p>
                  </a:txBody>
                  <a:tcPr/>
                </a:tc>
                <a:tc>
                  <a:txBody>
                    <a:bodyPr/>
                    <a:lstStyle/>
                    <a:p>
                      <a:pPr algn="ctr"/>
                      <a:endParaRPr lang="en-US" dirty="0"/>
                    </a:p>
                  </a:txBody>
                  <a:tcPr>
                    <a:solidFill>
                      <a:schemeClr val="bg1">
                        <a:lumMod val="85000"/>
                      </a:schemeClr>
                    </a:solidFill>
                  </a:tcPr>
                </a:tc>
                <a:tc>
                  <a:txBody>
                    <a:bodyPr/>
                    <a:lstStyle/>
                    <a:p>
                      <a:pPr algn="ctr"/>
                      <a:r>
                        <a:rPr lang="en-US" dirty="0" smtClean="0"/>
                        <a:t>N</a:t>
                      </a:r>
                      <a:endParaRPr lang="en-US" dirty="0"/>
                    </a:p>
                  </a:txBody>
                  <a:tcPr/>
                </a:tc>
                <a:tc>
                  <a:txBody>
                    <a:bodyPr/>
                    <a:lstStyle/>
                    <a:p>
                      <a:pPr algn="ctr"/>
                      <a:r>
                        <a:rPr lang="en-US" dirty="0" smtClean="0"/>
                        <a:t>N</a:t>
                      </a:r>
                      <a:endParaRPr lang="en-US" dirty="0"/>
                    </a:p>
                  </a:txBody>
                  <a:tcPr/>
                </a:tc>
                <a:tc>
                  <a:txBody>
                    <a:bodyPr/>
                    <a:lstStyle/>
                    <a:p>
                      <a:pPr algn="ctr"/>
                      <a:r>
                        <a:rPr lang="en-US" dirty="0" smtClean="0"/>
                        <a:t>N</a:t>
                      </a:r>
                      <a:endParaRPr lang="en-US" dirty="0"/>
                    </a:p>
                  </a:txBody>
                  <a:tcPr/>
                </a:tc>
                <a:tc>
                  <a:txBody>
                    <a:bodyPr/>
                    <a:lstStyle/>
                    <a:p>
                      <a:pPr algn="ctr"/>
                      <a:r>
                        <a:rPr lang="en-US" dirty="0" smtClean="0"/>
                        <a:t>N</a:t>
                      </a:r>
                      <a:endParaRPr lang="en-US" dirty="0"/>
                    </a:p>
                  </a:txBody>
                  <a:tcPr/>
                </a:tc>
                <a:tc>
                  <a:txBody>
                    <a:bodyPr/>
                    <a:lstStyle/>
                    <a:p>
                      <a:pPr algn="ctr"/>
                      <a:r>
                        <a:rPr lang="en-US" dirty="0" smtClean="0"/>
                        <a:t>N</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baseline="0" dirty="0" smtClean="0"/>
                        <a:t>Open Implementation</a:t>
                      </a:r>
                      <a:endParaRPr lang="en-US" dirty="0" smtClean="0">
                        <a:solidFill>
                          <a:schemeClr val="accent6">
                            <a:lumMod val="75000"/>
                          </a:schemeClr>
                        </a:solidFill>
                      </a:endParaRPr>
                    </a:p>
                  </a:txBody>
                  <a:tcPr/>
                </a:tc>
                <a:tc>
                  <a:txBody>
                    <a:bodyPr/>
                    <a:lstStyle/>
                    <a:p>
                      <a:pPr algn="ctr"/>
                      <a:r>
                        <a:rPr lang="en-US" dirty="0" smtClean="0"/>
                        <a:t>Y</a:t>
                      </a:r>
                      <a:endParaRPr lang="en-US" dirty="0"/>
                    </a:p>
                  </a:txBody>
                  <a:tcPr/>
                </a:tc>
                <a:tc>
                  <a:txBody>
                    <a:bodyPr/>
                    <a:lstStyle/>
                    <a:p>
                      <a:pPr algn="ctr"/>
                      <a:r>
                        <a:rPr lang="en-US" dirty="0" smtClean="0"/>
                        <a:t>N</a:t>
                      </a:r>
                      <a:endParaRPr lang="en-US" dirty="0"/>
                    </a:p>
                  </a:txBody>
                  <a:tcPr/>
                </a:tc>
                <a:tc>
                  <a:txBody>
                    <a:bodyPr/>
                    <a:lstStyle/>
                    <a:p>
                      <a:pPr algn="ctr"/>
                      <a:r>
                        <a:rPr lang="en-US" dirty="0" smtClean="0"/>
                        <a:t>N</a:t>
                      </a:r>
                      <a:endParaRPr lang="en-US" dirty="0"/>
                    </a:p>
                  </a:txBody>
                  <a:tcPr/>
                </a:tc>
                <a:tc>
                  <a:txBody>
                    <a:bodyPr/>
                    <a:lstStyle/>
                    <a:p>
                      <a:pPr algn="ctr"/>
                      <a:r>
                        <a:rPr lang="en-US" dirty="0" smtClean="0"/>
                        <a:t>Y</a:t>
                      </a:r>
                      <a:endParaRPr lang="en-US" dirty="0"/>
                    </a:p>
                  </a:txBody>
                  <a:tcPr/>
                </a:tc>
                <a:tc>
                  <a:txBody>
                    <a:bodyPr/>
                    <a:lstStyle/>
                    <a:p>
                      <a:pPr algn="ctr"/>
                      <a:endParaRPr lang="en-US" dirty="0"/>
                    </a:p>
                  </a:txBody>
                  <a:tcPr>
                    <a:solidFill>
                      <a:schemeClr val="bg1">
                        <a:lumMod val="85000"/>
                      </a:schemeClr>
                    </a:solidFill>
                  </a:tcPr>
                </a:tc>
                <a:tc>
                  <a:txBody>
                    <a:bodyPr/>
                    <a:lstStyle/>
                    <a:p>
                      <a:pPr algn="ctr"/>
                      <a:r>
                        <a:rPr lang="en-US" dirty="0" smtClean="0"/>
                        <a:t>Y</a:t>
                      </a:r>
                      <a:endParaRPr lang="en-US" dirty="0"/>
                    </a:p>
                  </a:txBody>
                  <a:tcPr/>
                </a:tc>
                <a:tc>
                  <a:txBody>
                    <a:bodyPr/>
                    <a:lstStyle/>
                    <a:p>
                      <a:pPr algn="ctr"/>
                      <a:r>
                        <a:rPr lang="en-US" dirty="0" smtClean="0"/>
                        <a:t>N</a:t>
                      </a:r>
                      <a:endParaRPr lang="en-US" dirty="0"/>
                    </a:p>
                  </a:txBody>
                  <a:tcPr/>
                </a:tc>
                <a:tc>
                  <a:txBody>
                    <a:bodyPr/>
                    <a:lstStyle/>
                    <a:p>
                      <a:pPr algn="ctr"/>
                      <a:r>
                        <a:rPr lang="en-US" dirty="0" smtClean="0"/>
                        <a:t>N</a:t>
                      </a:r>
                      <a:endParaRPr lang="en-US" dirty="0"/>
                    </a:p>
                  </a:txBody>
                  <a:tcPr/>
                </a:tc>
                <a:tc>
                  <a:txBody>
                    <a:bodyPr/>
                    <a:lstStyle/>
                    <a:p>
                      <a:pPr algn="ctr"/>
                      <a:r>
                        <a:rPr lang="en-US" dirty="0" smtClean="0"/>
                        <a:t>N</a:t>
                      </a:r>
                      <a:endParaRPr lang="en-US" dirty="0"/>
                    </a:p>
                  </a:txBody>
                  <a:tcPr/>
                </a:tc>
                <a:tc>
                  <a:txBody>
                    <a:bodyPr/>
                    <a:lstStyle/>
                    <a:p>
                      <a:pPr algn="ctr"/>
                      <a:r>
                        <a:rPr lang="en-US" dirty="0" smtClean="0"/>
                        <a:t>N</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baseline="0" dirty="0" smtClean="0"/>
                        <a:t>Copy-Paste</a:t>
                      </a:r>
                      <a:endParaRPr lang="en-US" dirty="0" smtClean="0">
                        <a:solidFill>
                          <a:schemeClr val="accent6">
                            <a:lumMod val="75000"/>
                          </a:schemeClr>
                        </a:solidFill>
                      </a:endParaRPr>
                    </a:p>
                  </a:txBody>
                  <a:tcPr/>
                </a:tc>
                <a:tc>
                  <a:txBody>
                    <a:bodyPr/>
                    <a:lstStyle/>
                    <a:p>
                      <a:pPr algn="ctr"/>
                      <a:r>
                        <a:rPr lang="en-US" dirty="0" smtClean="0"/>
                        <a:t>N</a:t>
                      </a:r>
                      <a:endParaRPr lang="en-US" dirty="0"/>
                    </a:p>
                  </a:txBody>
                  <a:tcPr/>
                </a:tc>
                <a:tc>
                  <a:txBody>
                    <a:bodyPr/>
                    <a:lstStyle/>
                    <a:p>
                      <a:pPr algn="ctr"/>
                      <a:r>
                        <a:rPr lang="en-US" dirty="0" smtClean="0"/>
                        <a:t>Y</a:t>
                      </a:r>
                      <a:endParaRPr lang="en-US" dirty="0"/>
                    </a:p>
                  </a:txBody>
                  <a:tcPr/>
                </a:tc>
                <a:tc>
                  <a:txBody>
                    <a:bodyPr/>
                    <a:lstStyle/>
                    <a:p>
                      <a:pPr algn="ctr"/>
                      <a:r>
                        <a:rPr lang="en-US" dirty="0" smtClean="0"/>
                        <a:t>Y</a:t>
                      </a:r>
                      <a:endParaRPr lang="en-US" dirty="0"/>
                    </a:p>
                  </a:txBody>
                  <a:tcPr/>
                </a:tc>
                <a:tc>
                  <a:txBody>
                    <a:bodyPr/>
                    <a:lstStyle/>
                    <a:p>
                      <a:pPr algn="ctr"/>
                      <a:r>
                        <a:rPr lang="en-US" dirty="0" smtClean="0"/>
                        <a:t>N</a:t>
                      </a:r>
                      <a:endParaRPr lang="en-US" dirty="0"/>
                    </a:p>
                  </a:txBody>
                  <a:tcPr/>
                </a:tc>
                <a:tc>
                  <a:txBody>
                    <a:bodyPr/>
                    <a:lstStyle/>
                    <a:p>
                      <a:pPr algn="ctr"/>
                      <a:endParaRPr lang="en-US" dirty="0"/>
                    </a:p>
                  </a:txBody>
                  <a:tcPr>
                    <a:solidFill>
                      <a:schemeClr val="bg1">
                        <a:lumMod val="85000"/>
                      </a:schemeClr>
                    </a:solidFill>
                  </a:tcPr>
                </a:tc>
                <a:tc>
                  <a:txBody>
                    <a:bodyPr/>
                    <a:lstStyle/>
                    <a:p>
                      <a:pPr algn="ctr"/>
                      <a:r>
                        <a:rPr lang="en-US" dirty="0" smtClean="0"/>
                        <a:t>Y</a:t>
                      </a:r>
                      <a:endParaRPr lang="en-US" dirty="0"/>
                    </a:p>
                  </a:txBody>
                  <a:tcPr/>
                </a:tc>
                <a:tc>
                  <a:txBody>
                    <a:bodyPr/>
                    <a:lstStyle/>
                    <a:p>
                      <a:pPr algn="ctr"/>
                      <a:r>
                        <a:rPr lang="en-US" dirty="0" smtClean="0"/>
                        <a:t>N</a:t>
                      </a:r>
                      <a:endParaRPr lang="en-US" dirty="0"/>
                    </a:p>
                  </a:txBody>
                  <a:tcPr/>
                </a:tc>
                <a:tc>
                  <a:txBody>
                    <a:bodyPr/>
                    <a:lstStyle/>
                    <a:p>
                      <a:pPr algn="ctr"/>
                      <a:r>
                        <a:rPr lang="en-US" dirty="0" smtClean="0"/>
                        <a:t>N</a:t>
                      </a:r>
                      <a:endParaRPr lang="en-US" dirty="0"/>
                    </a:p>
                  </a:txBody>
                  <a:tcPr/>
                </a:tc>
                <a:tc>
                  <a:txBody>
                    <a:bodyPr/>
                    <a:lstStyle/>
                    <a:p>
                      <a:pPr algn="ctr"/>
                      <a:r>
                        <a:rPr lang="en-US" dirty="0" smtClean="0"/>
                        <a:t>N</a:t>
                      </a:r>
                      <a:endParaRPr lang="en-US" dirty="0"/>
                    </a:p>
                  </a:txBody>
                  <a:tcPr/>
                </a:tc>
                <a:tc>
                  <a:txBody>
                    <a:bodyPr/>
                    <a:lstStyle/>
                    <a:p>
                      <a:pPr algn="ctr"/>
                      <a:r>
                        <a:rPr lang="en-US" dirty="0" smtClean="0"/>
                        <a:t>N</a:t>
                      </a:r>
                      <a:endParaRPr lang="en-US" dirty="0"/>
                    </a:p>
                  </a:txBody>
                  <a:tcPr/>
                </a:tc>
              </a:tr>
              <a:tr h="370840">
                <a:tc>
                  <a:txBody>
                    <a:bodyPr/>
                    <a:lstStyle/>
                    <a:p>
                      <a:r>
                        <a:rPr kumimoji="0" lang="en-US" sz="1800" kern="1200" baseline="0" dirty="0" smtClean="0"/>
                        <a:t>Wrapping</a:t>
                      </a:r>
                      <a:endParaRPr lang="en-US" dirty="0">
                        <a:solidFill>
                          <a:schemeClr val="accent6">
                            <a:lumMod val="75000"/>
                          </a:schemeClr>
                        </a:solidFill>
                      </a:endParaRPr>
                    </a:p>
                  </a:txBody>
                  <a:tcPr/>
                </a:tc>
                <a:tc>
                  <a:txBody>
                    <a:bodyPr/>
                    <a:lstStyle/>
                    <a:p>
                      <a:pPr algn="ctr"/>
                      <a:r>
                        <a:rPr lang="en-US" dirty="0" smtClean="0"/>
                        <a:t>Y</a:t>
                      </a:r>
                      <a:endParaRPr lang="en-US" dirty="0"/>
                    </a:p>
                  </a:txBody>
                  <a:tcPr/>
                </a:tc>
                <a:tc>
                  <a:txBody>
                    <a:bodyPr/>
                    <a:lstStyle/>
                    <a:p>
                      <a:pPr algn="ctr"/>
                      <a:r>
                        <a:rPr lang="en-US" dirty="0" smtClean="0"/>
                        <a:t>Y</a:t>
                      </a:r>
                      <a:endParaRPr lang="en-US" dirty="0"/>
                    </a:p>
                  </a:txBody>
                  <a:tcPr/>
                </a:tc>
                <a:tc>
                  <a:txBody>
                    <a:bodyPr/>
                    <a:lstStyle/>
                    <a:p>
                      <a:pPr algn="ctr"/>
                      <a:r>
                        <a:rPr lang="en-US" dirty="0" smtClean="0"/>
                        <a:t>N</a:t>
                      </a:r>
                      <a:endParaRPr lang="en-US" dirty="0"/>
                    </a:p>
                  </a:txBody>
                  <a:tcPr/>
                </a:tc>
                <a:tc>
                  <a:txBody>
                    <a:bodyPr/>
                    <a:lstStyle/>
                    <a:p>
                      <a:pPr algn="ctr"/>
                      <a:r>
                        <a:rPr lang="en-US" dirty="0" smtClean="0"/>
                        <a:t>N</a:t>
                      </a:r>
                      <a:endParaRPr lang="en-US" dirty="0"/>
                    </a:p>
                  </a:txBody>
                  <a:tcPr/>
                </a:tc>
                <a:tc>
                  <a:txBody>
                    <a:bodyPr/>
                    <a:lstStyle/>
                    <a:p>
                      <a:pPr algn="ctr"/>
                      <a:endParaRPr lang="en-US" dirty="0"/>
                    </a:p>
                  </a:txBody>
                  <a:tcPr>
                    <a:solidFill>
                      <a:schemeClr val="bg1">
                        <a:lumMod val="85000"/>
                      </a:schemeClr>
                    </a:solidFill>
                  </a:tcPr>
                </a:tc>
                <a:tc>
                  <a:txBody>
                    <a:bodyPr/>
                    <a:lstStyle/>
                    <a:p>
                      <a:pPr algn="ctr"/>
                      <a:r>
                        <a:rPr lang="en-US" dirty="0" smtClean="0"/>
                        <a:t>Y</a:t>
                      </a:r>
                      <a:endParaRPr lang="en-US" dirty="0"/>
                    </a:p>
                  </a:txBody>
                  <a:tcPr/>
                </a:tc>
                <a:tc>
                  <a:txBody>
                    <a:bodyPr/>
                    <a:lstStyle/>
                    <a:p>
                      <a:pPr algn="ctr"/>
                      <a:r>
                        <a:rPr lang="en-US" dirty="0" smtClean="0"/>
                        <a:t>Y</a:t>
                      </a:r>
                      <a:endParaRPr lang="en-US" dirty="0"/>
                    </a:p>
                  </a:txBody>
                  <a:tcPr/>
                </a:tc>
                <a:tc>
                  <a:txBody>
                    <a:bodyPr/>
                    <a:lstStyle/>
                    <a:p>
                      <a:pPr algn="ctr"/>
                      <a:r>
                        <a:rPr lang="en-US" dirty="0" smtClean="0"/>
                        <a:t>N</a:t>
                      </a:r>
                      <a:endParaRPr lang="en-US" dirty="0"/>
                    </a:p>
                  </a:txBody>
                  <a:tcPr/>
                </a:tc>
                <a:tc>
                  <a:txBody>
                    <a:bodyPr/>
                    <a:lstStyle/>
                    <a:p>
                      <a:pPr algn="ctr"/>
                      <a:r>
                        <a:rPr lang="en-US" dirty="0" smtClean="0"/>
                        <a:t>N</a:t>
                      </a:r>
                      <a:endParaRPr lang="en-US" dirty="0"/>
                    </a:p>
                  </a:txBody>
                  <a:tcPr/>
                </a:tc>
                <a:tc>
                  <a:txBody>
                    <a:bodyPr/>
                    <a:lstStyle/>
                    <a:p>
                      <a:pPr algn="ctr"/>
                      <a:r>
                        <a:rPr lang="en-US" dirty="0" smtClean="0"/>
                        <a:t>N</a:t>
                      </a:r>
                      <a:endParaRPr lang="en-US" dirty="0"/>
                    </a:p>
                  </a:txBody>
                  <a:tcPr/>
                </a:tc>
              </a:tr>
            </a:tbl>
          </a:graphicData>
        </a:graphic>
      </p:graphicFrame>
      <p:sp>
        <p:nvSpPr>
          <p:cNvPr id="4" name="Footer Placeholder 3"/>
          <p:cNvSpPr>
            <a:spLocks noGrp="1"/>
          </p:cNvSpPr>
          <p:nvPr>
            <p:ph type="ftr" sz="quarter" idx="11"/>
          </p:nvPr>
        </p:nvSpPr>
        <p:spPr/>
        <p:txBody>
          <a:bodyPr/>
          <a:lstStyle/>
          <a:p>
            <a:r>
              <a:rPr lang="en-US" smtClean="0"/>
              <a:t>Adaptation of Software Components</a:t>
            </a:r>
            <a:endParaRPr lang="en-US"/>
          </a:p>
        </p:txBody>
      </p:sp>
      <p:sp>
        <p:nvSpPr>
          <p:cNvPr id="8" name="Slide Number Placeholder 7"/>
          <p:cNvSpPr>
            <a:spLocks noGrp="1"/>
          </p:cNvSpPr>
          <p:nvPr>
            <p:ph type="sldNum" sz="quarter" idx="12"/>
          </p:nvPr>
        </p:nvSpPr>
        <p:spPr/>
        <p:txBody>
          <a:bodyPr/>
          <a:lstStyle/>
          <a:p>
            <a:fld id="{BAAACDFD-BD9C-4B69-88FD-D241357E0224}" type="slidenum">
              <a:rPr lang="en-US" smtClean="0"/>
              <a:pPr/>
              <a:t>9</a:t>
            </a:fld>
            <a:r>
              <a:rPr lang="en-US" smtClean="0"/>
              <a:t> of 15</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363</TotalTime>
  <Words>1098</Words>
  <Application>Microsoft Office PowerPoint</Application>
  <PresentationFormat>On-screen Show (4:3)</PresentationFormat>
  <Paragraphs>211</Paragraphs>
  <Slides>15</Slides>
  <Notes>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Trek</vt:lpstr>
      <vt:lpstr>Adaptation of Software Components</vt:lpstr>
      <vt:lpstr>Overview</vt:lpstr>
      <vt:lpstr>Motivation</vt:lpstr>
      <vt:lpstr>Adaptation, Evolution, Customization</vt:lpstr>
      <vt:lpstr>Object-Oriented Design</vt:lpstr>
      <vt:lpstr>Requirements for Component Adaptation</vt:lpstr>
      <vt:lpstr>Requirements for Component Adaptation  (count.)</vt:lpstr>
      <vt:lpstr>Requirements for Component Adaptation  (count.)</vt:lpstr>
      <vt:lpstr>Requirements for component adaptation mechanisms</vt:lpstr>
      <vt:lpstr>Discussion</vt:lpstr>
      <vt:lpstr>Discussion</vt:lpstr>
      <vt:lpstr>Discussion</vt:lpstr>
      <vt:lpstr>Discussion</vt:lpstr>
      <vt:lpstr>Conclusion</vt:lpstr>
      <vt:lpstr>Reference</vt:lpstr>
    </vt:vector>
  </TitlesOfParts>
  <Company>Mahdizadeh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Mahdizadeh</dc:creator>
  <cp:lastModifiedBy>Mahdizadeh</cp:lastModifiedBy>
  <cp:revision>46</cp:revision>
  <dcterms:created xsi:type="dcterms:W3CDTF">2010-01-07T13:32:23Z</dcterms:created>
  <dcterms:modified xsi:type="dcterms:W3CDTF">2010-01-08T17:08:19Z</dcterms:modified>
</cp:coreProperties>
</file>