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8"/>
  </p:notesMasterIdLst>
  <p:handoutMasterIdLst>
    <p:handoutMasterId r:id="rId29"/>
  </p:handoutMasterIdLst>
  <p:sldIdLst>
    <p:sldId id="257" r:id="rId2"/>
    <p:sldId id="258" r:id="rId3"/>
    <p:sldId id="260" r:id="rId4"/>
    <p:sldId id="283" r:id="rId5"/>
    <p:sldId id="261" r:id="rId6"/>
    <p:sldId id="262" r:id="rId7"/>
    <p:sldId id="263" r:id="rId8"/>
    <p:sldId id="265" r:id="rId9"/>
    <p:sldId id="267"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4"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5" d="100"/>
          <a:sy n="85" d="100"/>
        </p:scale>
        <p:origin x="-11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589B382C-6A2A-4465-B414-2F264050A92E}" type="datetimeFigureOut">
              <a:rPr lang="fa-IR" smtClean="0"/>
              <a:pPr/>
              <a:t>01/22/1431</a:t>
            </a:fld>
            <a:endParaRPr lang="fa-IR"/>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51CF5BDA-4D65-4F12-A91A-1FE0F5D256C9}" type="slidenum">
              <a:rPr lang="fa-IR" smtClean="0"/>
              <a:pPr/>
              <a:t>‹#›</a:t>
            </a:fld>
            <a:endParaRPr lang="fa-IR"/>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F5FD4D2-54DE-4FDE-9243-A86D6B349B3A}" type="datetimeFigureOut">
              <a:rPr lang="fa-IR" smtClean="0"/>
              <a:pPr/>
              <a:t>01/22/1431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FF8B0E0-0FCD-4A41-A26F-618AA0277F37}" type="slidenum">
              <a:rPr lang="fa-IR" smtClean="0"/>
              <a:pPr/>
              <a:t>‹#›</a:t>
            </a:fld>
            <a:endParaRPr lang="fa-IR"/>
          </a:p>
        </p:txBody>
      </p:sp>
    </p:spTree>
  </p:cSld>
  <p:clrMap bg1="lt1" tx1="dk1" bg2="lt2" tx2="dk2" accent1="accent1" accent2="accent2" accent3="accent3" accent4="accent4" accent5="accent5" accent6="accent6" hlink="hlink" folHlink="folHlink"/>
  <p:hf sldNum="0" hdr="0"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7F749091-27A2-4168-809F-7869F49BB09E}" type="datetime1">
              <a:rPr lang="en-US" smtClean="0"/>
              <a:pPr/>
              <a:t>1/7/2010</a:t>
            </a:fld>
            <a:endParaRPr lang="en-US"/>
          </a:p>
        </p:txBody>
      </p:sp>
      <p:sp>
        <p:nvSpPr>
          <p:cNvPr id="5" name="Footer Placeholder 4"/>
          <p:cNvSpPr>
            <a:spLocks noGrp="1"/>
          </p:cNvSpPr>
          <p:nvPr>
            <p:ph type="ftr" sz="quarter" idx="11"/>
          </p:nvPr>
        </p:nvSpPr>
        <p:spPr/>
        <p:txBody>
          <a:bodyPr/>
          <a:lstStyle/>
          <a:p>
            <a:r>
              <a:rPr lang="en-US" smtClean="0"/>
              <a:t>Behavioral Design Patterns</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3FA420CD-6B9A-40F1-B317-B73CD0A06C1A}" type="datetime1">
              <a:rPr lang="en-US" smtClean="0"/>
              <a:pPr/>
              <a:t>1/7/2010</a:t>
            </a:fld>
            <a:endParaRPr lang="en-US"/>
          </a:p>
        </p:txBody>
      </p:sp>
      <p:sp>
        <p:nvSpPr>
          <p:cNvPr id="5" name="Footer Placeholder 4"/>
          <p:cNvSpPr>
            <a:spLocks noGrp="1"/>
          </p:cNvSpPr>
          <p:nvPr>
            <p:ph type="ftr" sz="quarter" idx="11"/>
          </p:nvPr>
        </p:nvSpPr>
        <p:spPr/>
        <p:txBody>
          <a:bodyPr/>
          <a:lstStyle/>
          <a:p>
            <a:r>
              <a:rPr lang="en-US" smtClean="0"/>
              <a:t>Behavioral Design Patterns</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D84914F-5EAA-41AD-A546-BBFA104CB7B9}" type="datetime1">
              <a:rPr lang="en-US" smtClean="0"/>
              <a:pPr/>
              <a:t>1/7/2010</a:t>
            </a:fld>
            <a:endParaRPr lang="en-US"/>
          </a:p>
        </p:txBody>
      </p:sp>
      <p:sp>
        <p:nvSpPr>
          <p:cNvPr id="5" name="Footer Placeholder 4"/>
          <p:cNvSpPr>
            <a:spLocks noGrp="1"/>
          </p:cNvSpPr>
          <p:nvPr>
            <p:ph type="ftr" sz="quarter" idx="11"/>
          </p:nvPr>
        </p:nvSpPr>
        <p:spPr/>
        <p:txBody>
          <a:bodyPr/>
          <a:lstStyle/>
          <a:p>
            <a:r>
              <a:rPr lang="en-US" smtClean="0"/>
              <a:t>Behavioral Design Patterns</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0732994-73EF-48CA-8D02-DFD15726144B}" type="datetime1">
              <a:rPr lang="en-US" smtClean="0"/>
              <a:pPr/>
              <a:t>1/7/2010</a:t>
            </a:fld>
            <a:endParaRPr lang="en-US"/>
          </a:p>
        </p:txBody>
      </p:sp>
      <p:sp>
        <p:nvSpPr>
          <p:cNvPr id="5" name="Footer Placeholder 4"/>
          <p:cNvSpPr>
            <a:spLocks noGrp="1"/>
          </p:cNvSpPr>
          <p:nvPr>
            <p:ph type="ftr" sz="quarter" idx="11"/>
          </p:nvPr>
        </p:nvSpPr>
        <p:spPr/>
        <p:txBody>
          <a:bodyPr/>
          <a:lstStyle/>
          <a:p>
            <a:r>
              <a:rPr lang="en-US" smtClean="0"/>
              <a:t>Behavioral Design Patterns</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C5F52C-C950-4540-BDEC-242BFF548951}" type="datetime1">
              <a:rPr lang="en-US" smtClean="0"/>
              <a:pPr/>
              <a:t>1/7/2010</a:t>
            </a:fld>
            <a:endParaRPr lang="en-US"/>
          </a:p>
        </p:txBody>
      </p:sp>
      <p:sp>
        <p:nvSpPr>
          <p:cNvPr id="5" name="Footer Placeholder 4"/>
          <p:cNvSpPr>
            <a:spLocks noGrp="1"/>
          </p:cNvSpPr>
          <p:nvPr>
            <p:ph type="ftr" sz="quarter" idx="11"/>
          </p:nvPr>
        </p:nvSpPr>
        <p:spPr/>
        <p:txBody>
          <a:bodyPr/>
          <a:lstStyle/>
          <a:p>
            <a:r>
              <a:rPr lang="en-US" smtClean="0"/>
              <a:t>Behavioral Design Patterns</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6C5B447F-C3D7-4466-8654-D8DF411A71AA}" type="datetime1">
              <a:rPr lang="en-US" smtClean="0"/>
              <a:pPr/>
              <a:t>1/7/2010</a:t>
            </a:fld>
            <a:endParaRPr lang="en-US"/>
          </a:p>
        </p:txBody>
      </p:sp>
      <p:sp>
        <p:nvSpPr>
          <p:cNvPr id="6" name="Footer Placeholder 5"/>
          <p:cNvSpPr>
            <a:spLocks noGrp="1"/>
          </p:cNvSpPr>
          <p:nvPr>
            <p:ph type="ftr" sz="quarter" idx="11"/>
          </p:nvPr>
        </p:nvSpPr>
        <p:spPr/>
        <p:txBody>
          <a:bodyPr/>
          <a:lstStyle/>
          <a:p>
            <a:r>
              <a:rPr lang="en-US" smtClean="0"/>
              <a:t>Behavioral Design Patterns</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9684A701-DF45-4893-A367-D5368645347E}" type="datetime1">
              <a:rPr lang="en-US" smtClean="0"/>
              <a:pPr/>
              <a:t>1/7/2010</a:t>
            </a:fld>
            <a:endParaRPr lang="en-US"/>
          </a:p>
        </p:txBody>
      </p:sp>
      <p:sp>
        <p:nvSpPr>
          <p:cNvPr id="8" name="Footer Placeholder 7"/>
          <p:cNvSpPr>
            <a:spLocks noGrp="1"/>
          </p:cNvSpPr>
          <p:nvPr>
            <p:ph type="ftr" sz="quarter" idx="11"/>
          </p:nvPr>
        </p:nvSpPr>
        <p:spPr/>
        <p:txBody>
          <a:bodyPr/>
          <a:lstStyle/>
          <a:p>
            <a:r>
              <a:rPr lang="en-US" smtClean="0"/>
              <a:t>Behavioral Design Patterns</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156874B-D54F-4380-86AC-CD168FF402EC}" type="datetime1">
              <a:rPr lang="en-US" smtClean="0"/>
              <a:pPr/>
              <a:t>1/7/2010</a:t>
            </a:fld>
            <a:endParaRPr lang="en-US"/>
          </a:p>
        </p:txBody>
      </p:sp>
      <p:sp>
        <p:nvSpPr>
          <p:cNvPr id="4" name="Footer Placeholder 3"/>
          <p:cNvSpPr>
            <a:spLocks noGrp="1"/>
          </p:cNvSpPr>
          <p:nvPr>
            <p:ph type="ftr" sz="quarter" idx="11"/>
          </p:nvPr>
        </p:nvSpPr>
        <p:spPr/>
        <p:txBody>
          <a:bodyPr/>
          <a:lstStyle/>
          <a:p>
            <a:r>
              <a:rPr lang="en-US" smtClean="0"/>
              <a:t>Behavioral Design Patterns</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98FC2-02D6-4EA3-A179-A5EFA24035C0}" type="datetime1">
              <a:rPr lang="en-US" smtClean="0"/>
              <a:pPr/>
              <a:t>1/7/2010</a:t>
            </a:fld>
            <a:endParaRPr lang="en-US"/>
          </a:p>
        </p:txBody>
      </p:sp>
      <p:sp>
        <p:nvSpPr>
          <p:cNvPr id="3" name="Footer Placeholder 2"/>
          <p:cNvSpPr>
            <a:spLocks noGrp="1"/>
          </p:cNvSpPr>
          <p:nvPr>
            <p:ph type="ftr" sz="quarter" idx="11"/>
          </p:nvPr>
        </p:nvSpPr>
        <p:spPr/>
        <p:txBody>
          <a:bodyPr/>
          <a:lstStyle/>
          <a:p>
            <a:r>
              <a:rPr lang="en-US" smtClean="0"/>
              <a:t>Behavioral Design Patterns</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DCE587-D96E-4F2D-ACFE-7DB078B09527}" type="datetime1">
              <a:rPr lang="en-US" smtClean="0"/>
              <a:pPr/>
              <a:t>1/7/2010</a:t>
            </a:fld>
            <a:endParaRPr lang="en-US"/>
          </a:p>
        </p:txBody>
      </p:sp>
      <p:sp>
        <p:nvSpPr>
          <p:cNvPr id="6" name="Footer Placeholder 5"/>
          <p:cNvSpPr>
            <a:spLocks noGrp="1"/>
          </p:cNvSpPr>
          <p:nvPr>
            <p:ph type="ftr" sz="quarter" idx="11"/>
          </p:nvPr>
        </p:nvSpPr>
        <p:spPr/>
        <p:txBody>
          <a:bodyPr/>
          <a:lstStyle/>
          <a:p>
            <a:r>
              <a:rPr lang="en-US" smtClean="0"/>
              <a:t>Behavioral Design Patterns</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E524ED-787D-49AC-9FCF-F5AD7D4D9BE3}" type="datetime1">
              <a:rPr lang="en-US" smtClean="0"/>
              <a:pPr/>
              <a:t>1/7/2010</a:t>
            </a:fld>
            <a:endParaRPr lang="en-US"/>
          </a:p>
        </p:txBody>
      </p:sp>
      <p:sp>
        <p:nvSpPr>
          <p:cNvPr id="6" name="Footer Placeholder 5"/>
          <p:cNvSpPr>
            <a:spLocks noGrp="1"/>
          </p:cNvSpPr>
          <p:nvPr>
            <p:ph type="ftr" sz="quarter" idx="11"/>
          </p:nvPr>
        </p:nvSpPr>
        <p:spPr/>
        <p:txBody>
          <a:bodyPr/>
          <a:lstStyle/>
          <a:p>
            <a:r>
              <a:rPr lang="en-US" smtClean="0"/>
              <a:t>Behavioral Design Patterns</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356D1A0-C201-42AD-B2CF-E4DC778890AA}" type="datetime1">
              <a:rPr lang="en-US" smtClean="0"/>
              <a:pPr/>
              <a:t>1/7/2010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en-US" smtClean="0"/>
              <a:t>Behavioral Design Patterns</a:t>
            </a:r>
            <a:endParaRPr lang="en-US"/>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yousefi@ustmb.ac.i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pPr>
              <a:buNone/>
            </a:pPr>
            <a:endParaRPr lang="fa-IR" dirty="0"/>
          </a:p>
        </p:txBody>
      </p:sp>
      <p:sp>
        <p:nvSpPr>
          <p:cNvPr id="4" name="Rectangle 3"/>
          <p:cNvSpPr/>
          <p:nvPr/>
        </p:nvSpPr>
        <p:spPr>
          <a:xfrm>
            <a:off x="457200" y="304800"/>
            <a:ext cx="8382000" cy="624840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dirty="0">
              <a:solidFill>
                <a:srgbClr val="FF0000"/>
              </a:solidFill>
            </a:endParaRPr>
          </a:p>
        </p:txBody>
      </p:sp>
      <p:sp>
        <p:nvSpPr>
          <p:cNvPr id="5" name="Rounded Rectangle 4"/>
          <p:cNvSpPr/>
          <p:nvPr/>
        </p:nvSpPr>
        <p:spPr>
          <a:xfrm>
            <a:off x="838200" y="533400"/>
            <a:ext cx="7696200" cy="2133600"/>
          </a:xfrm>
          <a:prstGeom prst="roundRect">
            <a:avLst/>
          </a:prstGeom>
          <a:solidFill>
            <a:schemeClr val="accent5">
              <a:lumMod val="40000"/>
              <a:lumOff val="60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3600" b="1" dirty="0" smtClean="0">
                <a:solidFill>
                  <a:schemeClr val="tx1"/>
                </a:solidFill>
                <a:latin typeface="Aharoni" pitchFamily="2" charset="-79"/>
                <a:cs typeface="B Tehran" pitchFamily="2" charset="-78"/>
              </a:rPr>
              <a:t>Behavioral Design Patterns</a:t>
            </a:r>
            <a:endParaRPr lang="fa-IR" sz="3600" b="1" dirty="0">
              <a:solidFill>
                <a:schemeClr val="tx1"/>
              </a:solidFill>
              <a:latin typeface="Aharoni" pitchFamily="2" charset="-79"/>
              <a:cs typeface="B Tehran" pitchFamily="2" charset="-78"/>
            </a:endParaRPr>
          </a:p>
        </p:txBody>
      </p:sp>
      <p:sp>
        <p:nvSpPr>
          <p:cNvPr id="6" name="TextBox 5"/>
          <p:cNvSpPr txBox="1"/>
          <p:nvPr/>
        </p:nvSpPr>
        <p:spPr>
          <a:xfrm>
            <a:off x="1828800" y="4648200"/>
            <a:ext cx="5791200" cy="2062103"/>
          </a:xfrm>
          <a:prstGeom prst="rect">
            <a:avLst/>
          </a:prstGeom>
          <a:noFill/>
        </p:spPr>
        <p:txBody>
          <a:bodyPr wrap="square" rtlCol="1">
            <a:spAutoFit/>
          </a:bodyPr>
          <a:lstStyle/>
          <a:p>
            <a:pPr algn="ctr"/>
            <a:r>
              <a:rPr lang="en-US" sz="2800" b="1" dirty="0" err="1" smtClean="0">
                <a:latin typeface="Aharoni" pitchFamily="2" charset="-79"/>
                <a:cs typeface="Aharoni" pitchFamily="2" charset="-79"/>
              </a:rPr>
              <a:t>Morteza</a:t>
            </a:r>
            <a:r>
              <a:rPr lang="en-US" sz="2800" b="1" dirty="0" smtClean="0">
                <a:latin typeface="Aharoni" pitchFamily="2" charset="-79"/>
                <a:cs typeface="Aharoni" pitchFamily="2" charset="-79"/>
              </a:rPr>
              <a:t> </a:t>
            </a:r>
            <a:r>
              <a:rPr lang="en-US" sz="2800" b="1" dirty="0" err="1" smtClean="0">
                <a:latin typeface="Aharoni" pitchFamily="2" charset="-79"/>
                <a:cs typeface="Aharoni" pitchFamily="2" charset="-79"/>
              </a:rPr>
              <a:t>Yousefi</a:t>
            </a:r>
            <a:endParaRPr lang="en-US" sz="2800" b="1" dirty="0" smtClean="0">
              <a:latin typeface="Aharoni" pitchFamily="2" charset="-79"/>
              <a:cs typeface="Aharoni" pitchFamily="2" charset="-79"/>
            </a:endParaRPr>
          </a:p>
          <a:p>
            <a:pPr algn="ctr"/>
            <a:endParaRPr lang="en-US" sz="2800" b="1" dirty="0" smtClean="0">
              <a:latin typeface="Aharoni" pitchFamily="2" charset="-79"/>
              <a:cs typeface="Aharoni" pitchFamily="2" charset="-79"/>
            </a:endParaRPr>
          </a:p>
          <a:p>
            <a:pPr algn="ctr"/>
            <a:r>
              <a:rPr lang="en-US" b="1" dirty="0" smtClean="0">
                <a:latin typeface="Aharoni" pitchFamily="2" charset="-79"/>
                <a:cs typeface="Aharoni" pitchFamily="2" charset="-79"/>
              </a:rPr>
              <a:t>University Of Science &amp; Technology Of </a:t>
            </a:r>
            <a:r>
              <a:rPr lang="en-US" b="1" dirty="0" err="1" smtClean="0">
                <a:latin typeface="Aharoni" pitchFamily="2" charset="-79"/>
                <a:cs typeface="Aharoni" pitchFamily="2" charset="-79"/>
              </a:rPr>
              <a:t>Mazandaran</a:t>
            </a:r>
            <a:endParaRPr lang="en-US" b="1" dirty="0" smtClean="0">
              <a:latin typeface="Aharoni" pitchFamily="2" charset="-79"/>
              <a:cs typeface="Aharoni" pitchFamily="2" charset="-79"/>
            </a:endParaRPr>
          </a:p>
          <a:p>
            <a:pPr algn="ctr"/>
            <a:endParaRPr lang="en-US" b="1" dirty="0" smtClean="0">
              <a:latin typeface="Aharoni" pitchFamily="2" charset="-79"/>
              <a:cs typeface="Aharoni" pitchFamily="2" charset="-79"/>
            </a:endParaRPr>
          </a:p>
          <a:p>
            <a:pPr algn="ctr"/>
            <a:r>
              <a:rPr lang="en-US" b="1" dirty="0" smtClean="0">
                <a:latin typeface="Aharoni" pitchFamily="2" charset="-79"/>
                <a:cs typeface="Aharoni" pitchFamily="2" charset="-79"/>
                <a:hlinkClick r:id="rId2"/>
              </a:rPr>
              <a:t>yousefi@ustmb.ac.ir</a:t>
            </a:r>
            <a:endParaRPr lang="en-US" b="1" dirty="0" smtClean="0">
              <a:latin typeface="Aharoni" pitchFamily="2" charset="-79"/>
              <a:cs typeface="Aharoni" pitchFamily="2" charset="-79"/>
            </a:endParaRPr>
          </a:p>
          <a:p>
            <a:pPr algn="ctr"/>
            <a:endParaRPr lang="en-US" b="1" dirty="0" smtClean="0">
              <a:latin typeface="Aharoni" pitchFamily="2" charset="-79"/>
              <a:cs typeface="Aharoni" pitchFamily="2" charset="-79"/>
            </a:endParaRPr>
          </a:p>
        </p:txBody>
      </p:sp>
      <p:sp>
        <p:nvSpPr>
          <p:cNvPr id="7" name="Slide Number Placeholder 6"/>
          <p:cNvSpPr>
            <a:spLocks noGrp="1"/>
          </p:cNvSpPr>
          <p:nvPr>
            <p:ph type="sldNum" sz="quarter" idx="12"/>
          </p:nvPr>
        </p:nvSpPr>
        <p:spPr>
          <a:xfrm>
            <a:off x="7010400" y="6492875"/>
            <a:ext cx="2133600" cy="365125"/>
          </a:xfrm>
        </p:spPr>
        <p:txBody>
          <a:bodyPr/>
          <a:lstStyle/>
          <a:p>
            <a:fld id="{B6F15528-21DE-4FAA-801E-634DDDAF4B2B}" type="slidenum">
              <a:rPr lang="en-US" smtClean="0"/>
              <a:pPr/>
              <a:t>1</a:t>
            </a:fld>
            <a:r>
              <a:rPr lang="en-US" dirty="0" smtClean="0"/>
              <a:t>of 27</a:t>
            </a:r>
            <a:endParaRPr lang="en-US" dirty="0"/>
          </a:p>
        </p:txBody>
      </p:sp>
      <p:sp>
        <p:nvSpPr>
          <p:cNvPr id="8" name="Footer Placeholder 7"/>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5410200"/>
          </a:xfrm>
        </p:spPr>
        <p:txBody>
          <a:bodyPr/>
          <a:lstStyle/>
          <a:p>
            <a:pPr algn="l" rtl="0">
              <a:buNone/>
            </a:pPr>
            <a:r>
              <a:rPr lang="en-US" b="1" dirty="0" smtClean="0"/>
              <a:t>An Example System</a:t>
            </a: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Mediator(cont’d)</a:t>
            </a:r>
            <a:endParaRPr lang="fa-IR" sz="3200" dirty="0">
              <a:latin typeface="Elephant" pitchFamily="18" charset="0"/>
              <a:cs typeface="B Nazanin" pitchFamily="2" charset="-78"/>
            </a:endParaRPr>
          </a:p>
        </p:txBody>
      </p:sp>
      <p:pic>
        <p:nvPicPr>
          <p:cNvPr id="18433" name="Picture 1"/>
          <p:cNvPicPr>
            <a:picLocks noChangeAspect="1" noChangeArrowheads="1"/>
          </p:cNvPicPr>
          <p:nvPr/>
        </p:nvPicPr>
        <p:blipFill>
          <a:blip r:embed="rId2"/>
          <a:srcRect/>
          <a:stretch>
            <a:fillRect/>
          </a:stretch>
        </p:blipFill>
        <p:spPr bwMode="auto">
          <a:xfrm>
            <a:off x="1828800" y="2057400"/>
            <a:ext cx="5715000" cy="4286250"/>
          </a:xfrm>
          <a:prstGeom prst="rect">
            <a:avLst/>
          </a:prstGeom>
          <a:noFill/>
          <a:ln w="9525">
            <a:noFill/>
            <a:miter lim="800000"/>
            <a:headEnd/>
            <a:tailEnd/>
          </a:ln>
          <a:effectLst/>
        </p:spPr>
      </p:pic>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10</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5410200"/>
          </a:xfrm>
        </p:spPr>
        <p:txBody>
          <a:bodyPr/>
          <a:lstStyle/>
          <a:p>
            <a:pPr algn="l" rtl="0">
              <a:buNone/>
            </a:pPr>
            <a:endParaRPr lang="en-US"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16385" name="Picture 1"/>
          <p:cNvPicPr>
            <a:picLocks noChangeAspect="1" noChangeArrowheads="1"/>
          </p:cNvPicPr>
          <p:nvPr/>
        </p:nvPicPr>
        <p:blipFill>
          <a:blip r:embed="rId2"/>
          <a:srcRect/>
          <a:stretch>
            <a:fillRect/>
          </a:stretch>
        </p:blipFill>
        <p:spPr bwMode="auto">
          <a:xfrm>
            <a:off x="2057400" y="2133600"/>
            <a:ext cx="5257800" cy="3943350"/>
          </a:xfrm>
          <a:prstGeom prst="rect">
            <a:avLst/>
          </a:prstGeom>
          <a:noFill/>
          <a:ln w="9525">
            <a:noFill/>
            <a:miter lim="800000"/>
            <a:headEnd/>
            <a:tailEnd/>
          </a:ln>
          <a:effectLst/>
        </p:spPr>
      </p:pic>
      <p:sp>
        <p:nvSpPr>
          <p:cNvPr id="7"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Mediator(cont’d)</a:t>
            </a:r>
            <a:endParaRPr lang="fa-IR" sz="3200" dirty="0">
              <a:latin typeface="Elephant" pitchFamily="18" charset="0"/>
              <a:cs typeface="B Nazanin" pitchFamily="2" charset="-78"/>
            </a:endParaRPr>
          </a:p>
        </p:txBody>
      </p:sp>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11</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15361" name="Picture 1"/>
          <p:cNvPicPr>
            <a:picLocks noGrp="1" noChangeAspect="1" noChangeArrowheads="1"/>
          </p:cNvPicPr>
          <p:nvPr>
            <p:ph idx="1"/>
          </p:nvPr>
        </p:nvPicPr>
        <p:blipFill>
          <a:blip r:embed="rId2"/>
          <a:srcRect/>
          <a:stretch>
            <a:fillRect/>
          </a:stretch>
        </p:blipFill>
        <p:spPr bwMode="auto">
          <a:xfrm>
            <a:off x="1981200" y="2743200"/>
            <a:ext cx="5362575" cy="3514725"/>
          </a:xfrm>
          <a:prstGeom prst="rect">
            <a:avLst/>
          </a:prstGeom>
          <a:noFill/>
          <a:ln w="9525">
            <a:noFill/>
            <a:miter lim="800000"/>
            <a:headEnd/>
            <a:tailEnd/>
          </a:ln>
          <a:effectLst/>
        </p:spPr>
      </p:pic>
      <p:sp>
        <p:nvSpPr>
          <p:cNvPr id="7" name="Rectangle 6"/>
          <p:cNvSpPr/>
          <p:nvPr/>
        </p:nvSpPr>
        <p:spPr>
          <a:xfrm>
            <a:off x="685800" y="1295400"/>
            <a:ext cx="8305800" cy="1138773"/>
          </a:xfrm>
          <a:prstGeom prst="rect">
            <a:avLst/>
          </a:prstGeom>
        </p:spPr>
        <p:txBody>
          <a:bodyPr wrap="square">
            <a:spAutoFit/>
          </a:bodyPr>
          <a:lstStyle/>
          <a:p>
            <a:r>
              <a:rPr lang="en-US" sz="3200" dirty="0" smtClean="0">
                <a:latin typeface="Gill Sans MT Condensed" pitchFamily="34" charset="0"/>
              </a:rPr>
              <a:t>Interactions between Controls</a:t>
            </a:r>
          </a:p>
          <a:p>
            <a:r>
              <a:rPr lang="en-US" dirty="0" smtClean="0">
                <a:latin typeface="Gill Sans MT Condensed" pitchFamily="34" charset="0"/>
              </a:rPr>
              <a:t>  </a:t>
            </a:r>
            <a:r>
              <a:rPr lang="en-US" dirty="0" smtClean="0"/>
              <a:t>The interactions between the visual controls are pretty complex , Each visual object needs to know about two or more others</a:t>
            </a:r>
            <a:endParaRPr lang="fa-IR" dirty="0">
              <a:latin typeface="Gill Sans MT Condensed" pitchFamily="34" charset="0"/>
            </a:endParaRPr>
          </a:p>
        </p:txBody>
      </p:sp>
      <p:sp>
        <p:nvSpPr>
          <p:cNvPr id="9"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Mediator(cont’d)</a:t>
            </a:r>
            <a:endParaRPr lang="fa-IR" sz="3200" dirty="0">
              <a:latin typeface="Elephant" pitchFamily="18" charset="0"/>
              <a:cs typeface="B Nazanin" pitchFamily="2" charset="-78"/>
            </a:endParaRPr>
          </a:p>
        </p:txBody>
      </p:sp>
      <p:sp>
        <p:nvSpPr>
          <p:cNvPr id="10" name="Slide Number Placeholder 9"/>
          <p:cNvSpPr>
            <a:spLocks noGrp="1"/>
          </p:cNvSpPr>
          <p:nvPr>
            <p:ph type="sldNum" sz="quarter" idx="12"/>
          </p:nvPr>
        </p:nvSpPr>
        <p:spPr>
          <a:xfrm>
            <a:off x="7010400" y="6492875"/>
            <a:ext cx="2133600" cy="365125"/>
          </a:xfrm>
        </p:spPr>
        <p:txBody>
          <a:bodyPr/>
          <a:lstStyle/>
          <a:p>
            <a:fld id="{B6F15528-21DE-4FAA-801E-634DDDAF4B2B}" type="slidenum">
              <a:rPr lang="en-US" smtClean="0"/>
              <a:pPr/>
              <a:t>12</a:t>
            </a:fld>
            <a:r>
              <a:rPr lang="en-US" dirty="0" smtClean="0"/>
              <a:t>of27</a:t>
            </a:r>
            <a:endParaRPr lang="en-US" dirty="0"/>
          </a:p>
        </p:txBody>
      </p:sp>
      <p:sp>
        <p:nvSpPr>
          <p:cNvPr id="11" name="Footer Placeholder 10"/>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5410200"/>
          </a:xfrm>
        </p:spPr>
        <p:txBody>
          <a:bodyPr>
            <a:normAutofit/>
          </a:bodyPr>
          <a:lstStyle/>
          <a:p>
            <a:pPr algn="l" rtl="0">
              <a:buNone/>
            </a:pPr>
            <a:r>
              <a:rPr lang="en-US" sz="2000" dirty="0" smtClean="0">
                <a:cs typeface="B Aseman" pitchFamily="2" charset="-78"/>
              </a:rPr>
              <a:t>The advantage of the Mediator is clear-- it is the only class that knows of the other classes, and thus the only one that would need to be changed if one of the other classes changes or if other interface control classes are added.</a:t>
            </a:r>
            <a:endParaRPr lang="en-US" sz="2000" dirty="0" smtClean="0">
              <a:latin typeface="Andalus" pitchFamily="2" charset="-78"/>
              <a:cs typeface="B Aseman"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14337" name="Picture 1"/>
          <p:cNvPicPr>
            <a:picLocks noChangeAspect="1" noChangeArrowheads="1"/>
          </p:cNvPicPr>
          <p:nvPr/>
        </p:nvPicPr>
        <p:blipFill>
          <a:blip r:embed="rId2"/>
          <a:srcRect/>
          <a:stretch>
            <a:fillRect/>
          </a:stretch>
        </p:blipFill>
        <p:spPr bwMode="auto">
          <a:xfrm>
            <a:off x="1676400" y="2819400"/>
            <a:ext cx="6172200" cy="3743325"/>
          </a:xfrm>
          <a:prstGeom prst="rect">
            <a:avLst/>
          </a:prstGeom>
          <a:noFill/>
          <a:ln w="9525">
            <a:noFill/>
            <a:miter lim="800000"/>
            <a:headEnd/>
            <a:tailEnd/>
          </a:ln>
          <a:effectLst/>
        </p:spPr>
      </p:pic>
      <p:sp>
        <p:nvSpPr>
          <p:cNvPr id="7"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Mediator(cont’d)</a:t>
            </a:r>
            <a:endParaRPr lang="fa-IR" sz="3200" dirty="0">
              <a:latin typeface="Elephant" pitchFamily="18" charset="0"/>
              <a:cs typeface="B Nazanin" pitchFamily="2" charset="-78"/>
            </a:endParaRPr>
          </a:p>
        </p:txBody>
      </p:sp>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13</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5410200"/>
          </a:xfrm>
        </p:spPr>
        <p:txBody>
          <a:bodyPr/>
          <a:lstStyle/>
          <a:p>
            <a:pPr algn="l" rtl="0">
              <a:buFont typeface="Wingdings" pitchFamily="2" charset="2"/>
              <a:buChar char="q"/>
            </a:pPr>
            <a:r>
              <a:rPr lang="en-US" b="1" dirty="0" smtClean="0">
                <a:latin typeface="Gill Sans MT Condensed" pitchFamily="34" charset="0"/>
              </a:rPr>
              <a:t> Consequences of the Mediator Pattern</a:t>
            </a:r>
          </a:p>
          <a:p>
            <a:pPr lvl="1" algn="l" rtl="0">
              <a:buFont typeface="Wingdings" pitchFamily="2" charset="2"/>
              <a:buChar char="Ø"/>
            </a:pPr>
            <a:r>
              <a:rPr lang="en-US" dirty="0" smtClean="0">
                <a:latin typeface="Gill Sans MT Condensed" pitchFamily="34" charset="0"/>
                <a:cs typeface="Andalus" pitchFamily="2" charset="-78"/>
              </a:rPr>
              <a:t> simplify to change the program</a:t>
            </a:r>
          </a:p>
          <a:p>
            <a:pPr lvl="1" algn="l" rtl="0">
              <a:buFont typeface="Wingdings" pitchFamily="2" charset="2"/>
              <a:buChar char="Ø"/>
            </a:pPr>
            <a:r>
              <a:rPr lang="en-US" dirty="0" smtClean="0">
                <a:latin typeface="Gill Sans MT Condensed" pitchFamily="34" charset="0"/>
                <a:cs typeface="Andalus" pitchFamily="2" charset="-78"/>
              </a:rPr>
              <a:t>Increase Reusability</a:t>
            </a: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Mediator(cont’d)</a:t>
            </a:r>
            <a:endParaRPr lang="fa-IR" sz="3200" dirty="0">
              <a:latin typeface="Elephant" pitchFamily="18" charset="0"/>
              <a:cs typeface="B Nazanin" pitchFamily="2" charset="-78"/>
            </a:endParaRPr>
          </a:p>
        </p:txBody>
      </p:sp>
      <p:pic>
        <p:nvPicPr>
          <p:cNvPr id="8" name="Picture 5"/>
          <p:cNvPicPr>
            <a:picLocks noChangeAspect="1"/>
          </p:cNvPicPr>
          <p:nvPr/>
        </p:nvPicPr>
        <p:blipFill>
          <a:blip r:embed="rId2"/>
          <a:srcRect/>
          <a:stretch>
            <a:fillRect/>
          </a:stretch>
        </p:blipFill>
        <p:spPr bwMode="auto">
          <a:xfrm>
            <a:off x="1676400" y="2790825"/>
            <a:ext cx="5372100" cy="3381375"/>
          </a:xfrm>
          <a:prstGeom prst="rect">
            <a:avLst/>
          </a:prstGeom>
          <a:noFill/>
          <a:ln w="9525">
            <a:noFill/>
            <a:miter lim="800000"/>
            <a:headEnd/>
            <a:tailEnd/>
          </a:ln>
        </p:spPr>
      </p:pic>
      <p:sp>
        <p:nvSpPr>
          <p:cNvPr id="9" name="Slide Number Placeholder 8"/>
          <p:cNvSpPr>
            <a:spLocks noGrp="1"/>
          </p:cNvSpPr>
          <p:nvPr>
            <p:ph type="sldNum" sz="quarter" idx="12"/>
          </p:nvPr>
        </p:nvSpPr>
        <p:spPr>
          <a:xfrm>
            <a:off x="7010400" y="6492875"/>
            <a:ext cx="2133600" cy="365125"/>
          </a:xfrm>
        </p:spPr>
        <p:txBody>
          <a:bodyPr/>
          <a:lstStyle/>
          <a:p>
            <a:fld id="{B6F15528-21DE-4FAA-801E-634DDDAF4B2B}" type="slidenum">
              <a:rPr lang="en-US" smtClean="0"/>
              <a:pPr/>
              <a:t>14</a:t>
            </a:fld>
            <a:r>
              <a:rPr lang="en-US" dirty="0" smtClean="0"/>
              <a:t>of27</a:t>
            </a:r>
            <a:endParaRPr lang="en-US" dirty="0"/>
          </a:p>
        </p:txBody>
      </p:sp>
      <p:sp>
        <p:nvSpPr>
          <p:cNvPr id="10" name="Footer Placeholder 9"/>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fontScale="90000"/>
          </a:bodyPr>
          <a:lstStyle/>
          <a:p>
            <a:pPr algn="l"/>
            <a:r>
              <a:rPr lang="en-US" sz="3600" dirty="0" smtClean="0">
                <a:latin typeface="Elephant" pitchFamily="18" charset="0"/>
                <a:cs typeface="B Nazanin" pitchFamily="2" charset="-78"/>
              </a:rPr>
              <a:t>Observer</a:t>
            </a:r>
            <a:endParaRPr lang="fa-IR" sz="36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a:buNone/>
            </a:pPr>
            <a:r>
              <a:rPr lang="en-US" dirty="0" smtClean="0">
                <a:latin typeface="Andalus" pitchFamily="2" charset="-78"/>
                <a:cs typeface="Andalus" pitchFamily="2" charset="-78"/>
              </a:rPr>
              <a:t>Intent</a:t>
            </a:r>
          </a:p>
          <a:p>
            <a:pPr algn="l" rtl="0"/>
            <a:r>
              <a:rPr lang="en-US" dirty="0" smtClean="0">
                <a:latin typeface="Andalus" pitchFamily="2" charset="-78"/>
                <a:cs typeface="Andalus" pitchFamily="2" charset="-78"/>
              </a:rPr>
              <a:t>  </a:t>
            </a:r>
            <a:r>
              <a:rPr lang="en-US" sz="2800" dirty="0" smtClean="0">
                <a:latin typeface="Andalus" pitchFamily="2" charset="-78"/>
                <a:cs typeface="Andalus" pitchFamily="2" charset="-78"/>
              </a:rPr>
              <a:t>Define a one-to-many dependency between objects so that when one object changes state, all its dependents are notified and updated automatically.</a:t>
            </a:r>
          </a:p>
          <a:p>
            <a:pPr algn="l" rtl="0">
              <a:buNone/>
            </a:pPr>
            <a:endParaRPr lang="en-US" sz="2800" dirty="0" smtClean="0">
              <a:latin typeface="Andalus" pitchFamily="2" charset="-78"/>
              <a:cs typeface="Andalus" pitchFamily="2" charset="-78"/>
            </a:endParaRPr>
          </a:p>
          <a:p>
            <a:pPr algn="l" rtl="0"/>
            <a:r>
              <a:rPr lang="en-US" sz="2800" dirty="0" smtClean="0">
                <a:latin typeface="Andalus" pitchFamily="2" charset="-78"/>
                <a:cs typeface="Andalus" pitchFamily="2" charset="-78"/>
              </a:rPr>
              <a:t>The object that changes state is called the </a:t>
            </a:r>
            <a:r>
              <a:rPr lang="en-US" sz="2800" i="1" dirty="0" smtClean="0">
                <a:latin typeface="Andalus" pitchFamily="2" charset="-78"/>
                <a:cs typeface="Andalus" pitchFamily="2" charset="-78"/>
              </a:rPr>
              <a:t>subject</a:t>
            </a:r>
            <a:r>
              <a:rPr lang="en-US" sz="2800" dirty="0" smtClean="0">
                <a:latin typeface="Andalus" pitchFamily="2" charset="-78"/>
                <a:cs typeface="Andalus" pitchFamily="2" charset="-78"/>
              </a:rPr>
              <a:t> and the other objects are the </a:t>
            </a:r>
            <a:r>
              <a:rPr lang="en-US" sz="2800" i="1" dirty="0" smtClean="0">
                <a:latin typeface="Andalus" pitchFamily="2" charset="-78"/>
                <a:cs typeface="Andalus" pitchFamily="2" charset="-78"/>
              </a:rPr>
              <a:t>observers</a:t>
            </a:r>
            <a:r>
              <a:rPr lang="en-US" sz="2800" dirty="0" smtClean="0">
                <a:latin typeface="Andalus" pitchFamily="2" charset="-78"/>
                <a:cs typeface="Andalus" pitchFamily="2" charset="-78"/>
              </a:rPr>
              <a:t>.</a:t>
            </a:r>
          </a:p>
          <a:p>
            <a:pPr algn="l" rtl="0">
              <a:buNone/>
            </a:pPr>
            <a:endParaRPr lang="en-US"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7" name="Slide Number Placeholder 16"/>
          <p:cNvSpPr>
            <a:spLocks noGrp="1"/>
          </p:cNvSpPr>
          <p:nvPr>
            <p:ph type="sldNum" sz="quarter" idx="12"/>
          </p:nvPr>
        </p:nvSpPr>
        <p:spPr>
          <a:xfrm>
            <a:off x="7010400" y="6492875"/>
            <a:ext cx="2133600" cy="365125"/>
          </a:xfrm>
        </p:spPr>
        <p:txBody>
          <a:bodyPr/>
          <a:lstStyle/>
          <a:p>
            <a:fld id="{B6F15528-21DE-4FAA-801E-634DDDAF4B2B}" type="slidenum">
              <a:rPr lang="en-US" smtClean="0"/>
              <a:pPr/>
              <a:t>15</a:t>
            </a:fld>
            <a:r>
              <a:rPr lang="en-US" dirty="0" smtClean="0"/>
              <a:t>of27</a:t>
            </a:r>
            <a:endParaRPr lang="en-US" dirty="0"/>
          </a:p>
        </p:txBody>
      </p:sp>
      <p:sp>
        <p:nvSpPr>
          <p:cNvPr id="18" name="Footer Placeholder 17"/>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Observer(cont’d)</a:t>
            </a:r>
            <a:endParaRPr lang="fa-IR" sz="32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a:r>
              <a:rPr lang="en-US" sz="2400" dirty="0" smtClean="0">
                <a:latin typeface="Andalus" pitchFamily="2" charset="-78"/>
                <a:cs typeface="Andalus" pitchFamily="2" charset="-78"/>
              </a:rPr>
              <a:t>Subject should have an interface for Registering, Unregistering, and Notifying</a:t>
            </a:r>
          </a:p>
          <a:p>
            <a:pPr algn="l" rtl="0"/>
            <a:r>
              <a:rPr lang="en-US" sz="2400" dirty="0" smtClean="0">
                <a:latin typeface="Andalus" pitchFamily="2" charset="-78"/>
                <a:cs typeface="Andalus" pitchFamily="2" charset="-78"/>
              </a:rPr>
              <a:t> Subject should send data to Observers</a:t>
            </a:r>
          </a:p>
          <a:p>
            <a:pPr algn="l" rtl="0"/>
            <a:r>
              <a:rPr lang="en-US" sz="2400" dirty="0" smtClean="0">
                <a:latin typeface="Andalus" pitchFamily="2" charset="-78"/>
                <a:cs typeface="Andalus" pitchFamily="2" charset="-78"/>
              </a:rPr>
              <a:t>Observer should define an interface to receive message from Subject</a:t>
            </a:r>
          </a:p>
          <a:p>
            <a:pPr algn="l" rtl="0">
              <a:buNone/>
            </a:pPr>
            <a:r>
              <a:rPr lang="en-US" dirty="0" smtClean="0">
                <a:latin typeface="Andalus" pitchFamily="2" charset="-78"/>
                <a:cs typeface="Andalus" pitchFamily="2" charset="-78"/>
              </a:rPr>
              <a:t> </a:t>
            </a: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7" name="Picture 6" descr="H:\Babol\88_89_1\CBSE_Component Basef Software Engineering\design pattern\cat-4.aspx_files\obs.jpg"/>
          <p:cNvPicPr/>
          <p:nvPr/>
        </p:nvPicPr>
        <p:blipFill>
          <a:blip r:embed="rId2"/>
          <a:srcRect/>
          <a:stretch>
            <a:fillRect/>
          </a:stretch>
        </p:blipFill>
        <p:spPr bwMode="auto">
          <a:xfrm>
            <a:off x="3048000" y="2971800"/>
            <a:ext cx="5181600" cy="3505200"/>
          </a:xfrm>
          <a:prstGeom prst="rect">
            <a:avLst/>
          </a:prstGeom>
          <a:noFill/>
          <a:ln w="9525">
            <a:noFill/>
            <a:miter lim="800000"/>
            <a:headEnd/>
            <a:tailEnd/>
          </a:ln>
        </p:spPr>
      </p:pic>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16</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Observer(cont’d)</a:t>
            </a:r>
            <a:endParaRPr lang="fa-IR" sz="32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normAutofit/>
          </a:bodyPr>
          <a:lstStyle/>
          <a:p>
            <a:pPr algn="l" rtl="0">
              <a:buNone/>
            </a:pPr>
            <a:r>
              <a:rPr lang="en-US" sz="2400" b="1" dirty="0" smtClean="0">
                <a:latin typeface="Andalus" pitchFamily="2" charset="-78"/>
                <a:cs typeface="Andalus" pitchFamily="2" charset="-78"/>
              </a:rPr>
              <a:t>Consequences Loose Coupling</a:t>
            </a:r>
          </a:p>
          <a:p>
            <a:pPr algn="l" rtl="0">
              <a:buNone/>
            </a:pPr>
            <a:endParaRPr lang="en-US" b="1" dirty="0" smtClean="0">
              <a:latin typeface="Andalus" pitchFamily="2" charset="-78"/>
              <a:cs typeface="Andalus" pitchFamily="2" charset="-78"/>
            </a:endParaRPr>
          </a:p>
          <a:p>
            <a:pPr algn="l" rtl="0" fontAlgn="auto">
              <a:spcAft>
                <a:spcPts val="0"/>
              </a:spcAft>
              <a:defRPr/>
            </a:pPr>
            <a:r>
              <a:rPr lang="en-US" sz="2600" dirty="0" smtClean="0">
                <a:latin typeface="Andalus" pitchFamily="2" charset="-78"/>
                <a:cs typeface="Andalus" pitchFamily="2" charset="-78"/>
              </a:rPr>
              <a:t>Subjects and observers are loosely coupled.</a:t>
            </a:r>
          </a:p>
          <a:p>
            <a:pPr algn="l" rtl="0" fontAlgn="auto">
              <a:spcAft>
                <a:spcPts val="0"/>
              </a:spcAft>
              <a:defRPr/>
            </a:pPr>
            <a:r>
              <a:rPr lang="en-US" sz="2600" dirty="0" smtClean="0">
                <a:latin typeface="Andalus" pitchFamily="2" charset="-78"/>
                <a:cs typeface="Andalus" pitchFamily="2" charset="-78"/>
              </a:rPr>
              <a:t>The subject only knows the observer interface and not its implementation.</a:t>
            </a:r>
          </a:p>
          <a:p>
            <a:pPr algn="l" rtl="0" fontAlgn="auto">
              <a:spcAft>
                <a:spcPts val="0"/>
              </a:spcAft>
              <a:defRPr/>
            </a:pPr>
            <a:r>
              <a:rPr lang="en-US" sz="2600" dirty="0" smtClean="0">
                <a:latin typeface="Andalus" pitchFamily="2" charset="-78"/>
                <a:cs typeface="Andalus" pitchFamily="2" charset="-78"/>
              </a:rPr>
              <a:t>Observers can be added and removed at any time.</a:t>
            </a:r>
          </a:p>
          <a:p>
            <a:pPr algn="l" rtl="0" fontAlgn="auto">
              <a:spcAft>
                <a:spcPts val="0"/>
              </a:spcAft>
              <a:defRPr/>
            </a:pPr>
            <a:r>
              <a:rPr lang="en-US" sz="2600" dirty="0" smtClean="0">
                <a:latin typeface="Andalus" pitchFamily="2" charset="-78"/>
                <a:cs typeface="Andalus" pitchFamily="2" charset="-78"/>
              </a:rPr>
              <a:t>In adding new observers the subject does not need to be modified. </a:t>
            </a:r>
          </a:p>
          <a:p>
            <a:pPr algn="l" rtl="0" fontAlgn="auto">
              <a:spcAft>
                <a:spcPts val="0"/>
              </a:spcAft>
              <a:defRPr/>
            </a:pPr>
            <a:r>
              <a:rPr lang="en-US" sz="2600" dirty="0" smtClean="0">
                <a:latin typeface="Andalus" pitchFamily="2" charset="-78"/>
                <a:cs typeface="Andalus" pitchFamily="2" charset="-78"/>
              </a:rPr>
              <a:t>Subjects and observers can be reused independently.</a:t>
            </a:r>
          </a:p>
          <a:p>
            <a:pPr algn="l" rtl="0" fontAlgn="auto">
              <a:spcAft>
                <a:spcPts val="0"/>
              </a:spcAft>
              <a:defRPr/>
            </a:pPr>
            <a:r>
              <a:rPr lang="en-US" sz="2600" dirty="0" smtClean="0">
                <a:latin typeface="Andalus" pitchFamily="2" charset="-78"/>
                <a:cs typeface="Andalus" pitchFamily="2" charset="-78"/>
              </a:rPr>
              <a:t>Changes to the subject or observer will not affect the other.</a:t>
            </a:r>
            <a:endParaRPr lang="en-US" sz="2600" b="1"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cxnSp>
        <p:nvCxnSpPr>
          <p:cNvPr id="8" name="Straight Connector 7"/>
          <p:cNvCxnSpPr/>
          <p:nvPr/>
        </p:nvCxnSpPr>
        <p:spPr>
          <a:xfrm>
            <a:off x="381000" y="1905000"/>
            <a:ext cx="3581400" cy="1588"/>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a:xfrm>
            <a:off x="7010400" y="6492875"/>
            <a:ext cx="2133600" cy="365125"/>
          </a:xfrm>
        </p:spPr>
        <p:txBody>
          <a:bodyPr/>
          <a:lstStyle/>
          <a:p>
            <a:fld id="{B6F15528-21DE-4FAA-801E-634DDDAF4B2B}" type="slidenum">
              <a:rPr lang="en-US" smtClean="0"/>
              <a:pPr/>
              <a:t>17</a:t>
            </a:fld>
            <a:r>
              <a:rPr lang="en-US" dirty="0" smtClean="0"/>
              <a:t>of27</a:t>
            </a:r>
            <a:endParaRPr lang="en-US" dirty="0"/>
          </a:p>
        </p:txBody>
      </p:sp>
      <p:sp>
        <p:nvSpPr>
          <p:cNvPr id="10" name="Footer Placeholder 9"/>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5410200"/>
          </a:xfrm>
        </p:spPr>
        <p:txBody>
          <a:bodyPr/>
          <a:lstStyle/>
          <a:p>
            <a:pPr algn="l" rtl="0">
              <a:buNone/>
            </a:pPr>
            <a:r>
              <a:rPr lang="en-US" sz="2800" dirty="0" smtClean="0">
                <a:latin typeface="Andalus" pitchFamily="2" charset="-78"/>
                <a:cs typeface="Andalus" pitchFamily="2" charset="-78"/>
              </a:rPr>
              <a:t>Intent</a:t>
            </a:r>
          </a:p>
          <a:p>
            <a:pPr algn="l" rtl="0">
              <a:buNone/>
            </a:pPr>
            <a:r>
              <a:rPr lang="en-US" sz="2400" dirty="0" smtClean="0">
                <a:latin typeface="Andalus" pitchFamily="2" charset="-78"/>
                <a:cs typeface="Andalus" pitchFamily="2" charset="-78"/>
              </a:rPr>
              <a:t>Define a family of algorithms, encapsulate each one, and make them interchangeable. Strategy lets the algorithm vary independently from clients that use it.</a:t>
            </a:r>
          </a:p>
          <a:p>
            <a:pPr algn="l" rtl="0">
              <a:buNone/>
            </a:pPr>
            <a:endParaRPr lang="en-US" sz="2800"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Strategy</a:t>
            </a:r>
            <a:endParaRPr lang="fa-IR" sz="3200" dirty="0">
              <a:latin typeface="Elephant" pitchFamily="18" charset="0"/>
              <a:cs typeface="B Nazanin" pitchFamily="2" charset="-78"/>
            </a:endParaRPr>
          </a:p>
        </p:txBody>
      </p:sp>
      <p:pic>
        <p:nvPicPr>
          <p:cNvPr id="8" name="Picture 7" descr="H:\Babol\88_89_1\CBSE_Component Basef Software Engineering\design pattern\cat-4.aspx_files\str1.jpg"/>
          <p:cNvPicPr/>
          <p:nvPr/>
        </p:nvPicPr>
        <p:blipFill>
          <a:blip r:embed="rId2"/>
          <a:srcRect/>
          <a:stretch>
            <a:fillRect/>
          </a:stretch>
        </p:blipFill>
        <p:spPr bwMode="auto">
          <a:xfrm>
            <a:off x="1066800" y="3124200"/>
            <a:ext cx="6477000" cy="3057525"/>
          </a:xfrm>
          <a:prstGeom prst="rect">
            <a:avLst/>
          </a:prstGeom>
          <a:noFill/>
          <a:ln w="9525">
            <a:noFill/>
            <a:miter lim="800000"/>
            <a:headEnd/>
            <a:tailEnd/>
          </a:ln>
        </p:spPr>
      </p:pic>
      <p:sp>
        <p:nvSpPr>
          <p:cNvPr id="9" name="Slide Number Placeholder 8"/>
          <p:cNvSpPr>
            <a:spLocks noGrp="1"/>
          </p:cNvSpPr>
          <p:nvPr>
            <p:ph type="sldNum" sz="quarter" idx="12"/>
          </p:nvPr>
        </p:nvSpPr>
        <p:spPr>
          <a:xfrm>
            <a:off x="7010400" y="6492875"/>
            <a:ext cx="2133600" cy="365125"/>
          </a:xfrm>
        </p:spPr>
        <p:txBody>
          <a:bodyPr/>
          <a:lstStyle/>
          <a:p>
            <a:fld id="{B6F15528-21DE-4FAA-801E-634DDDAF4B2B}" type="slidenum">
              <a:rPr lang="en-US" smtClean="0"/>
              <a:pPr/>
              <a:t>18</a:t>
            </a:fld>
            <a:r>
              <a:rPr lang="en-US" dirty="0" smtClean="0"/>
              <a:t>of27</a:t>
            </a:r>
            <a:endParaRPr lang="en-US" dirty="0"/>
          </a:p>
        </p:txBody>
      </p:sp>
      <p:sp>
        <p:nvSpPr>
          <p:cNvPr id="10" name="Footer Placeholder 9"/>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Autofit/>
          </a:bodyPr>
          <a:lstStyle/>
          <a:p>
            <a:pPr algn="l"/>
            <a:r>
              <a:rPr lang="en-US" sz="3200" b="1" dirty="0" smtClean="0">
                <a:latin typeface="Elephant" pitchFamily="18" charset="0"/>
                <a:cs typeface="Andalus" pitchFamily="2" charset="-78"/>
              </a:rPr>
              <a:t>Chain of Responsibility</a:t>
            </a:r>
            <a:endParaRPr lang="fa-IR" sz="3200" b="1"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a:buNone/>
            </a:pPr>
            <a:r>
              <a:rPr lang="en-US" dirty="0" smtClean="0">
                <a:latin typeface="Andalus" pitchFamily="2" charset="-78"/>
                <a:cs typeface="Andalus" pitchFamily="2" charset="-78"/>
              </a:rPr>
              <a:t>Intent</a:t>
            </a:r>
          </a:p>
          <a:p>
            <a:pPr algn="l" rtl="0">
              <a:buNone/>
            </a:pPr>
            <a:r>
              <a:rPr lang="en-US" sz="2400" dirty="0" smtClean="0">
                <a:latin typeface="Andalus" pitchFamily="2" charset="-78"/>
                <a:cs typeface="Andalus" pitchFamily="2" charset="-78"/>
              </a:rPr>
              <a:t>Avoid coupling the sender of a request to its receiver by giving more than one object a chance to handle the request. Chain the receiving objects and pass the request along the chain until an object handles it.</a:t>
            </a:r>
          </a:p>
          <a:p>
            <a:pPr algn="l" rtl="0">
              <a:buNone/>
            </a:pPr>
            <a:endParaRPr lang="en-US" sz="2400"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graphicFrame>
        <p:nvGraphicFramePr>
          <p:cNvPr id="7" name="Table 6"/>
          <p:cNvGraphicFramePr>
            <a:graphicFrameLocks noGrp="1"/>
          </p:cNvGraphicFramePr>
          <p:nvPr/>
        </p:nvGraphicFramePr>
        <p:xfrm>
          <a:off x="1447800" y="3657600"/>
          <a:ext cx="5715000" cy="2667000"/>
        </p:xfrm>
        <a:graphic>
          <a:graphicData uri="http://schemas.openxmlformats.org/drawingml/2006/table">
            <a:tbl>
              <a:tblPr rtl="1"/>
              <a:tblGrid>
                <a:gridCol w="2701551"/>
                <a:gridCol w="3013449"/>
              </a:tblGrid>
              <a:tr h="533400">
                <a:tc>
                  <a:txBody>
                    <a:bodyPr/>
                    <a:lstStyle/>
                    <a:p>
                      <a:pPr algn="just" rtl="1">
                        <a:lnSpc>
                          <a:spcPct val="115000"/>
                        </a:lnSpc>
                        <a:spcAft>
                          <a:spcPts val="1000"/>
                        </a:spcAft>
                      </a:pPr>
                      <a:r>
                        <a:rPr lang="en-US" sz="2400" b="1" dirty="0" smtClean="0">
                          <a:latin typeface="Calibri"/>
                          <a:ea typeface="Times New Roman"/>
                          <a:cs typeface="Tahoma"/>
                        </a:rPr>
                        <a:t>Management Level</a:t>
                      </a:r>
                      <a:endParaRPr lang="en-US" sz="24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en-US" sz="2400" b="1" dirty="0" smtClean="0">
                          <a:latin typeface="Calibri"/>
                          <a:ea typeface="Times New Roman"/>
                          <a:cs typeface="Arial"/>
                        </a:rPr>
                        <a:t>Order</a:t>
                      </a:r>
                      <a:r>
                        <a:rPr lang="en-US" sz="2400" b="1" baseline="0" dirty="0" smtClean="0">
                          <a:latin typeface="Calibri"/>
                          <a:ea typeface="Times New Roman"/>
                          <a:cs typeface="Arial"/>
                        </a:rPr>
                        <a:t> Cost</a:t>
                      </a:r>
                      <a:endParaRPr lang="en-US" sz="24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00">
                <a:tc>
                  <a:txBody>
                    <a:bodyPr/>
                    <a:lstStyle/>
                    <a:p>
                      <a:pPr algn="just" rtl="1">
                        <a:lnSpc>
                          <a:spcPct val="115000"/>
                        </a:lnSpc>
                        <a:spcAft>
                          <a:spcPts val="1000"/>
                        </a:spcAft>
                      </a:pPr>
                      <a:r>
                        <a:rPr lang="en-US" sz="1800" dirty="0" smtClean="0">
                          <a:latin typeface="Calibri"/>
                          <a:ea typeface="Times New Roman"/>
                          <a:cs typeface="Tahoma"/>
                        </a:rPr>
                        <a:t>Legation</a:t>
                      </a:r>
                      <a:r>
                        <a:rPr lang="en-US" sz="1800" baseline="0" dirty="0" smtClean="0">
                          <a:latin typeface="Calibri"/>
                          <a:ea typeface="Times New Roman"/>
                          <a:cs typeface="Tahoma"/>
                        </a:rPr>
                        <a:t> Manager</a:t>
                      </a:r>
                      <a:endParaRPr lang="en-US"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en-US" sz="1800" dirty="0" smtClean="0">
                          <a:latin typeface="Calibri"/>
                          <a:ea typeface="Times New Roman"/>
                          <a:cs typeface="Tahoma"/>
                        </a:rPr>
                        <a:t>25000</a:t>
                      </a:r>
                      <a:endParaRPr lang="en-US"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00">
                <a:tc>
                  <a:txBody>
                    <a:bodyPr/>
                    <a:lstStyle/>
                    <a:p>
                      <a:pPr algn="just" rtl="1">
                        <a:lnSpc>
                          <a:spcPct val="115000"/>
                        </a:lnSpc>
                        <a:spcAft>
                          <a:spcPts val="1000"/>
                        </a:spcAft>
                      </a:pPr>
                      <a:r>
                        <a:rPr lang="en-US" sz="1800" dirty="0" smtClean="0">
                          <a:latin typeface="Calibri"/>
                          <a:ea typeface="Times New Roman"/>
                          <a:cs typeface="Tahoma"/>
                        </a:rPr>
                        <a:t>Area</a:t>
                      </a:r>
                      <a:r>
                        <a:rPr lang="en-US" sz="1800" baseline="0" dirty="0" smtClean="0">
                          <a:latin typeface="Calibri"/>
                          <a:ea typeface="Times New Roman"/>
                          <a:cs typeface="Tahoma"/>
                        </a:rPr>
                        <a:t> manager</a:t>
                      </a:r>
                      <a:endParaRPr lang="en-US"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en-US" sz="1800" dirty="0" smtClean="0">
                          <a:latin typeface="Calibri"/>
                          <a:ea typeface="Times New Roman"/>
                          <a:cs typeface="Tahoma"/>
                        </a:rPr>
                        <a:t>100000</a:t>
                      </a:r>
                      <a:endParaRPr lang="en-US"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00">
                <a:tc>
                  <a:txBody>
                    <a:bodyPr/>
                    <a:lstStyle/>
                    <a:p>
                      <a:pPr algn="just" rtl="1">
                        <a:lnSpc>
                          <a:spcPct val="115000"/>
                        </a:lnSpc>
                        <a:spcAft>
                          <a:spcPts val="1000"/>
                        </a:spcAft>
                      </a:pPr>
                      <a:r>
                        <a:rPr lang="en-US" sz="1800" dirty="0" smtClean="0">
                          <a:latin typeface="Calibri"/>
                          <a:ea typeface="Times New Roman"/>
                          <a:cs typeface="Tahoma"/>
                        </a:rPr>
                        <a:t>Deputy</a:t>
                      </a:r>
                      <a:endParaRPr lang="en-US"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en-US" sz="1800" dirty="0" smtClean="0">
                          <a:latin typeface="Calibri"/>
                          <a:ea typeface="Times New Roman"/>
                          <a:cs typeface="Tahoma"/>
                        </a:rPr>
                        <a:t>200000</a:t>
                      </a:r>
                      <a:endParaRPr lang="en-US"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00">
                <a:tc>
                  <a:txBody>
                    <a:bodyPr/>
                    <a:lstStyle/>
                    <a:p>
                      <a:pPr algn="just" rtl="1">
                        <a:lnSpc>
                          <a:spcPct val="115000"/>
                        </a:lnSpc>
                        <a:spcAft>
                          <a:spcPts val="1000"/>
                        </a:spcAft>
                      </a:pPr>
                      <a:r>
                        <a:rPr lang="en-US" sz="1800" dirty="0" smtClean="0">
                          <a:latin typeface="Calibri"/>
                          <a:ea typeface="Times New Roman"/>
                          <a:cs typeface="Tahoma"/>
                        </a:rPr>
                        <a:t>chief</a:t>
                      </a:r>
                      <a:endParaRPr lang="en-US"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en-US" sz="1800" dirty="0" smtClean="0">
                          <a:latin typeface="Calibri"/>
                          <a:ea typeface="Times New Roman"/>
                          <a:cs typeface="Tahoma"/>
                        </a:rPr>
                        <a:t>400000</a:t>
                      </a:r>
                      <a:endParaRPr lang="en-US"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19</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fontScale="90000"/>
          </a:bodyPr>
          <a:lstStyle/>
          <a:p>
            <a:pPr algn="l"/>
            <a:r>
              <a:rPr lang="en-US" dirty="0" smtClean="0">
                <a:latin typeface="Elephant" pitchFamily="18" charset="0"/>
                <a:cs typeface="Aharoni" pitchFamily="2" charset="-79"/>
              </a:rPr>
              <a:t>Outline</a:t>
            </a:r>
            <a:endParaRPr lang="fa-IR"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a:buFont typeface="Wingdings" pitchFamily="2" charset="2"/>
              <a:buChar char="q"/>
            </a:pPr>
            <a:r>
              <a:rPr lang="en-US" dirty="0" smtClean="0"/>
              <a:t>   </a:t>
            </a:r>
            <a:r>
              <a:rPr lang="en-US" dirty="0" smtClean="0">
                <a:latin typeface="Andalus" pitchFamily="2" charset="-78"/>
                <a:cs typeface="Andalus" pitchFamily="2" charset="-78"/>
              </a:rPr>
              <a:t>Template Method</a:t>
            </a:r>
          </a:p>
          <a:p>
            <a:pPr algn="l" rtl="0">
              <a:buFont typeface="Wingdings" pitchFamily="2" charset="2"/>
              <a:buChar char="q"/>
            </a:pPr>
            <a:r>
              <a:rPr lang="en-US" dirty="0">
                <a:latin typeface="Andalus" pitchFamily="2" charset="-78"/>
                <a:cs typeface="Andalus" pitchFamily="2" charset="-78"/>
              </a:rPr>
              <a:t> </a:t>
            </a:r>
            <a:r>
              <a:rPr lang="en-US" dirty="0" smtClean="0">
                <a:latin typeface="Andalus" pitchFamily="2" charset="-78"/>
                <a:cs typeface="Andalus" pitchFamily="2" charset="-78"/>
              </a:rPr>
              <a:t>  Mediator</a:t>
            </a:r>
          </a:p>
          <a:p>
            <a:pPr algn="l" rtl="0">
              <a:buFont typeface="Wingdings" pitchFamily="2" charset="2"/>
              <a:buChar char="q"/>
            </a:pPr>
            <a:r>
              <a:rPr lang="en-US" dirty="0">
                <a:latin typeface="Andalus" pitchFamily="2" charset="-78"/>
                <a:cs typeface="Andalus" pitchFamily="2" charset="-78"/>
              </a:rPr>
              <a:t> </a:t>
            </a:r>
            <a:r>
              <a:rPr lang="en-US" dirty="0" smtClean="0">
                <a:latin typeface="Andalus" pitchFamily="2" charset="-78"/>
                <a:cs typeface="Andalus" pitchFamily="2" charset="-78"/>
              </a:rPr>
              <a:t>  Observer</a:t>
            </a:r>
          </a:p>
          <a:p>
            <a:pPr algn="l" rtl="0">
              <a:buFont typeface="Wingdings" pitchFamily="2" charset="2"/>
              <a:buChar char="q"/>
            </a:pPr>
            <a:r>
              <a:rPr lang="en-US" dirty="0">
                <a:latin typeface="Andalus" pitchFamily="2" charset="-78"/>
                <a:cs typeface="Andalus" pitchFamily="2" charset="-78"/>
              </a:rPr>
              <a:t> </a:t>
            </a:r>
            <a:r>
              <a:rPr lang="en-US" dirty="0" smtClean="0">
                <a:latin typeface="Andalus" pitchFamily="2" charset="-78"/>
                <a:cs typeface="Andalus" pitchFamily="2" charset="-78"/>
              </a:rPr>
              <a:t>  Strategy</a:t>
            </a:r>
          </a:p>
          <a:p>
            <a:pPr algn="l" rtl="0">
              <a:buFont typeface="Wingdings" pitchFamily="2" charset="2"/>
              <a:buChar char="q"/>
            </a:pPr>
            <a:r>
              <a:rPr lang="en-US" dirty="0">
                <a:latin typeface="Andalus" pitchFamily="2" charset="-78"/>
                <a:cs typeface="Andalus" pitchFamily="2" charset="-78"/>
              </a:rPr>
              <a:t> </a:t>
            </a:r>
            <a:r>
              <a:rPr lang="en-US" dirty="0" smtClean="0">
                <a:latin typeface="Andalus" pitchFamily="2" charset="-78"/>
                <a:cs typeface="Andalus" pitchFamily="2" charset="-78"/>
              </a:rPr>
              <a:t>  Chain of Responsibility</a:t>
            </a:r>
          </a:p>
          <a:p>
            <a:pPr algn="l" rtl="0">
              <a:buFont typeface="Wingdings" pitchFamily="2" charset="2"/>
              <a:buChar char="q"/>
            </a:pPr>
            <a:r>
              <a:rPr lang="en-US" dirty="0">
                <a:latin typeface="Andalus" pitchFamily="2" charset="-78"/>
                <a:cs typeface="Andalus" pitchFamily="2" charset="-78"/>
              </a:rPr>
              <a:t> </a:t>
            </a:r>
            <a:r>
              <a:rPr lang="en-US" dirty="0" smtClean="0">
                <a:latin typeface="Andalus" pitchFamily="2" charset="-78"/>
                <a:cs typeface="Andalus" pitchFamily="2" charset="-78"/>
              </a:rPr>
              <a:t>  State</a:t>
            </a:r>
          </a:p>
          <a:p>
            <a:pPr algn="l" rtl="0">
              <a:buFont typeface="Wingdings" pitchFamily="2" charset="2"/>
              <a:buChar char="q"/>
            </a:pPr>
            <a:r>
              <a:rPr lang="en-US" dirty="0">
                <a:latin typeface="Andalus" pitchFamily="2" charset="-78"/>
                <a:cs typeface="Andalus" pitchFamily="2" charset="-78"/>
              </a:rPr>
              <a:t> </a:t>
            </a:r>
            <a:r>
              <a:rPr lang="en-US" dirty="0" smtClean="0">
                <a:latin typeface="Andalus" pitchFamily="2" charset="-78"/>
                <a:cs typeface="Andalus" pitchFamily="2" charset="-78"/>
              </a:rPr>
              <a:t>  </a:t>
            </a:r>
            <a:r>
              <a:rPr lang="en-US" dirty="0" err="1" smtClean="0">
                <a:latin typeface="Andalus" pitchFamily="2" charset="-78"/>
                <a:cs typeface="Andalus" pitchFamily="2" charset="-78"/>
              </a:rPr>
              <a:t>Iterator</a:t>
            </a:r>
            <a:endParaRPr lang="en-US" dirty="0" smtClean="0">
              <a:latin typeface="Andalus" pitchFamily="2" charset="-78"/>
              <a:cs typeface="Andalus" pitchFamily="2" charset="-78"/>
            </a:endParaRPr>
          </a:p>
          <a:p>
            <a:pPr algn="l" rtl="0">
              <a:buFont typeface="Wingdings" pitchFamily="2" charset="2"/>
              <a:buChar char="q"/>
            </a:pPr>
            <a:r>
              <a:rPr lang="en-US" dirty="0">
                <a:latin typeface="Andalus" pitchFamily="2" charset="-78"/>
                <a:cs typeface="Andalus" pitchFamily="2" charset="-78"/>
              </a:rPr>
              <a:t> </a:t>
            </a:r>
            <a:r>
              <a:rPr lang="en-US" dirty="0" smtClean="0">
                <a:latin typeface="Andalus" pitchFamily="2" charset="-78"/>
                <a:cs typeface="Andalus" pitchFamily="2" charset="-78"/>
              </a:rPr>
              <a:t> Memento</a:t>
            </a:r>
            <a:endParaRPr lang="fa-IR" dirty="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Slide Number Placeholder 6"/>
          <p:cNvSpPr>
            <a:spLocks noGrp="1"/>
          </p:cNvSpPr>
          <p:nvPr>
            <p:ph type="sldNum" sz="quarter" idx="12"/>
          </p:nvPr>
        </p:nvSpPr>
        <p:spPr>
          <a:xfrm>
            <a:off x="7010400" y="6492875"/>
            <a:ext cx="2133600" cy="365125"/>
          </a:xfrm>
        </p:spPr>
        <p:txBody>
          <a:bodyPr/>
          <a:lstStyle/>
          <a:p>
            <a:fld id="{B6F15528-21DE-4FAA-801E-634DDDAF4B2B}" type="slidenum">
              <a:rPr lang="en-US" smtClean="0"/>
              <a:pPr/>
              <a:t>2</a:t>
            </a:fld>
            <a:r>
              <a:rPr lang="en-US" dirty="0" smtClean="0"/>
              <a:t>of27</a:t>
            </a:r>
          </a:p>
        </p:txBody>
      </p:sp>
      <p:sp>
        <p:nvSpPr>
          <p:cNvPr id="8" name="Footer Placeholder 7"/>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Autofit/>
          </a:bodyPr>
          <a:lstStyle/>
          <a:p>
            <a:pPr algn="l"/>
            <a:r>
              <a:rPr lang="en-US" sz="3200" b="1" dirty="0" smtClean="0">
                <a:latin typeface="Elephant" pitchFamily="18" charset="0"/>
                <a:cs typeface="Andalus" pitchFamily="2" charset="-78"/>
              </a:rPr>
              <a:t>Chain of Responsibility(cont’d)</a:t>
            </a:r>
            <a:endParaRPr lang="fa-IR" sz="3200" dirty="0">
              <a:latin typeface="Elephant" pitchFamily="18" charset="0"/>
              <a:cs typeface="B Nazanin"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7170" name="Picture 2"/>
          <p:cNvPicPr>
            <a:picLocks noChangeAspect="1" noChangeArrowheads="1"/>
          </p:cNvPicPr>
          <p:nvPr/>
        </p:nvPicPr>
        <p:blipFill>
          <a:blip r:embed="rId2"/>
          <a:srcRect/>
          <a:stretch>
            <a:fillRect/>
          </a:stretch>
        </p:blipFill>
        <p:spPr bwMode="auto">
          <a:xfrm>
            <a:off x="1447800" y="3429000"/>
            <a:ext cx="6381750" cy="1457325"/>
          </a:xfrm>
          <a:prstGeom prst="rect">
            <a:avLst/>
          </a:prstGeom>
          <a:noFill/>
          <a:ln w="9525">
            <a:noFill/>
            <a:miter lim="800000"/>
            <a:headEnd/>
            <a:tailEnd/>
          </a:ln>
          <a:effectLst/>
        </p:spPr>
      </p:pic>
      <p:pic>
        <p:nvPicPr>
          <p:cNvPr id="7169" name="Picture 1"/>
          <p:cNvPicPr>
            <a:picLocks noGrp="1" noChangeAspect="1" noChangeArrowheads="1"/>
          </p:cNvPicPr>
          <p:nvPr>
            <p:ph idx="1"/>
          </p:nvPr>
        </p:nvPicPr>
        <p:blipFill>
          <a:blip r:embed="rId3"/>
          <a:srcRect/>
          <a:stretch>
            <a:fillRect/>
          </a:stretch>
        </p:blipFill>
        <p:spPr bwMode="auto">
          <a:xfrm>
            <a:off x="1447800" y="2362200"/>
            <a:ext cx="6248400" cy="3420737"/>
          </a:xfrm>
          <a:prstGeom prst="rect">
            <a:avLst/>
          </a:prstGeom>
          <a:noFill/>
          <a:ln w="9525">
            <a:noFill/>
            <a:miter lim="800000"/>
            <a:headEnd/>
            <a:tailEnd/>
          </a:ln>
          <a:effectLst/>
        </p:spPr>
      </p:pic>
      <p:sp>
        <p:nvSpPr>
          <p:cNvPr id="8" name="Rectangle 7"/>
          <p:cNvSpPr/>
          <p:nvPr/>
        </p:nvSpPr>
        <p:spPr>
          <a:xfrm>
            <a:off x="228600" y="1295400"/>
            <a:ext cx="6019800" cy="923330"/>
          </a:xfrm>
          <a:prstGeom prst="rect">
            <a:avLst/>
          </a:prstGeom>
        </p:spPr>
        <p:txBody>
          <a:bodyPr wrap="square">
            <a:spAutoFit/>
          </a:bodyPr>
          <a:lstStyle/>
          <a:p>
            <a:pPr>
              <a:buFont typeface="Arial" pitchFamily="34" charset="0"/>
              <a:buChar char="•"/>
            </a:pPr>
            <a:r>
              <a:rPr lang="en-US" i="1" dirty="0" smtClean="0"/>
              <a:t> </a:t>
            </a:r>
            <a:r>
              <a:rPr lang="en-US" dirty="0" smtClean="0"/>
              <a:t>Reduced coupling</a:t>
            </a:r>
          </a:p>
          <a:p>
            <a:pPr>
              <a:buFont typeface="Arial" pitchFamily="34" charset="0"/>
              <a:buChar char="•"/>
            </a:pPr>
            <a:r>
              <a:rPr lang="en-US" dirty="0" smtClean="0"/>
              <a:t> Added flexibility in assigning responsibilities to objects</a:t>
            </a:r>
          </a:p>
          <a:p>
            <a:pPr>
              <a:buFont typeface="Arial" pitchFamily="34" charset="0"/>
              <a:buChar char="•"/>
            </a:pPr>
            <a:r>
              <a:rPr lang="en-US" dirty="0" smtClean="0"/>
              <a:t> Receipt isn't guaranteed</a:t>
            </a:r>
            <a:endParaRPr lang="fa-IR" dirty="0"/>
          </a:p>
        </p:txBody>
      </p:sp>
      <p:sp>
        <p:nvSpPr>
          <p:cNvPr id="9" name="Slide Number Placeholder 8"/>
          <p:cNvSpPr>
            <a:spLocks noGrp="1"/>
          </p:cNvSpPr>
          <p:nvPr>
            <p:ph type="sldNum" sz="quarter" idx="12"/>
          </p:nvPr>
        </p:nvSpPr>
        <p:spPr>
          <a:xfrm>
            <a:off x="7010400" y="6492875"/>
            <a:ext cx="2133600" cy="365125"/>
          </a:xfrm>
        </p:spPr>
        <p:txBody>
          <a:bodyPr/>
          <a:lstStyle/>
          <a:p>
            <a:fld id="{B6F15528-21DE-4FAA-801E-634DDDAF4B2B}" type="slidenum">
              <a:rPr lang="en-US" smtClean="0"/>
              <a:pPr/>
              <a:t>20</a:t>
            </a:fld>
            <a:r>
              <a:rPr lang="en-US" dirty="0" smtClean="0"/>
              <a:t>of27</a:t>
            </a:r>
            <a:endParaRPr lang="en-US" dirty="0"/>
          </a:p>
        </p:txBody>
      </p:sp>
      <p:sp>
        <p:nvSpPr>
          <p:cNvPr id="10" name="Footer Placeholder 9"/>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xit" presetSubtype="16" fill="hold" nodeType="clickEffect">
                                  <p:stCondLst>
                                    <p:cond delay="0"/>
                                  </p:stCondLst>
                                  <p:childTnLst>
                                    <p:animEffect transition="out" filter="diamond(in)">
                                      <p:cBhvr>
                                        <p:cTn id="6" dur="500"/>
                                        <p:tgtEl>
                                          <p:spTgt spid="7169"/>
                                        </p:tgtEl>
                                      </p:cBhvr>
                                    </p:animEffect>
                                    <p:set>
                                      <p:cBhvr>
                                        <p:cTn id="7" dur="1" fill="hold">
                                          <p:stCondLst>
                                            <p:cond delay="499"/>
                                          </p:stCondLst>
                                        </p:cTn>
                                        <p:tgtEl>
                                          <p:spTgt spid="716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fontScale="90000"/>
          </a:bodyPr>
          <a:lstStyle/>
          <a:p>
            <a:pPr algn="l"/>
            <a:r>
              <a:rPr lang="en-US" sz="3200" dirty="0" smtClean="0">
                <a:latin typeface="Elephant" pitchFamily="18" charset="0"/>
                <a:cs typeface="B Nazanin" pitchFamily="2" charset="-78"/>
              </a:rPr>
              <a:t>state</a:t>
            </a:r>
            <a:endParaRPr lang="fa-IR" sz="32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a:buNone/>
            </a:pPr>
            <a:r>
              <a:rPr lang="en-US" dirty="0" smtClean="0">
                <a:latin typeface="Andalus" pitchFamily="2" charset="-78"/>
                <a:cs typeface="Andalus" pitchFamily="2" charset="-78"/>
              </a:rPr>
              <a:t>Intent</a:t>
            </a:r>
          </a:p>
          <a:p>
            <a:pPr algn="l" rtl="0">
              <a:buNone/>
            </a:pPr>
            <a:r>
              <a:rPr lang="en-US" sz="2400" dirty="0" smtClean="0">
                <a:latin typeface="Andalus" pitchFamily="2" charset="-78"/>
                <a:cs typeface="Andalus" pitchFamily="2" charset="-78"/>
              </a:rPr>
              <a:t>Allow an object to alter its behavior when its internal state changes. The object will appear to change its class.</a:t>
            </a:r>
          </a:p>
          <a:p>
            <a:pPr algn="l" rtl="0">
              <a:buNone/>
            </a:pPr>
            <a:endParaRPr lang="en-US" sz="2400"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7" name="Picture 6" descr="H:\Babol\88_89_1\CBSE_Component Basef Software Engineering\design pattern\cat-4.aspx_files\state1.jpg"/>
          <p:cNvPicPr/>
          <p:nvPr/>
        </p:nvPicPr>
        <p:blipFill>
          <a:blip r:embed="rId2"/>
          <a:srcRect/>
          <a:stretch>
            <a:fillRect/>
          </a:stretch>
        </p:blipFill>
        <p:spPr bwMode="auto">
          <a:xfrm>
            <a:off x="3505200" y="3048000"/>
            <a:ext cx="5029200" cy="2971800"/>
          </a:xfrm>
          <a:prstGeom prst="rect">
            <a:avLst/>
          </a:prstGeom>
          <a:noFill/>
          <a:ln w="9525">
            <a:noFill/>
            <a:miter lim="800000"/>
            <a:headEnd/>
            <a:tailEnd/>
          </a:ln>
        </p:spPr>
      </p:pic>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21</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5410200"/>
          </a:xfrm>
        </p:spPr>
        <p:txBody>
          <a:bodyPr>
            <a:normAutofit/>
          </a:bodyPr>
          <a:lstStyle/>
          <a:p>
            <a:pPr algn="l" rtl="0"/>
            <a:r>
              <a:rPr lang="en-US" sz="2400" dirty="0" smtClean="0">
                <a:latin typeface="Andalus" pitchFamily="2" charset="-78"/>
                <a:cs typeface="Andalus" pitchFamily="2" charset="-78"/>
              </a:rPr>
              <a:t>It localizes state-specific behavior and partitions behavior for different states</a:t>
            </a:r>
          </a:p>
          <a:p>
            <a:pPr algn="l" rtl="0"/>
            <a:r>
              <a:rPr lang="en-US" sz="2400" dirty="0" smtClean="0">
                <a:latin typeface="Andalus" pitchFamily="2" charset="-78"/>
                <a:cs typeface="Andalus" pitchFamily="2" charset="-78"/>
              </a:rPr>
              <a:t>It makes state transitions explicit</a:t>
            </a:r>
          </a:p>
          <a:p>
            <a:pPr algn="l" rtl="0"/>
            <a:r>
              <a:rPr lang="en-US" sz="2400" dirty="0" smtClean="0">
                <a:latin typeface="Andalus" pitchFamily="2" charset="-78"/>
                <a:cs typeface="Andalus" pitchFamily="2" charset="-78"/>
              </a:rPr>
              <a:t>State objects can be shared</a:t>
            </a: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Title 1"/>
          <p:cNvSpPr>
            <a:spLocks noGrp="1"/>
          </p:cNvSpPr>
          <p:nvPr>
            <p:ph type="title"/>
          </p:nvPr>
        </p:nvSpPr>
        <p:spPr>
          <a:xfrm>
            <a:off x="457200" y="274638"/>
            <a:ext cx="8001000" cy="563562"/>
          </a:xfrm>
        </p:spPr>
        <p:txBody>
          <a:bodyPr>
            <a:normAutofit fontScale="90000"/>
          </a:bodyPr>
          <a:lstStyle/>
          <a:p>
            <a:pPr algn="l"/>
            <a:r>
              <a:rPr lang="en-US" sz="3200" dirty="0" smtClean="0">
                <a:latin typeface="Elephant" pitchFamily="18" charset="0"/>
                <a:cs typeface="B Nazanin" pitchFamily="2" charset="-78"/>
              </a:rPr>
              <a:t>State(cont’d)</a:t>
            </a:r>
            <a:endParaRPr lang="fa-IR" sz="3200" dirty="0">
              <a:latin typeface="Elephant" pitchFamily="18" charset="0"/>
              <a:cs typeface="B Nazanin" pitchFamily="2" charset="-78"/>
            </a:endParaRPr>
          </a:p>
        </p:txBody>
      </p:sp>
      <p:pic>
        <p:nvPicPr>
          <p:cNvPr id="8" name="Picture 7" descr="H:\Babol\88_89_1\CBSE_Component Basef Software Engineering\design pattern\cat-4.aspx_files\state2.jpg"/>
          <p:cNvPicPr/>
          <p:nvPr/>
        </p:nvPicPr>
        <p:blipFill>
          <a:blip r:embed="rId2"/>
          <a:srcRect/>
          <a:stretch>
            <a:fillRect/>
          </a:stretch>
        </p:blipFill>
        <p:spPr bwMode="auto">
          <a:xfrm>
            <a:off x="2667000" y="3200400"/>
            <a:ext cx="5529263" cy="2938463"/>
          </a:xfrm>
          <a:prstGeom prst="rect">
            <a:avLst/>
          </a:prstGeom>
          <a:noFill/>
          <a:ln w="9525">
            <a:noFill/>
            <a:miter lim="800000"/>
            <a:headEnd/>
            <a:tailEnd/>
          </a:ln>
        </p:spPr>
      </p:pic>
      <p:sp>
        <p:nvSpPr>
          <p:cNvPr id="9" name="Slide Number Placeholder 8"/>
          <p:cNvSpPr>
            <a:spLocks noGrp="1"/>
          </p:cNvSpPr>
          <p:nvPr>
            <p:ph type="sldNum" sz="quarter" idx="12"/>
          </p:nvPr>
        </p:nvSpPr>
        <p:spPr>
          <a:xfrm>
            <a:off x="7010400" y="6492875"/>
            <a:ext cx="2133600" cy="365125"/>
          </a:xfrm>
        </p:spPr>
        <p:txBody>
          <a:bodyPr/>
          <a:lstStyle/>
          <a:p>
            <a:fld id="{B6F15528-21DE-4FAA-801E-634DDDAF4B2B}" type="slidenum">
              <a:rPr lang="en-US" smtClean="0"/>
              <a:pPr/>
              <a:t>22</a:t>
            </a:fld>
            <a:r>
              <a:rPr lang="en-US" dirty="0" smtClean="0"/>
              <a:t>of27</a:t>
            </a:r>
            <a:endParaRPr lang="en-US" dirty="0"/>
          </a:p>
        </p:txBody>
      </p:sp>
      <p:sp>
        <p:nvSpPr>
          <p:cNvPr id="10" name="Footer Placeholder 9"/>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Autofit/>
          </a:bodyPr>
          <a:lstStyle/>
          <a:p>
            <a:pPr algn="l"/>
            <a:r>
              <a:rPr lang="en-US" sz="3200" dirty="0" err="1" smtClean="0">
                <a:latin typeface="Elephant" pitchFamily="18" charset="0"/>
                <a:cs typeface="B Nazanin" pitchFamily="2" charset="-78"/>
              </a:rPr>
              <a:t>Iterator</a:t>
            </a:r>
            <a:endParaRPr lang="fa-IR" sz="32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a:buNone/>
            </a:pPr>
            <a:r>
              <a:rPr lang="en-US" sz="2800" b="1" dirty="0" smtClean="0">
                <a:latin typeface="Andalus" pitchFamily="2" charset="-78"/>
                <a:cs typeface="Andalus" pitchFamily="2" charset="-78"/>
              </a:rPr>
              <a:t>Intent</a:t>
            </a:r>
          </a:p>
          <a:p>
            <a:pPr algn="l" rtl="0">
              <a:buNone/>
            </a:pPr>
            <a:r>
              <a:rPr lang="en-US" sz="2400" dirty="0" smtClean="0">
                <a:latin typeface="Andalus" pitchFamily="2" charset="-78"/>
                <a:cs typeface="Andalus" pitchFamily="2" charset="-78"/>
              </a:rPr>
              <a:t>Provide a way to access the elements of an aggregate object sequentially without exposing its underlying representation.</a:t>
            </a:r>
          </a:p>
          <a:p>
            <a:pPr algn="l" rtl="0">
              <a:buNone/>
            </a:pPr>
            <a:endParaRPr lang="en-US"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7" name="Picture 6" descr="H:\Babol\88_89_1\CBSE_Component Basef Software Engineering\design pattern\cat-4.aspx_files\iterator.jpg"/>
          <p:cNvPicPr/>
          <p:nvPr/>
        </p:nvPicPr>
        <p:blipFill>
          <a:blip r:embed="rId2"/>
          <a:srcRect/>
          <a:stretch>
            <a:fillRect/>
          </a:stretch>
        </p:blipFill>
        <p:spPr bwMode="auto">
          <a:xfrm>
            <a:off x="2133600" y="2819400"/>
            <a:ext cx="5334000" cy="3419475"/>
          </a:xfrm>
          <a:prstGeom prst="rect">
            <a:avLst/>
          </a:prstGeom>
          <a:noFill/>
          <a:ln w="9525">
            <a:noFill/>
            <a:miter lim="800000"/>
            <a:headEnd/>
            <a:tailEnd/>
          </a:ln>
        </p:spPr>
      </p:pic>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23</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fontScale="90000"/>
          </a:bodyPr>
          <a:lstStyle/>
          <a:p>
            <a:pPr algn="l"/>
            <a:r>
              <a:rPr lang="en-US" sz="3200" dirty="0" smtClean="0">
                <a:latin typeface="Elephant" pitchFamily="18" charset="0"/>
                <a:cs typeface="B Nazanin" pitchFamily="2" charset="-78"/>
              </a:rPr>
              <a:t>Memento</a:t>
            </a:r>
            <a:endParaRPr lang="fa-IR" sz="32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a:buNone/>
            </a:pPr>
            <a:r>
              <a:rPr lang="en-US" sz="2800" b="1" dirty="0" smtClean="0">
                <a:latin typeface="Andalus" pitchFamily="2" charset="-78"/>
                <a:cs typeface="Andalus" pitchFamily="2" charset="-78"/>
              </a:rPr>
              <a:t>Intent</a:t>
            </a:r>
          </a:p>
          <a:p>
            <a:pPr algn="l" rtl="0">
              <a:buNone/>
            </a:pPr>
            <a:r>
              <a:rPr lang="en-US" sz="2400" dirty="0" smtClean="0">
                <a:latin typeface="Andalus" pitchFamily="2" charset="-78"/>
                <a:cs typeface="Andalus" pitchFamily="2" charset="-78"/>
              </a:rPr>
              <a:t>Without violating encapsulation, capture and externalize an object's internal state so that the object can be restored to this state later.</a:t>
            </a:r>
          </a:p>
          <a:p>
            <a:pPr algn="l" rtl="0">
              <a:buNone/>
            </a:pPr>
            <a:endParaRPr lang="en-US"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3073" name="Picture 1"/>
          <p:cNvPicPr>
            <a:picLocks noChangeAspect="1" noChangeArrowheads="1"/>
          </p:cNvPicPr>
          <p:nvPr/>
        </p:nvPicPr>
        <p:blipFill>
          <a:blip r:embed="rId2"/>
          <a:srcRect/>
          <a:stretch>
            <a:fillRect/>
          </a:stretch>
        </p:blipFill>
        <p:spPr bwMode="auto">
          <a:xfrm>
            <a:off x="1219200" y="3276600"/>
            <a:ext cx="6534150" cy="2714625"/>
          </a:xfrm>
          <a:prstGeom prst="rect">
            <a:avLst/>
          </a:prstGeom>
          <a:noFill/>
          <a:ln w="9525">
            <a:noFill/>
            <a:miter lim="800000"/>
            <a:headEnd/>
            <a:tailEnd/>
          </a:ln>
          <a:effectLst/>
        </p:spPr>
      </p:pic>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24</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fontScale="90000"/>
          </a:bodyPr>
          <a:lstStyle/>
          <a:p>
            <a:pPr algn="l"/>
            <a:r>
              <a:rPr lang="en-US" dirty="0" err="1" smtClean="0">
                <a:latin typeface="Elephant" pitchFamily="18" charset="0"/>
                <a:cs typeface="B Nazanin" pitchFamily="2" charset="-78"/>
              </a:rPr>
              <a:t>Refrence</a:t>
            </a:r>
            <a:endParaRPr lang="fa-IR"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normAutofit/>
          </a:bodyPr>
          <a:lstStyle/>
          <a:p>
            <a:pPr algn="l" rtl="0">
              <a:buNone/>
            </a:pPr>
            <a:r>
              <a:rPr lang="en-US" sz="2000" dirty="0" smtClean="0">
                <a:latin typeface="Andalus" pitchFamily="2" charset="-78"/>
                <a:cs typeface="Andalus" pitchFamily="2" charset="-78"/>
              </a:rPr>
              <a:t>[1</a:t>
            </a:r>
            <a:r>
              <a:rPr lang="en-US" sz="2000" dirty="0" smtClean="0"/>
              <a:t> Erich Gamma, Richard Helm, Ralph Johnson, John </a:t>
            </a:r>
            <a:r>
              <a:rPr lang="en-US" sz="2000" dirty="0" err="1" smtClean="0"/>
              <a:t>Vlissides</a:t>
            </a:r>
            <a:r>
              <a:rPr lang="en-US" sz="2000" dirty="0" smtClean="0"/>
              <a:t> "Design Patterns Elements of Reusable Object-Oriented Software Addison-Wesley Pub Co"; 1st edition (January 15, 1995)</a:t>
            </a:r>
          </a:p>
          <a:p>
            <a:pPr algn="l" rtl="0">
              <a:buNone/>
            </a:pPr>
            <a:r>
              <a:rPr lang="en-US" sz="2000" dirty="0" smtClean="0">
                <a:latin typeface="Andalus" pitchFamily="2" charset="-78"/>
                <a:cs typeface="Andalus" pitchFamily="2" charset="-78"/>
              </a:rPr>
              <a:t>[2] </a:t>
            </a:r>
            <a:r>
              <a:rPr lang="en-US" sz="2000" i="1" dirty="0" smtClean="0"/>
              <a:t>Head First Design Patterns, Freeman and Freeman, O'Reilly, 2004</a:t>
            </a:r>
          </a:p>
          <a:p>
            <a:pPr algn="l" rtl="0">
              <a:buNone/>
            </a:pPr>
            <a:endParaRPr lang="en-US" sz="2000"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Slide Number Placeholder 6"/>
          <p:cNvSpPr>
            <a:spLocks noGrp="1"/>
          </p:cNvSpPr>
          <p:nvPr>
            <p:ph type="sldNum" sz="quarter" idx="12"/>
          </p:nvPr>
        </p:nvSpPr>
        <p:spPr>
          <a:xfrm>
            <a:off x="7010400" y="6492875"/>
            <a:ext cx="2133600" cy="365125"/>
          </a:xfrm>
        </p:spPr>
        <p:txBody>
          <a:bodyPr/>
          <a:lstStyle/>
          <a:p>
            <a:fld id="{B6F15528-21DE-4FAA-801E-634DDDAF4B2B}" type="slidenum">
              <a:rPr lang="en-US" smtClean="0"/>
              <a:pPr/>
              <a:t>25</a:t>
            </a:fld>
            <a:r>
              <a:rPr lang="en-US" dirty="0" smtClean="0"/>
              <a:t>of27</a:t>
            </a:r>
            <a:endParaRPr lang="en-US" dirty="0"/>
          </a:p>
        </p:txBody>
      </p:sp>
      <p:sp>
        <p:nvSpPr>
          <p:cNvPr id="8" name="Footer Placeholder 7"/>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563562"/>
          </a:xfrm>
        </p:spPr>
        <p:txBody>
          <a:bodyPr>
            <a:noAutofit/>
          </a:bodyPr>
          <a:lstStyle/>
          <a:p>
            <a:r>
              <a:rPr lang="en-US" sz="3200" dirty="0" smtClean="0">
                <a:latin typeface="Elephant" pitchFamily="18" charset="0"/>
                <a:cs typeface="B Nazanin" pitchFamily="2" charset="-78"/>
              </a:rPr>
              <a:t>Thanks for your Attention</a:t>
            </a:r>
            <a:endParaRPr lang="fa-IR" sz="3200" dirty="0">
              <a:latin typeface="Elephant" pitchFamily="18" charset="0"/>
              <a:cs typeface="B Nazanin" pitchFamily="2" charset="-78"/>
            </a:endParaRPr>
          </a:p>
        </p:txBody>
      </p:sp>
      <p:sp>
        <p:nvSpPr>
          <p:cNvPr id="3" name="Content Placeholder 2"/>
          <p:cNvSpPr>
            <a:spLocks noGrp="1"/>
          </p:cNvSpPr>
          <p:nvPr>
            <p:ph idx="1"/>
          </p:nvPr>
        </p:nvSpPr>
        <p:spPr>
          <a:xfrm>
            <a:off x="228600" y="3200400"/>
            <a:ext cx="8610600" cy="4191000"/>
          </a:xfrm>
        </p:spPr>
        <p:txBody>
          <a:bodyPr>
            <a:normAutofit/>
          </a:bodyPr>
          <a:lstStyle/>
          <a:p>
            <a:pPr algn="ctr" rtl="0">
              <a:buNone/>
            </a:pPr>
            <a:r>
              <a:rPr lang="en-US" sz="1800" dirty="0" smtClean="0">
                <a:latin typeface="Elephant" pitchFamily="18" charset="0"/>
                <a:cs typeface="Andalus" pitchFamily="2" charset="-78"/>
              </a:rPr>
              <a:t>Questions??</a:t>
            </a: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Plus 6"/>
          <p:cNvSpPr/>
          <p:nvPr/>
        </p:nvSpPr>
        <p:spPr>
          <a:xfrm>
            <a:off x="0"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26</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pic>
        <p:nvPicPr>
          <p:cNvPr id="2049" name="Picture 1" descr="D:\Picture\Problem_solving\k1210121.jpg"/>
          <p:cNvPicPr>
            <a:picLocks noChangeAspect="1" noChangeArrowheads="1"/>
          </p:cNvPicPr>
          <p:nvPr/>
        </p:nvPicPr>
        <p:blipFill>
          <a:blip r:embed="rId2"/>
          <a:srcRect/>
          <a:stretch>
            <a:fillRect/>
          </a:stretch>
        </p:blipFill>
        <p:spPr bwMode="auto">
          <a:xfrm>
            <a:off x="6324600" y="1230351"/>
            <a:ext cx="1333500" cy="2159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a:bodyPr>
          <a:lstStyle/>
          <a:p>
            <a:pPr algn="l"/>
            <a:r>
              <a:rPr lang="en-US" sz="2800" dirty="0" smtClean="0">
                <a:latin typeface="Elephant" pitchFamily="18" charset="0"/>
                <a:cs typeface="B Nazanin" pitchFamily="2" charset="-78"/>
              </a:rPr>
              <a:t>Template Method</a:t>
            </a:r>
            <a:endParaRPr lang="fa-IR" sz="28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181600"/>
          </a:xfrm>
        </p:spPr>
        <p:txBody>
          <a:bodyPr>
            <a:normAutofit fontScale="92500"/>
          </a:bodyPr>
          <a:lstStyle/>
          <a:p>
            <a:pPr algn="l" rtl="0">
              <a:buNone/>
            </a:pPr>
            <a:r>
              <a:rPr lang="en-US" sz="2800" b="1" dirty="0" smtClean="0">
                <a:latin typeface="Andalus" pitchFamily="2" charset="-78"/>
                <a:ea typeface="Tahoma" pitchFamily="34" charset="0"/>
                <a:cs typeface="Andalus" pitchFamily="2" charset="-78"/>
              </a:rPr>
              <a:t>Intent</a:t>
            </a:r>
          </a:p>
          <a:p>
            <a:pPr algn="l" rtl="0" fontAlgn="auto">
              <a:lnSpc>
                <a:spcPct val="90000"/>
              </a:lnSpc>
              <a:spcAft>
                <a:spcPts val="0"/>
              </a:spcAft>
              <a:defRPr/>
            </a:pPr>
            <a:r>
              <a:rPr lang="en-US" sz="3000" dirty="0" smtClean="0">
                <a:cs typeface="B Aseman" pitchFamily="2" charset="-78"/>
              </a:rPr>
              <a:t>Encapsulates an algorithm by creating a template for it.</a:t>
            </a:r>
          </a:p>
          <a:p>
            <a:pPr algn="l" rtl="0" fontAlgn="auto">
              <a:lnSpc>
                <a:spcPct val="90000"/>
              </a:lnSpc>
              <a:spcAft>
                <a:spcPts val="0"/>
              </a:spcAft>
              <a:defRPr/>
            </a:pPr>
            <a:r>
              <a:rPr lang="en-US" sz="3000" dirty="0" smtClean="0">
                <a:cs typeface="B Aseman" pitchFamily="2" charset="-78"/>
              </a:rPr>
              <a:t>Defines the skeleton of an algorithm as a set of steps.</a:t>
            </a:r>
          </a:p>
          <a:p>
            <a:pPr algn="l" rtl="0" fontAlgn="auto">
              <a:lnSpc>
                <a:spcPct val="90000"/>
              </a:lnSpc>
              <a:spcAft>
                <a:spcPts val="0"/>
              </a:spcAft>
              <a:defRPr/>
            </a:pPr>
            <a:r>
              <a:rPr lang="en-US" sz="3000" dirty="0" smtClean="0">
                <a:cs typeface="B Aseman" pitchFamily="2" charset="-78"/>
              </a:rPr>
              <a:t>Some methods of the algorithm have to be implemented by the subclasses – these are abstract methods in the super class.</a:t>
            </a:r>
          </a:p>
          <a:p>
            <a:pPr algn="l" rtl="0" fontAlgn="auto">
              <a:lnSpc>
                <a:spcPct val="90000"/>
              </a:lnSpc>
              <a:spcAft>
                <a:spcPts val="0"/>
              </a:spcAft>
              <a:defRPr/>
            </a:pPr>
            <a:r>
              <a:rPr lang="en-US" sz="3000" dirty="0" smtClean="0">
                <a:cs typeface="B Aseman" pitchFamily="2" charset="-78"/>
              </a:rPr>
              <a:t>The subclasses can redefine certain steps of the algorithm without changing the algorithm’s structure.</a:t>
            </a:r>
          </a:p>
          <a:p>
            <a:pPr algn="l" rtl="0" fontAlgn="auto">
              <a:lnSpc>
                <a:spcPct val="90000"/>
              </a:lnSpc>
              <a:spcAft>
                <a:spcPts val="0"/>
              </a:spcAft>
              <a:defRPr/>
            </a:pPr>
            <a:r>
              <a:rPr lang="en-US" sz="3000" dirty="0" smtClean="0">
                <a:cs typeface="B Aseman" pitchFamily="2" charset="-78"/>
              </a:rPr>
              <a:t>Some steps of the algorithm are concrete methods defined in the super class.</a:t>
            </a: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dirty="0"/>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Slide Number Placeholder 6"/>
          <p:cNvSpPr>
            <a:spLocks noGrp="1"/>
          </p:cNvSpPr>
          <p:nvPr>
            <p:ph type="sldNum" sz="quarter" idx="12"/>
          </p:nvPr>
        </p:nvSpPr>
        <p:spPr>
          <a:xfrm>
            <a:off x="7010400" y="6492875"/>
            <a:ext cx="2133600" cy="365125"/>
          </a:xfrm>
        </p:spPr>
        <p:txBody>
          <a:bodyPr/>
          <a:lstStyle/>
          <a:p>
            <a:fld id="{B6F15528-21DE-4FAA-801E-634DDDAF4B2B}" type="slidenum">
              <a:rPr lang="en-US" smtClean="0"/>
              <a:pPr/>
              <a:t>3</a:t>
            </a:fld>
            <a:r>
              <a:rPr lang="en-US" dirty="0" smtClean="0"/>
              <a:t>of 27</a:t>
            </a:r>
            <a:endParaRPr lang="en-US" dirty="0"/>
          </a:p>
        </p:txBody>
      </p:sp>
      <p:sp>
        <p:nvSpPr>
          <p:cNvPr id="8" name="Footer Placeholder 7"/>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a:bodyPr>
          <a:lstStyle/>
          <a:p>
            <a:pPr algn="l"/>
            <a:r>
              <a:rPr lang="en-US" sz="2800" dirty="0" smtClean="0">
                <a:latin typeface="Elephant" pitchFamily="18" charset="0"/>
                <a:cs typeface="B Nazanin" pitchFamily="2" charset="-78"/>
              </a:rPr>
              <a:t>Template Method(cont’d)</a:t>
            </a:r>
            <a:endParaRPr lang="fa-IR" sz="28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fontAlgn="auto">
              <a:lnSpc>
                <a:spcPct val="80000"/>
              </a:lnSpc>
              <a:spcAft>
                <a:spcPts val="0"/>
              </a:spcAft>
              <a:defRPr/>
            </a:pPr>
            <a:r>
              <a:rPr lang="en-US" sz="2400" dirty="0" smtClean="0"/>
              <a:t>Coffee Recipe</a:t>
            </a:r>
          </a:p>
          <a:p>
            <a:pPr lvl="1" algn="l" rtl="0" fontAlgn="auto">
              <a:lnSpc>
                <a:spcPct val="80000"/>
              </a:lnSpc>
              <a:spcAft>
                <a:spcPts val="0"/>
              </a:spcAft>
              <a:defRPr/>
            </a:pPr>
            <a:r>
              <a:rPr lang="en-US" sz="2000" dirty="0" smtClean="0"/>
              <a:t>Boil some water</a:t>
            </a:r>
          </a:p>
          <a:p>
            <a:pPr lvl="1" algn="l" rtl="0" fontAlgn="auto">
              <a:lnSpc>
                <a:spcPct val="80000"/>
              </a:lnSpc>
              <a:spcAft>
                <a:spcPts val="0"/>
              </a:spcAft>
              <a:defRPr/>
            </a:pPr>
            <a:r>
              <a:rPr lang="en-US" sz="2000" dirty="0" smtClean="0"/>
              <a:t>Brew coffee in boiling water</a:t>
            </a:r>
          </a:p>
          <a:p>
            <a:pPr lvl="1" algn="l" rtl="0" fontAlgn="auto">
              <a:lnSpc>
                <a:spcPct val="80000"/>
              </a:lnSpc>
              <a:spcAft>
                <a:spcPts val="0"/>
              </a:spcAft>
              <a:defRPr/>
            </a:pPr>
            <a:r>
              <a:rPr lang="en-US" sz="2000" dirty="0" smtClean="0"/>
              <a:t>Pour coffee in cup</a:t>
            </a:r>
          </a:p>
          <a:p>
            <a:pPr lvl="1" algn="l" rtl="0" fontAlgn="auto">
              <a:lnSpc>
                <a:spcPct val="80000"/>
              </a:lnSpc>
              <a:spcAft>
                <a:spcPts val="0"/>
              </a:spcAft>
              <a:defRPr/>
            </a:pPr>
            <a:r>
              <a:rPr lang="en-US" sz="2000" dirty="0" smtClean="0"/>
              <a:t>Add sugar and milk</a:t>
            </a:r>
          </a:p>
          <a:p>
            <a:pPr lvl="1" algn="l" rtl="0" fontAlgn="auto">
              <a:lnSpc>
                <a:spcPct val="80000"/>
              </a:lnSpc>
              <a:spcAft>
                <a:spcPts val="0"/>
              </a:spcAft>
              <a:buNone/>
              <a:defRPr/>
            </a:pPr>
            <a:endParaRPr lang="en-US" sz="2000" dirty="0" smtClean="0"/>
          </a:p>
          <a:p>
            <a:pPr algn="l" rtl="0" fontAlgn="auto">
              <a:lnSpc>
                <a:spcPct val="80000"/>
              </a:lnSpc>
              <a:spcAft>
                <a:spcPts val="0"/>
              </a:spcAft>
              <a:defRPr/>
            </a:pPr>
            <a:r>
              <a:rPr lang="en-US" sz="2400" dirty="0" smtClean="0"/>
              <a:t>Tea Recipe</a:t>
            </a:r>
          </a:p>
          <a:p>
            <a:pPr lvl="1" algn="l" rtl="0" fontAlgn="auto">
              <a:lnSpc>
                <a:spcPct val="80000"/>
              </a:lnSpc>
              <a:spcAft>
                <a:spcPts val="0"/>
              </a:spcAft>
              <a:defRPr/>
            </a:pPr>
            <a:r>
              <a:rPr lang="en-US" sz="2000" dirty="0" smtClean="0"/>
              <a:t>Boil some water </a:t>
            </a:r>
          </a:p>
          <a:p>
            <a:pPr lvl="1" algn="l" rtl="0" fontAlgn="auto">
              <a:lnSpc>
                <a:spcPct val="80000"/>
              </a:lnSpc>
              <a:spcAft>
                <a:spcPts val="0"/>
              </a:spcAft>
              <a:defRPr/>
            </a:pPr>
            <a:r>
              <a:rPr lang="en-US" sz="2000" dirty="0" smtClean="0"/>
              <a:t>Brew tea in boiling water</a:t>
            </a:r>
          </a:p>
          <a:p>
            <a:pPr lvl="1" algn="l" rtl="0" fontAlgn="auto">
              <a:lnSpc>
                <a:spcPct val="80000"/>
              </a:lnSpc>
              <a:spcAft>
                <a:spcPts val="0"/>
              </a:spcAft>
              <a:defRPr/>
            </a:pPr>
            <a:r>
              <a:rPr lang="en-US" sz="2000" dirty="0" smtClean="0"/>
              <a:t>Pour tea in cup</a:t>
            </a:r>
          </a:p>
          <a:p>
            <a:pPr lvl="1" algn="l" rtl="0" fontAlgn="auto">
              <a:lnSpc>
                <a:spcPct val="80000"/>
              </a:lnSpc>
              <a:spcAft>
                <a:spcPts val="0"/>
              </a:spcAft>
              <a:defRPr/>
            </a:pPr>
            <a:r>
              <a:rPr lang="en-US" sz="2000" dirty="0" smtClean="0"/>
              <a:t>Add sugar</a:t>
            </a:r>
          </a:p>
          <a:p>
            <a:pPr lvl="1" algn="l" rtl="0" fontAlgn="auto">
              <a:lnSpc>
                <a:spcPct val="80000"/>
              </a:lnSpc>
              <a:spcAft>
                <a:spcPts val="0"/>
              </a:spcAft>
              <a:buNone/>
              <a:defRPr/>
            </a:pPr>
            <a:endParaRPr lang="en-US" sz="2000" dirty="0" smtClean="0"/>
          </a:p>
          <a:p>
            <a:pPr algn="l" rtl="0" fontAlgn="auto">
              <a:lnSpc>
                <a:spcPct val="80000"/>
              </a:lnSpc>
              <a:spcAft>
                <a:spcPts val="0"/>
              </a:spcAft>
              <a:defRPr/>
            </a:pPr>
            <a:r>
              <a:rPr lang="en-US" sz="2400" dirty="0" smtClean="0"/>
              <a:t>Suppose you are required to implement a system to maintain this</a:t>
            </a:r>
          </a:p>
          <a:p>
            <a:pPr algn="l" rtl="0">
              <a:buNone/>
            </a:pPr>
            <a:endParaRPr lang="en-US"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Slide Number Placeholder 6"/>
          <p:cNvSpPr>
            <a:spLocks noGrp="1"/>
          </p:cNvSpPr>
          <p:nvPr>
            <p:ph type="sldNum" sz="quarter" idx="12"/>
          </p:nvPr>
        </p:nvSpPr>
        <p:spPr>
          <a:xfrm>
            <a:off x="7010400" y="6492875"/>
            <a:ext cx="2133600" cy="365125"/>
          </a:xfrm>
        </p:spPr>
        <p:txBody>
          <a:bodyPr/>
          <a:lstStyle/>
          <a:p>
            <a:fld id="{B6F15528-21DE-4FAA-801E-634DDDAF4B2B}" type="slidenum">
              <a:rPr lang="en-US" smtClean="0"/>
              <a:pPr/>
              <a:t>4</a:t>
            </a:fld>
            <a:r>
              <a:rPr lang="en-US" dirty="0" smtClean="0"/>
              <a:t>of27</a:t>
            </a:r>
            <a:endParaRPr lang="en-US" dirty="0"/>
          </a:p>
        </p:txBody>
      </p:sp>
      <p:sp>
        <p:nvSpPr>
          <p:cNvPr id="8" name="Footer Placeholder 7"/>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a:bodyPr>
          <a:lstStyle/>
          <a:p>
            <a:pPr algn="l"/>
            <a:r>
              <a:rPr lang="en-US" sz="2800" dirty="0" smtClean="0">
                <a:latin typeface="Elephant" pitchFamily="18" charset="0"/>
                <a:cs typeface="B Nazanin" pitchFamily="2" charset="-78"/>
              </a:rPr>
              <a:t>Template Method(cont’d)</a:t>
            </a:r>
            <a:endParaRPr lang="fa-IR" sz="2800" dirty="0">
              <a:latin typeface="Elephant" pitchFamily="18" charset="0"/>
              <a:cs typeface="B Nazanin"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8" name="Picture 7" descr="H:\Babol\88_89_1\CBSE_Component Basef Software Engineering\design pattern\cat-4.aspx_files\template2.jpg"/>
          <p:cNvPicPr/>
          <p:nvPr/>
        </p:nvPicPr>
        <p:blipFill>
          <a:blip r:embed="rId2"/>
          <a:srcRect/>
          <a:stretch>
            <a:fillRect/>
          </a:stretch>
        </p:blipFill>
        <p:spPr bwMode="auto">
          <a:xfrm>
            <a:off x="1219200" y="2819400"/>
            <a:ext cx="6553200" cy="3048000"/>
          </a:xfrm>
          <a:prstGeom prst="rect">
            <a:avLst/>
          </a:prstGeom>
          <a:noFill/>
          <a:ln w="9525">
            <a:noFill/>
            <a:miter lim="800000"/>
            <a:headEnd/>
            <a:tailEnd/>
          </a:ln>
        </p:spPr>
      </p:pic>
      <p:pic>
        <p:nvPicPr>
          <p:cNvPr id="7" name="Content Placeholder 6" descr="H:\Babol\88_89_1\CBSE_Component Basef Software Engineering\design pattern\cat-4.aspx_files\template1.jpg"/>
          <p:cNvPicPr>
            <a:picLocks noGrp="1"/>
          </p:cNvPicPr>
          <p:nvPr>
            <p:ph idx="1"/>
          </p:nvPr>
        </p:nvPicPr>
        <p:blipFill>
          <a:blip r:embed="rId3"/>
          <a:srcRect/>
          <a:stretch>
            <a:fillRect/>
          </a:stretch>
        </p:blipFill>
        <p:spPr bwMode="auto">
          <a:xfrm>
            <a:off x="1219200" y="2819401"/>
            <a:ext cx="6325372" cy="3048000"/>
          </a:xfrm>
          <a:prstGeom prst="rect">
            <a:avLst/>
          </a:prstGeom>
          <a:noFill/>
          <a:ln w="9525">
            <a:noFill/>
            <a:miter lim="800000"/>
            <a:headEnd/>
            <a:tailEnd/>
          </a:ln>
        </p:spPr>
      </p:pic>
      <p:pic>
        <p:nvPicPr>
          <p:cNvPr id="10" name="Picture 6"/>
          <p:cNvPicPr>
            <a:picLocks noChangeAspect="1" noChangeArrowheads="1"/>
          </p:cNvPicPr>
          <p:nvPr/>
        </p:nvPicPr>
        <p:blipFill>
          <a:blip r:embed="rId4"/>
          <a:srcRect/>
          <a:stretch>
            <a:fillRect/>
          </a:stretch>
        </p:blipFill>
        <p:spPr bwMode="auto">
          <a:xfrm>
            <a:off x="457200" y="1263804"/>
            <a:ext cx="8001000" cy="1447800"/>
          </a:xfrm>
          <a:prstGeom prst="rect">
            <a:avLst/>
          </a:prstGeom>
          <a:noFill/>
          <a:ln w="9525">
            <a:noFill/>
            <a:miter lim="800000"/>
            <a:headEnd/>
            <a:tailEnd/>
          </a:ln>
          <a:effectLst/>
        </p:spPr>
      </p:pic>
      <p:pic>
        <p:nvPicPr>
          <p:cNvPr id="9" name="Picture 3"/>
          <p:cNvPicPr>
            <a:picLocks noChangeAspect="1" noChangeArrowheads="1"/>
          </p:cNvPicPr>
          <p:nvPr/>
        </p:nvPicPr>
        <p:blipFill>
          <a:blip r:embed="rId5"/>
          <a:srcRect/>
          <a:stretch>
            <a:fillRect/>
          </a:stretch>
        </p:blipFill>
        <p:spPr bwMode="auto">
          <a:xfrm>
            <a:off x="457200" y="1252653"/>
            <a:ext cx="8077200" cy="1623169"/>
          </a:xfrm>
          <a:prstGeom prst="rect">
            <a:avLst/>
          </a:prstGeom>
          <a:noFill/>
          <a:ln w="9525">
            <a:noFill/>
            <a:miter lim="800000"/>
            <a:headEnd/>
            <a:tailEnd/>
          </a:ln>
          <a:effectLst/>
        </p:spPr>
      </p:pic>
      <p:sp>
        <p:nvSpPr>
          <p:cNvPr id="11" name="Slide Number Placeholder 10"/>
          <p:cNvSpPr>
            <a:spLocks noGrp="1"/>
          </p:cNvSpPr>
          <p:nvPr>
            <p:ph type="sldNum" sz="quarter" idx="12"/>
          </p:nvPr>
        </p:nvSpPr>
        <p:spPr>
          <a:xfrm>
            <a:off x="7010400" y="6492875"/>
            <a:ext cx="2133600" cy="365125"/>
          </a:xfrm>
        </p:spPr>
        <p:txBody>
          <a:bodyPr/>
          <a:lstStyle/>
          <a:p>
            <a:fld id="{B6F15528-21DE-4FAA-801E-634DDDAF4B2B}" type="slidenum">
              <a:rPr lang="en-US" smtClean="0"/>
              <a:pPr/>
              <a:t>5</a:t>
            </a:fld>
            <a:r>
              <a:rPr lang="en-US" dirty="0" smtClean="0"/>
              <a:t>of27</a:t>
            </a:r>
            <a:endParaRPr lang="en-US" dirty="0"/>
          </a:p>
        </p:txBody>
      </p:sp>
      <p:sp>
        <p:nvSpPr>
          <p:cNvPr id="12" name="Footer Placeholder 11"/>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nodeType="clickEffect">
                                  <p:stCondLst>
                                    <p:cond delay="0"/>
                                  </p:stCondLst>
                                  <p:childTnLst>
                                    <p:animEffect transition="out" filter="box(in)">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par>
                                <p:cTn id="8" presetID="4" presetClass="exit" presetSubtype="16" fill="hold" nodeType="withEffect">
                                  <p:stCondLst>
                                    <p:cond delay="0"/>
                                  </p:stCondLst>
                                  <p:childTnLst>
                                    <p:animEffect transition="out" filter="box(in)">
                                      <p:cBhvr>
                                        <p:cTn id="9" dur="500"/>
                                        <p:tgtEl>
                                          <p:spTgt spid="9"/>
                                        </p:tgtEl>
                                      </p:cBhvr>
                                    </p:animEffect>
                                    <p:set>
                                      <p:cBhvr>
                                        <p:cTn id="10"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0" name="Title 1"/>
          <p:cNvSpPr>
            <a:spLocks noGrp="1"/>
          </p:cNvSpPr>
          <p:nvPr>
            <p:ph type="title"/>
          </p:nvPr>
        </p:nvSpPr>
        <p:spPr>
          <a:xfrm>
            <a:off x="457200" y="274638"/>
            <a:ext cx="8001000" cy="563562"/>
          </a:xfrm>
        </p:spPr>
        <p:txBody>
          <a:bodyPr>
            <a:normAutofit/>
          </a:bodyPr>
          <a:lstStyle/>
          <a:p>
            <a:pPr algn="l"/>
            <a:r>
              <a:rPr lang="en-US" sz="2800" dirty="0" smtClean="0">
                <a:latin typeface="Elephant" pitchFamily="18" charset="0"/>
                <a:cs typeface="B Nazanin" pitchFamily="2" charset="-78"/>
              </a:rPr>
              <a:t>Template Method(cont’d)</a:t>
            </a:r>
            <a:endParaRPr lang="fa-IR" sz="2800" dirty="0">
              <a:latin typeface="Elephant" pitchFamily="18" charset="0"/>
              <a:cs typeface="B Nazanin" pitchFamily="2" charset="-78"/>
            </a:endParaRPr>
          </a:p>
        </p:txBody>
      </p:sp>
      <p:sp>
        <p:nvSpPr>
          <p:cNvPr id="11" name="Content Placeholder 10"/>
          <p:cNvSpPr>
            <a:spLocks noGrp="1"/>
          </p:cNvSpPr>
          <p:nvPr>
            <p:ph idx="1"/>
          </p:nvPr>
        </p:nvSpPr>
        <p:spPr/>
        <p:txBody>
          <a:bodyPr/>
          <a:lstStyle/>
          <a:p>
            <a:pPr algn="l" rtl="0">
              <a:buNone/>
            </a:pPr>
            <a:r>
              <a:rPr lang="en-US" dirty="0" smtClean="0">
                <a:latin typeface="Andalus" pitchFamily="2" charset="-78"/>
                <a:cs typeface="Andalus" pitchFamily="2" charset="-78"/>
              </a:rPr>
              <a:t>   Template Pattern Structure</a:t>
            </a:r>
            <a:endParaRPr lang="fa-IR" dirty="0">
              <a:latin typeface="Andalus" pitchFamily="2" charset="-78"/>
              <a:cs typeface="Andalus" pitchFamily="2" charset="-78"/>
            </a:endParaRPr>
          </a:p>
        </p:txBody>
      </p:sp>
      <p:pic>
        <p:nvPicPr>
          <p:cNvPr id="13" name="Picture 12" descr="H:\Babol\88_89_1\CBSE_Component Basef Software Engineering\design pattern\cat-4.aspx_files\template3.jpg"/>
          <p:cNvPicPr/>
          <p:nvPr/>
        </p:nvPicPr>
        <p:blipFill>
          <a:blip r:embed="rId2"/>
          <a:srcRect/>
          <a:stretch>
            <a:fillRect/>
          </a:stretch>
        </p:blipFill>
        <p:spPr bwMode="auto">
          <a:xfrm>
            <a:off x="1371600" y="2209800"/>
            <a:ext cx="5715000" cy="3429000"/>
          </a:xfrm>
          <a:prstGeom prst="rect">
            <a:avLst/>
          </a:prstGeom>
          <a:noFill/>
          <a:ln w="9525">
            <a:noFill/>
            <a:miter lim="800000"/>
            <a:headEnd/>
            <a:tailEnd/>
          </a:ln>
        </p:spPr>
      </p:pic>
      <p:sp>
        <p:nvSpPr>
          <p:cNvPr id="14" name="Slide Number Placeholder 13"/>
          <p:cNvSpPr>
            <a:spLocks noGrp="1"/>
          </p:cNvSpPr>
          <p:nvPr>
            <p:ph type="sldNum" sz="quarter" idx="12"/>
          </p:nvPr>
        </p:nvSpPr>
        <p:spPr>
          <a:xfrm>
            <a:off x="7010400" y="6492875"/>
            <a:ext cx="2133600" cy="365125"/>
          </a:xfrm>
        </p:spPr>
        <p:txBody>
          <a:bodyPr/>
          <a:lstStyle/>
          <a:p>
            <a:fld id="{B6F15528-21DE-4FAA-801E-634DDDAF4B2B}" type="slidenum">
              <a:rPr lang="en-US" smtClean="0"/>
              <a:pPr/>
              <a:t>6</a:t>
            </a:fld>
            <a:r>
              <a:rPr lang="en-US" dirty="0" smtClean="0"/>
              <a:t>of27</a:t>
            </a:r>
            <a:endParaRPr lang="en-US" dirty="0"/>
          </a:p>
        </p:txBody>
      </p:sp>
      <p:sp>
        <p:nvSpPr>
          <p:cNvPr id="15" name="Footer Placeholder 14"/>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rmAutofit/>
          </a:bodyPr>
          <a:lstStyle/>
          <a:p>
            <a:pPr algn="l"/>
            <a:r>
              <a:rPr lang="en-US" sz="2800" dirty="0" smtClean="0">
                <a:latin typeface="Elephant" pitchFamily="18" charset="0"/>
                <a:cs typeface="B Nazanin" pitchFamily="2" charset="-78"/>
              </a:rPr>
              <a:t>Template Method(cont’d)</a:t>
            </a:r>
            <a:endParaRPr lang="fa-IR" sz="2800" dirty="0">
              <a:latin typeface="Elephant" pitchFamily="18" charset="0"/>
              <a:cs typeface="B Nazanin" pitchFamily="2" charset="-78"/>
            </a:endParaRPr>
          </a:p>
        </p:txBody>
      </p:sp>
      <p:sp>
        <p:nvSpPr>
          <p:cNvPr id="3" name="Content Placeholder 2"/>
          <p:cNvSpPr>
            <a:spLocks noGrp="1"/>
          </p:cNvSpPr>
          <p:nvPr>
            <p:ph idx="1"/>
          </p:nvPr>
        </p:nvSpPr>
        <p:spPr>
          <a:xfrm>
            <a:off x="304800" y="2362200"/>
            <a:ext cx="8534400" cy="4343400"/>
          </a:xfrm>
        </p:spPr>
        <p:txBody>
          <a:bodyPr>
            <a:normAutofit/>
          </a:bodyPr>
          <a:lstStyle/>
          <a:p>
            <a:pPr algn="l" rtl="0" fontAlgn="auto">
              <a:spcAft>
                <a:spcPts val="0"/>
              </a:spcAft>
              <a:defRPr/>
            </a:pPr>
            <a:r>
              <a:rPr lang="en-US" sz="2400" dirty="0" smtClean="0">
                <a:latin typeface="+mj-lt"/>
                <a:ea typeface="DotumChe" pitchFamily="49" charset="-127"/>
              </a:rPr>
              <a:t>A single class protects and controls the algorithm, namely, </a:t>
            </a:r>
            <a:r>
              <a:rPr lang="en-US" sz="2400" dirty="0" err="1" smtClean="0">
                <a:latin typeface="+mj-lt"/>
                <a:ea typeface="DotumChe" pitchFamily="49" charset="-127"/>
              </a:rPr>
              <a:t>CaffeineBeverage</a:t>
            </a:r>
            <a:r>
              <a:rPr lang="en-US" sz="2400" dirty="0" smtClean="0">
                <a:latin typeface="+mj-lt"/>
                <a:ea typeface="DotumChe" pitchFamily="49" charset="-127"/>
              </a:rPr>
              <a:t>.</a:t>
            </a:r>
          </a:p>
          <a:p>
            <a:pPr algn="l" rtl="0" fontAlgn="auto">
              <a:spcAft>
                <a:spcPts val="0"/>
              </a:spcAft>
              <a:buNone/>
              <a:defRPr/>
            </a:pPr>
            <a:endParaRPr lang="en-US" sz="2400" dirty="0" smtClean="0">
              <a:latin typeface="+mj-lt"/>
              <a:ea typeface="DotumChe" pitchFamily="49" charset="-127"/>
            </a:endParaRPr>
          </a:p>
          <a:p>
            <a:pPr algn="l" rtl="0" fontAlgn="auto">
              <a:spcAft>
                <a:spcPts val="0"/>
              </a:spcAft>
              <a:defRPr/>
            </a:pPr>
            <a:r>
              <a:rPr lang="en-US" sz="2400" dirty="0" smtClean="0">
                <a:latin typeface="+mj-lt"/>
                <a:ea typeface="DotumChe" pitchFamily="49" charset="-127"/>
              </a:rPr>
              <a:t>The </a:t>
            </a:r>
            <a:r>
              <a:rPr lang="en-US" sz="2400" dirty="0" err="1" smtClean="0">
                <a:latin typeface="+mj-lt"/>
                <a:ea typeface="DotumChe" pitchFamily="49" charset="-127"/>
              </a:rPr>
              <a:t>superclass</a:t>
            </a:r>
            <a:r>
              <a:rPr lang="en-US" sz="2400" dirty="0" smtClean="0">
                <a:latin typeface="+mj-lt"/>
                <a:ea typeface="DotumChe" pitchFamily="49" charset="-127"/>
              </a:rPr>
              <a:t> facilitates reuse of methods.</a:t>
            </a:r>
          </a:p>
          <a:p>
            <a:pPr algn="l" rtl="0" fontAlgn="auto">
              <a:spcAft>
                <a:spcPts val="0"/>
              </a:spcAft>
              <a:buNone/>
              <a:defRPr/>
            </a:pPr>
            <a:endParaRPr lang="en-US" sz="2400" dirty="0" smtClean="0">
              <a:latin typeface="+mj-lt"/>
              <a:ea typeface="DotumChe" pitchFamily="49" charset="-127"/>
            </a:endParaRPr>
          </a:p>
          <a:p>
            <a:pPr algn="l" rtl="0" fontAlgn="auto">
              <a:spcAft>
                <a:spcPts val="0"/>
              </a:spcAft>
              <a:defRPr/>
            </a:pPr>
            <a:r>
              <a:rPr lang="en-US" sz="2400" dirty="0" smtClean="0">
                <a:latin typeface="+mj-lt"/>
                <a:ea typeface="DotumChe" pitchFamily="49" charset="-127"/>
              </a:rPr>
              <a:t>Code changes will occur in only one place.</a:t>
            </a:r>
          </a:p>
          <a:p>
            <a:pPr algn="l" rtl="0" fontAlgn="auto">
              <a:spcAft>
                <a:spcPts val="0"/>
              </a:spcAft>
              <a:buNone/>
              <a:defRPr/>
            </a:pPr>
            <a:endParaRPr lang="en-US" sz="2400" dirty="0" smtClean="0">
              <a:latin typeface="+mj-lt"/>
              <a:ea typeface="DotumChe" pitchFamily="49" charset="-127"/>
            </a:endParaRPr>
          </a:p>
          <a:p>
            <a:pPr algn="l" rtl="0" fontAlgn="auto">
              <a:spcAft>
                <a:spcPts val="0"/>
              </a:spcAft>
              <a:defRPr/>
            </a:pPr>
            <a:r>
              <a:rPr lang="en-US" sz="2400" dirty="0" smtClean="0">
                <a:latin typeface="+mj-lt"/>
                <a:ea typeface="DotumChe" pitchFamily="49" charset="-127"/>
              </a:rPr>
              <a:t>Other beverages can be easily added</a:t>
            </a:r>
            <a:r>
              <a:rPr lang="en-US" dirty="0" smtClean="0"/>
              <a:t>.</a:t>
            </a:r>
          </a:p>
          <a:p>
            <a:pPr algn="l" rtl="0">
              <a:buNone/>
            </a:pPr>
            <a:endParaRPr lang="en-US"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Rectangle 6"/>
          <p:cNvSpPr/>
          <p:nvPr/>
        </p:nvSpPr>
        <p:spPr>
          <a:xfrm>
            <a:off x="533400" y="1295400"/>
            <a:ext cx="5253746" cy="523220"/>
          </a:xfrm>
          <a:prstGeom prst="rect">
            <a:avLst/>
          </a:prstGeom>
        </p:spPr>
        <p:txBody>
          <a:bodyPr wrap="none">
            <a:spAutoFit/>
          </a:bodyPr>
          <a:lstStyle/>
          <a:p>
            <a:r>
              <a:rPr lang="en-US" sz="2800" b="1" dirty="0" smtClean="0"/>
              <a:t> Advantages of the New Approach</a:t>
            </a:r>
            <a:endParaRPr lang="fa-IR" sz="2800" b="1" dirty="0"/>
          </a:p>
        </p:txBody>
      </p:sp>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7</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Mediator</a:t>
            </a:r>
            <a:endParaRPr lang="fa-IR" sz="3200" dirty="0">
              <a:latin typeface="Elephant" pitchFamily="18" charset="0"/>
              <a:cs typeface="B Nazanin" pitchFamily="2" charset="-78"/>
            </a:endParaRPr>
          </a:p>
        </p:txBody>
      </p:sp>
      <p:sp>
        <p:nvSpPr>
          <p:cNvPr id="3" name="Content Placeholder 2"/>
          <p:cNvSpPr>
            <a:spLocks noGrp="1"/>
          </p:cNvSpPr>
          <p:nvPr>
            <p:ph idx="1"/>
          </p:nvPr>
        </p:nvSpPr>
        <p:spPr>
          <a:xfrm>
            <a:off x="228600" y="1295400"/>
            <a:ext cx="8610600" cy="5410200"/>
          </a:xfrm>
        </p:spPr>
        <p:txBody>
          <a:bodyPr/>
          <a:lstStyle/>
          <a:p>
            <a:pPr algn="l" rtl="0">
              <a:buNone/>
            </a:pPr>
            <a:r>
              <a:rPr lang="en-US" dirty="0" smtClean="0">
                <a:latin typeface="Andalus" pitchFamily="2" charset="-78"/>
                <a:cs typeface="Andalus" pitchFamily="2" charset="-78"/>
              </a:rPr>
              <a:t>Intent</a:t>
            </a:r>
          </a:p>
          <a:p>
            <a:pPr algn="l" rtl="0"/>
            <a:r>
              <a:rPr lang="en-US" dirty="0" smtClean="0">
                <a:latin typeface="Gill Sans MT Condensed" pitchFamily="34" charset="0"/>
              </a:rPr>
              <a:t>Define an object that encapsulates how a set of objects interact. Mediator promotes loose coupling by keeping objects from referring to each other explicitly, and it lets you vary their interaction independently.</a:t>
            </a:r>
          </a:p>
          <a:p>
            <a:pPr algn="l" rtl="0">
              <a:buNone/>
            </a:pPr>
            <a:endParaRPr lang="en-US" dirty="0" smtClean="0">
              <a:latin typeface="Andalus" pitchFamily="2" charset="-78"/>
              <a:cs typeface="Andalus" pitchFamily="2" charset="-78"/>
            </a:endParaRPr>
          </a:p>
          <a:p>
            <a:pPr algn="l" rtl="0">
              <a:buNone/>
            </a:pPr>
            <a:endParaRPr lang="en-US" dirty="0" smtClean="0">
              <a:latin typeface="Andalus" pitchFamily="2" charset="-78"/>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9458" name="AutoShape 2" descr="mk:@MSITStore:C:\Users\Morteza\Desktop\design%20pattern\Dssign%20Pattern%20GOF.chm::/Pictures/mediator.gif"/>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a-IR"/>
          </a:p>
        </p:txBody>
      </p:sp>
      <p:pic>
        <p:nvPicPr>
          <p:cNvPr id="7" name="Picture 5"/>
          <p:cNvPicPr>
            <a:picLocks noChangeAspect="1"/>
          </p:cNvPicPr>
          <p:nvPr/>
        </p:nvPicPr>
        <p:blipFill>
          <a:blip r:embed="rId2"/>
          <a:srcRect/>
          <a:stretch>
            <a:fillRect/>
          </a:stretch>
        </p:blipFill>
        <p:spPr bwMode="auto">
          <a:xfrm>
            <a:off x="381000" y="4191000"/>
            <a:ext cx="8147050" cy="2463800"/>
          </a:xfrm>
          <a:prstGeom prst="rect">
            <a:avLst/>
          </a:prstGeom>
          <a:noFill/>
          <a:ln w="9525">
            <a:noFill/>
            <a:miter lim="800000"/>
            <a:headEnd/>
            <a:tailEnd/>
          </a:ln>
        </p:spPr>
      </p:pic>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8</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4267200"/>
          </a:xfrm>
        </p:spPr>
        <p:txBody>
          <a:bodyPr>
            <a:normAutofit/>
          </a:bodyPr>
          <a:lstStyle/>
          <a:p>
            <a:pPr algn="l" rtl="0">
              <a:buNone/>
            </a:pPr>
            <a:r>
              <a:rPr lang="en-US" dirty="0" smtClean="0"/>
              <a:t>1. </a:t>
            </a:r>
            <a:r>
              <a:rPr lang="en-US" dirty="0" smtClean="0">
                <a:latin typeface="Gill Sans MT Condensed" pitchFamily="34" charset="0"/>
              </a:rPr>
              <a:t>When you select one of the names in the left-hand list box, it is copied into the text field for editing, and the Copy button is enabled.</a:t>
            </a:r>
          </a:p>
          <a:p>
            <a:pPr algn="l" rtl="0">
              <a:buNone/>
            </a:pPr>
            <a:r>
              <a:rPr lang="en-US" dirty="0" smtClean="0">
                <a:latin typeface="Gill Sans MT Condensed" pitchFamily="34" charset="0"/>
              </a:rPr>
              <a:t>2. When you click on Copy, that text is added to the right hand list box, and the Clear button is enabled.</a:t>
            </a:r>
          </a:p>
          <a:p>
            <a:pPr algn="l" rtl="0">
              <a:buNone/>
            </a:pPr>
            <a:r>
              <a:rPr lang="en-US" dirty="0" smtClean="0">
                <a:latin typeface="Gill Sans MT Condensed" pitchFamily="34" charset="0"/>
              </a:rPr>
              <a:t>3. If you click on the Clear button, the right hand list box and the text field are cleared, the list box is deselected and the two buttons are again disabled.</a:t>
            </a:r>
            <a:endParaRPr lang="en-US" dirty="0" smtClean="0">
              <a:latin typeface="Gill Sans MT Condensed" pitchFamily="34" charset="0"/>
              <a:cs typeface="Andalus" pitchFamily="2" charset="-78"/>
            </a:endParaRPr>
          </a:p>
        </p:txBody>
      </p:sp>
      <p:sp>
        <p:nvSpPr>
          <p:cNvPr id="4" name="Rounded Rectangle 3"/>
          <p:cNvSpPr/>
          <p:nvPr/>
        </p:nvSpPr>
        <p:spPr>
          <a:xfrm>
            <a:off x="609600" y="990600"/>
            <a:ext cx="7924800" cy="228600"/>
          </a:xfrm>
          <a:prstGeom prst="roundRect">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Plus 5"/>
          <p:cNvSpPr/>
          <p:nvPr/>
        </p:nvSpPr>
        <p:spPr>
          <a:xfrm>
            <a:off x="8413596" y="304800"/>
            <a:ext cx="685800" cy="609600"/>
          </a:xfrm>
          <a:prstGeom prst="mathPlus">
            <a:avLst/>
          </a:prstGeom>
          <a:solidFill>
            <a:schemeClr val="accent5">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Title 1"/>
          <p:cNvSpPr>
            <a:spLocks noGrp="1"/>
          </p:cNvSpPr>
          <p:nvPr>
            <p:ph type="title"/>
          </p:nvPr>
        </p:nvSpPr>
        <p:spPr>
          <a:xfrm>
            <a:off x="457200" y="274638"/>
            <a:ext cx="8001000" cy="563562"/>
          </a:xfrm>
        </p:spPr>
        <p:txBody>
          <a:bodyPr>
            <a:noAutofit/>
          </a:bodyPr>
          <a:lstStyle/>
          <a:p>
            <a:pPr algn="l"/>
            <a:r>
              <a:rPr lang="en-US" sz="3200" dirty="0" smtClean="0">
                <a:latin typeface="Elephant" pitchFamily="18" charset="0"/>
                <a:cs typeface="B Nazanin" pitchFamily="2" charset="-78"/>
              </a:rPr>
              <a:t>Mediator(cont’d)</a:t>
            </a:r>
            <a:endParaRPr lang="fa-IR" sz="3200" dirty="0">
              <a:latin typeface="Elephant" pitchFamily="18" charset="0"/>
              <a:cs typeface="B Nazanin" pitchFamily="2" charset="-78"/>
            </a:endParaRPr>
          </a:p>
        </p:txBody>
      </p:sp>
      <p:sp>
        <p:nvSpPr>
          <p:cNvPr id="8" name="Slide Number Placeholder 7"/>
          <p:cNvSpPr>
            <a:spLocks noGrp="1"/>
          </p:cNvSpPr>
          <p:nvPr>
            <p:ph type="sldNum" sz="quarter" idx="12"/>
          </p:nvPr>
        </p:nvSpPr>
        <p:spPr>
          <a:xfrm>
            <a:off x="7010400" y="6492875"/>
            <a:ext cx="2133600" cy="365125"/>
          </a:xfrm>
        </p:spPr>
        <p:txBody>
          <a:bodyPr/>
          <a:lstStyle/>
          <a:p>
            <a:fld id="{B6F15528-21DE-4FAA-801E-634DDDAF4B2B}" type="slidenum">
              <a:rPr lang="en-US" smtClean="0"/>
              <a:pPr/>
              <a:t>9</a:t>
            </a:fld>
            <a:r>
              <a:rPr lang="en-US" dirty="0" smtClean="0"/>
              <a:t>of27</a:t>
            </a:r>
            <a:endParaRPr lang="en-US" dirty="0"/>
          </a:p>
        </p:txBody>
      </p:sp>
      <p:sp>
        <p:nvSpPr>
          <p:cNvPr id="9" name="Footer Placeholder 8"/>
          <p:cNvSpPr>
            <a:spLocks noGrp="1"/>
          </p:cNvSpPr>
          <p:nvPr>
            <p:ph type="ftr" sz="quarter" idx="11"/>
          </p:nvPr>
        </p:nvSpPr>
        <p:spPr>
          <a:xfrm>
            <a:off x="0" y="6492875"/>
            <a:ext cx="2895600" cy="365125"/>
          </a:xfrm>
        </p:spPr>
        <p:txBody>
          <a:bodyPr/>
          <a:lstStyle/>
          <a:p>
            <a:r>
              <a:rPr lang="en-US" dirty="0" smtClean="0"/>
              <a:t>Behavioral Design Patterns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805</TotalTime>
  <Words>943</Words>
  <Application>Microsoft Office PowerPoint</Application>
  <PresentationFormat>On-screen Show (4:3)</PresentationFormat>
  <Paragraphs>176</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Slide 1</vt:lpstr>
      <vt:lpstr>Outline</vt:lpstr>
      <vt:lpstr>Template Method</vt:lpstr>
      <vt:lpstr>Template Method(cont’d)</vt:lpstr>
      <vt:lpstr>Template Method(cont’d)</vt:lpstr>
      <vt:lpstr>Template Method(cont’d)</vt:lpstr>
      <vt:lpstr>Template Method(cont’d)</vt:lpstr>
      <vt:lpstr>Mediator</vt:lpstr>
      <vt:lpstr>Mediator(cont’d)</vt:lpstr>
      <vt:lpstr>Mediator(cont’d)</vt:lpstr>
      <vt:lpstr>Mediator(cont’d)</vt:lpstr>
      <vt:lpstr>Mediator(cont’d)</vt:lpstr>
      <vt:lpstr>Mediator(cont’d)</vt:lpstr>
      <vt:lpstr>Mediator(cont’d)</vt:lpstr>
      <vt:lpstr>Observer</vt:lpstr>
      <vt:lpstr>Observer(cont’d)</vt:lpstr>
      <vt:lpstr>Observer(cont’d)</vt:lpstr>
      <vt:lpstr>Strategy</vt:lpstr>
      <vt:lpstr>Chain of Responsibility</vt:lpstr>
      <vt:lpstr>Chain of Responsibility(cont’d)</vt:lpstr>
      <vt:lpstr>state</vt:lpstr>
      <vt:lpstr>State(cont’d)</vt:lpstr>
      <vt:lpstr>Iterator</vt:lpstr>
      <vt:lpstr>Memento</vt:lpstr>
      <vt:lpstr>Refrence</vt:lpstr>
      <vt:lpstr>Thanks for your Attention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Morteza</dc:creator>
  <cp:lastModifiedBy>Morteza</cp:lastModifiedBy>
  <cp:revision>76</cp:revision>
  <dcterms:created xsi:type="dcterms:W3CDTF">2006-08-16T00:00:00Z</dcterms:created>
  <dcterms:modified xsi:type="dcterms:W3CDTF">2010-01-07T10:34:52Z</dcterms:modified>
</cp:coreProperties>
</file>