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2" r:id="rId4"/>
    <p:sldId id="263" r:id="rId5"/>
    <p:sldId id="265" r:id="rId6"/>
    <p:sldId id="266" r:id="rId7"/>
    <p:sldId id="269" r:id="rId8"/>
    <p:sldId id="267" r:id="rId9"/>
    <p:sldId id="272" r:id="rId10"/>
    <p:sldId id="268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000"/>
    <a:srgbClr val="96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52E31-F6D6-4FC8-944E-B4922460A750}" type="datetimeFigureOut">
              <a:rPr lang="en-US" smtClean="0"/>
              <a:pPr/>
              <a:t>1/23/2010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9EB8C-C0FE-4FB6-94DD-7543D42CFE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7A23B-5C05-4228-B89E-6BA95FE66914}" type="datetimeFigureOut">
              <a:rPr lang="en-US" smtClean="0"/>
              <a:pPr/>
              <a:t>1/23/2010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497C5-9078-43BD-8FC8-7732FBA0D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18FE010-69F7-4E80-ACD6-7D0475559BB7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26C60-E1A5-4407-90CC-A8BDE0C36C32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BEA3-703D-46A5-BD84-9DCD488E56E9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4600-138E-4031-9AC7-B5713BA79DD4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9EF7-0BEC-4054-84AB-59D17D1F6B8A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A847-049E-41DE-B522-2A14CC156914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9DDCC4-C04B-41B7-8B0C-2C3A163FDECA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13A9F43-3B01-4098-AA97-193E201D1ED6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618C-F8FE-4404-A2A4-8B19860ADDEB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861-374E-4712-A5BA-29B10FAC8512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36FEB-A9C2-4D3E-ACD8-49310D08C81A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8D77801-3196-4B11-8980-BC08AD1790C6}" type="datetime1">
              <a:rPr lang="en-US" smtClean="0"/>
              <a:pPr/>
              <a:t>1/23/2010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C++ CONCEPTS AND AXIOMS AND AUTOMATIC TEST GENERATION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4F0A513-9784-4BEC-96E2-75773C59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dj.com/cpp/218600111" TargetMode="External"/><Relationship Id="rId2" Type="http://schemas.openxmlformats.org/officeDocument/2006/relationships/hyperlink" Target="http://www.devx.com/SpecialReports/Article/38864/195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0" y="1712893"/>
            <a:ext cx="615104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C++ Concepts :</a:t>
            </a:r>
          </a:p>
          <a:p>
            <a:pPr algn="ctr"/>
            <a:r>
              <a:rPr lang="en-US" sz="2800" dirty="0" smtClean="0"/>
              <a:t>Introduction, Goals, and Applications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581400"/>
            <a:ext cx="53415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Mohammad </a:t>
            </a:r>
            <a:r>
              <a:rPr lang="en-US" dirty="0" err="1" smtClean="0"/>
              <a:t>Soryani</a:t>
            </a:r>
            <a:endParaRPr lang="en-US" dirty="0" smtClean="0"/>
          </a:p>
          <a:p>
            <a:pPr algn="ctr"/>
            <a:r>
              <a:rPr lang="en-US" dirty="0" err="1" smtClean="0"/>
              <a:t>Mazandaran</a:t>
            </a:r>
            <a:r>
              <a:rPr lang="en-US" dirty="0" smtClean="0"/>
              <a:t> University of Science and Technology</a:t>
            </a:r>
          </a:p>
          <a:p>
            <a:pPr algn="ctr"/>
            <a:r>
              <a:rPr lang="en-US" dirty="0" smtClean="0"/>
              <a:t>Soryani@ustmb.ac.ir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333" y="914400"/>
            <a:ext cx="86285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Concepts Goals and Applications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-394759" y="838200"/>
            <a:ext cx="1091035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	- Bringing the full power of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	  Generic programming into C++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	- Coding the requirements of data types directly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	  directly into C++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- Better errors for template system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smtClean="0">
                <a:latin typeface="Arial" pitchFamily="34" charset="0"/>
                <a:cs typeface="Arial" pitchFamily="34" charset="0"/>
              </a:rPr>
              <a:t>- adoption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39501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Considerations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838200"/>
            <a:ext cx="1091035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Simplicity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>
              <a:lnSpc>
                <a:spcPct val="150000"/>
              </a:lnSpc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Backward compatibility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90600" y="4572000"/>
            <a:ext cx="6400800" cy="1828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2895600"/>
            <a:ext cx="6400800" cy="1219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50177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Concepts Structure</a:t>
            </a: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838200"/>
            <a:ext cx="1091035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Recall the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getmin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() function; let’s write the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requirements of it’s type parameters.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concept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LessThanComparable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typename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T&gt; {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operator&lt;(T x, T y);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} 		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 Now let’s make our template constrained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template&lt;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typename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T&gt;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requires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LessThanComparable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&lt;T&gt;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getmin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(T a, T b) {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return a &lt; b ? a : b;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}        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333" y="914400"/>
            <a:ext cx="382508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Concept Maps</a:t>
            </a: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-304800" y="838200"/>
            <a:ext cx="1091035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Consider we have a type called color for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wich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there is no “+”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operator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We want to apply an add algorithm to two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variables with type color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We make it possible by defining a map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3333" y="914400"/>
            <a:ext cx="382508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Concept Maps</a:t>
            </a: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-304800" y="838200"/>
            <a:ext cx="10910359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If some operations are not defined for a type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we can define them in a concept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map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rtl="1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concept_map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Addable&lt;color&gt; {</a:t>
            </a:r>
          </a:p>
          <a:p>
            <a:pPr rtl="1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color operator+(color x, color y)</a:t>
            </a:r>
          </a:p>
          <a:p>
            <a:pPr rtl="1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{ return x.mix(y); }</a:t>
            </a:r>
          </a:p>
          <a:p>
            <a:pPr rtl="1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                            }     </a:t>
            </a:r>
          </a:p>
          <a:p>
            <a:pPr rtl="1"/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	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533190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Concept Refinement</a:t>
            </a: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838200"/>
            <a:ext cx="10910359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It seems like inheritance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- 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refining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concept inherits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all of the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base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concept's requirements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- For example we can refine Polygon concept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to make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EquilateralPolygon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concept :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concept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EquilateralPolygon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typename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P&gt; : Polygon&lt;P&gt;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{ …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}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 A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type that is an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EquilateralPolygon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can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be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used in any algorithm that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expects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 Polygon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	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724749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Concept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Based Overloading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838200"/>
            <a:ext cx="10910359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have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different algorithms with an identical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name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The compiler chooses which algorithm should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be used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Choosing the algorithm is based on the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concept(requirements) that used types meet.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	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548579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Optimized algorithms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838200"/>
            <a:ext cx="10910359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- We have an algorithm that calculates the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perimeter of a polygon by adding the side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lengths of 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only the types that are Polygon can use this algorithm)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For equilateral polygons we can write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 better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algorithm that has just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one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multiplication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(only the types that are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EquilateralPolygon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can use this algorithm)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	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333" y="914400"/>
            <a:ext cx="548579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Optimized algorithms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304800" y="838200"/>
            <a:ext cx="10910359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- We make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EquilateralPolygon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concept by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refining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the Polygon concept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(concept refinement)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- We give both of  the algorithms(functions)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that do th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same thing an identical name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(overloaded versions)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	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333" y="914400"/>
            <a:ext cx="548579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Optimized algorithms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304800" y="838200"/>
            <a:ext cx="1091035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The compiler uses the better algorithm for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types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that meet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the refined concept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(Multiplication for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EquilateralPolygon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 this case)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If the used type just meets the base concept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the normal algorithm is used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C++ Concepts: Introduction, Goals, and Applications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838200"/>
            <a:ext cx="7010400" cy="78483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Preface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C++ template system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Generic programming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Concepts goals and applications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Concepts considerations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Concepts structure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Concept maps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Concept refinement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Concept based overloading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Optimized algorithms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History and current situation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7702" y="1066800"/>
            <a:ext cx="148309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Outline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66800" y="16764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743344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History and Current Situation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457200" y="838200"/>
            <a:ext cx="1091035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Bjarne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Stroustrup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says that he has worked on concepts for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more than seven years [3]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- Concepts is the work of many people, but the two universities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that are doing much of the work are Texas A&amp;M And Indiana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university [2]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At the July 2009 meeting in Frankfurt, Germany,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 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++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Standards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Committee voted to remove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concepts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from C++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0x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[3]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- Maybe a significantly improved version of "concepts" will be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available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in five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years [3]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30716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References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1676400"/>
            <a:ext cx="838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" y="457200"/>
            <a:ext cx="105917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1] Douglas.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Gregor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“Easier C++: An Introduction to Concepts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</a:t>
            </a:r>
          </a:p>
          <a:p>
            <a:r>
              <a:rPr lang="en-US" sz="2400" u="sng" dirty="0" smtClean="0"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n-US" sz="2400" u="sng" dirty="0" smtClean="0">
                <a:latin typeface="Arial" pitchFamily="34" charset="0"/>
                <a:cs typeface="Arial" pitchFamily="34" charset="0"/>
                <a:hlinkClick r:id="rId2"/>
              </a:rPr>
              <a:t>://www.devx.com/SpecialReports/Article/38864/1954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August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18, 2008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[2] Douglas.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Gregor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“Concepts: Extending C++ Templates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For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Generic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Programming”, Google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TechTalks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February 21, 2007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fa-IR" sz="2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]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Bjarne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Stroustrup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“The C++0x Remove Concepts Decision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Dobb’s Journal, </a:t>
            </a:r>
            <a:r>
              <a:rPr lang="en-US" sz="2400" u="sng" dirty="0" smtClean="0">
                <a:latin typeface="Arial" pitchFamily="34" charset="0"/>
                <a:cs typeface="Arial" pitchFamily="34" charset="0"/>
                <a:hlinkClick r:id="rId3"/>
              </a:rPr>
              <a:t>http://www.ddj.com/cpp/218600111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Jul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22, 2009.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fa-IR" sz="2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] Douglas.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Gregor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ConceptsC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++ Tutorial”, April 11, 2007.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21307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Preface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9641" y="1905000"/>
            <a:ext cx="1091035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All of our discussion will be inside </a:t>
            </a:r>
            <a:r>
              <a:rPr lang="en-US" sz="3200" dirty="0" smtClean="0">
                <a:solidFill>
                  <a:srgbClr val="960000"/>
                </a:solidFill>
                <a:latin typeface="Arial" pitchFamily="34" charset="0"/>
                <a:cs typeface="Arial" pitchFamily="34" charset="0"/>
              </a:rPr>
              <a:t>C++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Which part of it?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en-US" sz="2800" dirty="0" smtClean="0">
                <a:solidFill>
                  <a:srgbClr val="960000"/>
                </a:solidFill>
                <a:latin typeface="Arial" pitchFamily="34" charset="0"/>
                <a:cs typeface="Arial" pitchFamily="34" charset="0"/>
              </a:rPr>
              <a:t>Template system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-What does it have to do with CBSE?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-We’ll get to it soon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2757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Templates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905000"/>
            <a:ext cx="109103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200" dirty="0" smtClean="0"/>
              <a:t>Let’s take a look at a normal function that </a:t>
            </a:r>
          </a:p>
          <a:p>
            <a:r>
              <a:rPr lang="en-US" sz="3200" dirty="0" smtClean="0"/>
              <a:t>  gets two integers and returns the min :</a:t>
            </a:r>
          </a:p>
          <a:p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                  </a:t>
            </a:r>
            <a:r>
              <a:rPr lang="en-US" sz="3200" dirty="0" err="1" smtClean="0">
                <a:solidFill>
                  <a:srgbClr val="740000"/>
                </a:solidFill>
              </a:rPr>
              <a:t>int</a:t>
            </a:r>
            <a:r>
              <a:rPr lang="en-US" sz="3200" dirty="0" smtClean="0"/>
              <a:t> </a:t>
            </a:r>
            <a:r>
              <a:rPr lang="en-US" sz="3200" dirty="0" err="1" smtClean="0"/>
              <a:t>getmin</a:t>
            </a:r>
            <a:r>
              <a:rPr lang="en-US" sz="3200" dirty="0" smtClean="0"/>
              <a:t> (</a:t>
            </a:r>
            <a:r>
              <a:rPr lang="en-US" sz="3200" dirty="0" err="1" smtClean="0">
                <a:solidFill>
                  <a:srgbClr val="740000"/>
                </a:solidFill>
              </a:rPr>
              <a:t>int</a:t>
            </a:r>
            <a:r>
              <a:rPr lang="en-US" sz="3200" dirty="0" smtClean="0"/>
              <a:t> a, </a:t>
            </a:r>
            <a:r>
              <a:rPr lang="en-US" sz="3200" dirty="0" err="1" smtClean="0">
                <a:solidFill>
                  <a:srgbClr val="740000"/>
                </a:solidFill>
              </a:rPr>
              <a:t>int</a:t>
            </a:r>
            <a:r>
              <a:rPr lang="en-US" sz="3200" dirty="0" smtClean="0"/>
              <a:t> b) {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                   return (a&lt;b ? a : b);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                  }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2757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Templates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1143000"/>
            <a:ext cx="1091035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               Template &lt;</a:t>
            </a:r>
            <a:r>
              <a:rPr lang="en-US" sz="3200" dirty="0" err="1" smtClean="0"/>
              <a:t>typename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740000"/>
                </a:solidFill>
              </a:rPr>
              <a:t>T</a:t>
            </a:r>
            <a:r>
              <a:rPr lang="en-US" sz="3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               </a:t>
            </a:r>
            <a:r>
              <a:rPr lang="en-US" sz="3200" dirty="0" smtClean="0">
                <a:solidFill>
                  <a:srgbClr val="740000"/>
                </a:solidFill>
              </a:rPr>
              <a:t>T</a:t>
            </a:r>
            <a:r>
              <a:rPr lang="en-US" sz="3200" dirty="0" smtClean="0"/>
              <a:t> </a:t>
            </a:r>
            <a:r>
              <a:rPr lang="en-US" sz="3200" dirty="0" err="1" smtClean="0"/>
              <a:t>getmin</a:t>
            </a:r>
            <a:r>
              <a:rPr lang="en-US" sz="3200" dirty="0" smtClean="0"/>
              <a:t> (</a:t>
            </a:r>
            <a:r>
              <a:rPr lang="en-US" sz="3200" dirty="0" smtClean="0">
                <a:solidFill>
                  <a:srgbClr val="740000"/>
                </a:solidFill>
              </a:rPr>
              <a:t>T</a:t>
            </a:r>
            <a:r>
              <a:rPr lang="en-US" sz="3200" dirty="0" smtClean="0"/>
              <a:t> a, </a:t>
            </a:r>
            <a:r>
              <a:rPr lang="en-US" sz="3200" dirty="0" smtClean="0">
                <a:solidFill>
                  <a:srgbClr val="740000"/>
                </a:solidFill>
              </a:rPr>
              <a:t>T</a:t>
            </a:r>
            <a:r>
              <a:rPr lang="en-US" sz="3200" dirty="0" smtClean="0"/>
              <a:t> b) {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                return (a&lt;b ? a : b);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               }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- There is a library of templates in C++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called STL(Standard Template Library)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66800" y="4724400"/>
            <a:ext cx="39624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66800" y="3276600"/>
            <a:ext cx="39624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2757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Templates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-304800" y="838200"/>
            <a:ext cx="1091035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How can we use this template?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Let’s see some examples :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s-ES" sz="3200" dirty="0" err="1" smtClean="0">
                <a:latin typeface="Arial" pitchFamily="34" charset="0"/>
                <a:cs typeface="Arial" pitchFamily="34" charset="0"/>
              </a:rPr>
              <a:t>int</a:t>
            </a:r>
            <a:r>
              <a:rPr lang="es-ES" sz="3200" dirty="0" smtClean="0"/>
              <a:t> </a:t>
            </a:r>
            <a:r>
              <a:rPr lang="es-ES" sz="3200" dirty="0" err="1" smtClean="0"/>
              <a:t>x,y</a:t>
            </a:r>
            <a:r>
              <a:rPr lang="es-ES" sz="3200" dirty="0" smtClean="0"/>
              <a:t>;</a:t>
            </a:r>
          </a:p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s-ES" sz="3200" dirty="0" err="1" smtClean="0">
                <a:latin typeface="Arial" pitchFamily="34" charset="0"/>
                <a:cs typeface="Arial" pitchFamily="34" charset="0"/>
              </a:rPr>
              <a:t>getmin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 &lt;</a:t>
            </a:r>
            <a:r>
              <a:rPr lang="es-ES" sz="3200" dirty="0" err="1" smtClean="0">
                <a:latin typeface="Arial" pitchFamily="34" charset="0"/>
                <a:cs typeface="Arial" pitchFamily="34" charset="0"/>
              </a:rPr>
              <a:t>int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&gt; (</a:t>
            </a:r>
            <a:r>
              <a:rPr lang="es-ES" sz="3200" dirty="0" err="1" smtClean="0">
                <a:latin typeface="Arial" pitchFamily="34" charset="0"/>
                <a:cs typeface="Arial" pitchFamily="34" charset="0"/>
              </a:rPr>
              <a:t>x,y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);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double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i,j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getmin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&lt;double&gt; (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i,j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- What happens when we use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333" y="914400"/>
            <a:ext cx="2757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Templates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-304800" y="838200"/>
            <a:ext cx="1091035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Some questions about the current C++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template system :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Is a user allowed to use a template with any type?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- Can we write their requirements in C++?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- What would happen if a user uses a wrong type?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   - Who is responsible for the error?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   - Will we get informed about the cause of the error?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- Is it possible to turn a wrong type into a right one?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333" y="914400"/>
            <a:ext cx="56428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Generic programming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34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09600" y="1800285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3200" dirty="0" smtClean="0"/>
              <a:t>A methodology for the development of reusable software libraries</a:t>
            </a:r>
          </a:p>
          <a:p>
            <a:endParaRPr lang="en-US" sz="3200" dirty="0" smtClean="0"/>
          </a:p>
          <a:p>
            <a:r>
              <a:rPr lang="en-US" sz="3200" dirty="0" smtClean="0"/>
              <a:t>- Three primary tasks:</a:t>
            </a:r>
          </a:p>
          <a:p>
            <a:pPr lvl="1"/>
            <a:r>
              <a:rPr lang="en-US" sz="3200" dirty="0" smtClean="0"/>
              <a:t>- Categorize the abstractions in a domain into </a:t>
            </a:r>
            <a:r>
              <a:rPr lang="en-US" sz="3200" b="1" dirty="0" smtClean="0"/>
              <a:t>concepts</a:t>
            </a:r>
            <a:endParaRPr lang="en-US" sz="3200" dirty="0" smtClean="0"/>
          </a:p>
          <a:p>
            <a:pPr lvl="1"/>
            <a:r>
              <a:rPr lang="en-US" sz="3200" dirty="0" smtClean="0"/>
              <a:t>- Implement </a:t>
            </a:r>
            <a:r>
              <a:rPr lang="en-US" sz="3200" b="1" dirty="0" smtClean="0"/>
              <a:t>generic algorithms</a:t>
            </a:r>
            <a:r>
              <a:rPr lang="en-US" sz="3200" dirty="0" smtClean="0"/>
              <a:t> based on the concepts</a:t>
            </a:r>
          </a:p>
          <a:p>
            <a:pPr lvl="1"/>
            <a:r>
              <a:rPr lang="en-US" sz="3200" dirty="0" smtClean="0"/>
              <a:t>- Build concrete </a:t>
            </a:r>
            <a:r>
              <a:rPr lang="en-US" sz="3200" b="1" dirty="0" smtClean="0"/>
              <a:t>models</a:t>
            </a:r>
            <a:r>
              <a:rPr lang="en-US" sz="3200" dirty="0" smtClean="0"/>
              <a:t> of the concepts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7467600" cy="457200"/>
          </a:xfrm>
        </p:spPr>
        <p:txBody>
          <a:bodyPr/>
          <a:lstStyle/>
          <a:p>
            <a:pPr algn="l"/>
            <a:r>
              <a:rPr lang="en-US" sz="1100" dirty="0" smtClean="0"/>
              <a:t>C++ Concepts: Introduction, Goals, and Applications</a:t>
            </a:r>
            <a:endParaRPr lang="en-US" sz="11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324600"/>
            <a:ext cx="762000" cy="36576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333" y="914400"/>
            <a:ext cx="56428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Generic programming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" y="1676400"/>
            <a:ext cx="822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1000" y="1626543"/>
            <a:ext cx="990600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- Lifting is a very important tool </a:t>
            </a:r>
          </a:p>
          <a:p>
            <a:pPr marL="609600" indent="-609600"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Lifting in a glance :</a:t>
            </a:r>
          </a:p>
          <a:p>
            <a:pPr marL="609600" indent="-609600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1-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Study the concrete implementations of an algorithm</a:t>
            </a:r>
          </a:p>
          <a:p>
            <a:pPr marL="609600" indent="-609600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Lift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away unnecessary requirements to produce a </a:t>
            </a:r>
          </a:p>
          <a:p>
            <a:pPr marL="609600" indent="-609600"/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abstract algorithm and bundle these </a:t>
            </a:r>
          </a:p>
          <a:p>
            <a:pPr marL="609600" indent="-609600"/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requirements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into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concepts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3-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Repeat the lifting process until we have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obtained a</a:t>
            </a:r>
          </a:p>
          <a:p>
            <a:pPr marL="609600" indent="-609600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generic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algorithm </a:t>
            </a:r>
          </a:p>
          <a:p>
            <a:pPr>
              <a:lnSpc>
                <a:spcPct val="150000"/>
              </a:lnSpc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1237</TotalTime>
  <Words>1199</Words>
  <Application>Microsoft Office PowerPoint</Application>
  <PresentationFormat>On-screen Show (4:3)</PresentationFormat>
  <Paragraphs>304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mosp</dc:creator>
  <cp:lastModifiedBy>mosp</cp:lastModifiedBy>
  <cp:revision>126</cp:revision>
  <dcterms:created xsi:type="dcterms:W3CDTF">2009-12-22T19:04:01Z</dcterms:created>
  <dcterms:modified xsi:type="dcterms:W3CDTF">2010-01-23T20:04:22Z</dcterms:modified>
</cp:coreProperties>
</file>