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60" r:id="rId1"/>
    <p:sldMasterId id="2147483697" r:id="rId2"/>
    <p:sldMasterId id="2147483685" r:id="rId3"/>
    <p:sldMasterId id="2147483673" r:id="rId4"/>
  </p:sldMasterIdLst>
  <p:notesMasterIdLst>
    <p:notesMasterId r:id="rId30"/>
  </p:notesMasterIdLst>
  <p:handoutMasterIdLst>
    <p:handoutMasterId r:id="rId31"/>
  </p:handoutMasterIdLst>
  <p:sldIdLst>
    <p:sldId id="294" r:id="rId5"/>
    <p:sldId id="259" r:id="rId6"/>
    <p:sldId id="257" r:id="rId7"/>
    <p:sldId id="260" r:id="rId8"/>
    <p:sldId id="261" r:id="rId9"/>
    <p:sldId id="291" r:id="rId10"/>
    <p:sldId id="262" r:id="rId11"/>
    <p:sldId id="265" r:id="rId12"/>
    <p:sldId id="266" r:id="rId13"/>
    <p:sldId id="267" r:id="rId14"/>
    <p:sldId id="268" r:id="rId15"/>
    <p:sldId id="272" r:id="rId16"/>
    <p:sldId id="274" r:id="rId17"/>
    <p:sldId id="295" r:id="rId18"/>
    <p:sldId id="275" r:id="rId19"/>
    <p:sldId id="286" r:id="rId20"/>
    <p:sldId id="276" r:id="rId21"/>
    <p:sldId id="288" r:id="rId22"/>
    <p:sldId id="277" r:id="rId23"/>
    <p:sldId id="279" r:id="rId24"/>
    <p:sldId id="292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A4D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622" autoAdjust="0"/>
    <p:restoredTop sz="94660" autoAdjust="0"/>
  </p:normalViewPr>
  <p:slideViewPr>
    <p:cSldViewPr>
      <p:cViewPr>
        <p:scale>
          <a:sx n="80" d="100"/>
          <a:sy n="80" d="100"/>
        </p:scale>
        <p:origin x="-74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-66" y="294"/>
    </p:cViewPr>
  </p:sorterViewPr>
  <p:notesViewPr>
    <p:cSldViewPr>
      <p:cViewPr varScale="1">
        <p:scale>
          <a:sx n="60" d="100"/>
          <a:sy n="60" d="100"/>
        </p:scale>
        <p:origin x="-2478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3EFC68-A931-422E-AADA-E8A9C99C8D79}" type="datetimeFigureOut">
              <a:rPr lang="en-US" smtClean="0"/>
              <a:pPr/>
              <a:t>1/7/2010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7229C8-2847-45CA-B72A-CD9D40A3DE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5BF6A-CCD5-467A-B626-393C8E49A76B}" type="datetimeFigureOut">
              <a:rPr lang="en-US" smtClean="0"/>
              <a:pPr/>
              <a:t>1/7/2010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A4C227-B74F-4D14-930F-25425AD92F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4" y="5254284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</a:t>
            </a:r>
            <a:r>
              <a:rPr kumimoji="0" lang="en-US" dirty="0" err="1" smtClean="0"/>
              <a:t>Mafyghdfster</a:t>
            </a:r>
            <a:r>
              <a:rPr kumimoji="0" lang="en-US" dirty="0" smtClean="0"/>
              <a:t> subtitle style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  <a:prstGeom prst="rect">
            <a:avLst/>
          </a:prstGeom>
        </p:spPr>
        <p:txBody>
          <a:bodyPr/>
          <a:lstStyle>
            <a:lvl1pPr algn="ctr">
              <a:defRPr sz="900"/>
            </a:lvl1pPr>
          </a:lstStyle>
          <a:p>
            <a:fld id="{34712CC7-48C2-4CAA-9A59-5BF0741108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1891"/>
            <a:ext cx="4260056" cy="30083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/>
          <a:lstStyle/>
          <a:p>
            <a:fld id="{34712CC7-48C2-4CAA-9A59-5BF0741108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1891"/>
            <a:ext cx="4260056" cy="30083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/>
          <a:lstStyle/>
          <a:p>
            <a:fld id="{34712CC7-48C2-4CAA-9A59-5BF0741108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481891"/>
            <a:ext cx="4260056" cy="30083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481891"/>
            <a:ext cx="4260056" cy="30083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B6B4-F162-4030-8522-FEEC7CC971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B6B4-F162-4030-8522-FEEC7CC971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B6B4-F162-4030-8522-FEEC7CC971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B6B4-F162-4030-8522-FEEC7CC971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B6B4-F162-4030-8522-FEEC7CC971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481891"/>
            <a:ext cx="4260056" cy="30083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B6B4-F162-4030-8522-FEEC7CC971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B6B4-F162-4030-8522-FEEC7CC971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B6B4-F162-4030-8522-FEEC7CC971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B6B4-F162-4030-8522-FEEC7CC971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B6B4-F162-4030-8522-FEEC7CC971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B6B4-F162-4030-8522-FEEC7CC971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7332-770C-460F-9A84-0ED419FD3C0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7332-770C-460F-9A84-0ED419FD3C0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7332-770C-460F-9A84-0ED419FD3C0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7332-770C-460F-9A84-0ED419FD3C0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70"/>
            <a:ext cx="4260056" cy="30083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/>
          <a:lstStyle/>
          <a:p>
            <a:fld id="{34712CC7-48C2-4CAA-9A59-5BF0741108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7332-770C-460F-9A84-0ED419FD3C0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7332-770C-460F-9A84-0ED419FD3C0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7332-770C-460F-9A84-0ED419FD3C0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7332-770C-460F-9A84-0ED419FD3C0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7332-770C-460F-9A84-0ED419FD3C0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7332-770C-460F-9A84-0ED419FD3C0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7332-770C-460F-9A84-0ED419FD3C0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32118-25EE-4512-997F-54F7AB90D5B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32118-25EE-4512-997F-54F7AB90D5B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32118-25EE-4512-997F-54F7AB90D5B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5" y="7035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4" y="309491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5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1" y="7034"/>
            <a:ext cx="9136967" cy="6843933"/>
          </a:xfrm>
          <a:prstGeom prst="line">
            <a:avLst/>
          </a:prstGeom>
          <a:noFill/>
          <a:ln w="5000" cap="flat" cmpd="sng" algn="ctr">
            <a:solidFill>
              <a:schemeClr val="accent1">
                <a:lumMod val="50000"/>
                <a:alpha val="35000"/>
              </a:schemeClr>
            </a:solidFill>
            <a:prstDash val="solid"/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5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32118-25EE-4512-997F-54F7AB90D5B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32118-25EE-4512-997F-54F7AB90D5B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32118-25EE-4512-997F-54F7AB90D5B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32118-25EE-4512-997F-54F7AB90D5B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32118-25EE-4512-997F-54F7AB90D5B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32118-25EE-4512-997F-54F7AB90D5B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32118-25EE-4512-997F-54F7AB90D5B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32118-25EE-4512-997F-54F7AB90D5B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8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8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/>
          <a:lstStyle/>
          <a:p>
            <a:fld id="{34712CC7-48C2-4CAA-9A59-5BF0741108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9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7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7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29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29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34712CC7-48C2-4CAA-9A59-5BF0741108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481891"/>
            <a:ext cx="4260056" cy="30083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/>
          <a:lstStyle/>
          <a:p>
            <a:fld id="{34712CC7-48C2-4CAA-9A59-5BF0741108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1"/>
            <a:ext cx="4260056" cy="30083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/>
          <a:lstStyle/>
          <a:p>
            <a:fld id="{34712CC7-48C2-4CAA-9A59-5BF0741108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1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fld id="{34712CC7-48C2-4CAA-9A59-5BF0741108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" y="7034"/>
            <a:ext cx="9136967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5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  <a:noFill/>
          <a:ln>
            <a:noFill/>
          </a:ln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dirty="0" err="1" smtClean="0"/>
              <a:t>xdsfdrggg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7467600" y="6400801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4AEE140-9C42-462D-A688-49A16CF4CD59}" type="slidenum">
              <a:rPr lang="en-US" sz="1400" i="1" baseline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+mn-cs"/>
              </a:rPr>
              <a:pPr algn="r"/>
              <a:t>‹#›</a:t>
            </a:fld>
            <a:r>
              <a:rPr lang="en-US" sz="1400" i="1" baseline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+mn-cs"/>
              </a:rPr>
              <a:t> of 25</a:t>
            </a:r>
            <a:endParaRPr lang="en-US" sz="1400" i="1" baseline="0" dirty="0">
              <a:solidFill>
                <a:schemeClr val="bg2">
                  <a:lumMod val="50000"/>
                </a:schemeClr>
              </a:solidFill>
              <a:latin typeface="Calibri" pitchFamily="34" charset="0"/>
              <a:cs typeface="+mn-cs"/>
            </a:endParaRPr>
          </a:p>
        </p:txBody>
      </p:sp>
      <p:sp>
        <p:nvSpPr>
          <p:cNvPr id="10" name="Isosceles Triangle 9"/>
          <p:cNvSpPr/>
          <p:nvPr userDrawn="1"/>
        </p:nvSpPr>
        <p:spPr>
          <a:xfrm rot="16200000">
            <a:off x="7554354" y="5254284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709" r:id="rId13"/>
    <p:sldLayoutId id="2147483710" r:id="rId14"/>
  </p:sldLayoutIdLst>
  <p:transition>
    <p:fade thruBlk="1"/>
  </p:transition>
  <p:hf hdr="0" ftr="0" dt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lumMod val="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None/>
        <a:defRPr kumimoji="0" sz="3000" kern="1200">
          <a:solidFill>
            <a:schemeClr val="tx2">
              <a:lumMod val="10000"/>
            </a:schemeClr>
          </a:solidFill>
          <a:latin typeface="+mj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B6B4-F162-4030-8522-FEEC7CC971CD}" type="slidenum">
              <a:rPr lang="en-US" smtClean="0"/>
              <a:pPr/>
              <a:t>‹#›</a:t>
            </a:fld>
            <a:r>
              <a:rPr lang="fa-IR" dirty="0" smtClean="0"/>
              <a:t> </a:t>
            </a:r>
            <a:r>
              <a:rPr lang="en-US" dirty="0" smtClean="0"/>
              <a:t>of 25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FA7332-770C-460F-9A84-0ED419FD3C0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3C01E-2978-4DBB-AE1C-BE4DCBEF5D68}" type="slidenum">
              <a:rPr lang="en-US" smtClean="0"/>
              <a:pPr/>
              <a:t>‹#›</a:t>
            </a:fld>
            <a:fld id="{A58019B5-84DC-4501-A23F-2D4AD4A91A09}" type="slidenum">
              <a:rPr lang="en-US" smtClean="0"/>
              <a:pPr/>
              <a:t>‹#›</a:t>
            </a:fld>
            <a:r>
              <a:rPr lang="en-US" dirty="0" smtClean="0"/>
              <a:t>of 20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882808"/>
            <a:ext cx="8915400" cy="4517992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</a:t>
            </a:r>
          </a:p>
          <a:p>
            <a:endParaRPr lang="en-US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endParaRPr lang="en-US" sz="2800" b="1" spc="50" dirty="0" smtClean="0">
              <a:ln w="11430"/>
              <a:solidFill>
                <a:schemeClr val="accent1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Poor Richard" pitchFamily="18" charset="0"/>
              <a:cs typeface="Lucida Sans Typewriter" pitchFamily="33" charset="0"/>
            </a:endParaRPr>
          </a:p>
          <a:p>
            <a:r>
              <a:rPr lang="en-US" sz="2600" b="1" spc="50" dirty="0" smtClean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Poor Richard" pitchFamily="18" charset="0"/>
                <a:cs typeface="Lucida Sans Typewriter" pitchFamily="33" charset="0"/>
              </a:rPr>
              <a:t>Seminar of Component Base Software Engineering course</a:t>
            </a:r>
            <a:endParaRPr lang="en-US" sz="2600" b="1" spc="50" dirty="0" smtClean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Poor Richard" pitchFamily="18" charset="0"/>
              <a:cs typeface="Lucida Sans Typewriter" pitchFamily="33" charset="0"/>
            </a:endParaRPr>
          </a:p>
          <a:p>
            <a:r>
              <a:rPr lang="en-US" sz="2800" b="1" spc="50" dirty="0" smtClean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Poor Richard" pitchFamily="18" charset="0"/>
                <a:cs typeface="Lucida Sans Typewriter" pitchFamily="33" charset="0"/>
              </a:rPr>
              <a:t>By: Elham </a:t>
            </a:r>
            <a:r>
              <a:rPr lang="en-US" sz="2800" b="1" spc="50" dirty="0" err="1" smtClean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Poor Richard" pitchFamily="18" charset="0"/>
                <a:cs typeface="Lucida Sans Typewriter" pitchFamily="33" charset="0"/>
              </a:rPr>
              <a:t>Hormozi</a:t>
            </a:r>
            <a:endParaRPr lang="en-US" sz="2800" b="1" spc="50" dirty="0" smtClean="0">
              <a:ln w="11430"/>
              <a:solidFill>
                <a:schemeClr val="accent1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Poor Richard" pitchFamily="18" charset="0"/>
              <a:cs typeface="Lucida Sans Typewriter" pitchFamily="33" charset="0"/>
            </a:endParaRPr>
          </a:p>
          <a:p>
            <a:r>
              <a:rPr lang="en-US" sz="2600" b="1" spc="50" dirty="0" smtClean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Poor Richard" pitchFamily="18" charset="0"/>
                <a:cs typeface="Lucida Sans Typewriter" pitchFamily="33" charset="0"/>
              </a:rPr>
              <a:t>University of Science &amp; Technology Mazandaran </a:t>
            </a:r>
            <a:r>
              <a:rPr lang="en-US" sz="2600" b="1" spc="50" dirty="0" err="1" smtClean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Poor Richard" pitchFamily="18" charset="0"/>
                <a:cs typeface="Lucida Sans Typewriter" pitchFamily="33" charset="0"/>
              </a:rPr>
              <a:t>Babol</a:t>
            </a:r>
            <a:endParaRPr lang="en-US" sz="2600" b="1" spc="50" dirty="0" smtClean="0">
              <a:ln w="11430"/>
              <a:solidFill>
                <a:schemeClr val="accent1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Poor Richard" pitchFamily="18" charset="0"/>
              <a:cs typeface="Lucida Sans Typewriter" pitchFamily="33" charset="0"/>
            </a:endParaRPr>
          </a:p>
          <a:p>
            <a:r>
              <a:rPr lang="en-US" sz="2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Poor Richard" pitchFamily="18" charset="0"/>
                <a:cs typeface="Lucida Sans Typewriter" pitchFamily="33" charset="0"/>
              </a:rPr>
              <a:t>  e-mail: software_el@yahoo.com</a:t>
            </a:r>
            <a:endParaRPr lang="en-US" sz="2000" b="1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Poor Richard" pitchFamily="18" charset="0"/>
              <a:cs typeface="Lucida Sans Typewriter" pitchFamily="33" charset="0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1600200"/>
          </a:xfrm>
          <a:solidFill>
            <a:schemeClr val="bg2">
              <a:lumMod val="20000"/>
              <a:lumOff val="80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chemeClr val="tx2">
                    <a:lumMod val="10000"/>
                  </a:schemeClr>
                </a:solidFill>
              </a:rPr>
              <a:t>CORBA Component Model </a:t>
            </a:r>
            <a:br>
              <a:rPr lang="en-US" sz="4400" dirty="0" smtClean="0">
                <a:solidFill>
                  <a:schemeClr val="tx2">
                    <a:lumMod val="10000"/>
                  </a:schemeClr>
                </a:solidFill>
              </a:rPr>
            </a:br>
            <a:r>
              <a:rPr lang="en-US" sz="3600" dirty="0" smtClean="0">
                <a:solidFill>
                  <a:schemeClr val="tx2">
                    <a:lumMod val="10000"/>
                  </a:schemeClr>
                </a:solidFill>
              </a:rPr>
              <a:t>(CCM)</a:t>
            </a:r>
            <a:endParaRPr lang="en-US" sz="3600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7200" y="1524000"/>
            <a:ext cx="8229600" cy="47244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sz="2800" b="1" i="1" dirty="0" smtClean="0">
                <a:ln>
                  <a:noFill/>
                </a:ln>
                <a:solidFill>
                  <a:schemeClr val="bg1"/>
                </a:solidFill>
              </a:rPr>
              <a:t> Attributes </a:t>
            </a:r>
            <a:r>
              <a:rPr lang="en-US" sz="2800" dirty="0" smtClean="0">
                <a:ln>
                  <a:noFill/>
                </a:ln>
                <a:solidFill>
                  <a:schemeClr val="bg1"/>
                </a:solidFill>
              </a:rPr>
              <a:t>= </a:t>
            </a:r>
            <a:r>
              <a:rPr lang="en-US" sz="2300" dirty="0" smtClean="0">
                <a:ln>
                  <a:noFill/>
                </a:ln>
                <a:solidFill>
                  <a:schemeClr val="bg1"/>
                </a:solidFill>
              </a:rPr>
              <a:t>  </a:t>
            </a:r>
            <a:r>
              <a:rPr lang="en-US" sz="2600" dirty="0" smtClean="0">
                <a:ln>
                  <a:noFill/>
                </a:ln>
                <a:solidFill>
                  <a:schemeClr val="bg1"/>
                </a:solidFill>
              </a:rPr>
              <a:t>Configurable properties</a:t>
            </a:r>
            <a:r>
              <a:rPr lang="en-US" sz="2800" dirty="0" smtClean="0"/>
              <a:t> </a:t>
            </a:r>
          </a:p>
          <a:p>
            <a:pPr algn="l"/>
            <a:r>
              <a:rPr lang="en-US" sz="210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</a:rPr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b="1" i="1" dirty="0" smtClean="0">
                <a:ln>
                  <a:noFill/>
                </a:ln>
                <a:solidFill>
                  <a:schemeClr val="bg1"/>
                </a:solidFill>
              </a:rPr>
              <a:t> Facets</a:t>
            </a:r>
            <a:r>
              <a:rPr lang="en-US" sz="2800" dirty="0" smtClean="0">
                <a:ln>
                  <a:noFill/>
                </a:ln>
                <a:solidFill>
                  <a:schemeClr val="bg1"/>
                </a:solidFill>
              </a:rPr>
              <a:t> =   </a:t>
            </a:r>
            <a:r>
              <a:rPr lang="en-US" sz="2600" dirty="0" smtClean="0">
                <a:ln>
                  <a:noFill/>
                </a:ln>
                <a:solidFill>
                  <a:schemeClr val="bg1"/>
                </a:solidFill>
              </a:rPr>
              <a:t>Offered operation interfaces</a:t>
            </a:r>
          </a:p>
          <a:p>
            <a:pPr algn="l"/>
            <a:r>
              <a:rPr lang="en-US" sz="1800" dirty="0" smtClean="0">
                <a:ln>
                  <a:noFill/>
                </a:ln>
                <a:solidFill>
                  <a:schemeClr val="bg1">
                    <a:lumMod val="65000"/>
                    <a:lumOff val="35000"/>
                  </a:schemeClr>
                </a:solidFill>
              </a:rPr>
              <a:t>  </a:t>
            </a:r>
            <a:endParaRPr lang="en-US" sz="28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800" i="1" dirty="0" smtClean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lang="en-US" sz="2800" b="1" i="1" dirty="0" smtClean="0">
                <a:ln>
                  <a:noFill/>
                </a:ln>
                <a:solidFill>
                  <a:schemeClr val="bg1"/>
                </a:solidFill>
              </a:rPr>
              <a:t>Receptacles </a:t>
            </a:r>
            <a:r>
              <a:rPr lang="en-US" sz="2800" dirty="0" smtClean="0">
                <a:ln>
                  <a:noFill/>
                </a:ln>
                <a:solidFill>
                  <a:schemeClr val="bg1"/>
                </a:solidFill>
              </a:rPr>
              <a:t>=  </a:t>
            </a:r>
            <a:r>
              <a:rPr lang="en-US" sz="2600" dirty="0" smtClean="0">
                <a:ln>
                  <a:noFill/>
                </a:ln>
                <a:solidFill>
                  <a:schemeClr val="bg1"/>
                </a:solidFill>
              </a:rPr>
              <a:t>Required operation interfaces</a:t>
            </a:r>
          </a:p>
          <a:p>
            <a:pPr algn="just">
              <a:buFont typeface="Wingdings" pitchFamily="2" charset="2"/>
              <a:buChar char="Ø"/>
            </a:pPr>
            <a:endParaRPr lang="en-US" sz="18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800" i="1" dirty="0" smtClean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lang="en-US" sz="2800" b="1" i="1" dirty="0" smtClean="0">
                <a:ln>
                  <a:noFill/>
                </a:ln>
                <a:solidFill>
                  <a:schemeClr val="bg1"/>
                </a:solidFill>
              </a:rPr>
              <a:t>Event Sinks</a:t>
            </a:r>
            <a:r>
              <a:rPr lang="en-US" sz="2800" b="1" dirty="0" smtClean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ln>
                  <a:noFill/>
                </a:ln>
                <a:solidFill>
                  <a:schemeClr val="bg1"/>
                </a:solidFill>
              </a:rPr>
              <a:t>=   </a:t>
            </a:r>
            <a:r>
              <a:rPr lang="en-US" sz="2600" dirty="0" smtClean="0">
                <a:ln>
                  <a:noFill/>
                </a:ln>
                <a:solidFill>
                  <a:schemeClr val="bg1"/>
                </a:solidFill>
              </a:rPr>
              <a:t>Consumed events</a:t>
            </a:r>
          </a:p>
          <a:p>
            <a:pPr algn="just"/>
            <a:endParaRPr lang="en-US" sz="1800" i="1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800" b="1" i="1" dirty="0" smtClean="0">
                <a:ln>
                  <a:noFill/>
                </a:ln>
                <a:solidFill>
                  <a:schemeClr val="bg1"/>
                </a:solidFill>
              </a:rPr>
              <a:t> Event Sources  </a:t>
            </a:r>
            <a:r>
              <a:rPr lang="en-US" sz="2800" dirty="0" smtClean="0">
                <a:ln>
                  <a:noFill/>
                </a:ln>
                <a:solidFill>
                  <a:schemeClr val="bg1"/>
                </a:solidFill>
              </a:rPr>
              <a:t>=   </a:t>
            </a:r>
            <a:r>
              <a:rPr lang="en-US" sz="2600" dirty="0" smtClean="0">
                <a:ln>
                  <a:noFill/>
                </a:ln>
                <a:solidFill>
                  <a:schemeClr val="bg1"/>
                </a:solidFill>
              </a:rPr>
              <a:t>Produced events</a:t>
            </a:r>
          </a:p>
          <a:p>
            <a:pPr algn="just">
              <a:buFont typeface="Wingdings" pitchFamily="2" charset="2"/>
              <a:buChar char="Ø"/>
            </a:pPr>
            <a:endParaRPr lang="en-US" sz="28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just"/>
            <a:endParaRPr lang="en-US" sz="2600" dirty="0" smtClean="0">
              <a:ln>
                <a:noFill/>
              </a:ln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47800"/>
          </a:xfrm>
        </p:spPr>
        <p:txBody>
          <a:bodyPr/>
          <a:lstStyle/>
          <a:p>
            <a:r>
              <a:rPr lang="en-US" u="sng" dirty="0" smtClean="0"/>
              <a:t>PORTS</a:t>
            </a:r>
            <a:endParaRPr lang="en-US" u="sng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شششششششششششششش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990600"/>
            <a:ext cx="7474669" cy="4495799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0" y="5486401"/>
            <a:ext cx="8458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70C0"/>
              </a:buClr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  <a:r>
              <a:rPr lang="en-US" sz="24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These new port mechanisms significantly enhance </a:t>
            </a:r>
          </a:p>
          <a:p>
            <a:pPr>
              <a:buClr>
                <a:srgbClr val="0070C0"/>
              </a:buClr>
            </a:pPr>
            <a:r>
              <a:rPr lang="en-US" sz="24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    component reusability when compared to the traditional</a:t>
            </a:r>
          </a:p>
          <a:p>
            <a:pPr>
              <a:buClr>
                <a:srgbClr val="0070C0"/>
              </a:buClr>
            </a:pPr>
            <a:r>
              <a:rPr lang="en-US" sz="24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    CORBA object model.</a:t>
            </a:r>
            <a:endParaRPr lang="en-US" sz="2400" dirty="0">
              <a:solidFill>
                <a:schemeClr val="bg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304800"/>
            <a:ext cx="43688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u="sng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A CORBA Component</a:t>
            </a:r>
            <a:endParaRPr lang="en-US" sz="3200" b="1" u="sng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219200"/>
            <a:ext cx="8763000" cy="5486400"/>
          </a:xfrm>
        </p:spPr>
        <p:txBody>
          <a:bodyPr>
            <a:normAutofit lnSpcReduction="10000"/>
          </a:bodyPr>
          <a:lstStyle/>
          <a:p>
            <a:pPr algn="l">
              <a:buFont typeface="Wingdings" pitchFamily="2" charset="2"/>
              <a:buChar char="ü"/>
            </a:pPr>
            <a:r>
              <a:rPr lang="en-US" sz="2400" b="1" i="1" dirty="0" smtClean="0">
                <a:ln>
                  <a:noFill/>
                </a:ln>
                <a:solidFill>
                  <a:schemeClr val="bg1"/>
                </a:solidFill>
              </a:rPr>
              <a:t> Service Components:</a:t>
            </a:r>
            <a:r>
              <a:rPr lang="en-US" sz="2000" dirty="0" smtClean="0">
                <a:ln>
                  <a:noFill/>
                </a:ln>
                <a:solidFill>
                  <a:schemeClr val="bg1"/>
                </a:solidFill>
              </a:rPr>
              <a:t>. </a:t>
            </a:r>
          </a:p>
          <a:p>
            <a:pPr marL="685800" lvl="1" algn="l">
              <a:buSzPct val="120000"/>
              <a:buFont typeface="Arial" pitchFamily="34" charset="0"/>
              <a:buChar char="•"/>
            </a:pPr>
            <a:r>
              <a:rPr lang="en-US" sz="2000" i="1" dirty="0" smtClean="0">
                <a:solidFill>
                  <a:schemeClr val="bg1"/>
                </a:solidFill>
                <a:latin typeface="+mj-lt"/>
              </a:rPr>
              <a:t>    </a:t>
            </a:r>
            <a:r>
              <a:rPr lang="en-US" sz="20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It is created and destroyed by the particular </a:t>
            </a:r>
            <a:r>
              <a:rPr lang="en-US" sz="2000" dirty="0" smtClean="0">
                <a:ln>
                  <a:noFill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CCM Client that it is</a:t>
            </a:r>
          </a:p>
          <a:p>
            <a:pPr marL="685800" lvl="1" algn="l">
              <a:buSzPct val="120000"/>
            </a:pPr>
            <a:r>
              <a:rPr lang="en-US" sz="20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  </a:t>
            </a:r>
            <a:r>
              <a:rPr lang="en-US" sz="2000" dirty="0" smtClean="0">
                <a:ln>
                  <a:noFill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  associated with</a:t>
            </a:r>
          </a:p>
          <a:p>
            <a:pPr marL="685800" lvl="1" algn="l">
              <a:buSzPct val="120000"/>
              <a:buFont typeface="Arial" pitchFamily="34" charset="0"/>
              <a:buChar char="•"/>
            </a:pPr>
            <a:r>
              <a:rPr lang="en-US" sz="2000" dirty="0" smtClean="0">
                <a:ln>
                  <a:noFill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   It's lifetime is restricted to that of one single operation request</a:t>
            </a:r>
          </a:p>
          <a:p>
            <a:pPr marL="685800" lvl="1" algn="l">
              <a:buSzPct val="120000"/>
              <a:buFont typeface="Arial" pitchFamily="34" charset="0"/>
              <a:buChar char="•"/>
            </a:pPr>
            <a:r>
              <a:rPr lang="en-US" sz="2000" dirty="0" smtClean="0">
                <a:ln>
                  <a:noFill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   Service components do not survive a System shutdown</a:t>
            </a:r>
          </a:p>
          <a:p>
            <a:pPr algn="l"/>
            <a:endParaRPr lang="en-US" sz="2000" b="1" i="1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en-US" sz="2400" b="1" i="1" dirty="0" smtClean="0">
                <a:ln>
                  <a:noFill/>
                </a:ln>
                <a:solidFill>
                  <a:schemeClr val="bg1"/>
                </a:solidFill>
              </a:rPr>
              <a:t> Session Components:</a:t>
            </a:r>
          </a:p>
          <a:p>
            <a:pPr marL="685800" lvl="1" algn="l">
              <a:buSzPct val="120000"/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   Similar to Service Components but:</a:t>
            </a:r>
          </a:p>
          <a:p>
            <a:pPr marL="685800" lvl="1" algn="l"/>
            <a:r>
              <a:rPr lang="en-US" sz="20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       </a:t>
            </a:r>
            <a:r>
              <a:rPr lang="en-US" sz="20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There are two types of Session Components</a:t>
            </a:r>
            <a:r>
              <a:rPr lang="fa-IR" sz="2000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: </a:t>
            </a:r>
            <a:endParaRPr lang="en-US" sz="2000" dirty="0" smtClean="0">
              <a:solidFill>
                <a:schemeClr val="bg1">
                  <a:lumMod val="75000"/>
                  <a:lumOff val="25000"/>
                </a:schemeClr>
              </a:solidFill>
            </a:endParaRPr>
          </a:p>
          <a:p>
            <a:pPr marL="1600200" lvl="3" algn="l">
              <a:buFont typeface="Calisto MT" pitchFamily="18" charset="0"/>
              <a:buChar char="–"/>
            </a:pP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</a:t>
            </a:r>
            <a:r>
              <a:rPr lang="en-US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Stateless Session Components </a:t>
            </a:r>
          </a:p>
          <a:p>
            <a:pPr marL="1600200" lvl="3" algn="l">
              <a:buFont typeface="Calisto MT" pitchFamily="18" charset="0"/>
              <a:buChar char="–"/>
            </a:pPr>
            <a:r>
              <a:rPr lang="en-US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</a:t>
            </a:r>
            <a:r>
              <a:rPr lang="en-US" dirty="0" err="1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Stateful</a:t>
            </a:r>
            <a:r>
              <a:rPr lang="en-US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Session Components</a:t>
            </a:r>
          </a:p>
          <a:p>
            <a:pPr marL="1600200" lvl="3" algn="l"/>
            <a:endParaRPr lang="en-US" sz="1700" b="1" dirty="0" smtClean="0">
              <a:ln>
                <a:noFill/>
              </a:ln>
              <a:solidFill>
                <a:srgbClr val="0070C0"/>
              </a:solidFill>
            </a:endParaRPr>
          </a:p>
          <a:p>
            <a:pPr marL="63500" algn="l">
              <a:buFont typeface="Wingdings" pitchFamily="2" charset="2"/>
              <a:buChar char="ü"/>
            </a:pPr>
            <a:r>
              <a:rPr lang="en-US" sz="2400" b="1" i="1" dirty="0" smtClean="0">
                <a:ln>
                  <a:noFill/>
                </a:ln>
                <a:solidFill>
                  <a:schemeClr val="bg1"/>
                </a:solidFill>
              </a:rPr>
              <a:t>Process Components:</a:t>
            </a:r>
          </a:p>
          <a:p>
            <a:pPr marL="685800" lvl="1" algn="l">
              <a:buSzPct val="120000"/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+mj-lt"/>
              </a:rPr>
              <a:t>     May however be shared by multiple CCM Clients. </a:t>
            </a:r>
          </a:p>
          <a:p>
            <a:pPr marL="685800" lvl="1" algn="l">
              <a:buSzPct val="120000"/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+mj-lt"/>
              </a:rPr>
              <a:t>     Their states can be</a:t>
            </a:r>
            <a:r>
              <a:rPr lang="fa-I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+mj-lt"/>
              </a:rPr>
              <a:t>persisted and stored. </a:t>
            </a:r>
          </a:p>
          <a:p>
            <a:pPr marL="685800" lvl="1" algn="l">
              <a:buSzPct val="120000"/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+mj-lt"/>
              </a:rPr>
              <a:t>     Hence the can survive System Shutdowns. </a:t>
            </a:r>
          </a:p>
          <a:p>
            <a:pPr marL="1600200" lvl="3" algn="l">
              <a:buFont typeface="Calisto MT" pitchFamily="18" charset="0"/>
              <a:buChar char="–"/>
            </a:pPr>
            <a:endParaRPr lang="en-US" b="1" dirty="0" smtClean="0">
              <a:ln>
                <a:noFill/>
              </a:ln>
              <a:solidFill>
                <a:srgbClr val="0070C0"/>
              </a:solidFill>
            </a:endParaRPr>
          </a:p>
          <a:p>
            <a:pPr marL="1600200" lvl="3" algn="l">
              <a:buFont typeface="Calisto MT" pitchFamily="18" charset="0"/>
              <a:buChar char="–"/>
            </a:pPr>
            <a:endParaRPr lang="en-US" b="1" dirty="0" smtClean="0">
              <a:solidFill>
                <a:srgbClr val="0070C0"/>
              </a:solidFill>
            </a:endParaRPr>
          </a:p>
          <a:p>
            <a:pPr algn="l"/>
            <a:endParaRPr lang="en-US" sz="20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Font typeface="Wingdings" pitchFamily="2" charset="2"/>
              <a:buChar char="ü"/>
            </a:pPr>
            <a:endParaRPr lang="en-US" sz="20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Font typeface="Wingdings" pitchFamily="2" charset="2"/>
              <a:buChar char="ü"/>
            </a:pPr>
            <a:endParaRPr lang="en-US" sz="2000" dirty="0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295400"/>
          </a:xfrm>
        </p:spPr>
        <p:txBody>
          <a:bodyPr/>
          <a:lstStyle/>
          <a:p>
            <a:r>
              <a:rPr lang="en-US" dirty="0" smtClean="0"/>
              <a:t>Types of CCM Components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81000" y="1752600"/>
            <a:ext cx="9067800" cy="4343400"/>
          </a:xfrm>
        </p:spPr>
        <p:txBody>
          <a:bodyPr>
            <a:noAutofit/>
          </a:bodyPr>
          <a:lstStyle/>
          <a:p>
            <a:pPr algn="l">
              <a:buSzPct val="120000"/>
              <a:buFont typeface="Arial" pitchFamily="34" charset="0"/>
              <a:buChar char="•"/>
            </a:pPr>
            <a:r>
              <a:rPr lang="en-US" sz="2100" dirty="0" smtClean="0">
                <a:ln>
                  <a:noFill/>
                </a:ln>
                <a:solidFill>
                  <a:schemeClr val="bg1"/>
                </a:solidFill>
              </a:rPr>
              <a:t>  Act the interface between a CORBA component and the outside as world</a:t>
            </a:r>
          </a:p>
          <a:p>
            <a:pPr algn="l">
              <a:buSzPct val="120000"/>
              <a:buFont typeface="Arial" pitchFamily="34" charset="0"/>
              <a:buChar char="•"/>
            </a:pPr>
            <a:endParaRPr lang="en-US" sz="21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SzPct val="120000"/>
              <a:buFont typeface="Arial" pitchFamily="34" charset="0"/>
              <a:buChar char="•"/>
            </a:pPr>
            <a:r>
              <a:rPr lang="en-US" sz="2100" dirty="0" smtClean="0">
                <a:ln>
                  <a:noFill/>
                </a:ln>
                <a:solidFill>
                  <a:schemeClr val="bg1"/>
                </a:solidFill>
              </a:rPr>
              <a:t>  A CCM client never accesses a CORBA component directly</a:t>
            </a:r>
          </a:p>
          <a:p>
            <a:pPr algn="l">
              <a:buSzPct val="120000"/>
            </a:pPr>
            <a:r>
              <a:rPr lang="en-US" sz="2100" dirty="0" smtClean="0">
                <a:solidFill>
                  <a:schemeClr val="bg1"/>
                </a:solidFill>
              </a:rPr>
              <a:t>  </a:t>
            </a:r>
            <a:endParaRPr lang="en-US" sz="21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SzPct val="120000"/>
              <a:buFont typeface="Arial" pitchFamily="34" charset="0"/>
              <a:buChar char="•"/>
            </a:pPr>
            <a:r>
              <a:rPr lang="en-US" sz="2100" dirty="0" smtClean="0">
                <a:ln>
                  <a:noFill/>
                </a:ln>
                <a:solidFill>
                  <a:schemeClr val="bg1"/>
                </a:solidFill>
              </a:rPr>
              <a:t>  Provides simplified interfaces for CORBA Services</a:t>
            </a:r>
          </a:p>
          <a:p>
            <a:pPr lvl="1" algn="l">
              <a:buSzPct val="120000"/>
            </a:pPr>
            <a:r>
              <a:rPr lang="en-US" sz="2100" dirty="0" smtClean="0">
                <a:solidFill>
                  <a:schemeClr val="tx1">
                    <a:lumMod val="50000"/>
                  </a:schemeClr>
                </a:solidFill>
                <a:latin typeface="+mj-lt"/>
              </a:rPr>
              <a:t>  - Security, Transactions, Persistence, and Events</a:t>
            </a:r>
            <a:r>
              <a:rPr lang="fa-IR" sz="2100" dirty="0" smtClean="0">
                <a:solidFill>
                  <a:schemeClr val="tx1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100" dirty="0" smtClean="0">
                <a:solidFill>
                  <a:schemeClr val="tx1">
                    <a:lumMod val="50000"/>
                  </a:schemeClr>
                </a:solidFill>
                <a:latin typeface="+mj-lt"/>
              </a:rPr>
              <a:t>notification</a:t>
            </a:r>
          </a:p>
          <a:p>
            <a:pPr algn="l">
              <a:buSzPct val="120000"/>
              <a:buFont typeface="Arial" pitchFamily="34" charset="0"/>
              <a:buChar char="•"/>
            </a:pPr>
            <a:endParaRPr lang="en-US" sz="21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SzPct val="120000"/>
              <a:buFont typeface="Arial" pitchFamily="34" charset="0"/>
              <a:buChar char="•"/>
            </a:pPr>
            <a:r>
              <a:rPr lang="fa-IR" sz="2100" dirty="0" smtClean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lang="en-US" sz="2100" dirty="0" smtClean="0">
                <a:ln>
                  <a:noFill/>
                </a:ln>
                <a:solidFill>
                  <a:schemeClr val="bg1"/>
                </a:solidFill>
              </a:rPr>
              <a:t> A container encapsulates a component implementation and </a:t>
            </a:r>
            <a:r>
              <a:rPr lang="fa-IR" sz="2100" dirty="0" smtClean="0">
                <a:ln>
                  <a:noFill/>
                </a:ln>
                <a:solidFill>
                  <a:schemeClr val="bg1"/>
                </a:solidFill>
              </a:rPr>
              <a:t> </a:t>
            </a:r>
          </a:p>
          <a:p>
            <a:pPr algn="l">
              <a:buSzPct val="120000"/>
            </a:pPr>
            <a:r>
              <a:rPr lang="fa-IR" sz="2100" dirty="0" smtClean="0">
                <a:ln>
                  <a:noFill/>
                </a:ln>
                <a:solidFill>
                  <a:schemeClr val="bg1"/>
                </a:solidFill>
              </a:rPr>
              <a:t>  </a:t>
            </a:r>
            <a:r>
              <a:rPr lang="en-US" sz="2100" dirty="0" smtClean="0">
                <a:ln>
                  <a:noFill/>
                </a:ln>
                <a:solidFill>
                  <a:schemeClr val="bg1"/>
                </a:solidFill>
              </a:rPr>
              <a:t> provides a run-time environment for the component it</a:t>
            </a:r>
            <a:r>
              <a:rPr lang="fa-IR" sz="2100" dirty="0" smtClean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lang="en-US" sz="2100" dirty="0" smtClean="0">
                <a:ln>
                  <a:noFill/>
                </a:ln>
                <a:solidFill>
                  <a:schemeClr val="bg1"/>
                </a:solidFill>
              </a:rPr>
              <a:t>manages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47800"/>
          </a:xfrm>
        </p:spPr>
        <p:txBody>
          <a:bodyPr/>
          <a:lstStyle/>
          <a:p>
            <a:r>
              <a:rPr lang="en-US" dirty="0" smtClean="0"/>
              <a:t>The Container Model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533400" y="1219200"/>
            <a:ext cx="5486400" cy="0"/>
          </a:xfrm>
          <a:prstGeom prst="line">
            <a:avLst/>
          </a:prstGeom>
          <a:ln cmpd="thickThin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76400"/>
            <a:ext cx="8534400" cy="4876800"/>
          </a:xfrm>
        </p:spPr>
        <p:txBody>
          <a:bodyPr>
            <a:normAutofit/>
          </a:bodyPr>
          <a:lstStyle/>
          <a:p>
            <a:pPr algn="just">
              <a:buClr>
                <a:srgbClr val="0070C0"/>
              </a:buClr>
              <a:buFont typeface="Wingdings" pitchFamily="2" charset="2"/>
              <a:buChar char="Ø"/>
            </a:pPr>
            <a:r>
              <a:rPr lang="en-US" sz="2200" dirty="0" smtClean="0">
                <a:ln>
                  <a:noFill/>
                </a:ln>
                <a:solidFill>
                  <a:schemeClr val="bg1"/>
                </a:solidFill>
              </a:rPr>
              <a:t> Component implementations depend upon the standard CORBA    </a:t>
            </a:r>
          </a:p>
          <a:p>
            <a:pPr algn="just">
              <a:buClr>
                <a:srgbClr val="0070C0"/>
              </a:buClr>
            </a:pPr>
            <a:r>
              <a:rPr lang="en-US" sz="2200" i="1" dirty="0" smtClean="0">
                <a:ln>
                  <a:noFill/>
                </a:ln>
                <a:solidFill>
                  <a:schemeClr val="bg1"/>
                </a:solidFill>
              </a:rPr>
              <a:t>   </a:t>
            </a:r>
            <a:r>
              <a:rPr lang="en-US" sz="2200" i="1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Portable Object Adapter </a:t>
            </a:r>
            <a:r>
              <a:rPr lang="en-US" sz="2200" b="1" i="1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(POA) </a:t>
            </a:r>
            <a:r>
              <a:rPr lang="en-US" sz="2200" dirty="0" smtClean="0">
                <a:ln>
                  <a:noFill/>
                </a:ln>
                <a:solidFill>
                  <a:schemeClr val="bg1"/>
                </a:solidFill>
              </a:rPr>
              <a:t>to dispatch coming client requests </a:t>
            </a:r>
          </a:p>
          <a:p>
            <a:pPr algn="just">
              <a:buClr>
                <a:srgbClr val="0070C0"/>
              </a:buClr>
            </a:pPr>
            <a:r>
              <a:rPr lang="en-US" sz="2200" dirty="0" smtClean="0">
                <a:ln>
                  <a:noFill/>
                </a:ln>
                <a:solidFill>
                  <a:schemeClr val="bg1"/>
                </a:solidFill>
              </a:rPr>
              <a:t>   to their corresponding servants</a:t>
            </a:r>
          </a:p>
          <a:p>
            <a:pPr algn="just">
              <a:buClr>
                <a:srgbClr val="0070C0"/>
              </a:buClr>
            </a:pPr>
            <a:endParaRPr lang="en-US" sz="22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just">
              <a:buClr>
                <a:srgbClr val="0070C0"/>
              </a:buClr>
              <a:buFont typeface="Wingdings" pitchFamily="2" charset="2"/>
              <a:buChar char="Ø"/>
            </a:pPr>
            <a:r>
              <a:rPr lang="en-US" sz="2200" dirty="0" smtClean="0">
                <a:ln>
                  <a:noFill/>
                </a:ln>
                <a:solidFill>
                  <a:schemeClr val="bg1"/>
                </a:solidFill>
              </a:rPr>
              <a:t> The CCM component model implementation uses the  </a:t>
            </a:r>
          </a:p>
          <a:p>
            <a:pPr algn="just">
              <a:buClr>
                <a:srgbClr val="0070C0"/>
              </a:buClr>
            </a:pPr>
            <a:r>
              <a:rPr lang="en-US" sz="220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sz="2200" i="1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Component description </a:t>
            </a:r>
            <a:r>
              <a:rPr lang="en-US" sz="2200" dirty="0" smtClean="0">
                <a:ln>
                  <a:noFill/>
                </a:ln>
                <a:solidFill>
                  <a:schemeClr val="bg1"/>
                </a:solidFill>
              </a:rPr>
              <a:t>to create and configure the POA hierarchy </a:t>
            </a:r>
          </a:p>
          <a:p>
            <a:pPr algn="just">
              <a:buClr>
                <a:srgbClr val="0070C0"/>
              </a:buClr>
            </a:pPr>
            <a:r>
              <a:rPr lang="en-US" sz="2200" dirty="0" smtClean="0">
                <a:ln>
                  <a:noFill/>
                </a:ln>
                <a:solidFill>
                  <a:schemeClr val="bg1"/>
                </a:solidFill>
              </a:rPr>
              <a:t>   automatically and to locate the common services defined by CCM</a:t>
            </a:r>
          </a:p>
          <a:p>
            <a:pPr algn="just">
              <a:buClr>
                <a:srgbClr val="0070C0"/>
              </a:buClr>
            </a:pPr>
            <a:endParaRPr lang="en-US" sz="22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just">
              <a:buClr>
                <a:srgbClr val="0070C0"/>
              </a:buClr>
              <a:buFont typeface="Wingdings" pitchFamily="2" charset="2"/>
              <a:buChar char="Ø"/>
            </a:pPr>
            <a:r>
              <a:rPr lang="en-US" sz="2200" dirty="0" smtClean="0">
                <a:ln>
                  <a:noFill/>
                </a:ln>
                <a:solidFill>
                  <a:schemeClr val="bg1"/>
                </a:solidFill>
              </a:rPr>
              <a:t> Container creates its own POA for all the interfaces it manages.</a:t>
            </a:r>
          </a:p>
          <a:p>
            <a:pPr algn="l"/>
            <a:endParaRPr lang="en-US" sz="2200" dirty="0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67494"/>
            <a:ext cx="8534400" cy="1408906"/>
          </a:xfrm>
        </p:spPr>
        <p:txBody>
          <a:bodyPr/>
          <a:lstStyle/>
          <a:p>
            <a:r>
              <a:rPr lang="en-US" sz="3900" dirty="0" smtClean="0"/>
              <a:t>Portable Object Adaptor (POA)</a:t>
            </a:r>
            <a:endParaRPr lang="en-US" sz="39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09600" y="1371600"/>
            <a:ext cx="69342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152400"/>
            <a:ext cx="7010400" cy="1066800"/>
          </a:xfrm>
        </p:spPr>
        <p:txBody>
          <a:bodyPr/>
          <a:lstStyle/>
          <a:p>
            <a:r>
              <a:rPr lang="en-US" sz="3200" dirty="0" smtClean="0"/>
              <a:t>The CCM's Container Programming Model</a:t>
            </a:r>
            <a:endParaRPr lang="en-US" sz="3200" dirty="0"/>
          </a:p>
        </p:txBody>
      </p:sp>
      <p:pic>
        <p:nvPicPr>
          <p:cNvPr id="4" name="Picture 3" descr="ممممممممممم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89978" y="685800"/>
            <a:ext cx="4254022" cy="42672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57200" y="3962400"/>
            <a:ext cx="533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70C0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It defines a set of interface </a:t>
            </a:r>
            <a:r>
              <a:rPr lang="en-US" sz="2000" i="1" dirty="0" smtClean="0">
                <a:solidFill>
                  <a:schemeClr val="bg1"/>
                </a:solidFill>
              </a:rPr>
              <a:t>APIs that  </a:t>
            </a:r>
          </a:p>
          <a:p>
            <a:pPr>
              <a:buClr>
                <a:srgbClr val="0070C0"/>
              </a:buClr>
            </a:pPr>
            <a:r>
              <a:rPr lang="en-US" sz="2000" i="1" dirty="0" smtClean="0">
                <a:solidFill>
                  <a:schemeClr val="bg1"/>
                </a:solidFill>
              </a:rPr>
              <a:t>    </a:t>
            </a:r>
            <a:r>
              <a:rPr lang="en-US" sz="2000" dirty="0" smtClean="0">
                <a:solidFill>
                  <a:schemeClr val="bg1"/>
                </a:solidFill>
              </a:rPr>
              <a:t>simplify task of developing and/or</a:t>
            </a:r>
          </a:p>
          <a:p>
            <a:pPr>
              <a:buClr>
                <a:srgbClr val="0070C0"/>
              </a:buClr>
            </a:pPr>
            <a:r>
              <a:rPr lang="en-US" sz="2000" dirty="0" smtClean="0">
                <a:solidFill>
                  <a:schemeClr val="bg1"/>
                </a:solidFill>
              </a:rPr>
              <a:t>    configuring CORBA applications.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1752601"/>
            <a:ext cx="4953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5888" indent="-115888">
              <a:lnSpc>
                <a:spcPct val="90000"/>
              </a:lnSpc>
              <a:buClr>
                <a:srgbClr val="0070C0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Components are implemented as </a:t>
            </a:r>
          </a:p>
          <a:p>
            <a:pPr marL="115888" indent="-115888">
              <a:lnSpc>
                <a:spcPct val="90000"/>
              </a:lnSpc>
              <a:buClr>
                <a:srgbClr val="0070C0"/>
              </a:buClr>
            </a:pPr>
            <a:r>
              <a:rPr lang="en-US" sz="2000" dirty="0" smtClean="0">
                <a:solidFill>
                  <a:schemeClr val="bg1"/>
                </a:solidFill>
              </a:rPr>
              <a:t>    DLLs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1000" y="2667000"/>
            <a:ext cx="5105400" cy="8956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5888" indent="-115888">
              <a:lnSpc>
                <a:spcPct val="90000"/>
              </a:lnSpc>
              <a:buClr>
                <a:srgbClr val="0070C0"/>
              </a:buClr>
              <a:buFont typeface="Wingdings" pitchFamily="2" charset="2"/>
              <a:buChar char="Ø"/>
            </a:pPr>
            <a:r>
              <a:rPr lang="en-US" i="1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Containers are Standard interfaces for</a:t>
            </a:r>
          </a:p>
          <a:p>
            <a:pPr marL="115888" indent="-115888">
              <a:lnSpc>
                <a:spcPct val="90000"/>
              </a:lnSpc>
              <a:buClr>
                <a:srgbClr val="0070C0"/>
              </a:buClr>
            </a:pPr>
            <a:r>
              <a:rPr lang="en-US" sz="2000" dirty="0" smtClean="0">
                <a:solidFill>
                  <a:schemeClr val="bg1"/>
                </a:solidFill>
              </a:rPr>
              <a:t>    packaging &amp; deploying components</a:t>
            </a:r>
          </a:p>
          <a:p>
            <a:pPr marL="115888" indent="-115888">
              <a:lnSpc>
                <a:spcPct val="90000"/>
              </a:lnSpc>
              <a:buClr>
                <a:srgbClr val="0070C0"/>
              </a:buClr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7494"/>
            <a:ext cx="8686800" cy="1332706"/>
          </a:xfrm>
        </p:spPr>
        <p:txBody>
          <a:bodyPr/>
          <a:lstStyle/>
          <a:p>
            <a:r>
              <a:rPr lang="en-US" dirty="0" smtClean="0"/>
              <a:t>Types of Containers :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" y="1524000"/>
            <a:ext cx="8686800" cy="3276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>
                <a:solidFill>
                  <a:schemeClr val="bg1"/>
                </a:solidFill>
              </a:rPr>
              <a:t>  </a:t>
            </a:r>
          </a:p>
          <a:p>
            <a:pPr>
              <a:buClr>
                <a:srgbClr val="0070C0"/>
              </a:buClr>
              <a:buSzPct val="100000"/>
              <a:buFont typeface="Arial" pitchFamily="34" charset="0"/>
              <a:buChar char="•"/>
            </a:pPr>
            <a:r>
              <a:rPr lang="en-US" sz="2800" b="1" i="1" dirty="0" smtClean="0">
                <a:solidFill>
                  <a:schemeClr val="bg1"/>
                </a:solidFill>
              </a:rPr>
              <a:t> Persistent Containers </a:t>
            </a:r>
            <a:r>
              <a:rPr lang="en-US" sz="2800" dirty="0" smtClean="0">
                <a:solidFill>
                  <a:schemeClr val="bg1"/>
                </a:solidFill>
              </a:rPr>
              <a:t>:</a:t>
            </a:r>
          </a:p>
          <a:p>
            <a:pPr lvl="1">
              <a:buClr>
                <a:srgbClr val="0070C0"/>
              </a:buClr>
              <a:buSzPct val="100000"/>
              <a:buFont typeface="Calisto MT" pitchFamily="18" charset="0"/>
              <a:buChar char="–"/>
            </a:pPr>
            <a:r>
              <a:rPr lang="en-US" sz="2400" dirty="0" smtClean="0">
                <a:solidFill>
                  <a:schemeClr val="bg1"/>
                </a:solidFill>
              </a:rPr>
              <a:t>  Their states are saved between invocations.</a:t>
            </a:r>
            <a:br>
              <a:rPr lang="en-US" sz="2400" dirty="0" smtClean="0">
                <a:solidFill>
                  <a:schemeClr val="bg1"/>
                </a:solidFill>
              </a:rPr>
            </a:br>
            <a:endParaRPr lang="en-US" sz="2400" dirty="0" smtClean="0">
              <a:solidFill>
                <a:schemeClr val="bg1"/>
              </a:solidFill>
            </a:endParaRPr>
          </a:p>
          <a:p>
            <a:pPr>
              <a:buClr>
                <a:srgbClr val="0070C0"/>
              </a:buClr>
              <a:buSzPct val="100000"/>
              <a:buFont typeface="Arial" pitchFamily="34" charset="0"/>
              <a:buChar char="•"/>
            </a:pPr>
            <a:r>
              <a:rPr lang="en-US" sz="2800" b="1" i="1" dirty="0" smtClean="0">
                <a:solidFill>
                  <a:schemeClr val="bg1"/>
                </a:solidFill>
              </a:rPr>
              <a:t> Transient Containers </a:t>
            </a:r>
            <a:r>
              <a:rPr lang="en-US" sz="2800" dirty="0" smtClean="0">
                <a:solidFill>
                  <a:schemeClr val="bg1"/>
                </a:solidFill>
              </a:rPr>
              <a:t>:</a:t>
            </a:r>
          </a:p>
          <a:p>
            <a:pPr lvl="1">
              <a:buClr>
                <a:srgbClr val="0070C0"/>
              </a:buClr>
              <a:buSzPct val="100000"/>
              <a:buFont typeface="Calisto MT" pitchFamily="18" charset="0"/>
              <a:buChar char="–"/>
            </a:pPr>
            <a:r>
              <a:rPr lang="en-US" sz="2400" dirty="0" smtClean="0">
                <a:solidFill>
                  <a:schemeClr val="bg1"/>
                </a:solidFill>
              </a:rPr>
              <a:t>  They are non- persistent components whose states are not</a:t>
            </a:r>
          </a:p>
          <a:p>
            <a:pPr>
              <a:buClr>
                <a:srgbClr val="0070C0"/>
              </a:buClr>
              <a:buSzPct val="60000"/>
            </a:pPr>
            <a:r>
              <a:rPr lang="en-US" sz="2400" dirty="0" smtClean="0">
                <a:solidFill>
                  <a:schemeClr val="bg1"/>
                </a:solidFill>
              </a:rPr>
              <a:t>          saved at all.</a:t>
            </a:r>
            <a:br>
              <a:rPr lang="en-US" sz="2400" dirty="0" smtClean="0">
                <a:solidFill>
                  <a:schemeClr val="bg1"/>
                </a:solidFill>
              </a:rPr>
            </a:br>
            <a:endParaRPr lang="en-US" sz="2400" dirty="0" smtClean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24000"/>
            <a:ext cx="52578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04800" y="1676400"/>
            <a:ext cx="8610600" cy="41910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ü"/>
            </a:pP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 CCM containers also manage the lifetime of component </a:t>
            </a:r>
          </a:p>
          <a:p>
            <a:pPr algn="l"/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    servants.</a:t>
            </a:r>
            <a:r>
              <a:rPr lang="pt-BR" sz="2400" dirty="0" smtClean="0">
                <a:ln>
                  <a:noFill/>
                </a:ln>
                <a:solidFill>
                  <a:schemeClr val="bg1"/>
                </a:solidFill>
              </a:rPr>
              <a:t> </a:t>
            </a:r>
          </a:p>
          <a:p>
            <a:pPr algn="l">
              <a:buFont typeface="Wingdings" pitchFamily="2" charset="2"/>
              <a:buChar char="ü"/>
            </a:pPr>
            <a:endParaRPr lang="pt-BR" sz="24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pt-BR" sz="2400" dirty="0" smtClean="0">
                <a:ln>
                  <a:noFill/>
                </a:ln>
                <a:solidFill>
                  <a:schemeClr val="bg1"/>
                </a:solidFill>
              </a:rPr>
              <a:t> A CCM provider defines a </a:t>
            </a:r>
            <a:r>
              <a:rPr lang="en-US" sz="2400" dirty="0" err="1" smtClean="0">
                <a:ln>
                  <a:noFill/>
                </a:ln>
                <a:solidFill>
                  <a:srgbClr val="C00000"/>
                </a:solidFill>
              </a:rPr>
              <a:t>ServantLocator</a:t>
            </a: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 that is responsible</a:t>
            </a:r>
          </a:p>
          <a:p>
            <a:pPr algn="l"/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   for supporting these policies.</a:t>
            </a:r>
          </a:p>
          <a:p>
            <a:pPr algn="l">
              <a:buFont typeface="Wingdings" pitchFamily="2" charset="2"/>
              <a:buChar char="ü"/>
            </a:pPr>
            <a:endParaRPr lang="en-US" sz="24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 When a </a:t>
            </a:r>
            <a:r>
              <a:rPr lang="en-US" sz="2400" dirty="0" err="1" smtClean="0">
                <a:ln>
                  <a:noFill/>
                </a:ln>
                <a:solidFill>
                  <a:srgbClr val="C00000"/>
                </a:solidFill>
              </a:rPr>
              <a:t>ServantLocator</a:t>
            </a: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 is installed, a POA delegates the   </a:t>
            </a:r>
          </a:p>
          <a:p>
            <a:pPr algn="l"/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    responsibility of activating  and deactivating` servants to it.</a:t>
            </a:r>
            <a:endParaRPr lang="en-US" sz="2400" dirty="0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67494"/>
            <a:ext cx="8686800" cy="1180306"/>
          </a:xfrm>
        </p:spPr>
        <p:txBody>
          <a:bodyPr/>
          <a:lstStyle/>
          <a:p>
            <a:r>
              <a:rPr lang="en-US" dirty="0" smtClean="0"/>
              <a:t>Managing of Lifetime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533400" y="1371600"/>
            <a:ext cx="51816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228600" y="1676400"/>
            <a:ext cx="8915400" cy="4876800"/>
          </a:xfrm>
        </p:spPr>
        <p:txBody>
          <a:bodyPr>
            <a:normAutofit/>
          </a:bodyPr>
          <a:lstStyle/>
          <a:p>
            <a:pPr algn="l">
              <a:buSzPct val="100000"/>
              <a:buFont typeface="Arial" pitchFamily="34" charset="0"/>
              <a:buChar char="•"/>
            </a:pPr>
            <a:endParaRPr lang="en-US" sz="21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SzPct val="100000"/>
              <a:buFont typeface="Arial" pitchFamily="34" charset="0"/>
              <a:buChar char="•"/>
            </a:pPr>
            <a:r>
              <a:rPr lang="en-US" sz="2100" dirty="0" smtClean="0">
                <a:ln>
                  <a:noFill/>
                </a:ln>
                <a:solidFill>
                  <a:schemeClr val="bg1"/>
                </a:solidFill>
              </a:rPr>
              <a:t> Components can be deployed in component servers that have no advance </a:t>
            </a:r>
          </a:p>
          <a:p>
            <a:pPr algn="l">
              <a:buSzPct val="100000"/>
            </a:pPr>
            <a:r>
              <a:rPr lang="en-US" sz="2100" dirty="0" smtClean="0">
                <a:ln>
                  <a:noFill/>
                </a:ln>
                <a:solidFill>
                  <a:schemeClr val="bg1"/>
                </a:solidFill>
              </a:rPr>
              <a:t>   knowledge of how to configure and instantiate these deployed  </a:t>
            </a:r>
          </a:p>
          <a:p>
            <a:pPr algn="l">
              <a:buSzPct val="100000"/>
            </a:pPr>
            <a:r>
              <a:rPr lang="en-US" sz="2100" dirty="0" smtClean="0">
                <a:ln>
                  <a:noFill/>
                </a:ln>
                <a:solidFill>
                  <a:schemeClr val="bg1"/>
                </a:solidFill>
              </a:rPr>
              <a:t>   components.</a:t>
            </a:r>
          </a:p>
          <a:p>
            <a:pPr algn="l">
              <a:buSzPct val="100000"/>
              <a:buFont typeface="Arial" pitchFamily="34" charset="0"/>
              <a:buChar char="•"/>
            </a:pPr>
            <a:endParaRPr lang="en-US" sz="21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SzPct val="100000"/>
              <a:buFont typeface="Arial" pitchFamily="34" charset="0"/>
              <a:buChar char="•"/>
            </a:pPr>
            <a:r>
              <a:rPr lang="en-US" sz="2100" dirty="0" smtClean="0">
                <a:ln>
                  <a:noFill/>
                </a:ln>
                <a:solidFill>
                  <a:schemeClr val="bg1"/>
                </a:solidFill>
              </a:rPr>
              <a:t> Components need generic interfaces to assist component servers that </a:t>
            </a:r>
          </a:p>
          <a:p>
            <a:pPr algn="l">
              <a:buSzPct val="100000"/>
            </a:pPr>
            <a:r>
              <a:rPr lang="en-US" sz="2100" dirty="0" smtClean="0">
                <a:ln>
                  <a:noFill/>
                </a:ln>
                <a:solidFill>
                  <a:schemeClr val="bg1"/>
                </a:solidFill>
              </a:rPr>
              <a:t>   install and manage them.</a:t>
            </a:r>
          </a:p>
          <a:p>
            <a:pPr algn="l">
              <a:buSzPct val="100000"/>
              <a:buFont typeface="Arial" pitchFamily="34" charset="0"/>
              <a:buChar char="•"/>
            </a:pPr>
            <a:endParaRPr lang="en-US" sz="21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SzPct val="100000"/>
              <a:buFont typeface="Arial" pitchFamily="34" charset="0"/>
              <a:buChar char="•"/>
            </a:pPr>
            <a:r>
              <a:rPr lang="en-US" sz="2100" dirty="0" smtClean="0">
                <a:ln>
                  <a:noFill/>
                </a:ln>
                <a:solidFill>
                  <a:schemeClr val="bg1"/>
                </a:solidFill>
              </a:rPr>
              <a:t> CCM components can interact with external entities, such as services </a:t>
            </a:r>
          </a:p>
          <a:p>
            <a:pPr algn="l">
              <a:buSzPct val="100000"/>
            </a:pPr>
            <a:r>
              <a:rPr lang="en-US" sz="2100" dirty="0" smtClean="0">
                <a:ln>
                  <a:noFill/>
                </a:ln>
                <a:solidFill>
                  <a:schemeClr val="bg1"/>
                </a:solidFill>
              </a:rPr>
              <a:t>   provided  by an ORB, other components, or clients via </a:t>
            </a:r>
            <a:r>
              <a:rPr lang="en-US" sz="2100" i="1" dirty="0" smtClean="0">
                <a:ln>
                  <a:noFill/>
                </a:ln>
                <a:solidFill>
                  <a:srgbClr val="FF0000"/>
                </a:solidFill>
              </a:rPr>
              <a:t>ports.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81200"/>
          </a:xfrm>
        </p:spPr>
        <p:txBody>
          <a:bodyPr/>
          <a:lstStyle/>
          <a:p>
            <a:r>
              <a:rPr lang="en-US" sz="3200" dirty="0" smtClean="0"/>
              <a:t>Development Support Mechanisms</a:t>
            </a:r>
            <a:br>
              <a:rPr lang="en-US" sz="3200" dirty="0" smtClean="0"/>
            </a:br>
            <a:r>
              <a:rPr lang="en-US" sz="3200" dirty="0" smtClean="0"/>
              <a:t> for CCM</a:t>
            </a:r>
            <a:endParaRPr lang="en-US" sz="32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762000" y="1600200"/>
            <a:ext cx="8382000" cy="47244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§"/>
            </a:pPr>
            <a:r>
              <a:rPr lang="en-US" sz="2000" dirty="0" smtClean="0">
                <a:ln>
                  <a:noFill/>
                </a:ln>
                <a:solidFill>
                  <a:schemeClr val="bg1"/>
                </a:solidFill>
              </a:rPr>
              <a:t> In large-scale distributed systems, the packaging and deploying of  </a:t>
            </a:r>
          </a:p>
          <a:p>
            <a:pPr algn="l"/>
            <a:r>
              <a:rPr lang="en-US" sz="2000" dirty="0" smtClean="0">
                <a:ln>
                  <a:noFill/>
                </a:ln>
                <a:solidFill>
                  <a:schemeClr val="bg1"/>
                </a:solidFill>
              </a:rPr>
              <a:t>  components can become complicated.</a:t>
            </a:r>
          </a:p>
          <a:p>
            <a:pPr algn="l">
              <a:buFont typeface="Wingdings" pitchFamily="2" charset="2"/>
              <a:buChar char="§"/>
            </a:pPr>
            <a:endParaRPr lang="en-US" sz="20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Font typeface="Wingdings" pitchFamily="2" charset="2"/>
              <a:buChar char="§"/>
            </a:pPr>
            <a:r>
              <a:rPr lang="en-US" sz="2000" dirty="0" smtClean="0">
                <a:ln>
                  <a:noFill/>
                </a:ln>
                <a:solidFill>
                  <a:schemeClr val="bg1"/>
                </a:solidFill>
              </a:rPr>
              <a:t> To simplify the effort of developing components, CCM defines </a:t>
            </a:r>
          </a:p>
          <a:p>
            <a:pPr algn="l"/>
            <a:r>
              <a:rPr lang="en-US" sz="2000" dirty="0" smtClean="0">
                <a:ln>
                  <a:noFill/>
                </a:ln>
                <a:solidFill>
                  <a:schemeClr val="bg1"/>
                </a:solidFill>
              </a:rPr>
              <a:t>   standard techniques.</a:t>
            </a:r>
          </a:p>
          <a:p>
            <a:pPr algn="l">
              <a:buFont typeface="Wingdings" pitchFamily="2" charset="2"/>
              <a:buChar char="§"/>
            </a:pPr>
            <a:endParaRPr lang="en-US" sz="20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Font typeface="Wingdings" pitchFamily="2" charset="2"/>
              <a:buChar char="§"/>
            </a:pPr>
            <a:r>
              <a:rPr lang="en-US" sz="2000" dirty="0" smtClean="0">
                <a:ln>
                  <a:noFill/>
                </a:ln>
                <a:solidFill>
                  <a:schemeClr val="bg1"/>
                </a:solidFill>
              </a:rPr>
              <a:t> CCM describes components, and their dependencies using Open </a:t>
            </a:r>
          </a:p>
          <a:p>
            <a:pPr algn="l"/>
            <a:r>
              <a:rPr lang="en-US" sz="2000" dirty="0" smtClean="0">
                <a:ln>
                  <a:noFill/>
                </a:ln>
                <a:solidFill>
                  <a:schemeClr val="bg1"/>
                </a:solidFill>
              </a:rPr>
              <a:t>   Software  Description (OSD), which is an </a:t>
            </a:r>
            <a:r>
              <a:rPr lang="en-US" sz="2000" dirty="0" smtClean="0">
                <a:ln>
                  <a:noFill/>
                </a:ln>
                <a:solidFill>
                  <a:srgbClr val="FF0000"/>
                </a:solidFill>
              </a:rPr>
              <a:t>XML</a:t>
            </a:r>
            <a:r>
              <a:rPr lang="en-US" sz="2000" dirty="0" smtClean="0">
                <a:ln>
                  <a:noFill/>
                </a:ln>
                <a:solidFill>
                  <a:schemeClr val="bg1"/>
                </a:solidFill>
              </a:rPr>
              <a:t> Document Type </a:t>
            </a:r>
          </a:p>
          <a:p>
            <a:pPr algn="l"/>
            <a:r>
              <a:rPr lang="en-US" sz="2000" dirty="0" smtClean="0">
                <a:ln>
                  <a:noFill/>
                </a:ln>
                <a:solidFill>
                  <a:schemeClr val="bg1"/>
                </a:solidFill>
              </a:rPr>
              <a:t>   Definition (DTD) defined </a:t>
            </a:r>
            <a:r>
              <a:rPr lang="en-US" sz="200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</a:rPr>
              <a:t>by the WWW Consortium. </a:t>
            </a:r>
          </a:p>
          <a:p>
            <a:pPr algn="l">
              <a:buFont typeface="Wingdings" pitchFamily="2" charset="2"/>
              <a:buChar char="§"/>
            </a:pPr>
            <a:endParaRPr lang="en-US" sz="20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Font typeface="Wingdings" pitchFamily="2" charset="2"/>
              <a:buChar char="§"/>
            </a:pPr>
            <a:r>
              <a:rPr lang="en-US" sz="2000" dirty="0" smtClean="0">
                <a:ln>
                  <a:noFill/>
                </a:ln>
                <a:solidFill>
                  <a:schemeClr val="bg1"/>
                </a:solidFill>
              </a:rPr>
              <a:t> Components are packaged in assembly files and package descriptors </a:t>
            </a:r>
          </a:p>
          <a:p>
            <a:pPr algn="l"/>
            <a:r>
              <a:rPr lang="en-US" sz="2000" dirty="0" smtClean="0">
                <a:ln>
                  <a:noFill/>
                </a:ln>
                <a:solidFill>
                  <a:schemeClr val="bg1"/>
                </a:solidFill>
              </a:rPr>
              <a:t>   are XML </a:t>
            </a:r>
            <a:r>
              <a:rPr lang="en-US" sz="2000" dirty="0" smtClean="0">
                <a:ln>
                  <a:noFill/>
                </a:ln>
                <a:solidFill>
                  <a:schemeClr val="bg1"/>
                </a:solidFill>
              </a:rPr>
              <a:t>documents conforming to the OSD DTD </a:t>
            </a:r>
            <a:r>
              <a:rPr lang="en-US" sz="200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</a:rPr>
              <a:t>that describe </a:t>
            </a:r>
            <a:r>
              <a:rPr lang="en-US" sz="200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</a:rPr>
              <a:t>the</a:t>
            </a:r>
          </a:p>
          <a:p>
            <a:pPr algn="l"/>
            <a:r>
              <a:rPr lang="en-US" sz="200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</a:rPr>
              <a:t>   contents of an assembly file and their dependencies.</a:t>
            </a:r>
          </a:p>
          <a:p>
            <a:pPr algn="l">
              <a:buFont typeface="Wingdings" pitchFamily="2" charset="2"/>
              <a:buChar char="§"/>
            </a:pPr>
            <a:endParaRPr lang="en-US" sz="2000" dirty="0" smtClean="0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371600"/>
          </a:xfrm>
        </p:spPr>
        <p:txBody>
          <a:bodyPr/>
          <a:lstStyle/>
          <a:p>
            <a:r>
              <a:rPr lang="en-US" sz="3600" dirty="0" smtClean="0"/>
              <a:t>Packaging &amp; Deploying Components</a:t>
            </a:r>
            <a:endParaRPr lang="en-US" sz="36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" y="1143000"/>
            <a:ext cx="762000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7200" y="1600200"/>
            <a:ext cx="9220200" cy="4724400"/>
          </a:xfrm>
        </p:spPr>
        <p:txBody>
          <a:bodyPr>
            <a:normAutofit/>
          </a:bodyPr>
          <a:lstStyle/>
          <a:p>
            <a:pPr algn="l">
              <a:buClr>
                <a:srgbClr val="0070C0"/>
              </a:buClr>
              <a:buSzPct val="100000"/>
            </a:pPr>
            <a:r>
              <a:rPr lang="en-US" sz="2400" b="1" i="1" dirty="0" smtClean="0">
                <a:ln>
                  <a:noFill/>
                </a:ln>
                <a:solidFill>
                  <a:srgbClr val="FFFF00"/>
                </a:solidFill>
              </a:rPr>
              <a:t> </a:t>
            </a:r>
            <a:r>
              <a:rPr lang="en-US" sz="2400" b="1" i="1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</a:rPr>
              <a:t>Common Object Request Broker Architecture </a:t>
            </a:r>
          </a:p>
          <a:p>
            <a:pPr algn="l">
              <a:buClr>
                <a:srgbClr val="0070C0"/>
              </a:buClr>
              <a:buSzPct val="100000"/>
            </a:pP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 </a:t>
            </a:r>
          </a:p>
          <a:p>
            <a:pPr algn="l">
              <a:buClr>
                <a:srgbClr val="0070C0"/>
              </a:buClr>
              <a:buSzPct val="100000"/>
              <a:buFont typeface="Arial" pitchFamily="34" charset="0"/>
              <a:buChar char="•"/>
            </a:pPr>
            <a:r>
              <a:rPr lang="fa-IR" sz="2400" dirty="0" smtClean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Since 1989, the Object Management Group (OMG) has </a:t>
            </a:r>
          </a:p>
          <a:p>
            <a:pPr algn="l">
              <a:buClr>
                <a:srgbClr val="0070C0"/>
              </a:buClr>
              <a:buSzPct val="100000"/>
            </a:pP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  </a:t>
            </a:r>
            <a:r>
              <a:rPr lang="fa-IR" sz="2400" dirty="0" smtClean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been standardizing an open middleware specification to </a:t>
            </a:r>
          </a:p>
          <a:p>
            <a:pPr algn="l">
              <a:buClr>
                <a:srgbClr val="0070C0"/>
              </a:buClr>
              <a:buSzPct val="100000"/>
            </a:pP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  </a:t>
            </a:r>
            <a:r>
              <a:rPr lang="fa-IR" sz="2400" dirty="0" smtClean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support distributed applications.</a:t>
            </a:r>
          </a:p>
          <a:p>
            <a:pPr algn="l">
              <a:buClr>
                <a:srgbClr val="0070C0"/>
              </a:buClr>
              <a:buSzPct val="100000"/>
              <a:buFont typeface="Arial" pitchFamily="34" charset="0"/>
              <a:buChar char="•"/>
            </a:pPr>
            <a:endParaRPr lang="en-US" sz="24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Clr>
                <a:srgbClr val="0070C0"/>
              </a:buClr>
              <a:buSzPct val="100000"/>
              <a:buFont typeface="Arial" pitchFamily="34" charset="0"/>
              <a:buChar char="•"/>
            </a:pP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  A powerful language-independent and platform-</a:t>
            </a:r>
          </a:p>
          <a:p>
            <a:pPr algn="l">
              <a:buClr>
                <a:srgbClr val="0070C0"/>
              </a:buClr>
              <a:buSzPct val="100000"/>
            </a:pP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   independent technology</a:t>
            </a:r>
          </a:p>
          <a:p>
            <a:pPr algn="l">
              <a:buClr>
                <a:srgbClr val="0070C0"/>
              </a:buClr>
              <a:buSzPct val="100000"/>
              <a:buFont typeface="Arial" pitchFamily="34" charset="0"/>
              <a:buChar char="•"/>
            </a:pPr>
            <a:endParaRPr lang="en-US" sz="24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Clr>
                <a:srgbClr val="0070C0"/>
              </a:buClr>
              <a:buSzPct val="100000"/>
              <a:buFont typeface="Arial" pitchFamily="34" charset="0"/>
              <a:buChar char="•"/>
            </a:pP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 Supports multiple implementation languages</a:t>
            </a:r>
          </a:p>
          <a:p>
            <a:pPr lvl="1" algn="l">
              <a:buClr>
                <a:srgbClr val="0070C0"/>
              </a:buClr>
              <a:buSzPct val="75000"/>
              <a:buFont typeface="Wingdings" pitchFamily="2" charset="2"/>
              <a:buChar char="§"/>
            </a:pP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  </a:t>
            </a:r>
            <a:r>
              <a:rPr lang="en-US" sz="2200" dirty="0" smtClean="0">
                <a:ln>
                  <a:noFill/>
                </a:ln>
                <a:solidFill>
                  <a:schemeClr val="bg1"/>
                </a:solidFill>
              </a:rPr>
              <a:t>For Example: </a:t>
            </a:r>
            <a:r>
              <a:rPr lang="en-US" sz="2200" dirty="0" smtClean="0">
                <a:ln>
                  <a:noFill/>
                </a:ln>
                <a:solidFill>
                  <a:srgbClr val="FF0000"/>
                </a:solidFill>
              </a:rPr>
              <a:t>Java &amp; C++</a:t>
            </a:r>
          </a:p>
          <a:p>
            <a:pPr algn="l"/>
            <a:endParaRPr lang="en-US" sz="2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7494"/>
            <a:ext cx="8686800" cy="1332706"/>
          </a:xfrm>
        </p:spPr>
        <p:txBody>
          <a:bodyPr>
            <a:normAutofit/>
          </a:bodyPr>
          <a:lstStyle/>
          <a:p>
            <a:r>
              <a:rPr lang="en-US" dirty="0" smtClean="0"/>
              <a:t>CORBA 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609600" y="1295400"/>
            <a:ext cx="5181600" cy="12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33400" y="1828800"/>
            <a:ext cx="8070056" cy="41910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§"/>
            </a:pPr>
            <a:r>
              <a:rPr lang="fr-FR" sz="2400" dirty="0" smtClean="0">
                <a:ln>
                  <a:noFill/>
                </a:ln>
                <a:solidFill>
                  <a:schemeClr val="bg1"/>
                </a:solidFill>
              </a:rPr>
              <a:t>  A component </a:t>
            </a:r>
            <a:r>
              <a:rPr lang="fr-FR" sz="2400" dirty="0" err="1" smtClean="0">
                <a:ln>
                  <a:noFill/>
                </a:ln>
                <a:solidFill>
                  <a:schemeClr val="bg1"/>
                </a:solidFill>
              </a:rPr>
              <a:t>is</a:t>
            </a:r>
            <a:r>
              <a:rPr lang="fr-FR" sz="2400" dirty="0" smtClean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lang="fr-FR" sz="2400" u="sng" dirty="0" err="1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</a:rPr>
              <a:t>specified</a:t>
            </a:r>
            <a:endParaRPr lang="fr-FR" sz="2400" u="sng" dirty="0" smtClean="0">
              <a:ln>
                <a:noFill/>
              </a:ln>
              <a:solidFill>
                <a:schemeClr val="bg1">
                  <a:lumMod val="75000"/>
                  <a:lumOff val="25000"/>
                </a:schemeClr>
              </a:solidFill>
            </a:endParaRPr>
          </a:p>
          <a:p>
            <a:pPr algn="l"/>
            <a:endParaRPr lang="fr-FR" sz="24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Font typeface="Wingdings" pitchFamily="2" charset="2"/>
              <a:buChar char="§"/>
            </a:pPr>
            <a:r>
              <a:rPr lang="fr-FR" sz="2400" dirty="0" smtClean="0">
                <a:ln>
                  <a:noFill/>
                </a:ln>
                <a:solidFill>
                  <a:schemeClr val="bg1"/>
                </a:solidFill>
              </a:rPr>
              <a:t>  A component </a:t>
            </a:r>
            <a:r>
              <a:rPr lang="fr-FR" sz="2400" dirty="0" err="1" smtClean="0">
                <a:ln>
                  <a:noFill/>
                </a:ln>
                <a:solidFill>
                  <a:schemeClr val="bg1"/>
                </a:solidFill>
              </a:rPr>
              <a:t>is</a:t>
            </a:r>
            <a:r>
              <a:rPr lang="fr-FR" sz="240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2400" u="sng" dirty="0" err="1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</a:rPr>
              <a:t>implemented</a:t>
            </a:r>
            <a:endParaRPr lang="fr-FR" sz="2400" u="sng" dirty="0" smtClean="0">
              <a:ln>
                <a:noFill/>
              </a:ln>
              <a:solidFill>
                <a:schemeClr val="bg1">
                  <a:lumMod val="75000"/>
                  <a:lumOff val="25000"/>
                </a:schemeClr>
              </a:solidFill>
            </a:endParaRPr>
          </a:p>
          <a:p>
            <a:pPr algn="l"/>
            <a:endParaRPr lang="fr-FR" sz="24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Font typeface="Wingdings" pitchFamily="2" charset="2"/>
              <a:buChar char="§"/>
            </a:pPr>
            <a:r>
              <a:rPr lang="fr-FR" sz="2400" dirty="0" smtClean="0">
                <a:ln>
                  <a:noFill/>
                </a:ln>
                <a:solidFill>
                  <a:schemeClr val="bg1"/>
                </a:solidFill>
              </a:rPr>
              <a:t>  A component must </a:t>
            </a:r>
            <a:r>
              <a:rPr lang="fr-FR" sz="2400" dirty="0" err="1" smtClean="0">
                <a:ln>
                  <a:noFill/>
                </a:ln>
                <a:solidFill>
                  <a:schemeClr val="bg1"/>
                </a:solidFill>
              </a:rPr>
              <a:t>be</a:t>
            </a:r>
            <a:r>
              <a:rPr lang="fr-FR" sz="2400" dirty="0" smtClean="0">
                <a:ln>
                  <a:noFill/>
                </a:ln>
                <a:solidFill>
                  <a:srgbClr val="FF0000"/>
                </a:solidFill>
              </a:rPr>
              <a:t> </a:t>
            </a:r>
            <a:r>
              <a:rPr lang="fr-FR" sz="2400" u="sng" dirty="0" err="1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</a:rPr>
              <a:t>packaged</a:t>
            </a:r>
            <a:endParaRPr lang="fr-FR" sz="2400" u="sng" dirty="0" smtClean="0">
              <a:ln>
                <a:noFill/>
              </a:ln>
              <a:solidFill>
                <a:schemeClr val="bg1">
                  <a:lumMod val="75000"/>
                  <a:lumOff val="25000"/>
                </a:schemeClr>
              </a:solidFill>
            </a:endParaRPr>
          </a:p>
          <a:p>
            <a:pPr algn="l">
              <a:buFont typeface="Wingdings" pitchFamily="2" charset="2"/>
              <a:buChar char="§"/>
            </a:pPr>
            <a:endParaRPr lang="fr-FR" sz="24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Font typeface="Wingdings" pitchFamily="2" charset="2"/>
              <a:buChar char="§"/>
            </a:pPr>
            <a:r>
              <a:rPr lang="fr-FR" sz="2400" dirty="0" smtClean="0">
                <a:ln>
                  <a:noFill/>
                </a:ln>
                <a:solidFill>
                  <a:schemeClr val="bg1"/>
                </a:solidFill>
              </a:rPr>
              <a:t>  A component </a:t>
            </a:r>
            <a:r>
              <a:rPr lang="fr-FR" sz="2400" dirty="0" err="1" smtClean="0">
                <a:ln>
                  <a:noFill/>
                </a:ln>
                <a:solidFill>
                  <a:schemeClr val="bg1"/>
                </a:solidFill>
              </a:rPr>
              <a:t>may</a:t>
            </a:r>
            <a:r>
              <a:rPr lang="fr-FR" sz="2400" dirty="0" smtClean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lang="fr-FR" sz="2400" dirty="0" err="1" smtClean="0">
                <a:ln>
                  <a:noFill/>
                </a:ln>
                <a:solidFill>
                  <a:schemeClr val="bg1"/>
                </a:solidFill>
              </a:rPr>
              <a:t>be</a:t>
            </a:r>
            <a:r>
              <a:rPr lang="fr-FR" sz="2400" dirty="0" smtClean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lang="fr-FR" sz="2400" u="sng" dirty="0" err="1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</a:rPr>
              <a:t>assembled</a:t>
            </a:r>
            <a:r>
              <a:rPr lang="fr-FR" sz="240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2400" dirty="0" err="1" smtClean="0">
                <a:ln>
                  <a:noFill/>
                </a:ln>
                <a:solidFill>
                  <a:schemeClr val="bg1"/>
                </a:solidFill>
              </a:rPr>
              <a:t>with</a:t>
            </a:r>
            <a:r>
              <a:rPr lang="fr-FR" sz="2400" dirty="0" smtClean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lang="fr-FR" sz="2400" dirty="0" err="1" smtClean="0">
                <a:ln>
                  <a:noFill/>
                </a:ln>
                <a:solidFill>
                  <a:schemeClr val="bg1"/>
                </a:solidFill>
              </a:rPr>
              <a:t>other</a:t>
            </a:r>
            <a:r>
              <a:rPr lang="fr-FR" sz="2400" dirty="0" smtClean="0">
                <a:ln>
                  <a:noFill/>
                </a:ln>
                <a:solidFill>
                  <a:schemeClr val="bg1"/>
                </a:solidFill>
              </a:rPr>
              <a:t> components</a:t>
            </a:r>
          </a:p>
          <a:p>
            <a:pPr algn="l">
              <a:buFont typeface="Wingdings" pitchFamily="2" charset="2"/>
              <a:buChar char="§"/>
            </a:pPr>
            <a:endParaRPr lang="fr-FR" sz="24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Font typeface="Wingdings" pitchFamily="2" charset="2"/>
              <a:buChar char="§"/>
            </a:pPr>
            <a:r>
              <a:rPr lang="fr-FR" sz="2400" dirty="0" smtClean="0">
                <a:ln>
                  <a:noFill/>
                </a:ln>
                <a:solidFill>
                  <a:schemeClr val="bg1"/>
                </a:solidFill>
              </a:rPr>
              <a:t>  Components and </a:t>
            </a:r>
            <a:r>
              <a:rPr lang="fr-FR" sz="2400" dirty="0" err="1" smtClean="0">
                <a:ln>
                  <a:noFill/>
                </a:ln>
                <a:solidFill>
                  <a:schemeClr val="bg1"/>
                </a:solidFill>
              </a:rPr>
              <a:t>assemblies</a:t>
            </a:r>
            <a:r>
              <a:rPr lang="fr-FR" sz="2400" dirty="0" smtClean="0">
                <a:ln>
                  <a:noFill/>
                </a:ln>
                <a:solidFill>
                  <a:schemeClr val="bg1"/>
                </a:solidFill>
              </a:rPr>
              <a:t> are </a:t>
            </a:r>
            <a:r>
              <a:rPr lang="fr-FR" sz="2400" dirty="0" err="1" smtClean="0">
                <a:ln>
                  <a:noFill/>
                </a:ln>
                <a:solidFill>
                  <a:schemeClr val="bg1"/>
                </a:solidFill>
              </a:rPr>
              <a:t>be</a:t>
            </a:r>
            <a:r>
              <a:rPr lang="fr-FR" sz="2400" dirty="0" smtClean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lang="fr-FR" sz="2400" u="sng" dirty="0" err="1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</a:rPr>
              <a:t>deployed</a:t>
            </a:r>
            <a:endParaRPr lang="en-US" sz="2400" u="sng" dirty="0" smtClean="0">
              <a:ln>
                <a:noFill/>
              </a:ln>
              <a:solidFill>
                <a:schemeClr val="bg1">
                  <a:lumMod val="75000"/>
                  <a:lumOff val="25000"/>
                </a:schemeClr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67494"/>
            <a:ext cx="8686800" cy="1485106"/>
          </a:xfrm>
        </p:spPr>
        <p:txBody>
          <a:bodyPr/>
          <a:lstStyle/>
          <a:p>
            <a:r>
              <a:rPr lang="fr-FR" sz="4000" dirty="0" smtClean="0"/>
              <a:t>A Day in the Life of a Component</a:t>
            </a:r>
            <a:endParaRPr lang="en-US" sz="40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991600" cy="1447800"/>
          </a:xfrm>
        </p:spPr>
        <p:txBody>
          <a:bodyPr/>
          <a:lstStyle/>
          <a:p>
            <a:r>
              <a:rPr lang="en-US" sz="4000" dirty="0" smtClean="0">
                <a:solidFill>
                  <a:schemeClr val="bg1"/>
                </a:solidFill>
              </a:rPr>
              <a:t>            </a:t>
            </a:r>
            <a:r>
              <a:rPr lang="en-US" sz="3600" dirty="0" smtClean="0">
                <a:solidFill>
                  <a:schemeClr val="bg1"/>
                </a:solidFill>
              </a:rPr>
              <a:t>The CCM Big Picture</a:t>
            </a:r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489200" y="800100"/>
            <a:ext cx="4292600" cy="3810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 descr="وتیبفقهلاگجمگو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914399"/>
            <a:ext cx="7968746" cy="4655631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533400" y="609600"/>
            <a:ext cx="1120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designers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14600" y="914400"/>
            <a:ext cx="14606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implementer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200400" y="4724400"/>
            <a:ext cx="10806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packager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924800" y="4724400"/>
            <a:ext cx="10421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rgbClr val="002060"/>
                </a:solidFill>
              </a:rPr>
              <a:t>deployer</a:t>
            </a:r>
            <a:endParaRPr 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4" grpId="0"/>
      <p:bldP spid="2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1371600"/>
            <a:ext cx="2895600" cy="5257800"/>
          </a:xfrm>
        </p:spPr>
        <p:txBody>
          <a:bodyPr>
            <a:normAutofit fontScale="92500" lnSpcReduction="10000"/>
          </a:bodyPr>
          <a:lstStyle/>
          <a:p>
            <a:pPr marL="174625" indent="-174625" algn="l">
              <a:spcBef>
                <a:spcPct val="15000"/>
              </a:spcBef>
              <a:buClr>
                <a:schemeClr val="tx1"/>
              </a:buClr>
            </a:pPr>
            <a:r>
              <a:rPr lang="en-US" altLang="zh-CN" sz="2000" dirty="0" smtClean="0">
                <a:ln>
                  <a:noFill/>
                </a:ln>
                <a:solidFill>
                  <a:schemeClr val="bg1"/>
                </a:solidFill>
              </a:rPr>
              <a:t>  Like Sun Microsystems’ Enterprise Java Beans (EJB)</a:t>
            </a:r>
          </a:p>
          <a:p>
            <a:pPr marL="511175" lvl="1" indent="-163513" algn="l">
              <a:spcBef>
                <a:spcPct val="15000"/>
              </a:spcBef>
              <a:buClr>
                <a:schemeClr val="tx1"/>
              </a:buClr>
              <a:buFontTx/>
              <a:buChar char="•"/>
            </a:pPr>
            <a:endParaRPr lang="en-US" altLang="zh-CN" sz="2200" dirty="0" smtClean="0">
              <a:latin typeface="+mj-lt"/>
            </a:endParaRPr>
          </a:p>
          <a:p>
            <a:pPr marL="511175" lvl="1" indent="-163513" algn="l">
              <a:spcBef>
                <a:spcPct val="15000"/>
              </a:spcBef>
              <a:buClr>
                <a:schemeClr val="tx1"/>
              </a:buClr>
              <a:buFontTx/>
              <a:buChar char="•"/>
            </a:pPr>
            <a:r>
              <a:rPr lang="en-US" altLang="zh-CN" sz="22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CORBA components created &amp; managed by </a:t>
            </a:r>
            <a:r>
              <a:rPr lang="en-US" altLang="zh-CN" sz="2200" u="sng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homes </a:t>
            </a:r>
          </a:p>
          <a:p>
            <a:pPr marL="511175" lvl="1" indent="-163513" algn="l">
              <a:spcBef>
                <a:spcPct val="15000"/>
              </a:spcBef>
              <a:buClr>
                <a:schemeClr val="tx1"/>
              </a:buClr>
              <a:buFontTx/>
              <a:buChar char="•"/>
            </a:pPr>
            <a:r>
              <a:rPr lang="en-US" altLang="zh-CN" sz="22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Run in </a:t>
            </a:r>
            <a:r>
              <a:rPr lang="en-US" altLang="zh-CN" sz="2200" u="sng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containers</a:t>
            </a:r>
            <a:r>
              <a:rPr lang="en-US" altLang="zh-CN" sz="22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 that manage system services transparently</a:t>
            </a:r>
          </a:p>
          <a:p>
            <a:pPr marL="511175" lvl="1" indent="-163513" algn="l">
              <a:spcBef>
                <a:spcPct val="15000"/>
              </a:spcBef>
              <a:buClr>
                <a:schemeClr val="tx1"/>
              </a:buClr>
              <a:buFontTx/>
              <a:buChar char="•"/>
            </a:pPr>
            <a:r>
              <a:rPr lang="en-US" altLang="zh-CN" sz="2200" u="sng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Hosted</a:t>
            </a:r>
            <a:r>
              <a:rPr lang="en-US" altLang="zh-CN" sz="22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 by generic application component servers</a:t>
            </a:r>
          </a:p>
          <a:p>
            <a:pPr marL="511175" lvl="1" indent="-163513" algn="l">
              <a:spcBef>
                <a:spcPct val="15000"/>
              </a:spcBef>
              <a:buClr>
                <a:schemeClr val="tx1"/>
              </a:buClr>
            </a:pPr>
            <a:r>
              <a:rPr lang="en-US" altLang="zh-CN" sz="2200" b="1" dirty="0" smtClean="0">
                <a:solidFill>
                  <a:srgbClr val="0070C0"/>
                </a:solidFill>
                <a:latin typeface="+mj-lt"/>
              </a:rPr>
              <a:t>   But can be written in more languages than Java</a:t>
            </a:r>
            <a:endParaRPr lang="en-US" altLang="zh-CN" sz="22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chemeClr val="bg2">
              <a:lumMod val="20000"/>
              <a:lumOff val="80000"/>
            </a:schemeClr>
          </a:solidFill>
          <a:effectLst>
            <a:softEdge rad="317500"/>
          </a:effectLst>
        </p:spPr>
        <p:txBody>
          <a:bodyPr/>
          <a:lstStyle/>
          <a:p>
            <a:r>
              <a:rPr lang="en-US" altLang="zh-CN" sz="4000" dirty="0" smtClean="0"/>
              <a:t>CCM Compared to EJB, COM, &amp; .NET </a:t>
            </a:r>
            <a:endParaRPr lang="en-US" sz="4000" dirty="0"/>
          </a:p>
        </p:txBody>
      </p:sp>
      <p:sp>
        <p:nvSpPr>
          <p:cNvPr id="7" name="Rectangle 6"/>
          <p:cNvSpPr/>
          <p:nvPr/>
        </p:nvSpPr>
        <p:spPr>
          <a:xfrm>
            <a:off x="2971800" y="1371601"/>
            <a:ext cx="3124200" cy="41611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4625" indent="-174625">
              <a:spcBef>
                <a:spcPct val="15000"/>
              </a:spcBef>
              <a:buClr>
                <a:schemeClr val="tx1"/>
              </a:buClr>
              <a:buFontTx/>
              <a:buChar char="•"/>
            </a:pPr>
            <a:r>
              <a:rPr lang="en-US" altLang="zh-CN" dirty="0" smtClean="0">
                <a:solidFill>
                  <a:schemeClr val="bg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Like Microsoft’s Component Object Model (COM)</a:t>
            </a:r>
          </a:p>
          <a:p>
            <a:pPr marL="174625" indent="-174625">
              <a:spcBef>
                <a:spcPct val="15000"/>
              </a:spcBef>
              <a:buClr>
                <a:schemeClr val="tx1"/>
              </a:buClr>
              <a:buFontTx/>
              <a:buChar char="•"/>
            </a:pPr>
            <a:endParaRPr lang="en-US" altLang="zh-CN" dirty="0" smtClean="0">
              <a:solidFill>
                <a:schemeClr val="bg1"/>
              </a:solidFill>
              <a:latin typeface="+mj-lt"/>
              <a:ea typeface="Arial Unicode MS" pitchFamily="34" charset="-128"/>
              <a:cs typeface="Arial Unicode MS" pitchFamily="34" charset="-128"/>
            </a:endParaRPr>
          </a:p>
          <a:p>
            <a:pPr marL="511175" lvl="1" indent="-163513">
              <a:spcBef>
                <a:spcPct val="15000"/>
              </a:spcBef>
              <a:buClr>
                <a:schemeClr val="tx1"/>
              </a:buClr>
              <a:buFontTx/>
              <a:buChar char="•"/>
            </a:pPr>
            <a:endParaRPr lang="en-US" altLang="zh-CN" dirty="0" smtClean="0">
              <a:solidFill>
                <a:schemeClr val="bg1"/>
              </a:solidFill>
              <a:latin typeface="+mj-lt"/>
              <a:ea typeface="Arial Unicode MS" pitchFamily="34" charset="-128"/>
              <a:cs typeface="Arial Unicode MS" pitchFamily="34" charset="-128"/>
            </a:endParaRPr>
          </a:p>
          <a:p>
            <a:pPr marL="511175" lvl="1" indent="-163513">
              <a:spcBef>
                <a:spcPct val="15000"/>
              </a:spcBef>
              <a:buClr>
                <a:schemeClr val="tx1"/>
              </a:buClr>
            </a:pPr>
            <a:r>
              <a:rPr lang="en-US" altLang="zh-CN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  </a:t>
            </a:r>
            <a:r>
              <a:rPr lang="en-US" altLang="zh-CN" sz="20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Have </a:t>
            </a:r>
            <a:r>
              <a:rPr lang="en-US" altLang="zh-CN" sz="2000" u="sng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several input &amp; output interfaces</a:t>
            </a:r>
            <a:r>
              <a:rPr lang="en-US" altLang="zh-CN" sz="20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per component</a:t>
            </a:r>
          </a:p>
          <a:p>
            <a:pPr marL="511175" lvl="1" indent="-163513">
              <a:spcBef>
                <a:spcPct val="15000"/>
              </a:spcBef>
              <a:buClr>
                <a:schemeClr val="tx1"/>
              </a:buClr>
            </a:pPr>
            <a:r>
              <a:rPr lang="en-US" altLang="zh-CN" sz="20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  Component</a:t>
            </a:r>
          </a:p>
          <a:p>
            <a:pPr marL="511175" lvl="1" indent="-163513">
              <a:spcBef>
                <a:spcPct val="15000"/>
              </a:spcBef>
              <a:buClr>
                <a:schemeClr val="tx1"/>
              </a:buClr>
            </a:pPr>
            <a:r>
              <a:rPr lang="en-US" altLang="zh-CN" sz="2000" b="1" dirty="0" smtClean="0">
                <a:solidFill>
                  <a:srgbClr val="FF330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fa-IR" altLang="zh-CN" sz="2000" b="1" dirty="0" smtClean="0">
                <a:solidFill>
                  <a:srgbClr val="FF330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altLang="zh-CN" sz="2000" b="1" dirty="0" smtClean="0">
                <a:solidFill>
                  <a:srgbClr val="0070C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But </a:t>
            </a:r>
            <a:r>
              <a:rPr lang="en-US" altLang="zh-CN" sz="2000" b="1" dirty="0" smtClean="0">
                <a:solidFill>
                  <a:srgbClr val="0070C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has more effective support for distribution &amp; </a:t>
            </a:r>
            <a:r>
              <a:rPr lang="en-US" altLang="zh-CN" sz="2000" b="1" dirty="0" err="1" smtClean="0">
                <a:solidFill>
                  <a:srgbClr val="0070C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QoS</a:t>
            </a:r>
            <a:r>
              <a:rPr lang="en-US" altLang="zh-CN" sz="2000" b="1" dirty="0" smtClean="0">
                <a:solidFill>
                  <a:srgbClr val="0070C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properties</a:t>
            </a:r>
            <a:endParaRPr lang="en-US" altLang="zh-CN" sz="2000" b="1" dirty="0">
              <a:solidFill>
                <a:srgbClr val="0070C0"/>
              </a:solidFill>
              <a:latin typeface="+mj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867400" y="1371600"/>
            <a:ext cx="2895600" cy="4632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4625" indent="-174625">
              <a:spcBef>
                <a:spcPct val="15000"/>
              </a:spcBef>
              <a:buClr>
                <a:schemeClr val="tx1"/>
              </a:buClr>
              <a:buFontTx/>
              <a:buChar char="•"/>
            </a:pPr>
            <a:r>
              <a:rPr lang="en-US" altLang="zh-CN" sz="2000" dirty="0" smtClean="0">
                <a:solidFill>
                  <a:schemeClr val="bg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Like Microsoft’s .NET Framework</a:t>
            </a:r>
          </a:p>
          <a:p>
            <a:pPr marL="174625" indent="-174625">
              <a:spcBef>
                <a:spcPct val="15000"/>
              </a:spcBef>
              <a:buClr>
                <a:schemeClr val="tx1"/>
              </a:buClr>
              <a:buFontTx/>
              <a:buChar char="•"/>
            </a:pPr>
            <a:endParaRPr lang="en-US" altLang="zh-CN" sz="2000" dirty="0" smtClean="0">
              <a:solidFill>
                <a:schemeClr val="bg1"/>
              </a:solidFill>
              <a:latin typeface="+mj-lt"/>
              <a:ea typeface="Arial Unicode MS" pitchFamily="34" charset="-128"/>
              <a:cs typeface="Arial Unicode MS" pitchFamily="34" charset="-128"/>
            </a:endParaRPr>
          </a:p>
          <a:p>
            <a:pPr marL="511175" lvl="1" indent="-163513">
              <a:spcBef>
                <a:spcPct val="15000"/>
              </a:spcBef>
              <a:buClr>
                <a:schemeClr val="tx1"/>
              </a:buClr>
              <a:buFontTx/>
              <a:buChar char="•"/>
            </a:pPr>
            <a:r>
              <a:rPr lang="en-US" altLang="zh-CN" sz="20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Could be written in </a:t>
            </a:r>
            <a:r>
              <a:rPr lang="en-US" altLang="zh-CN" sz="2000" u="sng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different programming languages</a:t>
            </a:r>
          </a:p>
          <a:p>
            <a:pPr marL="511175" lvl="1" indent="-163513">
              <a:spcBef>
                <a:spcPct val="15000"/>
              </a:spcBef>
              <a:buClr>
                <a:schemeClr val="tx1"/>
              </a:buClr>
              <a:buFontTx/>
              <a:buChar char="•"/>
            </a:pPr>
            <a:r>
              <a:rPr lang="en-US" altLang="zh-CN" sz="20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Could be </a:t>
            </a:r>
            <a:r>
              <a:rPr lang="en-US" altLang="zh-CN" sz="2000" u="sng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packaged</a:t>
            </a:r>
            <a:r>
              <a:rPr lang="en-US" altLang="zh-CN" sz="20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to be distributed</a:t>
            </a:r>
          </a:p>
          <a:p>
            <a:pPr marL="511175" lvl="1" indent="-163513">
              <a:spcBef>
                <a:spcPct val="15000"/>
              </a:spcBef>
              <a:buClr>
                <a:schemeClr val="tx1"/>
              </a:buClr>
            </a:pPr>
            <a:r>
              <a:rPr lang="en-US" altLang="zh-CN" sz="2000" dirty="0" smtClean="0">
                <a:solidFill>
                  <a:srgbClr val="FF000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US" altLang="zh-CN" sz="2000" b="1" dirty="0" smtClean="0">
                <a:solidFill>
                  <a:srgbClr val="0070C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But runs on more platforms than just Microsoft Windows</a:t>
            </a:r>
          </a:p>
          <a:p>
            <a:pPr marL="174625" indent="-174625">
              <a:spcBef>
                <a:spcPct val="15000"/>
              </a:spcBef>
              <a:buClr>
                <a:schemeClr val="tx1"/>
              </a:buClr>
              <a:buFontTx/>
              <a:buChar char="•"/>
            </a:pPr>
            <a:endParaRPr lang="zh-CN" altLang="en-US" sz="2000" dirty="0">
              <a:solidFill>
                <a:schemeClr val="bg1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" name="Down Arrow 11"/>
          <p:cNvSpPr/>
          <p:nvPr/>
        </p:nvSpPr>
        <p:spPr>
          <a:xfrm>
            <a:off x="1219200" y="2057400"/>
            <a:ext cx="5334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4267200" y="2133600"/>
            <a:ext cx="5334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7315200" y="1981200"/>
            <a:ext cx="6096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52400" y="1371600"/>
            <a:ext cx="9296400" cy="4572000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  <a:ea typeface="Arial Unicode MS" pitchFamily="34" charset="-128"/>
                <a:cs typeface="Arial Unicode MS" pitchFamily="34" charset="-128"/>
              </a:rPr>
              <a:t>    </a:t>
            </a:r>
          </a:p>
          <a:p>
            <a:pPr lvl="1" algn="l">
              <a:lnSpc>
                <a:spcPct val="90000"/>
              </a:lnSpc>
              <a:buClr>
                <a:srgbClr val="0070C0"/>
              </a:buClr>
              <a:buFont typeface="Wingdings" pitchFamily="2" charset="2"/>
              <a:buChar char="§"/>
            </a:pP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  <a:ea typeface="Arial Unicode MS" pitchFamily="34" charset="-128"/>
                <a:cs typeface="Arial Unicode MS" pitchFamily="34" charset="-128"/>
              </a:rPr>
              <a:t> CCM can be extended to support other non-functional</a:t>
            </a:r>
          </a:p>
          <a:p>
            <a:pPr lvl="1" algn="l">
              <a:lnSpc>
                <a:spcPct val="90000"/>
              </a:lnSpc>
              <a:buClr>
                <a:srgbClr val="0070C0"/>
              </a:buClr>
            </a:pP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  <a:ea typeface="Arial Unicode MS" pitchFamily="34" charset="-128"/>
                <a:cs typeface="Arial Unicode MS" pitchFamily="34" charset="-128"/>
              </a:rPr>
              <a:t>   properties, </a:t>
            </a:r>
            <a:r>
              <a:rPr lang="en-US" sz="2200" i="1" dirty="0" smtClean="0">
                <a:ln>
                  <a:noFill/>
                </a:ln>
                <a:solidFill>
                  <a:srgbClr val="0070C0"/>
                </a:solidFill>
                <a:ea typeface="Arial Unicode MS" pitchFamily="34" charset="-128"/>
                <a:cs typeface="Arial Unicode MS" pitchFamily="34" charset="-128"/>
              </a:rPr>
              <a:t>such as </a:t>
            </a:r>
            <a:r>
              <a:rPr lang="en-US" sz="2200" i="1" dirty="0" err="1" smtClean="0">
                <a:ln>
                  <a:noFill/>
                </a:ln>
                <a:solidFill>
                  <a:srgbClr val="0070C0"/>
                </a:solidFill>
                <a:ea typeface="Arial Unicode MS" pitchFamily="34" charset="-128"/>
                <a:cs typeface="Arial Unicode MS" pitchFamily="34" charset="-128"/>
              </a:rPr>
              <a:t>QoS</a:t>
            </a:r>
            <a:r>
              <a:rPr lang="en-US" sz="2200" i="1" dirty="0" smtClean="0">
                <a:ln>
                  <a:noFill/>
                </a:ln>
                <a:solidFill>
                  <a:srgbClr val="0070C0"/>
                </a:solidFill>
                <a:ea typeface="Arial Unicode MS" pitchFamily="34" charset="-128"/>
                <a:cs typeface="Arial Unicode MS" pitchFamily="34" charset="-128"/>
              </a:rPr>
              <a:t> properties </a:t>
            </a:r>
          </a:p>
          <a:p>
            <a:pPr lvl="1" algn="l">
              <a:lnSpc>
                <a:spcPct val="90000"/>
              </a:lnSpc>
              <a:buClr>
                <a:srgbClr val="0070C0"/>
              </a:buClr>
            </a:pPr>
            <a:endParaRPr lang="en-US" sz="1000" dirty="0" smtClean="0">
              <a:ln>
                <a:noFill/>
              </a:ln>
              <a:solidFill>
                <a:schemeClr val="bg1"/>
              </a:solidFill>
              <a:ea typeface="Arial Unicode MS" pitchFamily="34" charset="-128"/>
              <a:cs typeface="Arial Unicode MS" pitchFamily="34" charset="-128"/>
            </a:endParaRPr>
          </a:p>
          <a:p>
            <a:pPr lvl="1" algn="l">
              <a:lnSpc>
                <a:spcPct val="90000"/>
              </a:lnSpc>
              <a:buClr>
                <a:srgbClr val="0070C0"/>
              </a:buCl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The CCM specification is large and complex. Therefore, ORB </a:t>
            </a:r>
          </a:p>
          <a:p>
            <a:pPr lvl="1" algn="l">
              <a:lnSpc>
                <a:spcPct val="90000"/>
              </a:lnSpc>
              <a:buClr>
                <a:srgbClr val="0070C0"/>
              </a:buClr>
            </a:pPr>
            <a:r>
              <a:rPr lang="en-US" sz="2400" dirty="0" smtClean="0">
                <a:solidFill>
                  <a:schemeClr val="bg1"/>
                </a:solidFill>
              </a:rPr>
              <a:t>   </a:t>
            </a: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providers have only started implementing the specification</a:t>
            </a:r>
          </a:p>
          <a:p>
            <a:pPr lvl="1" algn="l">
              <a:lnSpc>
                <a:spcPct val="90000"/>
              </a:lnSpc>
              <a:buClr>
                <a:srgbClr val="0070C0"/>
              </a:buClr>
            </a:pPr>
            <a:r>
              <a:rPr lang="en-US" sz="2400" dirty="0" smtClean="0">
                <a:solidFill>
                  <a:schemeClr val="bg1"/>
                </a:solidFill>
              </a:rPr>
              <a:t>  </a:t>
            </a: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 recently.</a:t>
            </a:r>
          </a:p>
          <a:p>
            <a:pPr lvl="1" algn="l">
              <a:lnSpc>
                <a:spcPct val="90000"/>
              </a:lnSpc>
              <a:buClr>
                <a:srgbClr val="0070C0"/>
              </a:buClr>
            </a:pPr>
            <a:endParaRPr lang="en-US" sz="1000" dirty="0" smtClean="0">
              <a:ln>
                <a:noFill/>
              </a:ln>
              <a:solidFill>
                <a:schemeClr val="bg1"/>
              </a:solidFill>
            </a:endParaRPr>
          </a:p>
          <a:p>
            <a:pPr lvl="1" algn="l">
              <a:lnSpc>
                <a:spcPct val="90000"/>
              </a:lnSpc>
              <a:buClr>
                <a:srgbClr val="0070C0"/>
              </a:buCl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The CCM programming model is thus suitable for proven</a:t>
            </a:r>
          </a:p>
          <a:p>
            <a:pPr lvl="1" algn="l">
              <a:lnSpc>
                <a:spcPct val="90000"/>
              </a:lnSpc>
              <a:buClr>
                <a:srgbClr val="0070C0"/>
              </a:buClr>
            </a:pP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   technologies and existing services to develop the next-generation</a:t>
            </a:r>
          </a:p>
          <a:p>
            <a:pPr lvl="1" algn="l">
              <a:lnSpc>
                <a:spcPct val="90000"/>
              </a:lnSpc>
              <a:buClr>
                <a:srgbClr val="0070C0"/>
              </a:buClr>
            </a:pPr>
            <a:r>
              <a:rPr lang="en-US" sz="2400" dirty="0" smtClean="0">
                <a:solidFill>
                  <a:schemeClr val="bg1"/>
                </a:solidFill>
              </a:rPr>
              <a:t>  </a:t>
            </a: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 of highly scalable distributed applications.</a:t>
            </a:r>
            <a:endParaRPr lang="en-US" sz="2400" dirty="0" smtClean="0">
              <a:ln>
                <a:noFill/>
              </a:ln>
              <a:solidFill>
                <a:schemeClr val="bg1"/>
              </a:solidFill>
              <a:ea typeface="Arial Unicode MS" pitchFamily="34" charset="-128"/>
              <a:cs typeface="Arial Unicode MS" pitchFamily="34" charset="-128"/>
            </a:endParaRPr>
          </a:p>
          <a:p>
            <a:pPr algn="l"/>
            <a:endParaRPr lang="en-US" sz="2400" dirty="0" smtClean="0">
              <a:ln>
                <a:noFill/>
              </a:ln>
              <a:solidFill>
                <a:schemeClr val="bg1"/>
              </a:solidFill>
              <a:ea typeface="Arial Unicode MS" pitchFamily="34" charset="-128"/>
              <a:cs typeface="Arial Unicode MS" pitchFamily="34" charset="-128"/>
            </a:endParaRPr>
          </a:p>
          <a:p>
            <a:pPr algn="l"/>
            <a:endParaRPr lang="en-US" sz="2400" dirty="0" smtClean="0">
              <a:ln>
                <a:noFill/>
              </a:ln>
              <a:solidFill>
                <a:schemeClr val="bg1"/>
              </a:solidFill>
              <a:ea typeface="Arial Unicode MS" pitchFamily="34" charset="-128"/>
              <a:cs typeface="Arial Unicode MS" pitchFamily="34" charset="-128"/>
            </a:endParaRPr>
          </a:p>
          <a:p>
            <a:pPr algn="l"/>
            <a:endParaRPr lang="en-US" sz="2400" dirty="0" smtClean="0">
              <a:ln>
                <a:noFill/>
              </a:ln>
              <a:solidFill>
                <a:schemeClr val="bg1"/>
              </a:solidFill>
              <a:ea typeface="Arial Unicode MS" pitchFamily="34" charset="-128"/>
              <a:cs typeface="Arial Unicode MS" pitchFamily="34" charset="-128"/>
            </a:endParaRPr>
          </a:p>
          <a:p>
            <a:pPr algn="l"/>
            <a:endParaRPr lang="en-US" sz="2400" dirty="0" smtClean="0">
              <a:ln>
                <a:noFill/>
              </a:ln>
              <a:solidFill>
                <a:schemeClr val="bg1"/>
              </a:solidFill>
              <a:ea typeface="Arial Unicode MS" pitchFamily="34" charset="-128"/>
              <a:cs typeface="Arial Unicode MS" pitchFamily="34" charset="-128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67494"/>
            <a:ext cx="8686800" cy="1561306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81000" y="1447800"/>
            <a:ext cx="434340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524000"/>
            <a:ext cx="8610600" cy="4953000"/>
          </a:xfrm>
        </p:spPr>
        <p:txBody>
          <a:bodyPr>
            <a:noAutofit/>
          </a:bodyPr>
          <a:lstStyle/>
          <a:p>
            <a:pPr algn="l"/>
            <a:r>
              <a:rPr lang="en-US" sz="1600" dirty="0" smtClean="0">
                <a:ln>
                  <a:noFill/>
                </a:ln>
                <a:solidFill>
                  <a:srgbClr val="0070C0"/>
                </a:solidFill>
              </a:rPr>
              <a:t>[1]</a:t>
            </a:r>
            <a:r>
              <a:rPr lang="en-US" sz="1600" b="1" dirty="0" smtClean="0"/>
              <a:t> </a:t>
            </a:r>
            <a:r>
              <a:rPr lang="en-US" sz="1600" i="1" dirty="0" smtClean="0">
                <a:ln>
                  <a:noFill/>
                </a:ln>
                <a:solidFill>
                  <a:schemeClr val="bg1"/>
                </a:solidFill>
              </a:rPr>
              <a:t>Wang, Schmidt, </a:t>
            </a:r>
            <a:r>
              <a:rPr lang="en-US" sz="1600" i="1" dirty="0" err="1" smtClean="0">
                <a:ln>
                  <a:noFill/>
                </a:ln>
                <a:solidFill>
                  <a:schemeClr val="bg1"/>
                </a:solidFill>
              </a:rPr>
              <a:t>O’Ryan</a:t>
            </a:r>
            <a:r>
              <a:rPr lang="fa-IR" sz="1600" i="1" dirty="0" smtClean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lang="en-US" sz="1600" i="1" dirty="0" smtClean="0">
                <a:ln>
                  <a:noFill/>
                </a:ln>
                <a:solidFill>
                  <a:schemeClr val="bg1"/>
                </a:solidFill>
              </a:rPr>
              <a:t>‘CORBA Component Model’ www.cs.wustl.edu/~schmidt/cbse</a:t>
            </a:r>
          </a:p>
          <a:p>
            <a:pPr algn="l"/>
            <a:endParaRPr lang="en-US" sz="1600" i="1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/>
            <a:r>
              <a:rPr lang="en-US" sz="1600" dirty="0" smtClean="0">
                <a:ln>
                  <a:noFill/>
                </a:ln>
                <a:solidFill>
                  <a:srgbClr val="0070C0"/>
                </a:solidFill>
              </a:rPr>
              <a:t>[2]</a:t>
            </a:r>
            <a:r>
              <a:rPr lang="en-US" sz="1600" dirty="0" smtClean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lang="en-US" sz="1600" i="1" dirty="0" smtClean="0">
                <a:ln>
                  <a:noFill/>
                </a:ln>
                <a:solidFill>
                  <a:schemeClr val="bg1"/>
                </a:solidFill>
              </a:rPr>
              <a:t>Object Management Group, Inc., CORBA Success Stories, 2000.</a:t>
            </a:r>
          </a:p>
          <a:p>
            <a:pPr algn="l"/>
            <a:r>
              <a:rPr lang="en-US" sz="1600" i="1" dirty="0" smtClean="0">
                <a:ln>
                  <a:noFill/>
                </a:ln>
                <a:solidFill>
                  <a:schemeClr val="bg1"/>
                </a:solidFill>
              </a:rPr>
              <a:t>URL</a:t>
            </a:r>
            <a:r>
              <a:rPr lang="en-US" sz="1600" i="1" dirty="0" smtClean="0">
                <a:ln>
                  <a:noFill/>
                </a:ln>
                <a:solidFill>
                  <a:schemeClr val="bg1"/>
                </a:solidFill>
              </a:rPr>
              <a:t>: </a:t>
            </a:r>
            <a:r>
              <a:rPr lang="en-US" sz="1600" i="1" dirty="0" smtClean="0">
                <a:ln>
                  <a:noFill/>
                </a:ln>
                <a:solidFill>
                  <a:schemeClr val="tx2">
                    <a:lumMod val="10000"/>
                  </a:schemeClr>
                </a:solidFill>
              </a:rPr>
              <a:t>http://www.corba.org/success.htm</a:t>
            </a:r>
            <a:endParaRPr lang="fa-IR" sz="1600" i="1" dirty="0" smtClean="0">
              <a:ln>
                <a:noFill/>
              </a:ln>
              <a:solidFill>
                <a:schemeClr val="tx2">
                  <a:lumMod val="10000"/>
                </a:schemeClr>
              </a:solidFill>
            </a:endParaRPr>
          </a:p>
          <a:p>
            <a:pPr algn="l"/>
            <a:endParaRPr lang="en-US" sz="1600" i="1" dirty="0" smtClean="0">
              <a:ln>
                <a:noFill/>
              </a:ln>
              <a:solidFill>
                <a:schemeClr val="tx2">
                  <a:lumMod val="10000"/>
                </a:schemeClr>
              </a:solidFill>
            </a:endParaRPr>
          </a:p>
          <a:p>
            <a:pPr algn="l"/>
            <a:r>
              <a:rPr lang="en-US" sz="1600" dirty="0" smtClean="0">
                <a:ln>
                  <a:noFill/>
                </a:ln>
                <a:solidFill>
                  <a:srgbClr val="0070C0"/>
                </a:solidFill>
              </a:rPr>
              <a:t>[3]</a:t>
            </a:r>
            <a:r>
              <a:rPr lang="en-US" sz="1600" dirty="0" smtClean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lang="en-US" sz="1600" i="1" dirty="0" smtClean="0">
                <a:ln>
                  <a:noFill/>
                </a:ln>
                <a:solidFill>
                  <a:schemeClr val="bg1"/>
                </a:solidFill>
              </a:rPr>
              <a:t>N. Wang et. al., Applying Reflective Middleware Techniques to Optimize a </a:t>
            </a:r>
            <a:r>
              <a:rPr lang="en-US" sz="1600" i="1" dirty="0" err="1" smtClean="0">
                <a:ln>
                  <a:noFill/>
                </a:ln>
                <a:solidFill>
                  <a:schemeClr val="bg1"/>
                </a:solidFill>
              </a:rPr>
              <a:t>QoS</a:t>
            </a:r>
            <a:r>
              <a:rPr lang="en-US" sz="1600" i="1" dirty="0" smtClean="0">
                <a:ln>
                  <a:noFill/>
                </a:ln>
                <a:solidFill>
                  <a:schemeClr val="bg1"/>
                </a:solidFill>
              </a:rPr>
              <a:t>-</a:t>
            </a:r>
            <a:r>
              <a:rPr lang="fa-IR" sz="1600" i="1" dirty="0" smtClean="0">
                <a:ln>
                  <a:noFill/>
                </a:ln>
                <a:solidFill>
                  <a:schemeClr val="bg1"/>
                </a:solidFill>
              </a:rPr>
              <a:t>  </a:t>
            </a:r>
            <a:r>
              <a:rPr lang="en-US" sz="1600" i="1" dirty="0" smtClean="0">
                <a:ln>
                  <a:noFill/>
                </a:ln>
                <a:solidFill>
                  <a:schemeClr val="bg1"/>
                </a:solidFill>
              </a:rPr>
              <a:t>enabled CORBA Component Model Implementation, 24th Computer Software and </a:t>
            </a:r>
            <a:r>
              <a:rPr lang="fa-IR" sz="1600" i="1" dirty="0" smtClean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lang="en-US" sz="1600" i="1" dirty="0" smtClean="0">
                <a:ln>
                  <a:noFill/>
                </a:ln>
                <a:solidFill>
                  <a:schemeClr val="bg1"/>
                </a:solidFill>
              </a:rPr>
              <a:t>Applications </a:t>
            </a:r>
            <a:r>
              <a:rPr lang="en-US" sz="1600" i="1" dirty="0" smtClean="0">
                <a:ln>
                  <a:noFill/>
                </a:ln>
                <a:solidFill>
                  <a:schemeClr val="bg1"/>
                </a:solidFill>
              </a:rPr>
              <a:t>Conference, Taipei, Taiwan, 2000a.</a:t>
            </a:r>
            <a:endParaRPr lang="fa-IR" sz="1600" i="1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/>
            <a:endParaRPr lang="en-US" sz="1600" i="1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/>
            <a:r>
              <a:rPr lang="en-US" sz="1600" dirty="0" smtClean="0">
                <a:ln>
                  <a:noFill/>
                </a:ln>
                <a:solidFill>
                  <a:srgbClr val="0070C0"/>
                </a:solidFill>
              </a:rPr>
              <a:t>[4]</a:t>
            </a:r>
            <a:r>
              <a:rPr lang="fa-IR" sz="1600" dirty="0" smtClean="0">
                <a:ln>
                  <a:noFill/>
                </a:ln>
                <a:solidFill>
                  <a:srgbClr val="0070C0"/>
                </a:solidFill>
              </a:rPr>
              <a:t> </a:t>
            </a:r>
            <a:r>
              <a:rPr lang="en-US" sz="1600" i="1" dirty="0" smtClean="0">
                <a:ln>
                  <a:noFill/>
                </a:ln>
                <a:solidFill>
                  <a:schemeClr val="bg1"/>
                </a:solidFill>
              </a:rPr>
              <a:t>Jeff </a:t>
            </a:r>
            <a:r>
              <a:rPr lang="en-US" sz="1600" i="1" dirty="0" err="1" smtClean="0">
                <a:ln>
                  <a:noFill/>
                </a:ln>
                <a:solidFill>
                  <a:schemeClr val="bg1"/>
                </a:solidFill>
              </a:rPr>
              <a:t>Mischkinsky</a:t>
            </a:r>
            <a:r>
              <a:rPr lang="en-US" sz="1600" i="1" dirty="0" smtClean="0">
                <a:ln>
                  <a:noFill/>
                </a:ln>
                <a:solidFill>
                  <a:schemeClr val="bg1"/>
                </a:solidFill>
              </a:rPr>
              <a:t>, "CORBA 3.0 New Components chapters,“ OMG TC Document </a:t>
            </a:r>
          </a:p>
          <a:p>
            <a:pPr algn="l"/>
            <a:r>
              <a:rPr lang="fa-IR" sz="1600" i="1" dirty="0" smtClean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lang="en-US" sz="1600" i="1" dirty="0" err="1" smtClean="0">
                <a:ln>
                  <a:noFill/>
                </a:ln>
                <a:solidFill>
                  <a:schemeClr val="bg1"/>
                </a:solidFill>
              </a:rPr>
              <a:t>ptc</a:t>
            </a:r>
            <a:r>
              <a:rPr lang="en-US" sz="1600" i="1" dirty="0" smtClean="0">
                <a:ln>
                  <a:noFill/>
                </a:ln>
                <a:solidFill>
                  <a:schemeClr val="bg1"/>
                </a:solidFill>
              </a:rPr>
              <a:t>/99-10-04</a:t>
            </a:r>
            <a:r>
              <a:rPr lang="en-US" sz="1600" i="1" dirty="0" smtClean="0">
                <a:ln>
                  <a:noFill/>
                </a:ln>
                <a:solidFill>
                  <a:schemeClr val="bg1"/>
                </a:solidFill>
              </a:rPr>
              <a:t>, October</a:t>
            </a:r>
            <a:endParaRPr lang="fa-IR" sz="1600" i="1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/>
            <a:endParaRPr lang="en-US" sz="1600" i="1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/>
            <a:r>
              <a:rPr lang="en-US" sz="1600" dirty="0" smtClean="0">
                <a:ln>
                  <a:noFill/>
                </a:ln>
                <a:solidFill>
                  <a:srgbClr val="0070C0"/>
                </a:solidFill>
              </a:rPr>
              <a:t>[5]</a:t>
            </a:r>
            <a:r>
              <a:rPr lang="en-US" sz="1600" dirty="0" smtClean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lang="en-US" sz="1600" i="1" dirty="0" err="1" smtClean="0">
                <a:ln>
                  <a:noFill/>
                </a:ln>
                <a:solidFill>
                  <a:schemeClr val="bg1"/>
                </a:solidFill>
              </a:rPr>
              <a:t>Gopalan</a:t>
            </a:r>
            <a:r>
              <a:rPr lang="en-US" sz="1600" i="1" dirty="0" smtClean="0">
                <a:ln>
                  <a:noFill/>
                </a:ln>
                <a:solidFill>
                  <a:schemeClr val="bg1"/>
                </a:solidFill>
              </a:rPr>
              <a:t> Suresh Raj "Enterprise Java Computing-Applications and Architecture" </a:t>
            </a:r>
            <a:endParaRPr lang="fa-IR" sz="1600" i="1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/>
            <a:r>
              <a:rPr lang="en-US" sz="1600" i="1" dirty="0" smtClean="0">
                <a:ln>
                  <a:noFill/>
                </a:ln>
                <a:solidFill>
                  <a:schemeClr val="bg1"/>
                </a:solidFill>
              </a:rPr>
              <a:t>(</a:t>
            </a:r>
            <a:r>
              <a:rPr lang="en-US" sz="1600" i="1" dirty="0" smtClean="0">
                <a:ln>
                  <a:noFill/>
                </a:ln>
                <a:solidFill>
                  <a:schemeClr val="bg1"/>
                </a:solidFill>
              </a:rPr>
              <a:t>Cambridge University Press, June '99) and "The Awesome Power </a:t>
            </a:r>
            <a:endParaRPr lang="fa-IR" sz="1600" i="1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/>
            <a:r>
              <a:rPr lang="en-US" sz="1600" i="1" dirty="0" smtClean="0">
                <a:ln>
                  <a:noFill/>
                </a:ln>
                <a:solidFill>
                  <a:schemeClr val="bg1"/>
                </a:solidFill>
              </a:rPr>
              <a:t>of </a:t>
            </a:r>
            <a:r>
              <a:rPr lang="en-US" sz="1600" i="1" dirty="0" smtClean="0">
                <a:ln>
                  <a:noFill/>
                </a:ln>
                <a:solidFill>
                  <a:schemeClr val="bg1"/>
                </a:solidFill>
              </a:rPr>
              <a:t>JavaBeans" (Manning, July'98), (http://www.execpc.com/~gopalan)</a:t>
            </a:r>
            <a:endParaRPr lang="en-US" sz="1600" i="1" dirty="0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10600" cy="1600200"/>
          </a:xfrm>
        </p:spPr>
        <p:txBody>
          <a:bodyPr/>
          <a:lstStyle/>
          <a:p>
            <a:r>
              <a:rPr lang="en-US" sz="4800" i="1" dirty="0" smtClean="0"/>
              <a:t>References</a:t>
            </a:r>
            <a:endParaRPr lang="en-US" sz="4800" i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882808"/>
            <a:ext cx="7620000" cy="4594192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  </a:t>
            </a:r>
          </a:p>
          <a:p>
            <a:endParaRPr lang="en-US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r>
              <a:rPr lang="en-US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                           GOOD LUCK</a:t>
            </a:r>
            <a:br>
              <a:rPr lang="en-US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en-US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                            </a:t>
            </a: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07.01.2010</a:t>
            </a:r>
            <a:endParaRPr lang="en-US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1600200"/>
          </a:xfrm>
          <a:solidFill>
            <a:schemeClr val="bg2">
              <a:lumMod val="20000"/>
              <a:lumOff val="80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chemeClr val="tx2">
                    <a:lumMod val="10000"/>
                  </a:schemeClr>
                </a:solidFill>
              </a:rPr>
              <a:t>CORBA Component Model </a:t>
            </a:r>
            <a:br>
              <a:rPr lang="en-US" sz="4400" dirty="0" smtClean="0">
                <a:solidFill>
                  <a:schemeClr val="tx2">
                    <a:lumMod val="10000"/>
                  </a:schemeClr>
                </a:solidFill>
              </a:rPr>
            </a:br>
            <a:r>
              <a:rPr lang="en-US" sz="3600" dirty="0" smtClean="0">
                <a:solidFill>
                  <a:schemeClr val="tx2">
                    <a:lumMod val="10000"/>
                  </a:schemeClr>
                </a:solidFill>
              </a:rPr>
              <a:t>(CCM)</a:t>
            </a:r>
            <a:endParaRPr lang="en-US" sz="3600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67494"/>
            <a:ext cx="8686800" cy="1104106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CORBA Object Model</a:t>
            </a:r>
            <a:endParaRPr lang="en-US" sz="3200" dirty="0"/>
          </a:p>
        </p:txBody>
      </p:sp>
      <p:pic>
        <p:nvPicPr>
          <p:cNvPr id="6" name="Picture 5" descr="ش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00600" y="1524000"/>
            <a:ext cx="4163164" cy="32765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Rectangle 7"/>
          <p:cNvSpPr/>
          <p:nvPr/>
        </p:nvSpPr>
        <p:spPr>
          <a:xfrm>
            <a:off x="381000" y="1524000"/>
            <a:ext cx="42672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70C0"/>
              </a:buClr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ORBs (Object Request Broker)</a:t>
            </a:r>
          </a:p>
          <a:p>
            <a:r>
              <a:rPr lang="en-US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   – A distributed software bus for    </a:t>
            </a:r>
          </a:p>
          <a:p>
            <a:r>
              <a:rPr lang="en-US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      communication among </a:t>
            </a:r>
          </a:p>
          <a:p>
            <a:r>
              <a:rPr lang="en-US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      middleware services and applications</a:t>
            </a:r>
          </a:p>
          <a:p>
            <a:r>
              <a:rPr lang="en-US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   – To manage communication</a:t>
            </a:r>
          </a:p>
          <a:p>
            <a:r>
              <a:rPr lang="en-US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   – Mediate messages between objects</a:t>
            </a:r>
          </a:p>
          <a:p>
            <a:endParaRPr lang="en-US" b="1" dirty="0" smtClean="0">
              <a:solidFill>
                <a:schemeClr val="bg1"/>
              </a:solidFill>
            </a:endParaRPr>
          </a:p>
          <a:p>
            <a:pPr>
              <a:buClr>
                <a:srgbClr val="0070C0"/>
              </a:buClr>
            </a:pPr>
            <a:endParaRPr lang="en-US" b="1" dirty="0" smtClean="0">
              <a:solidFill>
                <a:schemeClr val="bg1"/>
              </a:solidFill>
            </a:endParaRPr>
          </a:p>
          <a:p>
            <a:pPr>
              <a:buClr>
                <a:srgbClr val="0070C0"/>
              </a:buClr>
            </a:pPr>
            <a:endParaRPr lang="en-US" b="1" dirty="0" smtClean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1000" y="3505201"/>
            <a:ext cx="4724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70C0"/>
              </a:buCl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</a:rPr>
              <a:t> IDL (Interface Definition Language)</a:t>
            </a:r>
          </a:p>
          <a:p>
            <a:r>
              <a:rPr lang="en-US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   – IDL is the standard notation for</a:t>
            </a:r>
          </a:p>
          <a:p>
            <a:r>
              <a:rPr lang="en-US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      defining software interfaces.</a:t>
            </a:r>
          </a:p>
          <a:p>
            <a:r>
              <a:rPr lang="en-US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   – Component implementations support 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1000" y="4572000"/>
            <a:ext cx="6096000" cy="121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70C0"/>
              </a:buClr>
              <a:buFont typeface="Arial" pitchFamily="34" charset="0"/>
              <a:buChar char="•"/>
            </a:pPr>
            <a:endParaRPr lang="en-US" b="1" dirty="0" smtClean="0">
              <a:solidFill>
                <a:schemeClr val="bg1"/>
              </a:solidFill>
            </a:endParaRPr>
          </a:p>
          <a:p>
            <a:pPr>
              <a:buClr>
                <a:srgbClr val="0070C0"/>
              </a:buCl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</a:rPr>
              <a:t> Stubs (Client Side) and Skeletons (Server Sides)</a:t>
            </a:r>
          </a:p>
          <a:p>
            <a:r>
              <a:rPr lang="en-US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   – To implement the inter-process communication    </a:t>
            </a:r>
          </a:p>
          <a:p>
            <a:r>
              <a:rPr lang="en-US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   – Encode and decode the messages through the ORB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1143000"/>
            <a:ext cx="39624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7200" y="1676400"/>
            <a:ext cx="8686800" cy="5181600"/>
          </a:xfrm>
        </p:spPr>
        <p:txBody>
          <a:bodyPr/>
          <a:lstStyle/>
          <a:p>
            <a:pPr algn="just">
              <a:lnSpc>
                <a:spcPct val="150000"/>
              </a:lnSpc>
              <a:buSzPct val="100000"/>
              <a:buFont typeface="Arial" pitchFamily="34" charset="0"/>
              <a:buChar char="•"/>
            </a:pP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  <a:latin typeface="+mj-lt"/>
              </a:rPr>
              <a:t> No standard way to deploy object implementations</a:t>
            </a:r>
            <a:r>
              <a:rPr lang="en-US" dirty="0" smtClean="0">
                <a:ln>
                  <a:noFill/>
                </a:ln>
                <a:solidFill>
                  <a:schemeClr val="bg1"/>
                </a:solidFill>
                <a:latin typeface="+mj-lt"/>
              </a:rPr>
              <a:t>.</a:t>
            </a:r>
          </a:p>
          <a:p>
            <a:pPr algn="just">
              <a:lnSpc>
                <a:spcPct val="150000"/>
              </a:lnSpc>
              <a:buSzPct val="100000"/>
              <a:buFont typeface="Arial" pitchFamily="34" charset="0"/>
              <a:buChar char="•"/>
            </a:pP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 Limited extension of object functionality.</a:t>
            </a:r>
          </a:p>
          <a:p>
            <a:pPr algn="just">
              <a:lnSpc>
                <a:spcPct val="150000"/>
              </a:lnSpc>
              <a:buSzPct val="100000"/>
              <a:buFont typeface="Arial" pitchFamily="34" charset="0"/>
              <a:buChar char="•"/>
            </a:pP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 Availability of CORBA Object Services is not defined in </a:t>
            </a:r>
          </a:p>
          <a:p>
            <a:pPr algn="just">
              <a:lnSpc>
                <a:spcPct val="150000"/>
              </a:lnSpc>
              <a:buSzPct val="100000"/>
            </a:pP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  advance.</a:t>
            </a:r>
          </a:p>
          <a:p>
            <a:pPr algn="just">
              <a:lnSpc>
                <a:spcPct val="150000"/>
              </a:lnSpc>
              <a:buSzPct val="100000"/>
              <a:buFont typeface="Arial" pitchFamily="34" charset="0"/>
              <a:buChar char="•"/>
            </a:pP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 No standard object life cycle management.</a:t>
            </a:r>
          </a:p>
          <a:p>
            <a:pPr algn="l">
              <a:buFont typeface="Arial" pitchFamily="34" charset="0"/>
              <a:buChar char="•"/>
            </a:pP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67494"/>
            <a:ext cx="8686800" cy="1561306"/>
          </a:xfrm>
        </p:spPr>
        <p:txBody>
          <a:bodyPr>
            <a:normAutofit/>
          </a:bodyPr>
          <a:lstStyle/>
          <a:p>
            <a:r>
              <a:rPr lang="en-US" sz="4400" dirty="0" smtClean="0"/>
              <a:t>Limitations of CORBA</a:t>
            </a:r>
            <a:endParaRPr lang="en-US" sz="44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24000"/>
            <a:ext cx="579120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228600" y="267494"/>
            <a:ext cx="8915400" cy="1332706"/>
          </a:xfrm>
        </p:spPr>
        <p:txBody>
          <a:bodyPr/>
          <a:lstStyle/>
          <a:p>
            <a:r>
              <a:rPr lang="en-US" dirty="0" smtClean="0"/>
              <a:t>Middleware</a:t>
            </a:r>
            <a:endParaRPr lang="en-US" dirty="0"/>
          </a:p>
        </p:txBody>
      </p:sp>
      <p:sp>
        <p:nvSpPr>
          <p:cNvPr id="35" name="Subtitle 34"/>
          <p:cNvSpPr>
            <a:spLocks noGrp="1"/>
          </p:cNvSpPr>
          <p:nvPr>
            <p:ph type="subTitle" idx="1"/>
          </p:nvPr>
        </p:nvSpPr>
        <p:spPr>
          <a:xfrm>
            <a:off x="228600" y="1371600"/>
            <a:ext cx="8915400" cy="4876800"/>
          </a:xfrm>
        </p:spPr>
        <p:txBody>
          <a:bodyPr>
            <a:normAutofit/>
          </a:bodyPr>
          <a:lstStyle/>
          <a:p>
            <a:pPr algn="l">
              <a:defRPr/>
            </a:pPr>
            <a:endParaRPr lang="en-US" sz="24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SzPct val="120000"/>
              <a:buFont typeface="Arial" pitchFamily="34" charset="0"/>
              <a:buChar char="•"/>
              <a:defRPr/>
            </a:pP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  Infrastructure layer located </a:t>
            </a:r>
            <a:r>
              <a:rPr lang="en-US" sz="2400" i="1" dirty="0" smtClean="0">
                <a:ln>
                  <a:noFill/>
                </a:ln>
                <a:solidFill>
                  <a:schemeClr val="bg1">
                    <a:lumMod val="65000"/>
                    <a:lumOff val="35000"/>
                  </a:schemeClr>
                </a:solidFill>
              </a:rPr>
              <a:t>between applications and OS </a:t>
            </a:r>
          </a:p>
          <a:p>
            <a:pPr marL="0" marR="36576" lvl="1" algn="l">
              <a:spcBef>
                <a:spcPts val="0"/>
              </a:spcBef>
              <a:buSzPct val="120000"/>
              <a:defRPr/>
            </a:pPr>
            <a:endParaRPr lang="en-US" sz="2400" dirty="0" smtClean="0">
              <a:solidFill>
                <a:schemeClr val="bg1"/>
              </a:solidFill>
              <a:latin typeface="+mj-lt"/>
            </a:endParaRPr>
          </a:p>
          <a:p>
            <a:pPr marL="0" marR="36576" lvl="1" algn="l">
              <a:spcBef>
                <a:spcPts val="0"/>
              </a:spcBef>
              <a:buSzPct val="12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1"/>
                </a:solidFill>
                <a:latin typeface="+mj-lt"/>
              </a:rPr>
              <a:t>  Support services for interaction of components</a:t>
            </a:r>
          </a:p>
          <a:p>
            <a:pPr marL="0" marR="36576" lvl="1" algn="l">
              <a:spcBef>
                <a:spcPts val="0"/>
              </a:spcBef>
              <a:buSzPct val="120000"/>
              <a:defRPr/>
            </a:pPr>
            <a:r>
              <a:rPr lang="en-US" altLang="zh-CN" sz="2400" dirty="0" smtClean="0">
                <a:solidFill>
                  <a:schemeClr val="bg1"/>
                </a:solidFill>
                <a:latin typeface="+mj-lt"/>
                <a:ea typeface="SimSun" pitchFamily="2" charset="-122"/>
              </a:rPr>
              <a:t> </a:t>
            </a:r>
          </a:p>
          <a:p>
            <a:pPr marL="0" marR="36576" lvl="1" algn="l">
              <a:spcBef>
                <a:spcPts val="0"/>
              </a:spcBef>
              <a:buSzPct val="120000"/>
              <a:buFont typeface="Arial" pitchFamily="34" charset="0"/>
              <a:buChar char="•"/>
              <a:defRPr/>
            </a:pPr>
            <a:r>
              <a:rPr lang="en-US" altLang="zh-CN" sz="2400" dirty="0" smtClean="0">
                <a:solidFill>
                  <a:schemeClr val="bg1"/>
                </a:solidFill>
                <a:latin typeface="+mj-lt"/>
                <a:ea typeface="SimSun" pitchFamily="2" charset="-122"/>
              </a:rPr>
              <a:t>  Compose reusable services</a:t>
            </a:r>
            <a:endParaRPr lang="en-US" altLang="zh-CN" sz="2400" dirty="0" smtClean="0">
              <a:latin typeface="+mj-lt"/>
              <a:ea typeface="SimSun" pitchFamily="2" charset="-122"/>
            </a:endParaRPr>
          </a:p>
          <a:p>
            <a:pPr algn="l">
              <a:buSzPct val="120000"/>
              <a:buFont typeface="Arial" pitchFamily="34" charset="0"/>
              <a:buChar char="•"/>
              <a:defRPr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0" marR="36576" lvl="1" algn="l">
              <a:spcBef>
                <a:spcPts val="0"/>
              </a:spcBef>
              <a:buSzPct val="120000"/>
              <a:buFont typeface="Arial" pitchFamily="34" charset="0"/>
              <a:buChar char="•"/>
            </a:pPr>
            <a:r>
              <a:rPr lang="en-US" altLang="zh-CN" sz="2400" dirty="0" smtClean="0">
                <a:solidFill>
                  <a:schemeClr val="bg1"/>
                </a:solidFill>
                <a:latin typeface="+mj-lt"/>
                <a:ea typeface="SimSun" pitchFamily="2" charset="-122"/>
              </a:rPr>
              <a:t>  Specify a reusable/ standard infrastructure needed to configure </a:t>
            </a:r>
          </a:p>
          <a:p>
            <a:pPr marL="0" marR="36576" lvl="1" algn="l">
              <a:spcBef>
                <a:spcPts val="0"/>
              </a:spcBef>
              <a:buSzPct val="120000"/>
            </a:pPr>
            <a:r>
              <a:rPr lang="en-US" altLang="zh-CN" sz="2400" dirty="0" smtClean="0">
                <a:solidFill>
                  <a:schemeClr val="bg1"/>
                </a:solidFill>
                <a:latin typeface="+mj-lt"/>
                <a:ea typeface="SimSun" pitchFamily="2" charset="-122"/>
              </a:rPr>
              <a:t>    &amp; deploy components throughout a distributed system</a:t>
            </a:r>
          </a:p>
          <a:p>
            <a:pPr algn="l">
              <a:buSzPct val="120000"/>
              <a:defRPr/>
            </a:pPr>
            <a:endParaRPr lang="en-US" sz="24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SzPct val="120000"/>
              <a:buFont typeface="Arial" pitchFamily="34" charset="0"/>
              <a:buChar char="•"/>
              <a:defRPr/>
            </a:pP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  Support standard interfaces and protocols</a:t>
            </a:r>
          </a:p>
          <a:p>
            <a:pPr algn="l">
              <a:buFont typeface="Arial" pitchFamily="34" charset="0"/>
              <a:buChar char="•"/>
              <a:defRPr/>
            </a:pPr>
            <a:endParaRPr lang="en-US" sz="2000" dirty="0" smtClean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1371600"/>
            <a:ext cx="373380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33400" y="2133600"/>
            <a:ext cx="8915400" cy="4953000"/>
          </a:xfrm>
        </p:spPr>
        <p:txBody>
          <a:bodyPr>
            <a:normAutofit/>
          </a:bodyPr>
          <a:lstStyle/>
          <a:p>
            <a:pPr algn="l">
              <a:buSzPct val="100000"/>
              <a:buFont typeface="Arial" pitchFamily="34" charset="0"/>
              <a:buChar char="•"/>
            </a:pPr>
            <a:r>
              <a:rPr lang="en-US" sz="2000" dirty="0" smtClean="0">
                <a:ln>
                  <a:noFill/>
                </a:ln>
                <a:solidFill>
                  <a:schemeClr val="bg1"/>
                </a:solidFill>
              </a:rPr>
              <a:t>  </a:t>
            </a:r>
            <a:r>
              <a:rPr lang="en-US" sz="1900" dirty="0" smtClean="0">
                <a:ln>
                  <a:noFill/>
                </a:ln>
                <a:solidFill>
                  <a:schemeClr val="bg1"/>
                </a:solidFill>
              </a:rPr>
              <a:t>To address the limitations with the earlier CORBA object model, the OMG  </a:t>
            </a:r>
          </a:p>
          <a:p>
            <a:pPr algn="l">
              <a:buSzPct val="100000"/>
            </a:pPr>
            <a:r>
              <a:rPr lang="en-US" sz="1900" dirty="0" smtClean="0">
                <a:ln>
                  <a:noFill/>
                </a:ln>
                <a:solidFill>
                  <a:schemeClr val="bg1"/>
                </a:solidFill>
              </a:rPr>
              <a:t>   adopted the CCM to extend the CORBA Object Model</a:t>
            </a:r>
          </a:p>
          <a:p>
            <a:pPr algn="l">
              <a:buSzPct val="100000"/>
              <a:buFont typeface="Arial" pitchFamily="34" charset="0"/>
              <a:buChar char="•"/>
            </a:pPr>
            <a:endParaRPr lang="en-US" sz="19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SzPct val="100000"/>
              <a:buFont typeface="Arial" pitchFamily="34" charset="0"/>
              <a:buChar char="•"/>
            </a:pPr>
            <a:r>
              <a:rPr lang="en-US" sz="1900" dirty="0" smtClean="0">
                <a:ln>
                  <a:noFill/>
                </a:ln>
                <a:solidFill>
                  <a:schemeClr val="bg1"/>
                </a:solidFill>
              </a:rPr>
              <a:t>  Extends the CORBA object model by defining services</a:t>
            </a:r>
          </a:p>
          <a:p>
            <a:pPr algn="l">
              <a:buClr>
                <a:srgbClr val="FF0000"/>
              </a:buClr>
              <a:buSzPct val="100000"/>
            </a:pPr>
            <a:r>
              <a:rPr lang="en-US" sz="1900" dirty="0" smtClean="0">
                <a:ln>
                  <a:noFill/>
                </a:ln>
                <a:solidFill>
                  <a:srgbClr val="C00000"/>
                </a:solidFill>
              </a:rPr>
              <a:t>      Such as Transaction, Security, Persistent state, and Event Notification services</a:t>
            </a:r>
          </a:p>
          <a:p>
            <a:pPr algn="l">
              <a:buClr>
                <a:srgbClr val="FF0000"/>
              </a:buClr>
              <a:buSzPct val="100000"/>
            </a:pPr>
            <a:endParaRPr lang="en-US" sz="19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SzPct val="100000"/>
              <a:buFont typeface="Arial" pitchFamily="34" charset="0"/>
              <a:buChar char="•"/>
            </a:pPr>
            <a:r>
              <a:rPr lang="en-US" sz="1900" dirty="0" smtClean="0">
                <a:ln>
                  <a:noFill/>
                </a:ln>
                <a:solidFill>
                  <a:schemeClr val="bg1"/>
                </a:solidFill>
              </a:rPr>
              <a:t>  CCM services enable application developers to implement, manage, </a:t>
            </a:r>
          </a:p>
          <a:p>
            <a:pPr algn="l">
              <a:buSzPct val="100000"/>
            </a:pPr>
            <a:r>
              <a:rPr lang="en-US" sz="1900" dirty="0" smtClean="0">
                <a:ln>
                  <a:noFill/>
                </a:ln>
                <a:solidFill>
                  <a:schemeClr val="bg1"/>
                </a:solidFill>
              </a:rPr>
              <a:t>   configure, and deploy components in a standard environment</a:t>
            </a:r>
          </a:p>
          <a:p>
            <a:pPr algn="l">
              <a:buSzPct val="100000"/>
            </a:pPr>
            <a:endParaRPr lang="en-US" sz="19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SzPct val="100000"/>
              <a:buFont typeface="Arial" pitchFamily="34" charset="0"/>
              <a:buChar char="•"/>
            </a:pPr>
            <a:r>
              <a:rPr lang="en-US" sz="1900" dirty="0" smtClean="0">
                <a:ln>
                  <a:noFill/>
                </a:ln>
                <a:solidFill>
                  <a:schemeClr val="bg1"/>
                </a:solidFill>
              </a:rPr>
              <a:t>  Supports multiple implementation languages:</a:t>
            </a:r>
          </a:p>
          <a:p>
            <a:pPr lvl="1" algn="l">
              <a:buSzPct val="80000"/>
              <a:buFont typeface="Wingdings" pitchFamily="2" charset="2"/>
              <a:buChar char="§"/>
            </a:pPr>
            <a:r>
              <a:rPr lang="en-US" sz="1900" dirty="0" smtClean="0">
                <a:ln>
                  <a:noFill/>
                </a:ln>
                <a:solidFill>
                  <a:schemeClr val="bg1"/>
                </a:solidFill>
              </a:rPr>
              <a:t>   For Example: Java, Cobol, </a:t>
            </a:r>
            <a:r>
              <a:rPr lang="en-US" sz="1900" dirty="0" err="1" smtClean="0">
                <a:ln>
                  <a:noFill/>
                </a:ln>
                <a:solidFill>
                  <a:schemeClr val="bg1"/>
                </a:solidFill>
              </a:rPr>
              <a:t>Ada</a:t>
            </a:r>
            <a:r>
              <a:rPr lang="en-US" sz="1900" dirty="0" smtClean="0">
                <a:ln>
                  <a:noFill/>
                </a:ln>
                <a:solidFill>
                  <a:schemeClr val="bg1"/>
                </a:solidFill>
              </a:rPr>
              <a:t>, Small talk, Microsoft COM/DCOM</a:t>
            </a:r>
          </a:p>
          <a:p>
            <a:pPr algn="l">
              <a:buSzPct val="100000"/>
            </a:pPr>
            <a:endParaRPr lang="en-US" sz="2000" dirty="0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524000"/>
          </a:xfrm>
          <a:solidFill>
            <a:schemeClr val="bg2">
              <a:lumMod val="20000"/>
              <a:lumOff val="80000"/>
            </a:schemeClr>
          </a:solidFill>
          <a:effectLst>
            <a:softEdge rad="635000"/>
          </a:effectLst>
        </p:spPr>
        <p:txBody>
          <a:bodyPr/>
          <a:lstStyle/>
          <a:p>
            <a:r>
              <a:rPr lang="en-US" sz="4000" dirty="0" smtClean="0"/>
              <a:t>CORBA Component Model (CCM)</a:t>
            </a:r>
            <a:endParaRPr lang="en-US" sz="40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7200" y="1828800"/>
            <a:ext cx="8839200" cy="4419600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buSzPct val="95000"/>
              <a:buFont typeface="Arial" pitchFamily="34" charset="0"/>
              <a:buChar char="•"/>
            </a:pPr>
            <a:r>
              <a:rPr lang="en-US" sz="2400" b="1" dirty="0" smtClean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lang="en-US" sz="2200" b="1" dirty="0" smtClean="0">
                <a:ln>
                  <a:noFill/>
                </a:ln>
                <a:solidFill>
                  <a:schemeClr val="bg1"/>
                </a:solidFill>
              </a:rPr>
              <a:t>CCM is an ideal component platform</a:t>
            </a:r>
          </a:p>
          <a:p>
            <a:pPr lvl="1" algn="l">
              <a:lnSpc>
                <a:spcPct val="90000"/>
              </a:lnSpc>
              <a:buClr>
                <a:schemeClr val="bg1">
                  <a:lumMod val="75000"/>
                  <a:lumOff val="25000"/>
                </a:schemeClr>
              </a:buClr>
              <a:buSzPct val="80000"/>
              <a:buFont typeface="Wingdings" pitchFamily="2" charset="2"/>
              <a:buChar char="§"/>
            </a:pPr>
            <a:r>
              <a:rPr lang="en-US" sz="2000" b="1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+mj-lt"/>
              </a:rPr>
              <a:t>  It is standardized</a:t>
            </a:r>
          </a:p>
          <a:p>
            <a:pPr lvl="1" algn="l">
              <a:lnSpc>
                <a:spcPct val="90000"/>
              </a:lnSpc>
              <a:buClr>
                <a:schemeClr val="bg1">
                  <a:lumMod val="75000"/>
                  <a:lumOff val="25000"/>
                </a:schemeClr>
              </a:buClr>
              <a:buSzPct val="80000"/>
              <a:buFont typeface="Wingdings" pitchFamily="2" charset="2"/>
              <a:buChar char="§"/>
            </a:pPr>
            <a:r>
              <a:rPr lang="en-US" sz="2000" b="1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+mj-lt"/>
              </a:rPr>
              <a:t>  It supports multiple interfaces</a:t>
            </a:r>
          </a:p>
          <a:p>
            <a:pPr lvl="1" algn="l">
              <a:lnSpc>
                <a:spcPct val="90000"/>
              </a:lnSpc>
              <a:buClr>
                <a:schemeClr val="bg1">
                  <a:lumMod val="75000"/>
                  <a:lumOff val="25000"/>
                </a:schemeClr>
              </a:buClr>
              <a:buSzPct val="80000"/>
              <a:buFont typeface="Wingdings" pitchFamily="2" charset="2"/>
              <a:buChar char="§"/>
            </a:pPr>
            <a:r>
              <a:rPr lang="en-US" sz="2000" b="1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+mj-lt"/>
              </a:rPr>
              <a:t>  It standardizes deployment and configuration of components</a:t>
            </a:r>
            <a:endParaRPr lang="en-US" sz="2000" b="1" dirty="0" smtClean="0">
              <a:ln>
                <a:noFill/>
              </a:ln>
              <a:solidFill>
                <a:schemeClr val="bg1">
                  <a:lumMod val="50000"/>
                  <a:lumOff val="50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sz="20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SzPct val="95000"/>
              <a:buFont typeface="Arial" pitchFamily="34" charset="0"/>
              <a:buChar char="•"/>
            </a:pPr>
            <a:r>
              <a:rPr lang="en-US" sz="2000" dirty="0" smtClean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lang="en-US" sz="2200" b="1" dirty="0" smtClean="0">
                <a:ln>
                  <a:noFill/>
                </a:ln>
                <a:solidFill>
                  <a:schemeClr val="bg1"/>
                </a:solidFill>
              </a:rPr>
              <a:t>An architecture for defining components and their interactions </a:t>
            </a:r>
          </a:p>
          <a:p>
            <a:pPr lvl="1" algn="l">
              <a:lnSpc>
                <a:spcPct val="90000"/>
              </a:lnSpc>
              <a:buClr>
                <a:schemeClr val="bg1">
                  <a:lumMod val="75000"/>
                  <a:lumOff val="25000"/>
                </a:schemeClr>
              </a:buClr>
              <a:buSzPct val="80000"/>
              <a:buFont typeface="Wingdings" pitchFamily="2" charset="2"/>
              <a:buChar char="§"/>
            </a:pPr>
            <a:r>
              <a:rPr lang="en-US" sz="2000" b="1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+mj-lt"/>
              </a:rPr>
              <a:t>  From client-side to server-side components</a:t>
            </a:r>
          </a:p>
          <a:p>
            <a:pPr algn="l"/>
            <a:endParaRPr lang="en-US" sz="2000" dirty="0" smtClean="0">
              <a:solidFill>
                <a:schemeClr val="bg1"/>
              </a:solidFill>
            </a:endParaRPr>
          </a:p>
          <a:p>
            <a:pPr algn="l">
              <a:buSzPct val="95000"/>
              <a:buFont typeface="Arial" pitchFamily="34" charset="0"/>
              <a:buChar char="•"/>
            </a:pPr>
            <a:r>
              <a:rPr lang="en-US" sz="2000" dirty="0" smtClean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lang="en-US" sz="2000" b="1" dirty="0" smtClean="0">
                <a:ln>
                  <a:noFill/>
                </a:ln>
                <a:solidFill>
                  <a:schemeClr val="bg1"/>
                </a:solidFill>
              </a:rPr>
              <a:t>Provides standard run-time environment for components</a:t>
            </a:r>
          </a:p>
          <a:p>
            <a:pPr lvl="1" algn="l">
              <a:lnSpc>
                <a:spcPct val="90000"/>
              </a:lnSpc>
              <a:buClr>
                <a:schemeClr val="bg1">
                  <a:lumMod val="75000"/>
                  <a:lumOff val="25000"/>
                </a:schemeClr>
              </a:buClr>
              <a:buSzPct val="80000"/>
              <a:buFont typeface="Wingdings" pitchFamily="2" charset="2"/>
              <a:buChar char="§"/>
            </a:pPr>
            <a:r>
              <a:rPr lang="en-US" sz="2000" b="1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+mj-lt"/>
              </a:rPr>
              <a:t>  Application Server  </a:t>
            </a:r>
          </a:p>
          <a:p>
            <a:pPr lvl="1" algn="l">
              <a:lnSpc>
                <a:spcPct val="90000"/>
              </a:lnSpc>
              <a:buClr>
                <a:schemeClr val="bg1">
                  <a:lumMod val="75000"/>
                  <a:lumOff val="25000"/>
                </a:schemeClr>
              </a:buClr>
              <a:buSzPct val="80000"/>
              <a:buFont typeface="Wingdings" pitchFamily="2" charset="2"/>
              <a:buChar char="§"/>
            </a:pPr>
            <a:r>
              <a:rPr lang="en-US" sz="2000" b="1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+mj-lt"/>
              </a:rPr>
              <a:t>  Containers</a:t>
            </a:r>
          </a:p>
          <a:p>
            <a:pPr algn="l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152400" y="267494"/>
            <a:ext cx="9296400" cy="1332706"/>
          </a:xfrm>
          <a:solidFill>
            <a:schemeClr val="bg2">
              <a:lumMod val="20000"/>
              <a:lumOff val="80000"/>
            </a:schemeClr>
          </a:solidFill>
          <a:effectLst>
            <a:softEdge rad="635000"/>
          </a:effectLst>
        </p:spPr>
        <p:txBody>
          <a:bodyPr/>
          <a:lstStyle/>
          <a:p>
            <a:r>
              <a:rPr lang="en-US" sz="4000" dirty="0" smtClean="0"/>
              <a:t>CORBA Component Model (CCM)</a:t>
            </a:r>
            <a:r>
              <a:rPr lang="en-US" sz="2200" dirty="0" smtClean="0"/>
              <a:t>(cont.)</a:t>
            </a:r>
            <a:endParaRPr lang="en-US" sz="22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33400" y="1371600"/>
            <a:ext cx="8610600" cy="4876800"/>
          </a:xfrm>
        </p:spPr>
        <p:txBody>
          <a:bodyPr>
            <a:normAutofit/>
          </a:bodyPr>
          <a:lstStyle/>
          <a:p>
            <a:pPr algn="l">
              <a:buSzPct val="110000"/>
              <a:buFont typeface="Arial" pitchFamily="34" charset="0"/>
              <a:buChar char="•"/>
            </a:pPr>
            <a:endParaRPr lang="en-US" sz="22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SzPct val="120000"/>
              <a:buFont typeface="Arial" pitchFamily="34" charset="0"/>
              <a:buChar char="•"/>
              <a:defRPr/>
            </a:pPr>
            <a:r>
              <a:rPr lang="en-US" sz="2200" dirty="0" smtClean="0">
                <a:ln>
                  <a:noFill/>
                </a:ln>
                <a:solidFill>
                  <a:schemeClr val="bg1"/>
                </a:solidFill>
              </a:rPr>
              <a:t>  A unit of composition with specified interfaces </a:t>
            </a:r>
          </a:p>
          <a:p>
            <a:pPr algn="l">
              <a:buSzPct val="110000"/>
              <a:buFont typeface="Arial" pitchFamily="34" charset="0"/>
              <a:buChar char="•"/>
              <a:defRPr/>
            </a:pPr>
            <a:endParaRPr lang="en-US" sz="22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SzPct val="120000"/>
              <a:buFont typeface="Arial" pitchFamily="34" charset="0"/>
              <a:buChar char="•"/>
              <a:defRPr/>
            </a:pPr>
            <a:r>
              <a:rPr lang="en-US" sz="2200" dirty="0" smtClean="0">
                <a:ln>
                  <a:noFill/>
                </a:ln>
                <a:solidFill>
                  <a:schemeClr val="bg1"/>
                </a:solidFill>
              </a:rPr>
              <a:t> Can be deployed independently and is subject to composition by </a:t>
            </a:r>
          </a:p>
          <a:p>
            <a:pPr algn="l">
              <a:buSzPct val="120000"/>
              <a:defRPr/>
            </a:pPr>
            <a:r>
              <a:rPr lang="en-US" sz="2200" dirty="0" smtClean="0">
                <a:ln>
                  <a:noFill/>
                </a:ln>
                <a:solidFill>
                  <a:schemeClr val="bg1"/>
                </a:solidFill>
              </a:rPr>
              <a:t>   several parties.</a:t>
            </a:r>
          </a:p>
          <a:p>
            <a:pPr algn="l">
              <a:buSzPct val="110000"/>
              <a:defRPr/>
            </a:pPr>
            <a:endParaRPr lang="en-US" sz="22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SzPct val="120000"/>
              <a:buFont typeface="Arial" pitchFamily="34" charset="0"/>
              <a:buChar char="•"/>
            </a:pPr>
            <a:r>
              <a:rPr lang="en-US" sz="2200" dirty="0" smtClean="0">
                <a:ln>
                  <a:noFill/>
                </a:ln>
                <a:solidFill>
                  <a:schemeClr val="bg1"/>
                </a:solidFill>
              </a:rPr>
              <a:t> CCM components are the basic building blocks in a CCM system</a:t>
            </a:r>
          </a:p>
          <a:p>
            <a:pPr algn="l">
              <a:buSzPct val="110000"/>
            </a:pPr>
            <a:endParaRPr lang="en-US" sz="22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SzPct val="120000"/>
              <a:buFont typeface="Arial" pitchFamily="34" charset="0"/>
              <a:buChar char="•"/>
            </a:pPr>
            <a:r>
              <a:rPr lang="en-US" sz="2200" dirty="0" smtClean="0">
                <a:ln>
                  <a:noFill/>
                </a:ln>
                <a:solidFill>
                  <a:schemeClr val="bg1"/>
                </a:solidFill>
              </a:rPr>
              <a:t> Could </a:t>
            </a:r>
            <a:r>
              <a:rPr lang="en-US" sz="2200" i="1" dirty="0" smtClean="0">
                <a:ln>
                  <a:noFill/>
                </a:ln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supports</a:t>
            </a:r>
            <a:r>
              <a:rPr lang="en-US" sz="2200" dirty="0" smtClean="0">
                <a:ln>
                  <a:noFill/>
                </a:ln>
                <a:solidFill>
                  <a:schemeClr val="bg1"/>
                </a:solidFill>
              </a:rPr>
              <a:t> multiple interfaces</a:t>
            </a:r>
          </a:p>
          <a:p>
            <a:pPr algn="l">
              <a:buSzPct val="120000"/>
              <a:defRPr/>
            </a:pPr>
            <a:endParaRPr lang="en-US" sz="22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SzPct val="120000"/>
              <a:buFont typeface="Arial" pitchFamily="34" charset="0"/>
              <a:buChar char="•"/>
              <a:defRPr/>
            </a:pPr>
            <a:r>
              <a:rPr lang="en-US" sz="2200" dirty="0" smtClean="0">
                <a:ln>
                  <a:noFill/>
                </a:ln>
                <a:solidFill>
                  <a:schemeClr val="bg1"/>
                </a:solidFill>
              </a:rPr>
              <a:t> Each component instance is created and managed by a</a:t>
            </a:r>
          </a:p>
          <a:p>
            <a:pPr algn="l">
              <a:buSzPct val="120000"/>
              <a:defRPr/>
            </a:pPr>
            <a:r>
              <a:rPr lang="en-US" sz="2200" dirty="0" smtClean="0">
                <a:ln>
                  <a:noFill/>
                </a:ln>
                <a:solidFill>
                  <a:schemeClr val="bg1"/>
                </a:solidFill>
              </a:rPr>
              <a:t>   unique component home</a:t>
            </a:r>
          </a:p>
          <a:p>
            <a:pPr algn="l">
              <a:buSzPct val="110000"/>
              <a:buFont typeface="Arial" pitchFamily="34" charset="0"/>
              <a:buChar char="•"/>
              <a:defRPr/>
            </a:pPr>
            <a:endParaRPr lang="en-US" sz="24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SzPct val="110000"/>
              <a:buFont typeface="Arial" pitchFamily="34" charset="0"/>
              <a:buChar char="•"/>
              <a:defRPr/>
            </a:pPr>
            <a:endParaRPr lang="en-US" sz="2400" dirty="0" smtClean="0">
              <a:ln>
                <a:noFill/>
              </a:ln>
              <a:solidFill>
                <a:schemeClr val="bg1"/>
              </a:solidFill>
              <a:latin typeface="Tahoma" pitchFamily="34" charset="0"/>
            </a:endParaRPr>
          </a:p>
          <a:p>
            <a:pPr algn="l">
              <a:buSzPct val="110000"/>
              <a:buFont typeface="Arial" pitchFamily="34" charset="0"/>
              <a:buChar char="•"/>
            </a:pPr>
            <a:endParaRPr lang="en-US" sz="24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SzPct val="110000"/>
              <a:buFont typeface="Arial" pitchFamily="34" charset="0"/>
              <a:buChar char="•"/>
            </a:pPr>
            <a:endParaRPr lang="en-US" sz="2400" dirty="0" smtClean="0"/>
          </a:p>
          <a:p>
            <a:pPr algn="l">
              <a:buSzPct val="110000"/>
              <a:buFont typeface="Arial" pitchFamily="34" charset="0"/>
              <a:buChar char="•"/>
            </a:pPr>
            <a:endParaRPr lang="en-US" sz="2400" dirty="0" smtClean="0"/>
          </a:p>
          <a:p>
            <a:pPr algn="l">
              <a:buSzPct val="110000"/>
              <a:buFont typeface="Arial" pitchFamily="34" charset="0"/>
              <a:buChar char="•"/>
            </a:pPr>
            <a:endParaRPr lang="en-US" sz="24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SzPct val="110000"/>
              <a:buFont typeface="Arial" pitchFamily="34" charset="0"/>
              <a:buChar char="•"/>
            </a:pPr>
            <a:endParaRPr lang="en-US" sz="2400" dirty="0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8610600" cy="1447800"/>
          </a:xfrm>
        </p:spPr>
        <p:txBody>
          <a:bodyPr/>
          <a:lstStyle/>
          <a:p>
            <a:r>
              <a:rPr lang="en-US" dirty="0" smtClean="0"/>
              <a:t>CCM Component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" y="1219200"/>
            <a:ext cx="464820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7200" y="1981200"/>
            <a:ext cx="8146256" cy="4876800"/>
          </a:xfrm>
        </p:spPr>
        <p:txBody>
          <a:bodyPr>
            <a:normAutofit/>
          </a:bodyPr>
          <a:lstStyle/>
          <a:p>
            <a:pPr algn="l">
              <a:buSzPct val="120000"/>
              <a:buFont typeface="Arial" pitchFamily="34" charset="0"/>
              <a:buChar char="•"/>
            </a:pP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 CCM components provide four types of mechanisms  </a:t>
            </a:r>
          </a:p>
          <a:p>
            <a:pPr algn="l">
              <a:buSzPct val="120000"/>
            </a:pP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   called </a:t>
            </a:r>
            <a:r>
              <a:rPr lang="en-US" sz="2400" i="1" dirty="0" smtClean="0">
                <a:ln>
                  <a:noFill/>
                </a:ln>
                <a:solidFill>
                  <a:srgbClr val="C00000"/>
                </a:solidFill>
              </a:rPr>
              <a:t>ports</a:t>
            </a:r>
            <a:r>
              <a:rPr lang="en-US" sz="2400" i="1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200" b="1" i="1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</a:rPr>
              <a:t>to interact with other CORBA programming</a:t>
            </a:r>
            <a:r>
              <a:rPr lang="en-US" sz="2200" b="1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</a:rPr>
              <a:t>  </a:t>
            </a:r>
          </a:p>
          <a:p>
            <a:pPr algn="l">
              <a:buSzPct val="120000"/>
            </a:pPr>
            <a:r>
              <a:rPr lang="en-US" sz="2200" b="1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</a:rPr>
              <a:t>   artifacts</a:t>
            </a: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, </a:t>
            </a:r>
            <a:r>
              <a:rPr lang="en-US" sz="2100" dirty="0" smtClean="0">
                <a:ln>
                  <a:noFill/>
                </a:ln>
                <a:solidFill>
                  <a:schemeClr val="bg1">
                    <a:lumMod val="65000"/>
                    <a:lumOff val="35000"/>
                  </a:schemeClr>
                </a:solidFill>
              </a:rPr>
              <a:t>such as clients or collaborating components</a:t>
            </a:r>
          </a:p>
          <a:p>
            <a:pPr algn="l">
              <a:buSzPct val="120000"/>
            </a:pPr>
            <a:endParaRPr lang="en-US" sz="2400" dirty="0" smtClean="0">
              <a:ln>
                <a:noFill/>
              </a:ln>
              <a:solidFill>
                <a:schemeClr val="bg1"/>
              </a:solidFill>
            </a:endParaRPr>
          </a:p>
          <a:p>
            <a:pPr algn="l">
              <a:buSzPct val="120000"/>
              <a:buFont typeface="Arial" pitchFamily="34" charset="0"/>
              <a:buChar char="•"/>
            </a:pP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 These port mechanisms specify required interfaces that a   </a:t>
            </a:r>
          </a:p>
          <a:p>
            <a:pPr algn="l">
              <a:buSzPct val="120000"/>
            </a:pPr>
            <a:r>
              <a:rPr lang="en-US" sz="2400" dirty="0" smtClean="0">
                <a:ln>
                  <a:noFill/>
                </a:ln>
                <a:solidFill>
                  <a:schemeClr val="bg1"/>
                </a:solidFill>
              </a:rPr>
              <a:t>   component exposes to clients</a:t>
            </a:r>
          </a:p>
          <a:p>
            <a:pPr algn="l">
              <a:buSzPct val="120000"/>
            </a:pPr>
            <a:endParaRPr lang="en-US" sz="2400" dirty="0" smtClean="0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67494"/>
            <a:ext cx="8686800" cy="1408906"/>
          </a:xfrm>
        </p:spPr>
        <p:txBody>
          <a:bodyPr/>
          <a:lstStyle/>
          <a:p>
            <a:r>
              <a:rPr lang="en-US" dirty="0" smtClean="0"/>
              <a:t>Mechanisms of PORTS 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533400" y="1447800"/>
            <a:ext cx="55626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Custom 14">
      <a:majorFont>
        <a:latin typeface="Constantia"/>
        <a:ea typeface=""/>
        <a:cs typeface="Verdana"/>
      </a:majorFont>
      <a:minorFont>
        <a:latin typeface="Calisto MT"/>
        <a:ea typeface=""/>
        <a:cs typeface="Times New Roma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3421</TotalTime>
  <Words>1456</Words>
  <Application>Microsoft Office PowerPoint</Application>
  <PresentationFormat>On-screen Show (4:3)</PresentationFormat>
  <Paragraphs>273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Verve</vt:lpstr>
      <vt:lpstr>2_Custom Design</vt:lpstr>
      <vt:lpstr>1_Custom Design</vt:lpstr>
      <vt:lpstr>Custom Design</vt:lpstr>
      <vt:lpstr>CORBA Component Model  (CCM)</vt:lpstr>
      <vt:lpstr>CORBA </vt:lpstr>
      <vt:lpstr>CORBA Object Model</vt:lpstr>
      <vt:lpstr>Limitations of CORBA</vt:lpstr>
      <vt:lpstr>Middleware</vt:lpstr>
      <vt:lpstr>CORBA Component Model (CCM)</vt:lpstr>
      <vt:lpstr>CORBA Component Model (CCM)(cont.)</vt:lpstr>
      <vt:lpstr>CCM Component</vt:lpstr>
      <vt:lpstr>Mechanisms of PORTS </vt:lpstr>
      <vt:lpstr>PORTS</vt:lpstr>
      <vt:lpstr>Slide 11</vt:lpstr>
      <vt:lpstr>Types of CCM Components</vt:lpstr>
      <vt:lpstr>The Container Model</vt:lpstr>
      <vt:lpstr>Portable Object Adaptor (POA)</vt:lpstr>
      <vt:lpstr>The CCM's Container Programming Model</vt:lpstr>
      <vt:lpstr>Types of Containers :</vt:lpstr>
      <vt:lpstr>Managing of Lifetime</vt:lpstr>
      <vt:lpstr>Development Support Mechanisms  for CCM</vt:lpstr>
      <vt:lpstr>Packaging &amp; Deploying Components</vt:lpstr>
      <vt:lpstr>A Day in the Life of a Component</vt:lpstr>
      <vt:lpstr>            The CCM Big Picture</vt:lpstr>
      <vt:lpstr>CCM Compared to EJB, COM, &amp; .NET </vt:lpstr>
      <vt:lpstr>Conclusion</vt:lpstr>
      <vt:lpstr>References</vt:lpstr>
      <vt:lpstr>CORBA Component Model  (CCM)</vt:lpstr>
    </vt:vector>
  </TitlesOfParts>
  <Company>Sony Electronics,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Elham</dc:creator>
  <cp:lastModifiedBy>Elham</cp:lastModifiedBy>
  <cp:revision>424</cp:revision>
  <dcterms:created xsi:type="dcterms:W3CDTF">2009-12-26T12:15:14Z</dcterms:created>
  <dcterms:modified xsi:type="dcterms:W3CDTF">2010-01-07T07:39:19Z</dcterms:modified>
</cp:coreProperties>
</file>