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2" r:id="rId3"/>
    <p:sldId id="283" r:id="rId4"/>
    <p:sldId id="257" r:id="rId5"/>
    <p:sldId id="284" r:id="rId6"/>
    <p:sldId id="285" r:id="rId7"/>
    <p:sldId id="286" r:id="rId8"/>
    <p:sldId id="287" r:id="rId9"/>
    <p:sldId id="288" r:id="rId10"/>
    <p:sldId id="289" r:id="rId11"/>
    <p:sldId id="279" r:id="rId12"/>
    <p:sldId id="290" r:id="rId13"/>
    <p:sldId id="292" r:id="rId14"/>
    <p:sldId id="293" r:id="rId15"/>
    <p:sldId id="294" r:id="rId16"/>
    <p:sldId id="295" r:id="rId17"/>
    <p:sldId id="296" r:id="rId18"/>
    <p:sldId id="291" r:id="rId19"/>
    <p:sldId id="281" r:id="rId20"/>
    <p:sldId id="28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FFBD"/>
    <a:srgbClr val="0033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18480AD-5480-4F1E-BA08-B3052852C145}" type="datetimeFigureOut">
              <a:rPr lang="en-US"/>
              <a:pPr>
                <a:defRPr/>
              </a:pPr>
              <a:t>1/6/2010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DBECF71-92C3-4715-8E82-6BF71F977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5D6E15-D736-40FC-8D72-8E08E18312B3}" type="datetimeFigureOut">
              <a:rPr lang="en-US"/>
              <a:pPr>
                <a:defRPr/>
              </a:pPr>
              <a:t>1/6/2010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79DD18-77AA-47A7-AFAC-C60B0FFD0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D22E79-B379-4591-BBDA-9A3AD25BBB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239517-ED8B-49F1-AFB7-0FB2A423229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3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1472184"/>
          </a:xfrm>
        </p:spPr>
        <p:txBody>
          <a:bodyPr anchor="b"/>
          <a:lstStyle>
            <a:lvl1pPr algn="l">
              <a:defRPr sz="4000"/>
            </a:lvl1pPr>
            <a:extLst/>
          </a:lstStyle>
          <a:p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1295400" y="6248400"/>
            <a:ext cx="2895600" cy="4762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Introduction to Component-Based Approaches for Embedded Systems</a:t>
            </a:r>
            <a:endParaRPr lang="en-US" dirty="0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14F454-6106-4AD4-9CB1-8CDBBCC47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305800" y="6553200"/>
            <a:ext cx="838200" cy="228600"/>
          </a:xfrm>
          <a:prstGeom prst="rect">
            <a:avLst/>
          </a:prstGeom>
          <a:noFill/>
        </p:spPr>
        <p:txBody>
          <a:bodyPr anchor="b"/>
          <a:lstStyle/>
          <a:p>
            <a:pPr>
              <a:defRPr/>
            </a:pPr>
            <a:fld id="{129384CA-7A67-4067-A19C-D8F7AFA70FFB}" type="slidenum">
              <a:rPr lang="en-US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rPr>
              <a:pPr>
                <a:defRPr/>
              </a:pPr>
              <a:t>‹#›</a:t>
            </a:fld>
            <a:r>
              <a:rPr lang="en-US" sz="1200" dirty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rPr>
              <a:t> of </a:t>
            </a:r>
            <a:r>
              <a:rPr lang="en-US" sz="1200" dirty="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rPr>
              <a:t>20</a:t>
            </a:r>
            <a:endParaRPr lang="en-US" sz="1200" dirty="0">
              <a:solidFill>
                <a:schemeClr val="bg2">
                  <a:shade val="50000"/>
                  <a:satMod val="20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447800" y="6477000"/>
            <a:ext cx="4648200" cy="30480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DFFBD">
                <a:alpha val="56863"/>
              </a:srgbClr>
            </a:gs>
            <a:gs pos="40000">
              <a:schemeClr val="bg2">
                <a:tint val="85000"/>
                <a:satMod val="320000"/>
              </a:schemeClr>
            </a:gs>
            <a:gs pos="100000">
              <a:schemeClr val="bg2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3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endParaRPr lang="en-US" dirty="0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3ABB8CD-5A77-44F8-8863-465DA6747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rgbClr val="C32D2E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71600"/>
            <a:ext cx="7772400" cy="9144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700" dirty="0" smtClean="0">
                <a:solidFill>
                  <a:schemeClr val="tx2">
                    <a:satMod val="130000"/>
                  </a:schemeClr>
                </a:solidFill>
              </a:rPr>
              <a:t>Introduction to Component-Based Approaches for Embedded Systems</a:t>
            </a:r>
            <a:endParaRPr lang="en-US" sz="37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0300" y="4343400"/>
            <a:ext cx="5105400" cy="2209800"/>
          </a:xfrm>
        </p:spPr>
        <p:txBody>
          <a:bodyPr anchor="ctr">
            <a:normAutofit fontScale="8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Mehdi</a:t>
            </a:r>
            <a:r>
              <a:rPr lang="en-US" dirty="0" smtClean="0"/>
              <a:t> Cheshomi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University of Science and Technology </a:t>
            </a:r>
            <a:r>
              <a:rPr lang="en-US" dirty="0" err="1" smtClean="0"/>
              <a:t>Mazandaran</a:t>
            </a:r>
            <a:r>
              <a:rPr lang="en-US" dirty="0" smtClean="0"/>
              <a:t>, </a:t>
            </a:r>
            <a:r>
              <a:rPr lang="en-US" dirty="0" err="1" smtClean="0"/>
              <a:t>Babol</a:t>
            </a:r>
            <a:r>
              <a:rPr lang="en-US" dirty="0" smtClean="0"/>
              <a:t>,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accent2"/>
                </a:solidFill>
              </a:rPr>
              <a:t>mcheshomi@ustmb.ac.ir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700" dirty="0" smtClean="0">
              <a:solidFill>
                <a:schemeClr val="accent3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24 Dec 2009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solidFill>
                <a:schemeClr val="accent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67100" y="3276600"/>
            <a:ext cx="2971800" cy="52387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marL="27432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cs typeface="+mn-cs"/>
              </a:rPr>
              <a:t>Class Seminar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300" dirty="0" smtClean="0"/>
              <a:t>Why  Component-Based Embedded Systems?(Cont.)</a:t>
            </a:r>
            <a:endParaRPr lang="en-US" sz="2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and development tools</a:t>
            </a:r>
          </a:p>
          <a:p>
            <a:endParaRPr lang="en-US" sz="2000" dirty="0" smtClean="0"/>
          </a:p>
          <a:p>
            <a:r>
              <a:rPr lang="en-US" dirty="0" smtClean="0"/>
              <a:t>Verification</a:t>
            </a:r>
          </a:p>
          <a:p>
            <a:endParaRPr lang="en-US" sz="1600" dirty="0" smtClean="0"/>
          </a:p>
          <a:p>
            <a:r>
              <a:rPr lang="en-US" dirty="0" smtClean="0"/>
              <a:t>Maintenance</a:t>
            </a:r>
          </a:p>
          <a:p>
            <a:endParaRPr lang="en-US" sz="1800" dirty="0" smtClean="0"/>
          </a:p>
          <a:p>
            <a:r>
              <a:rPr lang="en-US" dirty="0" smtClean="0"/>
              <a:t>Reusability</a:t>
            </a:r>
          </a:p>
          <a:p>
            <a:endParaRPr lang="en-US" sz="20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</a:rPr>
              <a:t>Traditional Methodologies and Embedded Systems</a:t>
            </a:r>
            <a:endParaRPr lang="en-US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502920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Extra-functional parameters cannot be fully met(</a:t>
            </a:r>
            <a:r>
              <a:rPr lang="en-US" dirty="0" err="1" smtClean="0"/>
              <a:t>QoS</a:t>
            </a:r>
            <a:r>
              <a:rPr lang="en-US" dirty="0" smtClean="0"/>
              <a:t>, timing, resource consumption)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5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Software </a:t>
            </a:r>
            <a:r>
              <a:rPr lang="en-US" dirty="0" err="1" smtClean="0"/>
              <a:t>sequentiality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real world concurrency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6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6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Access control</a:t>
            </a:r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tx2">
                    <a:satMod val="130000"/>
                  </a:schemeClr>
                </a:solidFill>
              </a:rPr>
              <a:t>Traditional Methodologies and Embedded Systems(Cont.)</a:t>
            </a:r>
            <a:endParaRPr lang="en-US" sz="2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Special </a:t>
            </a:r>
            <a:r>
              <a:rPr lang="en-US" smtClean="0"/>
              <a:t>entites</a:t>
            </a:r>
            <a:endParaRPr lang="en-US" dirty="0" smtClean="0"/>
          </a:p>
          <a:p>
            <a:pPr marL="640398" lvl="1" indent="-283464" eaLnBrk="1" fontAlgn="auto" hangingPunct="1">
              <a:spcAft>
                <a:spcPts val="0"/>
              </a:spcAft>
              <a:buSzPct val="80000"/>
              <a:buFont typeface="Wingdings 2"/>
              <a:buChar char=""/>
              <a:defRPr/>
            </a:pPr>
            <a:r>
              <a:rPr lang="en-US" dirty="0" smtClean="0"/>
              <a:t>Infinite computation</a:t>
            </a:r>
          </a:p>
          <a:p>
            <a:pPr marL="640398" lvl="1" indent="-283464" eaLnBrk="1" fontAlgn="auto" hangingPunct="1">
              <a:spcAft>
                <a:spcPts val="0"/>
              </a:spcAft>
              <a:buSzPct val="80000"/>
              <a:buFont typeface="Wingdings 2"/>
              <a:buChar char=""/>
              <a:defRPr/>
            </a:pPr>
            <a:r>
              <a:rPr lang="en-US" dirty="0" smtClean="0"/>
              <a:t>A process is a component?</a:t>
            </a:r>
          </a:p>
          <a:p>
            <a:pPr marL="886460" lvl="2" indent="-283464" eaLnBrk="1" fontAlgn="auto" hangingPunct="1">
              <a:spcAft>
                <a:spcPts val="0"/>
              </a:spcAft>
              <a:buSzPct val="80000"/>
              <a:buFont typeface="Arial" pitchFamily="34" charset="0"/>
              <a:buChar char="•"/>
              <a:defRPr/>
            </a:pPr>
            <a:r>
              <a:rPr lang="en-US" dirty="0" err="1" smtClean="0"/>
              <a:t>Mutexes</a:t>
            </a:r>
            <a:r>
              <a:rPr lang="en-US" dirty="0" smtClean="0"/>
              <a:t> and semaphores are part of component or framework?</a:t>
            </a:r>
          </a:p>
          <a:p>
            <a:pPr marL="886460" lvl="2" indent="-283464" eaLnBrk="1" fontAlgn="auto" hangingPunct="1">
              <a:spcAft>
                <a:spcPts val="0"/>
              </a:spcAft>
              <a:buSzPct val="80000"/>
              <a:buFont typeface="Arial" pitchFamily="34" charset="0"/>
              <a:buChar char="•"/>
              <a:defRPr/>
            </a:pPr>
            <a:r>
              <a:rPr lang="en-US" sz="2400" dirty="0" smtClean="0"/>
              <a:t>Combination of 2 components makes a component</a:t>
            </a:r>
          </a:p>
          <a:p>
            <a:pPr marL="886460" lvl="2" indent="-283464" eaLnBrk="1" fontAlgn="auto" hangingPunct="1">
              <a:spcAft>
                <a:spcPts val="0"/>
              </a:spcAft>
              <a:buSzPct val="80000"/>
              <a:buFont typeface="Arial" pitchFamily="34" charset="0"/>
              <a:buChar char="•"/>
              <a:defRPr/>
            </a:pPr>
            <a:r>
              <a:rPr lang="en-US" sz="2400" dirty="0" smtClean="0"/>
              <a:t>Combination of 2 process makes a process!?</a:t>
            </a:r>
            <a:endParaRPr lang="en-US" dirty="0" smtClean="0"/>
          </a:p>
          <a:p>
            <a:pPr marL="886460" lvl="2" indent="-283464" eaLnBrk="1" fontAlgn="auto" hangingPunct="1">
              <a:spcAft>
                <a:spcPts val="0"/>
              </a:spcAft>
              <a:buSzPct val="80000"/>
              <a:buFont typeface="Arial" pitchFamily="34" charset="0"/>
              <a:buChar char="•"/>
              <a:defRPr/>
            </a:pPr>
            <a:r>
              <a:rPr lang="en-US" sz="2400" dirty="0" smtClean="0"/>
              <a:t>Interface complexity</a:t>
            </a:r>
          </a:p>
          <a:p>
            <a:pPr marL="576263" lvl="3" indent="-282575">
              <a:spcBef>
                <a:spcPts val="600"/>
              </a:spcBef>
              <a:buClr>
                <a:schemeClr val="accent3"/>
              </a:buClr>
              <a:buSzPct val="80000"/>
              <a:buFont typeface="Wingdings 2" pitchFamily="18" charset="2"/>
              <a:buChar char=""/>
            </a:pPr>
            <a:endParaRPr lang="en-US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of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/>
            <a:r>
              <a:rPr lang="en-US" dirty="0" smtClean="0"/>
              <a:t>Model of Computation</a:t>
            </a:r>
          </a:p>
          <a:p>
            <a:pPr lvl="0" algn="l"/>
            <a:r>
              <a:rPr lang="en-US" dirty="0" smtClean="0"/>
              <a:t>Set rules that define how interaction between components can occur</a:t>
            </a:r>
          </a:p>
          <a:p>
            <a:pPr lvl="1"/>
            <a:r>
              <a:rPr lang="en-US" dirty="0" smtClean="0"/>
              <a:t>Data Flow</a:t>
            </a:r>
          </a:p>
          <a:p>
            <a:pPr lvl="1"/>
            <a:r>
              <a:rPr lang="en-US" dirty="0" smtClean="0"/>
              <a:t>Discrete Events</a:t>
            </a:r>
          </a:p>
          <a:p>
            <a:pPr lvl="1"/>
            <a:r>
              <a:rPr lang="en-US" dirty="0" smtClean="0"/>
              <a:t>Synchronous/Reactive</a:t>
            </a:r>
          </a:p>
          <a:p>
            <a:pPr lvl="1"/>
            <a:r>
              <a:rPr lang="en-US" dirty="0" smtClean="0"/>
              <a:t>Process Network</a:t>
            </a:r>
          </a:p>
          <a:p>
            <a:pPr algn="r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Data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flow</a:t>
            </a:r>
          </a:p>
          <a:p>
            <a:pPr lvl="1"/>
            <a:r>
              <a:rPr lang="en-US" sz="2000" dirty="0" smtClean="0"/>
              <a:t>Node: actor</a:t>
            </a:r>
          </a:p>
          <a:p>
            <a:pPr lvl="1"/>
            <a:r>
              <a:rPr lang="en-US" sz="2000" dirty="0" smtClean="0"/>
              <a:t>Arc: represents flow of data</a:t>
            </a:r>
          </a:p>
          <a:p>
            <a:pPr lvl="1"/>
            <a:r>
              <a:rPr lang="en-US" sz="2000" dirty="0" smtClean="0"/>
              <a:t>Like : </a:t>
            </a:r>
            <a:r>
              <a:rPr lang="en-US" sz="2000" dirty="0" err="1" smtClean="0"/>
              <a:t>Labview</a:t>
            </a:r>
            <a:r>
              <a:rPr lang="en-US" sz="2000" dirty="0" smtClean="0"/>
              <a:t>, Microsoft robotics developer studio</a:t>
            </a:r>
          </a:p>
          <a:p>
            <a:pPr lvl="1"/>
            <a:r>
              <a:rPr lang="en-US" sz="2000" dirty="0" smtClean="0"/>
              <a:t>Used in </a:t>
            </a:r>
            <a:r>
              <a:rPr lang="en-US" sz="2000" dirty="0" err="1" smtClean="0"/>
              <a:t>DSP</a:t>
            </a:r>
            <a:r>
              <a:rPr lang="en-US" sz="2000" dirty="0" smtClean="0"/>
              <a:t>(Digital Signal Processing)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  <p:pic>
        <p:nvPicPr>
          <p:cNvPr id="5" name="Picture 4" descr="Bb483088.Diagram(en-us,MSDN.10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657600"/>
            <a:ext cx="6576647" cy="2514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57600" y="6172200"/>
            <a:ext cx="27432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</a:rPr>
              <a:t>Figure </a:t>
            </a:r>
            <a:r>
              <a:rPr lang="en-US" sz="1000" dirty="0" smtClean="0">
                <a:solidFill>
                  <a:schemeClr val="tx1"/>
                </a:solidFill>
              </a:rPr>
              <a:t>2. </a:t>
            </a:r>
            <a:r>
              <a:rPr lang="en-US" sz="1000" dirty="0" err="1" smtClean="0">
                <a:solidFill>
                  <a:schemeClr val="tx1"/>
                </a:solidFill>
              </a:rPr>
              <a:t>DataFlow</a:t>
            </a:r>
            <a:r>
              <a:rPr lang="en-US" sz="1000" dirty="0" smtClean="0">
                <a:solidFill>
                  <a:schemeClr val="tx1"/>
                </a:solidFill>
              </a:rPr>
              <a:t> sample. [Microsoft]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Data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Powerful in parallel computation</a:t>
            </a:r>
          </a:p>
          <a:p>
            <a:pPr lvl="2"/>
            <a:r>
              <a:rPr lang="en-US" dirty="0" smtClean="0"/>
              <a:t>Concurrency</a:t>
            </a:r>
          </a:p>
          <a:p>
            <a:pPr lvl="1"/>
            <a:r>
              <a:rPr lang="en-US" dirty="0" smtClean="0"/>
              <a:t>Lack of synchronism</a:t>
            </a:r>
          </a:p>
          <a:p>
            <a:pPr lvl="1"/>
            <a:endParaRPr lang="en-US" sz="2000" dirty="0" smtClean="0"/>
          </a:p>
          <a:p>
            <a:r>
              <a:rPr lang="en-US" dirty="0" smtClean="0"/>
              <a:t>Extended data flow</a:t>
            </a:r>
          </a:p>
          <a:p>
            <a:pPr lvl="1"/>
            <a:r>
              <a:rPr lang="en-US" dirty="0" smtClean="0"/>
              <a:t>Solves synchronism problem</a:t>
            </a:r>
          </a:p>
          <a:p>
            <a:pPr lvl="2"/>
            <a:r>
              <a:rPr lang="en-US" dirty="0" smtClean="0"/>
              <a:t>Buffer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component model </a:t>
            </a:r>
          </a:p>
          <a:p>
            <a:pPr lvl="1"/>
            <a:r>
              <a:rPr lang="en-US" dirty="0" smtClean="0"/>
              <a:t>Defines standards for implementation, documentation and employment of components</a:t>
            </a:r>
          </a:p>
          <a:p>
            <a:pPr lvl="1"/>
            <a:r>
              <a:rPr lang="en-US" dirty="0" smtClean="0"/>
              <a:t>Illustrates interface definition</a:t>
            </a:r>
          </a:p>
          <a:p>
            <a:pPr lvl="1"/>
            <a:endParaRPr lang="en-US" sz="1200" dirty="0" smtClean="0"/>
          </a:p>
          <a:p>
            <a:pPr lvl="1"/>
            <a:r>
              <a:rPr lang="en-US" dirty="0" err="1" smtClean="0"/>
              <a:t>ProCom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PECOS </a:t>
            </a:r>
          </a:p>
          <a:p>
            <a:pPr lvl="1"/>
            <a:r>
              <a:rPr lang="en-US" dirty="0" err="1" smtClean="0"/>
              <a:t>Rubus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RT-CCM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CORBA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CORBA</a:t>
            </a:r>
          </a:p>
          <a:p>
            <a:pPr lvl="1"/>
            <a:r>
              <a:rPr lang="en-US" sz="2400" dirty="0" smtClean="0"/>
              <a:t>Common Object Request Broker Architecture</a:t>
            </a:r>
          </a:p>
          <a:p>
            <a:pPr lvl="1"/>
            <a:r>
              <a:rPr lang="en-US" sz="2400" dirty="0" smtClean="0"/>
              <a:t>Uses ORB as proxy between Client and Server</a:t>
            </a:r>
          </a:p>
          <a:p>
            <a:pPr lvl="1"/>
            <a:r>
              <a:rPr lang="en-US" sz="2400" dirty="0" smtClean="0"/>
              <a:t>ORB can create priority connection for real-time request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4876800"/>
          </a:xfrm>
        </p:spPr>
        <p:txBody>
          <a:bodyPr/>
          <a:lstStyle/>
          <a:p>
            <a:r>
              <a:rPr lang="en-US" dirty="0" smtClean="0"/>
              <a:t>Embedded systems have  special characteristics</a:t>
            </a:r>
          </a:p>
          <a:p>
            <a:r>
              <a:rPr lang="en-US" dirty="0" smtClean="0"/>
              <a:t>Need for component-based embedded systems</a:t>
            </a:r>
          </a:p>
          <a:p>
            <a:r>
              <a:rPr lang="en-US" dirty="0" smtClean="0"/>
              <a:t>Existing component model must be changed for embedded systems requirement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A complete component model for embedded systems doesn’t exist yet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Bibliography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4953000"/>
          </a:xfrm>
        </p:spPr>
        <p:txBody>
          <a:bodyPr/>
          <a:lstStyle/>
          <a:p>
            <a:r>
              <a:rPr lang="en-US" sz="1400" dirty="0" smtClean="0"/>
              <a:t>[</a:t>
            </a:r>
            <a:r>
              <a:rPr lang="en-US" sz="1400" dirty="0" err="1" smtClean="0"/>
              <a:t>Wiklander09</a:t>
            </a:r>
            <a:r>
              <a:rPr lang="en-US" sz="1400" dirty="0" smtClean="0"/>
              <a:t>] </a:t>
            </a:r>
            <a:r>
              <a:rPr lang="en-US" sz="1400" dirty="0" err="1" smtClean="0"/>
              <a:t>J.Wiklander</a:t>
            </a:r>
            <a:r>
              <a:rPr lang="en-US" sz="1400" dirty="0" smtClean="0"/>
              <a:t>, J. </a:t>
            </a:r>
            <a:r>
              <a:rPr lang="en-US" sz="1400" dirty="0" err="1" smtClean="0"/>
              <a:t>Eliasson</a:t>
            </a:r>
            <a:r>
              <a:rPr lang="en-US" sz="1400" dirty="0" smtClean="0"/>
              <a:t>, A. </a:t>
            </a:r>
            <a:r>
              <a:rPr lang="en-US" sz="1400" dirty="0" err="1" smtClean="0"/>
              <a:t>Kruglyak</a:t>
            </a:r>
            <a:r>
              <a:rPr lang="en-US" sz="1400" dirty="0" smtClean="0"/>
              <a:t>, P. Lindgren, J. </a:t>
            </a:r>
            <a:r>
              <a:rPr lang="en-US" sz="1400" dirty="0" err="1" smtClean="0"/>
              <a:t>Nordlander</a:t>
            </a:r>
            <a:r>
              <a:rPr lang="en-US" sz="1400" dirty="0" smtClean="0"/>
              <a:t>., 2009. ” Enabling Component-Based Design for Embedded Real-Time Software”. Journal of Computers, </a:t>
            </a:r>
            <a:r>
              <a:rPr lang="en-US" sz="1400" dirty="0" err="1" smtClean="0"/>
              <a:t>Vol</a:t>
            </a:r>
            <a:r>
              <a:rPr lang="en-US" sz="1400" dirty="0" smtClean="0"/>
              <a:t> 4, No 12 (Dec), </a:t>
            </a:r>
            <a:r>
              <a:rPr lang="en-US" sz="1400" dirty="0" err="1" smtClean="0"/>
              <a:t>pp.1309</a:t>
            </a:r>
            <a:r>
              <a:rPr lang="en-US" sz="1400" dirty="0" smtClean="0"/>
              <a:t>-1321.</a:t>
            </a:r>
          </a:p>
          <a:p>
            <a:r>
              <a:rPr lang="en-US" sz="1400" dirty="0" smtClean="0"/>
              <a:t>[</a:t>
            </a:r>
            <a:r>
              <a:rPr lang="en-US" sz="1400" dirty="0" err="1" smtClean="0"/>
              <a:t>Paseti99</a:t>
            </a:r>
            <a:r>
              <a:rPr lang="en-US" sz="1400" dirty="0" smtClean="0"/>
              <a:t>] </a:t>
            </a:r>
            <a:r>
              <a:rPr lang="en-US" sz="1400" dirty="0" err="1" smtClean="0"/>
              <a:t>A.Pasetti</a:t>
            </a:r>
            <a:r>
              <a:rPr lang="en-US" sz="1400" dirty="0" smtClean="0"/>
              <a:t>  and </a:t>
            </a:r>
            <a:r>
              <a:rPr lang="en-US" sz="1400" dirty="0" err="1" smtClean="0"/>
              <a:t>W.Pree</a:t>
            </a:r>
            <a:r>
              <a:rPr lang="en-US" sz="1400" dirty="0" smtClean="0"/>
              <a:t>., 1999,  “The Component Software Challenge for Real-Time Systems”, Proceedings of the 1st  International Workshop on Real-Time Mission-Critical Systems, 30 Nov -1 Dec, Scottsdale, AZ, USA.</a:t>
            </a:r>
          </a:p>
          <a:p>
            <a:r>
              <a:rPr lang="en-US" sz="1400" dirty="0" smtClean="0"/>
              <a:t>[</a:t>
            </a:r>
            <a:r>
              <a:rPr lang="en-US" sz="1400" dirty="0" err="1" smtClean="0"/>
              <a:t>Lee02</a:t>
            </a:r>
            <a:r>
              <a:rPr lang="en-US" sz="1400" dirty="0" smtClean="0"/>
              <a:t>] </a:t>
            </a:r>
            <a:r>
              <a:rPr lang="en-US" sz="1400" dirty="0" err="1" smtClean="0"/>
              <a:t>E.A.Lee</a:t>
            </a:r>
            <a:r>
              <a:rPr lang="en-US" sz="1400" dirty="0" smtClean="0"/>
              <a:t>,, 2002, “Embedded Software”, Advances in Computers (M. </a:t>
            </a:r>
            <a:r>
              <a:rPr lang="en-US" sz="1400" dirty="0" err="1" smtClean="0"/>
              <a:t>Zelkowitz</a:t>
            </a:r>
            <a:r>
              <a:rPr lang="en-US" sz="1400" dirty="0" smtClean="0"/>
              <a:t>, editor), vol. 56, Academic Press, London.</a:t>
            </a:r>
          </a:p>
          <a:p>
            <a:r>
              <a:rPr lang="en-US" sz="1400" dirty="0" smtClean="0"/>
              <a:t>[</a:t>
            </a:r>
            <a:r>
              <a:rPr lang="en-US" sz="1400" dirty="0" err="1" smtClean="0"/>
              <a:t>Polato06</a:t>
            </a:r>
            <a:r>
              <a:rPr lang="en-US" sz="1400" dirty="0" smtClean="0"/>
              <a:t>] </a:t>
            </a:r>
            <a:r>
              <a:rPr lang="en-US" sz="1400" dirty="0" err="1" smtClean="0"/>
              <a:t>I.Polato</a:t>
            </a:r>
            <a:r>
              <a:rPr lang="en-US" sz="1400" dirty="0" smtClean="0"/>
              <a:t>, </a:t>
            </a:r>
            <a:r>
              <a:rPr lang="en-US" sz="1400" dirty="0" err="1" smtClean="0"/>
              <a:t>A.M.Silva</a:t>
            </a:r>
            <a:r>
              <a:rPr lang="en-US" sz="1400" dirty="0" smtClean="0"/>
              <a:t> </a:t>
            </a:r>
            <a:r>
              <a:rPr lang="en-US" sz="1400" dirty="0" err="1" smtClean="0"/>
              <a:t>Filho</a:t>
            </a:r>
            <a:r>
              <a:rPr lang="en-US" sz="1400" dirty="0" smtClean="0"/>
              <a:t>., 2006, ”A Component-based Approach to Embedded Software Design”. Electronic Notes in Theoretical Computer </a:t>
            </a:r>
            <a:r>
              <a:rPr lang="en-US" sz="1400" dirty="0" err="1" smtClean="0"/>
              <a:t>Science,pp.255</a:t>
            </a:r>
            <a:r>
              <a:rPr lang="en-US" sz="1400" dirty="0" smtClean="0"/>
              <a:t>-273</a:t>
            </a:r>
          </a:p>
          <a:p>
            <a:r>
              <a:rPr lang="en-US" sz="1400" dirty="0" smtClean="0"/>
              <a:t>[</a:t>
            </a:r>
            <a:r>
              <a:rPr lang="en-US" sz="1400" dirty="0" err="1" smtClean="0"/>
              <a:t>Crnkovic04</a:t>
            </a:r>
            <a:r>
              <a:rPr lang="en-US" sz="1400" dirty="0" smtClean="0"/>
              <a:t>] </a:t>
            </a:r>
            <a:r>
              <a:rPr lang="en-US" sz="1400" dirty="0" err="1" smtClean="0"/>
              <a:t>I.Crnkovic.,2004</a:t>
            </a:r>
            <a:r>
              <a:rPr lang="en-US" sz="1400" dirty="0" smtClean="0"/>
              <a:t>. “Component-based approach for embedded systems”, in Proceedings of the Ninth International Workshop on Component-Oriented Programming, June 15, 2004 at </a:t>
            </a:r>
            <a:r>
              <a:rPr lang="en-US" sz="1400" dirty="0" err="1" smtClean="0"/>
              <a:t>ECOOP</a:t>
            </a:r>
            <a:r>
              <a:rPr lang="en-US" sz="1400" dirty="0" smtClean="0"/>
              <a:t> 2004, Oslo, Norway, June 14–18.</a:t>
            </a:r>
          </a:p>
          <a:p>
            <a:r>
              <a:rPr lang="en-US" sz="1400" dirty="0" smtClean="0"/>
              <a:t>[</a:t>
            </a:r>
            <a:r>
              <a:rPr lang="en-US" sz="1400" dirty="0" err="1" smtClean="0"/>
              <a:t>Polato05</a:t>
            </a:r>
            <a:r>
              <a:rPr lang="en-US" sz="1400" dirty="0" smtClean="0"/>
              <a:t>] </a:t>
            </a:r>
            <a:r>
              <a:rPr lang="en-US" sz="1400" dirty="0" err="1" smtClean="0"/>
              <a:t>I.Polato</a:t>
            </a:r>
            <a:r>
              <a:rPr lang="en-US" sz="1400" dirty="0" smtClean="0"/>
              <a:t>, A.M. Silva </a:t>
            </a:r>
            <a:r>
              <a:rPr lang="en-US" sz="1400" dirty="0" err="1" smtClean="0"/>
              <a:t>Filho</a:t>
            </a:r>
            <a:r>
              <a:rPr lang="en-US" sz="1400" dirty="0" smtClean="0"/>
              <a:t>., 2005, “Adaptive software synthesis from extended dataflow specifications”, </a:t>
            </a:r>
            <a:r>
              <a:rPr lang="en-US" sz="1400" dirty="0" err="1" smtClean="0"/>
              <a:t>Acta</a:t>
            </a:r>
            <a:r>
              <a:rPr lang="en-US" sz="1400" dirty="0" smtClean="0"/>
              <a:t> Sci., Technol. 27, No. 2, 143-154.</a:t>
            </a:r>
          </a:p>
          <a:p>
            <a:r>
              <a:rPr lang="en-US" sz="1400" dirty="0" smtClean="0"/>
              <a:t>[</a:t>
            </a:r>
            <a:r>
              <a:rPr lang="en-US" sz="1400" dirty="0" err="1" smtClean="0"/>
              <a:t>Möller03</a:t>
            </a:r>
            <a:r>
              <a:rPr lang="en-US" sz="1400" dirty="0" smtClean="0"/>
              <a:t>] </a:t>
            </a:r>
            <a:r>
              <a:rPr lang="en-US" sz="1400" dirty="0" err="1" smtClean="0"/>
              <a:t>A.Möller</a:t>
            </a:r>
            <a:r>
              <a:rPr lang="en-US" sz="1400" dirty="0" smtClean="0"/>
              <a:t>, </a:t>
            </a:r>
            <a:r>
              <a:rPr lang="en-US" sz="1400" dirty="0" err="1" smtClean="0"/>
              <a:t>M.Åkerholm</a:t>
            </a:r>
            <a:r>
              <a:rPr lang="en-US" sz="1400" dirty="0" smtClean="0"/>
              <a:t>, </a:t>
            </a:r>
            <a:r>
              <a:rPr lang="en-US" sz="1400" dirty="0" err="1" smtClean="0"/>
              <a:t>J.Fredriksson</a:t>
            </a:r>
            <a:r>
              <a:rPr lang="en-US" sz="1400" dirty="0" smtClean="0"/>
              <a:t>, </a:t>
            </a:r>
            <a:r>
              <a:rPr lang="en-US" sz="1400" dirty="0" err="1" smtClean="0"/>
              <a:t>M.Nolin.,2003</a:t>
            </a:r>
            <a:r>
              <a:rPr lang="en-US" sz="1400" dirty="0" smtClean="0"/>
              <a:t>, “Software Component Technologies for Real-Time Systems” - An Industrial Perspective, </a:t>
            </a:r>
            <a:r>
              <a:rPr lang="en-US" sz="1400" dirty="0" err="1" smtClean="0"/>
              <a:t>WiP</a:t>
            </a:r>
            <a:r>
              <a:rPr lang="en-US" sz="1400" dirty="0" smtClean="0"/>
              <a:t> Session of Real-Time Systems Symposium (</a:t>
            </a:r>
            <a:r>
              <a:rPr lang="en-US" sz="1400" dirty="0" err="1" smtClean="0"/>
              <a:t>RTSS</a:t>
            </a:r>
            <a:r>
              <a:rPr lang="en-US" sz="1400" dirty="0" smtClean="0"/>
              <a:t>), Cancun, Mexico, December.</a:t>
            </a:r>
          </a:p>
          <a:p>
            <a:r>
              <a:rPr lang="en-US" sz="1400" dirty="0" smtClean="0"/>
              <a:t>[Microsoft] Microsoft. Microsoft Robotics .</a:t>
            </a:r>
            <a:r>
              <a:rPr lang="en-US" sz="1400" dirty="0" err="1" smtClean="0"/>
              <a:t>http://msdn.microsoft.com/en-us/library/</a:t>
            </a:r>
            <a:r>
              <a:rPr lang="en-US" sz="1400" dirty="0" smtClean="0"/>
              <a:t> </a:t>
            </a:r>
            <a:r>
              <a:rPr lang="en-US" sz="1400" smtClean="0"/>
              <a:t>bb483088.aspx, </a:t>
            </a:r>
            <a:r>
              <a:rPr lang="en-US" sz="1400" dirty="0" smtClean="0"/>
              <a:t>[Last access 23 </a:t>
            </a:r>
            <a:r>
              <a:rPr lang="en-US" sz="1400" dirty="0" err="1" smtClean="0"/>
              <a:t>dec</a:t>
            </a:r>
            <a:r>
              <a:rPr lang="en-US" sz="1400" dirty="0" smtClean="0"/>
              <a:t> 2009]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Outline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Embedded system’s characteristics</a:t>
            </a:r>
          </a:p>
          <a:p>
            <a:pPr lvl="1"/>
            <a:r>
              <a:rPr lang="en-US" dirty="0" smtClean="0"/>
              <a:t>Why component-based embedded systems?</a:t>
            </a:r>
          </a:p>
          <a:p>
            <a:pPr lvl="1">
              <a:buFont typeface="Arial" charset="0"/>
              <a:buNone/>
            </a:pPr>
            <a:endParaRPr lang="en-US" dirty="0" smtClean="0"/>
          </a:p>
          <a:p>
            <a:r>
              <a:rPr lang="en-US" dirty="0" smtClean="0"/>
              <a:t>Problems and Challenges</a:t>
            </a:r>
          </a:p>
          <a:p>
            <a:pPr lvl="1"/>
            <a:r>
              <a:rPr lang="en-US" smtClean="0"/>
              <a:t>Traditional </a:t>
            </a:r>
            <a:r>
              <a:rPr lang="en-US" dirty="0" smtClean="0"/>
              <a:t>methodologies and models’ weakness on embedded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0"/>
            <a:ext cx="749935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Introduction to Component-Based Approaches for Embedded Systems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417888" y="3124200"/>
            <a:ext cx="3254375" cy="1447800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en-US" sz="4800" dirty="0" smtClean="0"/>
              <a:t>Questions</a:t>
            </a:r>
          </a:p>
          <a:p>
            <a:pPr algn="ctr">
              <a:buFont typeface="Wingdings 2" pitchFamily="18" charset="2"/>
              <a:buNone/>
            </a:pPr>
            <a:r>
              <a:rPr lang="en-US" sz="4800" dirty="0" smtClean="0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2"/>
                </a:solidFill>
              </a:rPr>
              <a:t>Outline(Cont.)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Embedded system’s computation models</a:t>
            </a:r>
          </a:p>
          <a:p>
            <a:pPr lvl="1"/>
            <a:r>
              <a:rPr lang="en-US" dirty="0" smtClean="0"/>
              <a:t>Extended data flow</a:t>
            </a:r>
          </a:p>
          <a:p>
            <a:pPr lvl="1"/>
            <a:endParaRPr lang="en-US" sz="1600" dirty="0" smtClean="0"/>
          </a:p>
          <a:p>
            <a:r>
              <a:rPr lang="en-US" dirty="0" smtClean="0"/>
              <a:t>Embedded system’s component models</a:t>
            </a:r>
          </a:p>
          <a:p>
            <a:pPr lvl="1"/>
            <a:r>
              <a:rPr lang="en-US" dirty="0" err="1" smtClean="0"/>
              <a:t>RT</a:t>
            </a:r>
            <a:r>
              <a:rPr lang="en-US" dirty="0" smtClean="0"/>
              <a:t>-CORBA</a:t>
            </a:r>
          </a:p>
          <a:p>
            <a:pPr lvl="1">
              <a:buNone/>
            </a:pPr>
            <a:endParaRPr lang="en-US" sz="1800" dirty="0" smtClean="0"/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7573963" cy="685800"/>
          </a:xfrm>
        </p:spPr>
        <p:txBody>
          <a:bodyPr>
            <a:noAutofit/>
          </a:bodyPr>
          <a:lstStyle/>
          <a:p>
            <a:r>
              <a:rPr lang="en-US" sz="3400" dirty="0" smtClean="0">
                <a:solidFill>
                  <a:schemeClr val="tx2">
                    <a:satMod val="130000"/>
                  </a:schemeClr>
                </a:solidFill>
              </a:rPr>
              <a:t>Embedded System’s Characteristics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696200" cy="502920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Tight integration between hardware and software</a:t>
            </a:r>
          </a:p>
          <a:p>
            <a:pPr marL="640080" lvl="1" indent="-237744" eaLnBrk="1" fontAlgn="auto" hangingPunct="1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Difficult to model and implement software separately from hardware</a:t>
            </a:r>
          </a:p>
          <a:p>
            <a:pPr marL="640080" lvl="1" indent="-237744" eaLnBrk="1" fontAlgn="auto" hangingPunct="1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Monolithic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Timing requirements</a:t>
            </a:r>
          </a:p>
          <a:p>
            <a:pPr marL="640080" lvl="1" indent="-237744" eaLnBrk="1" fontAlgn="auto" hangingPunct="1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Latency(Response time)</a:t>
            </a:r>
          </a:p>
          <a:p>
            <a:pPr marL="886142" lvl="2" indent="-237744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Soft real-time:  </a:t>
            </a:r>
            <a:r>
              <a:rPr lang="en-US" dirty="0" err="1" smtClean="0"/>
              <a:t>QoS</a:t>
            </a:r>
            <a:endParaRPr lang="en-US" dirty="0" smtClean="0"/>
          </a:p>
          <a:p>
            <a:pPr marL="886142" lvl="2" indent="-237744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Hard real-time:  Correctness</a:t>
            </a:r>
          </a:p>
          <a:p>
            <a:pPr marL="640080" lvl="1" indent="-237744" eaLnBrk="1" fontAlgn="auto" hangingPunct="1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Deadline</a:t>
            </a:r>
          </a:p>
          <a:p>
            <a:pPr marL="365442" indent="-237744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dirty="0" smtClean="0"/>
          </a:p>
          <a:p>
            <a:pPr marL="640080" lvl="1" indent="-237744" eaLnBrk="1" fontAlgn="auto" hangingPunct="1">
              <a:spcAft>
                <a:spcPts val="0"/>
              </a:spcAft>
              <a:buClr>
                <a:schemeClr val="accent3"/>
              </a:buClr>
              <a:buFont typeface="Verdana"/>
              <a:buNone/>
              <a:defRPr/>
            </a:pPr>
            <a:endParaRPr lang="en-US" dirty="0" smtClean="0"/>
          </a:p>
          <a:p>
            <a:pPr marL="640080" lvl="1" indent="-237744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640080" lvl="1" indent="-237744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640080" lvl="1" indent="-237744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  <a:t>Embedded System’s Characteristics(Cont.)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Vast variety</a:t>
            </a:r>
          </a:p>
          <a:p>
            <a:pPr lvl="1"/>
            <a:r>
              <a:rPr lang="en-US" dirty="0" smtClean="0"/>
              <a:t>Heterogeneity</a:t>
            </a:r>
          </a:p>
          <a:p>
            <a:pPr lvl="1"/>
            <a:r>
              <a:rPr lang="en-US" dirty="0" smtClean="0"/>
              <a:t>Non-standard interface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  <p:pic>
        <p:nvPicPr>
          <p:cNvPr id="7" name="Picture 6" descr="san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514600" y="3276600"/>
            <a:ext cx="3083571" cy="2667000"/>
          </a:xfrm>
          <a:prstGeom prst="rect">
            <a:avLst/>
          </a:prstGeom>
        </p:spPr>
      </p:pic>
      <p:pic>
        <p:nvPicPr>
          <p:cNvPr id="9" name="Picture 8" descr="space-shutt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3200400"/>
            <a:ext cx="2839387" cy="3116756"/>
          </a:xfrm>
          <a:prstGeom prst="rect">
            <a:avLst/>
          </a:prstGeom>
        </p:spPr>
      </p:pic>
      <p:pic>
        <p:nvPicPr>
          <p:cNvPr id="10" name="Picture 9" descr="zoo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3810000"/>
            <a:ext cx="1447800" cy="1686046"/>
          </a:xfrm>
          <a:prstGeom prst="rect">
            <a:avLst/>
          </a:prstGeom>
        </p:spPr>
      </p:pic>
      <p:sp>
        <p:nvSpPr>
          <p:cNvPr id="16" name="Right Arrow 15"/>
          <p:cNvSpPr/>
          <p:nvPr/>
        </p:nvSpPr>
        <p:spPr>
          <a:xfrm rot="11857729">
            <a:off x="2732303" y="4910360"/>
            <a:ext cx="1762507" cy="2013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438400" y="6096000"/>
            <a:ext cx="31242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</a:rPr>
              <a:t>Figure 1. </a:t>
            </a:r>
            <a:r>
              <a:rPr lang="en-US" sz="1000" dirty="0" smtClean="0">
                <a:solidFill>
                  <a:schemeClr val="tx1"/>
                </a:solidFill>
              </a:rPr>
              <a:t>small and large embedded system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</a:rPr>
              <a:t>Embedded System’s Characteristics(Cont.)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</a:p>
          <a:p>
            <a:pPr lvl="1"/>
            <a:r>
              <a:rPr lang="en-US" dirty="0" smtClean="0"/>
              <a:t>Description languages(</a:t>
            </a:r>
            <a:r>
              <a:rPr lang="en-US" dirty="0" err="1" smtClean="0"/>
              <a:t>VHDL</a:t>
            </a:r>
            <a:r>
              <a:rPr lang="en-US" dirty="0" smtClean="0"/>
              <a:t>, </a:t>
            </a:r>
            <a:r>
              <a:rPr lang="en-US" dirty="0" err="1" smtClean="0"/>
              <a:t>Esterel</a:t>
            </a:r>
            <a:r>
              <a:rPr lang="en-US" dirty="0" smtClean="0"/>
              <a:t>,…)</a:t>
            </a:r>
          </a:p>
          <a:p>
            <a:r>
              <a:rPr lang="en-US" dirty="0" smtClean="0"/>
              <a:t>Reactivation with physical world</a:t>
            </a:r>
          </a:p>
          <a:p>
            <a:pPr lvl="1"/>
            <a:r>
              <a:rPr lang="en-US" dirty="0" smtClean="0"/>
              <a:t>Simultaneous events</a:t>
            </a:r>
          </a:p>
          <a:p>
            <a:endParaRPr lang="en-US" sz="200" dirty="0" smtClean="0"/>
          </a:p>
          <a:p>
            <a:r>
              <a:rPr lang="en-US" dirty="0" smtClean="0"/>
              <a:t>Long life</a:t>
            </a:r>
          </a:p>
          <a:p>
            <a:endParaRPr lang="en-US" sz="2000" dirty="0" smtClean="0"/>
          </a:p>
          <a:p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CPU, memory, power consumption, physical space</a:t>
            </a:r>
          </a:p>
          <a:p>
            <a:pPr lvl="1"/>
            <a:endParaRPr lang="en-US" sz="18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solidFill>
                  <a:schemeClr val="tx1"/>
                </a:solidFill>
              </a:rPr>
              <a:t>Embedded Software </a:t>
            </a:r>
            <a:r>
              <a:rPr lang="en-US" sz="2600" dirty="0" smtClean="0"/>
              <a:t>and</a:t>
            </a:r>
            <a:r>
              <a:rPr lang="en-US" sz="2600" b="1" dirty="0" smtClean="0">
                <a:solidFill>
                  <a:schemeClr val="tx1"/>
                </a:solidFill>
              </a:rPr>
              <a:t> Software Engineering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Physicality of embedded software</a:t>
            </a:r>
          </a:p>
          <a:p>
            <a:pPr lvl="1"/>
            <a:r>
              <a:rPr lang="en-US" dirty="0" smtClean="0"/>
              <a:t>Principal of embedded system</a:t>
            </a:r>
          </a:p>
          <a:p>
            <a:pPr lvl="2"/>
            <a:r>
              <a:rPr lang="en-US" dirty="0" smtClean="0"/>
              <a:t>Interaction with world</a:t>
            </a:r>
          </a:p>
          <a:p>
            <a:pPr lvl="2"/>
            <a:r>
              <a:rPr lang="en-US" dirty="0" smtClean="0"/>
              <a:t>Not data transformation</a:t>
            </a:r>
          </a:p>
          <a:p>
            <a:pPr lvl="2"/>
            <a:endParaRPr lang="en-US" sz="1600" dirty="0" smtClean="0"/>
          </a:p>
          <a:p>
            <a:pPr marL="90487"/>
            <a:r>
              <a:rPr lang="en-US" dirty="0" smtClean="0"/>
              <a:t>Embedded software is written by</a:t>
            </a:r>
          </a:p>
          <a:p>
            <a:pPr marL="365125" lvl="1" indent="-282575">
              <a:spcBef>
                <a:spcPts val="600"/>
              </a:spcBef>
              <a:buClr>
                <a:schemeClr val="accent2"/>
              </a:buClr>
              <a:buSzPct val="80000"/>
              <a:buFont typeface="Wingdings 2" pitchFamily="18" charset="2"/>
              <a:buChar char=""/>
            </a:pPr>
            <a:r>
              <a:rPr lang="en-US" dirty="0" smtClean="0"/>
              <a:t>The engineers</a:t>
            </a:r>
          </a:p>
          <a:p>
            <a:pPr marL="611187" lvl="2" indent="-282575">
              <a:spcBef>
                <a:spcPts val="600"/>
              </a:spcBef>
              <a:buClr>
                <a:schemeClr val="accent3"/>
              </a:buClr>
              <a:buSzPct val="80000"/>
              <a:buFont typeface="Wingdings 2" pitchFamily="18" charset="2"/>
              <a:buChar char=""/>
            </a:pPr>
            <a:r>
              <a:rPr lang="en-US" dirty="0" smtClean="0"/>
              <a:t>Expert in application domain</a:t>
            </a:r>
          </a:p>
          <a:p>
            <a:pPr marL="611187" lvl="2" indent="-282575">
              <a:spcBef>
                <a:spcPts val="600"/>
              </a:spcBef>
              <a:buClr>
                <a:schemeClr val="accent3"/>
              </a:buClr>
              <a:buSzPct val="80000"/>
              <a:buFont typeface="Wingdings 2" pitchFamily="18" charset="2"/>
              <a:buChar char=""/>
            </a:pPr>
            <a:r>
              <a:rPr lang="en-US" dirty="0" smtClean="0"/>
              <a:t>With a good understanding of the target architectures and the physical world</a:t>
            </a:r>
          </a:p>
          <a:p>
            <a:pPr marL="365125" lvl="1" indent="-282575">
              <a:spcBef>
                <a:spcPts val="600"/>
              </a:spcBef>
              <a:buClr>
                <a:schemeClr val="accent2"/>
              </a:buClr>
              <a:buSzPct val="80000"/>
              <a:buFont typeface="Wingdings 2" pitchFamily="18" charset="2"/>
              <a:buChar char=""/>
            </a:pPr>
            <a:r>
              <a:rPr lang="en-US" dirty="0" smtClean="0"/>
              <a:t> Not computer scientists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3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848600" cy="1143000"/>
          </a:xfrm>
        </p:spPr>
        <p:txBody>
          <a:bodyPr>
            <a:normAutofit/>
          </a:bodyPr>
          <a:lstStyle/>
          <a:p>
            <a:r>
              <a:rPr lang="en-US" sz="2300" dirty="0" smtClean="0"/>
              <a:t>Embedded Software and Software Engineering(Cont.)</a:t>
            </a:r>
            <a:endParaRPr lang="en-US" sz="2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 view</a:t>
            </a:r>
          </a:p>
          <a:p>
            <a:pPr lvl="1"/>
            <a:r>
              <a:rPr lang="en-US" dirty="0" smtClean="0"/>
              <a:t>Alan Turing machine</a:t>
            </a:r>
          </a:p>
          <a:p>
            <a:pPr lvl="1"/>
            <a:r>
              <a:rPr lang="en-US" dirty="0" smtClean="0"/>
              <a:t>Weak tendency to embedded software</a:t>
            </a:r>
          </a:p>
          <a:p>
            <a:pPr lvl="2"/>
            <a:r>
              <a:rPr lang="en-US" dirty="0" smtClean="0"/>
              <a:t>Lack of rich development tools</a:t>
            </a:r>
          </a:p>
          <a:p>
            <a:pPr lvl="2"/>
            <a:r>
              <a:rPr lang="en-US" dirty="0" smtClean="0"/>
              <a:t>Assembly code instead of  </a:t>
            </a:r>
            <a:r>
              <a:rPr lang="en-US" dirty="0" err="1" smtClean="0"/>
              <a:t>OOM</a:t>
            </a:r>
            <a:r>
              <a:rPr lang="en-US" dirty="0" smtClean="0"/>
              <a:t>, polymorphic types, and …</a:t>
            </a:r>
          </a:p>
          <a:p>
            <a:pPr marL="365125" lvl="1" indent="-282575">
              <a:spcBef>
                <a:spcPts val="600"/>
              </a:spcBef>
              <a:buClr>
                <a:schemeClr val="accent2"/>
              </a:buClr>
              <a:buSzPct val="80000"/>
              <a:buFont typeface="Wingdings 2" pitchFamily="18" charset="2"/>
              <a:buChar char="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Why  Component-Based Embedded Systems?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Vast requirement for using embedded systems.(cars, airplanes, robots,…)</a:t>
            </a:r>
          </a:p>
          <a:p>
            <a:pPr lvl="1"/>
            <a:r>
              <a:rPr lang="en-US" dirty="0" smtClean="0"/>
              <a:t>Most computer systems are embedded systems</a:t>
            </a:r>
          </a:p>
          <a:p>
            <a:r>
              <a:rPr lang="en-US" dirty="0" smtClean="0"/>
              <a:t>Increasing complexity</a:t>
            </a:r>
          </a:p>
          <a:p>
            <a:pPr lvl="1"/>
            <a:r>
              <a:rPr lang="en-US" dirty="0" smtClean="0"/>
              <a:t>More features(network, auto update, …)</a:t>
            </a:r>
          </a:p>
          <a:p>
            <a:pPr lvl="1"/>
            <a:r>
              <a:rPr lang="en-US" dirty="0" smtClean="0"/>
              <a:t>More efficient and high level design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Need standards for embedded software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Component-Based Approaches for Embedded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y Theme">
      <a:dk1>
        <a:sysClr val="windowText" lastClr="000000"/>
      </a:dk1>
      <a:lt1>
        <a:srgbClr val="D1FFE6"/>
      </a:lt1>
      <a:dk2>
        <a:srgbClr val="000000"/>
      </a:dk2>
      <a:lt2>
        <a:srgbClr val="00843C"/>
      </a:lt2>
      <a:accent1>
        <a:srgbClr val="3891A7"/>
      </a:accent1>
      <a:accent2>
        <a:srgbClr val="C32D2E"/>
      </a:accent2>
      <a:accent3>
        <a:srgbClr val="84AA33"/>
      </a:accent3>
      <a:accent4>
        <a:srgbClr val="964305"/>
      </a:accent4>
      <a:accent5>
        <a:srgbClr val="475A8D"/>
      </a:accent5>
      <a:accent6>
        <a:srgbClr val="000000"/>
      </a:accent6>
      <a:hlink>
        <a:srgbClr val="922122"/>
      </a:hlink>
      <a:folHlink>
        <a:srgbClr val="964305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</TotalTime>
  <Words>921</Words>
  <Application>Microsoft Office PowerPoint</Application>
  <PresentationFormat>On-screen Show (4:3)</PresentationFormat>
  <Paragraphs>181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Solstice</vt:lpstr>
      <vt:lpstr>Introduction to Component-Based Approaches for Embedded Systems</vt:lpstr>
      <vt:lpstr>Outline</vt:lpstr>
      <vt:lpstr>Outline(Cont.)</vt:lpstr>
      <vt:lpstr>Embedded System’s Characteristics</vt:lpstr>
      <vt:lpstr>Embedded System’s Characteristics(Cont.)</vt:lpstr>
      <vt:lpstr>Embedded System’s Characteristics(Cont.)</vt:lpstr>
      <vt:lpstr>Embedded Software and Software Engineering</vt:lpstr>
      <vt:lpstr>Embedded Software and Software Engineering(Cont.)</vt:lpstr>
      <vt:lpstr>Why  Component-Based Embedded Systems?</vt:lpstr>
      <vt:lpstr>Why  Component-Based Embedded Systems?(Cont.)</vt:lpstr>
      <vt:lpstr>Traditional Methodologies and Embedded Systems</vt:lpstr>
      <vt:lpstr>Traditional Methodologies and Embedded Systems(Cont.)</vt:lpstr>
      <vt:lpstr>Model of Computation</vt:lpstr>
      <vt:lpstr>Extended Data Flow</vt:lpstr>
      <vt:lpstr>Extended Data Flow</vt:lpstr>
      <vt:lpstr>Component Model</vt:lpstr>
      <vt:lpstr>Real-Time CORBA</vt:lpstr>
      <vt:lpstr>Summary</vt:lpstr>
      <vt:lpstr>Bibliography</vt:lpstr>
      <vt:lpstr>Introduction to Component-Based Approaches for Embedded Systems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Component-Based Approaches for Embedded Systems</dc:title>
  <dc:creator>Mehdi Cheshomi</dc:creator>
  <cp:lastModifiedBy>Mahdi Cheshomi</cp:lastModifiedBy>
  <cp:revision>496</cp:revision>
  <dcterms:created xsi:type="dcterms:W3CDTF">2006-08-16T00:00:00Z</dcterms:created>
  <dcterms:modified xsi:type="dcterms:W3CDTF">2010-01-06T05:02:33Z</dcterms:modified>
</cp:coreProperties>
</file>