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4"/>
  </p:notesMasterIdLst>
  <p:sldIdLst>
    <p:sldId id="340" r:id="rId2"/>
    <p:sldId id="341" r:id="rId3"/>
    <p:sldId id="342" r:id="rId4"/>
    <p:sldId id="343" r:id="rId5"/>
    <p:sldId id="344" r:id="rId6"/>
    <p:sldId id="346" r:id="rId7"/>
    <p:sldId id="347" r:id="rId8"/>
    <p:sldId id="348" r:id="rId9"/>
    <p:sldId id="349" r:id="rId10"/>
    <p:sldId id="360" r:id="rId11"/>
    <p:sldId id="361" r:id="rId12"/>
    <p:sldId id="351" r:id="rId13"/>
    <p:sldId id="353" r:id="rId14"/>
    <p:sldId id="369" r:id="rId15"/>
    <p:sldId id="354" r:id="rId16"/>
    <p:sldId id="364" r:id="rId17"/>
    <p:sldId id="363" r:id="rId18"/>
    <p:sldId id="365" r:id="rId19"/>
    <p:sldId id="366" r:id="rId20"/>
    <p:sldId id="355" r:id="rId21"/>
    <p:sldId id="368" r:id="rId22"/>
    <p:sldId id="359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66FF"/>
    <a:srgbClr val="99CC00"/>
    <a:srgbClr val="FFCC00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5AC3740A-6F42-4183-9648-37CC08A4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D34F60-956B-4CBE-B2A5-7574B1D8DC53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EC3B8B-191F-49F0-A234-1447FE03860C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7D6EB9-5C88-4D4D-BE67-0DF191C146C7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249EB2-C8EC-4920-B187-F802BE75767D}" type="slidenum">
              <a:rPr lang="en-US" smtClean="0">
                <a:latin typeface="Arial" charset="0"/>
              </a:rPr>
              <a:pPr/>
              <a:t>20</a:t>
            </a:fld>
            <a:endParaRPr lang="en-US" smtClean="0"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rgbClr val="6699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  <a:cs typeface="+mn-cs"/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rgbClr val="FFCC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pitchFamily="34" charset="0"/>
                  <a:cs typeface="+mn-cs"/>
                </a:endParaRPr>
              </a:p>
            </p:txBody>
          </p:sp>
        </p:grpSp>
      </p:grpSp>
      <p:sp>
        <p:nvSpPr>
          <p:cNvPr id="2561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69D92-4434-48C4-AE2B-7E10568FA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7019B-C68D-4C7F-B771-799CB5574D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4E08E-5D92-4BD1-B561-9392F57FB9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87062-1A62-4734-8718-9737072A1F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3DC4A-4B6A-4F6C-9E9A-10D10FECC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53E8B-A8FD-472F-8326-EFFC66C58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8FBC0-CBA3-4AA2-BDD5-C6CC34B74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438E2-C9AD-4D36-9CB6-E4F1B003A5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699FD-3066-40B2-8882-BCC739605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1C1AB-AB04-4FB5-841E-778A04D21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A650C-CF4C-41BB-A684-0DD434B33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609600" cy="4876800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  <a:cs typeface="+mn-cs"/>
            </a:endParaRPr>
          </a:p>
        </p:txBody>
      </p:sp>
      <p:grpSp>
        <p:nvGrpSpPr>
          <p:cNvPr id="1027" name="Group 4"/>
          <p:cNvGrpSpPr>
            <a:grpSpLocks/>
          </p:cNvGrpSpPr>
          <p:nvPr/>
        </p:nvGrpSpPr>
        <p:grpSpPr bwMode="auto">
          <a:xfrm>
            <a:off x="381000" y="1417638"/>
            <a:ext cx="8305800" cy="182562"/>
            <a:chOff x="240" y="893"/>
            <a:chExt cx="5232" cy="115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4320" y="893"/>
              <a:ext cx="1152" cy="115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240" y="941"/>
              <a:ext cx="5232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  <a:cs typeface="+mn-cs"/>
              </a:endParaRPr>
            </a:p>
          </p:txBody>
        </p:sp>
      </p:grpSp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© attachmate 2004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110AF48-89B4-421A-8767-FE1694D2EB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39" r:id="rId2"/>
    <p:sldLayoutId id="2147483738" r:id="rId3"/>
    <p:sldLayoutId id="2147483737" r:id="rId4"/>
    <p:sldLayoutId id="2147483736" r:id="rId5"/>
    <p:sldLayoutId id="2147483735" r:id="rId6"/>
    <p:sldLayoutId id="2147483734" r:id="rId7"/>
    <p:sldLayoutId id="2147483733" r:id="rId8"/>
    <p:sldLayoutId id="2147483732" r:id="rId9"/>
    <p:sldLayoutId id="2147483731" r:id="rId10"/>
    <p:sldLayoutId id="214748373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99FF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/>
          <a:p>
            <a:pPr algn="ctr" eaLnBrk="1" hangingPunct="1"/>
            <a:r>
              <a:rPr lang="en-US" smtClean="0"/>
              <a:t>JAVA Components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589338"/>
            <a:ext cx="7772400" cy="2201862"/>
          </a:xfrm>
        </p:spPr>
        <p:txBody>
          <a:bodyPr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+mj-lt"/>
              </a:rPr>
              <a:t>Seminar of “Component Based Software Engineering” course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+mj-lt"/>
              </a:rPr>
              <a:t>By </a:t>
            </a:r>
            <a:r>
              <a:rPr lang="en-US" sz="2400" b="1" dirty="0" smtClean="0">
                <a:latin typeface="+mj-lt"/>
              </a:rPr>
              <a:t>:</a:t>
            </a:r>
            <a:r>
              <a:rPr lang="en-US" sz="2400" dirty="0" smtClean="0">
                <a:latin typeface="+mj-lt"/>
              </a:rPr>
              <a:t> Z.Varamini</a:t>
            </a:r>
            <a:endParaRPr lang="fa-IR" sz="2400" dirty="0" smtClean="0">
              <a:latin typeface="+mj-lt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u="sng" dirty="0" smtClean="0">
                <a:latin typeface="+mj-lt"/>
              </a:rPr>
              <a:t>U</a:t>
            </a:r>
            <a:r>
              <a:rPr lang="en-US" sz="2400" dirty="0" smtClean="0">
                <a:latin typeface="+mj-lt"/>
              </a:rPr>
              <a:t>niversity of </a:t>
            </a:r>
            <a:r>
              <a:rPr lang="en-US" sz="2400" u="sng" dirty="0" smtClean="0">
                <a:latin typeface="+mj-lt"/>
              </a:rPr>
              <a:t>S</a:t>
            </a:r>
            <a:r>
              <a:rPr lang="en-US" sz="2400" dirty="0" smtClean="0">
                <a:latin typeface="+mj-lt"/>
              </a:rPr>
              <a:t>cience and </a:t>
            </a:r>
            <a:r>
              <a:rPr lang="en-US" sz="2400" u="sng" dirty="0" smtClean="0">
                <a:latin typeface="+mj-lt"/>
              </a:rPr>
              <a:t>T</a:t>
            </a:r>
            <a:r>
              <a:rPr lang="en-US" sz="2400" dirty="0" smtClean="0">
                <a:latin typeface="+mj-lt"/>
              </a:rPr>
              <a:t>echnology of </a:t>
            </a:r>
            <a:r>
              <a:rPr lang="en-US" sz="2400" u="sng" dirty="0" smtClean="0">
                <a:latin typeface="+mj-lt"/>
              </a:rPr>
              <a:t>M</a:t>
            </a:r>
            <a:r>
              <a:rPr lang="en-US" sz="2400" dirty="0" smtClean="0">
                <a:latin typeface="+mj-lt"/>
              </a:rPr>
              <a:t>azandaran,</a:t>
            </a:r>
            <a:r>
              <a:rPr lang="en-US" sz="2400" u="sng" dirty="0" smtClean="0">
                <a:latin typeface="+mj-lt"/>
              </a:rPr>
              <a:t>B</a:t>
            </a:r>
            <a:r>
              <a:rPr lang="en-US" sz="2400" dirty="0" smtClean="0">
                <a:latin typeface="+mj-lt"/>
              </a:rPr>
              <a:t>abol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latin typeface="+mj-lt"/>
              </a:rPr>
              <a:t>January 7,2010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2800" dirty="0">
              <a:latin typeface="+mj-lt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229600" cy="857250"/>
          </a:xfrm>
        </p:spPr>
        <p:txBody>
          <a:bodyPr/>
          <a:lstStyle/>
          <a:p>
            <a:pPr eaLnBrk="1" hangingPunct="1"/>
            <a:r>
              <a:rPr lang="en-US" smtClean="0"/>
              <a:t>JavaBeans- What is 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077200" cy="4572000"/>
          </a:xfrm>
        </p:spPr>
        <p:txBody>
          <a:bodyPr/>
          <a:lstStyle/>
          <a:p>
            <a:r>
              <a:rPr lang="en-US" sz="2400" smtClean="0">
                <a:solidFill>
                  <a:schemeClr val="bg2"/>
                </a:solidFill>
              </a:rPr>
              <a:t>JavaBeans are reusable software components  for Java that can be manipulated visually in a builder tool.</a:t>
            </a:r>
          </a:p>
          <a:p>
            <a:r>
              <a:rPr lang="en-US" sz="2400" smtClean="0">
                <a:solidFill>
                  <a:schemeClr val="bg2"/>
                </a:solidFill>
              </a:rPr>
              <a:t> Practically, they are classes written in the Java programming language conforming to a particular convention. </a:t>
            </a:r>
          </a:p>
          <a:p>
            <a:r>
              <a:rPr lang="en-US" sz="2400" smtClean="0">
                <a:solidFill>
                  <a:schemeClr val="bg2"/>
                </a:solidFill>
              </a:rPr>
              <a:t>They are used to encapsulate many objects into a single object (the bean) </a:t>
            </a:r>
          </a:p>
          <a:p>
            <a:r>
              <a:rPr lang="en-US" sz="2400" smtClean="0">
                <a:solidFill>
                  <a:schemeClr val="bg2"/>
                </a:solidFill>
              </a:rPr>
              <a:t>A JavaBean is a Java Object that is serializable, has a nullaryconstructor, and allows access to properties using getter and setter </a:t>
            </a:r>
            <a:r>
              <a:rPr lang="en-US" sz="2400" smtClean="0"/>
              <a:t>methods</a:t>
            </a:r>
            <a:r>
              <a:rPr lang="en-US" sz="2400" smtClean="0">
                <a:solidFill>
                  <a:schemeClr val="bg2"/>
                </a:solidFill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n-US" sz="2400" smtClean="0">
                <a:solidFill>
                  <a:schemeClr val="bg2"/>
                </a:solidFill>
              </a:rPr>
              <a:t/>
            </a:r>
            <a:br>
              <a:rPr lang="en-US" sz="2400" smtClean="0">
                <a:solidFill>
                  <a:schemeClr val="bg2"/>
                </a:solidFill>
              </a:rPr>
            </a:br>
            <a:endParaRPr lang="en-US" i="1" smtClean="0">
              <a:solidFill>
                <a:schemeClr val="bg2"/>
              </a:solidFill>
            </a:endParaRPr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EA5354-C175-4D9F-B9A8-B7209477C11D}" type="slidenum">
              <a:rPr lang="en-US" smtClean="0">
                <a:latin typeface="Arial" charset="0"/>
              </a:rPr>
              <a:pPr/>
              <a:t>10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  <p:sp>
        <p:nvSpPr>
          <p:cNvPr id="12293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229600" cy="857250"/>
          </a:xfrm>
        </p:spPr>
        <p:txBody>
          <a:bodyPr/>
          <a:lstStyle/>
          <a:p>
            <a:pPr eaLnBrk="1" hangingPunct="1"/>
            <a:r>
              <a:rPr lang="en-US" smtClean="0"/>
              <a:t>JavaBeans- Solution to ..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762000" y="1676400"/>
            <a:ext cx="8077200" cy="4297363"/>
          </a:xfrm>
        </p:spPr>
        <p:txBody>
          <a:bodyPr/>
          <a:lstStyle/>
          <a:p>
            <a:pPr eaLnBrk="1" hangingPunct="1"/>
            <a:r>
              <a:rPr lang="en-US" sz="3200" smtClean="0"/>
              <a:t>Enables Software developers to design and create reusable pieces of software that easily integrate</a:t>
            </a:r>
          </a:p>
          <a:p>
            <a:pPr lvl="1">
              <a:buFont typeface="Courier New" pitchFamily="49" charset="0"/>
              <a:buChar char="o"/>
            </a:pPr>
            <a:r>
              <a:rPr lang="en-US" sz="2800" smtClean="0"/>
              <a:t>with each other </a:t>
            </a:r>
          </a:p>
          <a:p>
            <a:pPr lvl="1">
              <a:buFont typeface="Courier New" pitchFamily="49" charset="0"/>
              <a:buChar char="o"/>
            </a:pPr>
            <a:r>
              <a:rPr lang="en-US" sz="2800" smtClean="0"/>
              <a:t>with applications </a:t>
            </a:r>
          </a:p>
          <a:p>
            <a:pPr lvl="1">
              <a:buFont typeface="Courier New" pitchFamily="49" charset="0"/>
              <a:buChar char="o"/>
            </a:pPr>
            <a:r>
              <a:rPr lang="en-US" sz="2800" smtClean="0"/>
              <a:t>with development tools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3200" i="1" smtClean="0"/>
              <a:t>    </a:t>
            </a:r>
          </a:p>
        </p:txBody>
      </p:sp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5DB824-3F35-42B9-AF67-4240E86BBD6C}" type="slidenum">
              <a:rPr lang="en-US" smtClean="0">
                <a:latin typeface="Arial" charset="0"/>
              </a:rPr>
              <a:pPr/>
              <a:t>11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  <p:sp>
        <p:nvSpPr>
          <p:cNvPr id="133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/>
              <a:t>JavaBeans – Main aspects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8077200" cy="4068763"/>
          </a:xfrm>
        </p:spPr>
        <p:txBody>
          <a:bodyPr/>
          <a:lstStyle/>
          <a:p>
            <a:pPr eaLnBrk="1" hangingPunct="1"/>
            <a:r>
              <a:rPr lang="en-US" sz="3200" dirty="0" smtClean="0"/>
              <a:t>Events</a:t>
            </a:r>
          </a:p>
          <a:p>
            <a:pPr eaLnBrk="1" hangingPunct="1"/>
            <a:r>
              <a:rPr lang="en-US" sz="3200" i="1" dirty="0" smtClean="0"/>
              <a:t>Properties</a:t>
            </a:r>
          </a:p>
          <a:p>
            <a:pPr eaLnBrk="1" hangingPunct="1"/>
            <a:r>
              <a:rPr lang="en-US" sz="3200" i="1" dirty="0" smtClean="0"/>
              <a:t>Introspection</a:t>
            </a:r>
          </a:p>
          <a:p>
            <a:pPr eaLnBrk="1" hangingPunct="1"/>
            <a:r>
              <a:rPr lang="en-US" sz="3200" i="1" dirty="0" smtClean="0"/>
              <a:t>Customization</a:t>
            </a:r>
          </a:p>
          <a:p>
            <a:pPr eaLnBrk="1" hangingPunct="1"/>
            <a:r>
              <a:rPr lang="en-US" sz="3200" i="1" dirty="0" smtClean="0"/>
              <a:t>Persistence</a:t>
            </a:r>
          </a:p>
        </p:txBody>
      </p:sp>
      <p:sp>
        <p:nvSpPr>
          <p:cNvPr id="1434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B81281-CBA6-427B-AEE1-563023194F2A}" type="slidenum">
              <a:rPr lang="en-US" smtClean="0">
                <a:latin typeface="Arial" charset="0"/>
              </a:rPr>
              <a:pPr/>
              <a:t>12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  <p:custDataLst>
      <p:tags r:id="rId1"/>
    </p:custData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Enterprise JavaBeanse (EJB)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8229600" cy="3475038"/>
          </a:xfrm>
        </p:spPr>
        <p:txBody>
          <a:bodyPr/>
          <a:lstStyle/>
          <a:p>
            <a:pPr eaLnBrk="1" hangingPunct="1"/>
            <a:r>
              <a:rPr lang="en-US" smtClean="0"/>
              <a:t>Provide a framework for component that may be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“plugged in” to a server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Enterprise JavaBeans is totally different of JavaBeans,Except that it uses some similar concepts</a:t>
            </a:r>
          </a:p>
          <a:p>
            <a:pPr eaLnBrk="1" hangingPunct="1"/>
            <a:endParaRPr lang="en-US" smtClean="0"/>
          </a:p>
        </p:txBody>
      </p:sp>
      <p:sp>
        <p:nvSpPr>
          <p:cNvPr id="1638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A97CB9-48FB-42FA-9C40-08023155AEEF}" type="slidenum">
              <a:rPr lang="en-US" smtClean="0">
                <a:latin typeface="Arial" charset="0"/>
              </a:rPr>
              <a:pPr/>
              <a:t>13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EJB Vs JavaBean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8229600" cy="4876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Components built in the JavaBeans</a:t>
            </a:r>
            <a:br>
              <a:rPr lang="en-US" sz="2400" dirty="0" smtClean="0"/>
            </a:br>
            <a:r>
              <a:rPr lang="en-US" sz="2400" dirty="0" smtClean="0"/>
              <a:t>specification are </a:t>
            </a:r>
            <a:r>
              <a:rPr lang="en-US" sz="2400" dirty="0" err="1" smtClean="0">
                <a:solidFill>
                  <a:srgbClr val="FF0000"/>
                </a:solidFill>
              </a:rPr>
              <a:t>intraprocess</a:t>
            </a:r>
            <a:r>
              <a:rPr lang="en-US" sz="2400" dirty="0" smtClean="0"/>
              <a:t> components that stays in one address space and are typically used for Graphical User Interface (GUI) as visual widgets like buttons, tables, HTML viewers, etc</a:t>
            </a:r>
          </a:p>
          <a:p>
            <a:pPr eaLnBrk="1" hangingPunct="1"/>
            <a:r>
              <a:rPr lang="en-US" sz="2400" dirty="0" smtClean="0"/>
              <a:t>Components built in the EJB specification are </a:t>
            </a:r>
            <a:r>
              <a:rPr lang="en-US" sz="2400" dirty="0" err="1" smtClean="0">
                <a:solidFill>
                  <a:srgbClr val="FF0000"/>
                </a:solidFill>
              </a:rPr>
              <a:t>interprocess</a:t>
            </a:r>
            <a:r>
              <a:rPr lang="en-US" sz="2400" dirty="0" smtClean="0"/>
              <a:t> components that stays in multiple</a:t>
            </a:r>
            <a:br>
              <a:rPr lang="en-US" sz="2400" dirty="0" smtClean="0"/>
            </a:br>
            <a:r>
              <a:rPr lang="en-US" sz="2400" dirty="0" smtClean="0"/>
              <a:t>address spaces as distributed object.</a:t>
            </a:r>
          </a:p>
          <a:p>
            <a:pPr eaLnBrk="1" hangingPunct="1"/>
            <a:r>
              <a:rPr lang="en-US" sz="2400" dirty="0" smtClean="0"/>
              <a:t>EJBs are not GUI components rather they sit behind the GUI's and perform all the hardcore business logic. GUIs like thick Clients, web-based Clients and web services are some of the Clients that can make connection to EJBs</a:t>
            </a:r>
          </a:p>
        </p:txBody>
      </p:sp>
      <p:sp>
        <p:nvSpPr>
          <p:cNvPr id="17412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AF3740-6659-4FD6-9443-03DEE34798B8}" type="slidenum">
              <a:rPr lang="en-US" smtClean="0">
                <a:latin typeface="Arial" charset="0"/>
              </a:rPr>
              <a:pPr/>
              <a:t>14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Enterprise JavaBeanse-Goals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467600" cy="4495800"/>
          </a:xfrm>
        </p:spPr>
        <p:txBody>
          <a:bodyPr/>
          <a:lstStyle/>
          <a:p>
            <a:pPr eaLnBrk="1" hangingPunct="1"/>
            <a:r>
              <a:rPr lang="en-US" sz="2400" smtClean="0"/>
              <a:t>Easy for developers to creat applications</a:t>
            </a:r>
          </a:p>
          <a:p>
            <a:pPr lvl="1" eaLnBrk="1" hangingPunct="1">
              <a:buFont typeface="Wingdings 2" pitchFamily="18" charset="2"/>
              <a:buNone/>
            </a:pPr>
            <a:endParaRPr lang="en-US" sz="2000" smtClean="0"/>
          </a:p>
          <a:p>
            <a:pPr eaLnBrk="1" hangingPunct="1"/>
            <a:r>
              <a:rPr lang="en-US" sz="2400" smtClean="0"/>
              <a:t>Standard way for client/server applications</a:t>
            </a:r>
          </a:p>
          <a:p>
            <a:pPr eaLnBrk="1" hangingPunct="1">
              <a:buFont typeface="Wingdings 2" pitchFamily="18" charset="2"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Compatible with and uses other java APIS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EJB can interoperate with non-java apps</a:t>
            </a:r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EJB is Compatible with CORBA</a:t>
            </a:r>
          </a:p>
        </p:txBody>
      </p:sp>
      <p:sp>
        <p:nvSpPr>
          <p:cNvPr id="18436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FAD8D5-F6CF-4299-A39E-D9C302D5AEAB}" type="slidenum">
              <a:rPr lang="en-US" smtClean="0">
                <a:latin typeface="Arial" charset="0"/>
              </a:rPr>
              <a:pPr/>
              <a:t>15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887413"/>
          </a:xfrm>
        </p:spPr>
        <p:txBody>
          <a:bodyPr/>
          <a:lstStyle/>
          <a:p>
            <a:r>
              <a:rPr lang="en-US" sz="4000" b="1" smtClean="0"/>
              <a:t/>
            </a:r>
            <a:br>
              <a:rPr lang="en-US" sz="4000" b="1" smtClean="0"/>
            </a:br>
            <a:r>
              <a:rPr lang="en-US" sz="4000" b="1" smtClean="0"/>
              <a:t/>
            </a:r>
            <a:br>
              <a:rPr lang="en-US" sz="4000" b="1" smtClean="0"/>
            </a:br>
            <a:r>
              <a:rPr lang="en-US" sz="4000" b="1" smtClean="0"/>
              <a:t/>
            </a:r>
            <a:br>
              <a:rPr lang="en-US" sz="4000" b="1" smtClean="0"/>
            </a:br>
            <a:r>
              <a:rPr lang="en-US" sz="4000" b="1" smtClean="0"/>
              <a:t>What  constitutes an EJB?</a:t>
            </a:r>
            <a:r>
              <a:rPr lang="en-US" sz="4000" smtClean="0"/>
              <a:t> </a:t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EJB Object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Client never invokes the method on an actual bean instance. All invocations go through the EJB Object</a:t>
            </a:r>
          </a:p>
          <a:p>
            <a:r>
              <a:rPr lang="en-US" b="1" smtClean="0"/>
              <a:t>Remote Interface</a:t>
            </a:r>
            <a:r>
              <a:rPr lang="en-US" smtClean="0"/>
              <a:t>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  This interface duplicates all the methods that the corresponding bean class exposes </a:t>
            </a:r>
            <a:br>
              <a:rPr lang="en-US" smtClean="0"/>
            </a:br>
            <a:endParaRPr lang="en-US" smtClean="0"/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  <a:p>
            <a:endParaRPr lang="en-US" smtClean="0">
              <a:latin typeface="Arial" charset="0"/>
            </a:endParaRPr>
          </a:p>
        </p:txBody>
      </p:sp>
      <p:sp>
        <p:nvSpPr>
          <p:cNvPr id="194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D31F70-6151-4075-A606-2971B4E4EBEE}" type="slidenum">
              <a:rPr lang="en-US" smtClean="0">
                <a:latin typeface="Arial" charset="0"/>
              </a:rPr>
              <a:pPr/>
              <a:t>16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/>
              <a:t/>
            </a:r>
            <a:br>
              <a:rPr lang="en-US" sz="2800" b="1" smtClean="0"/>
            </a:br>
            <a:r>
              <a:rPr lang="en-US" sz="2800" b="1" smtClean="0"/>
              <a:t/>
            </a:r>
            <a:br>
              <a:rPr lang="en-US" sz="2800" b="1" smtClean="0"/>
            </a:br>
            <a:r>
              <a:rPr lang="en-US" sz="2800" b="1" smtClean="0"/>
              <a:t>What  constitutes an EJB?(cont.)</a:t>
            </a:r>
            <a:r>
              <a:rPr lang="en-US" sz="2800" smtClean="0"/>
              <a:t> </a:t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endParaRPr lang="en-US" sz="280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Home Object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How do clients acquire references to EJB objects?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  The client asks for the EJB object fron the EJB Object factory</a:t>
            </a:r>
          </a:p>
          <a:p>
            <a:r>
              <a:rPr lang="en-US" b="1" smtClean="0"/>
              <a:t>Home Interface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How does a Home object know how you would like to intialize your EJB object? 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  This info is provided to the container</a:t>
            </a:r>
            <a:br>
              <a:rPr lang="en-US" smtClean="0"/>
            </a:br>
            <a:r>
              <a:rPr lang="en-US" smtClean="0"/>
              <a:t>through Home interface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  <a:p>
            <a:endParaRPr lang="en-US" smtClean="0">
              <a:latin typeface="Arial" charset="0"/>
            </a:endParaRPr>
          </a:p>
        </p:txBody>
      </p:sp>
      <p:sp>
        <p:nvSpPr>
          <p:cNvPr id="204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6DB89E-DACD-428A-8E9F-4EBBF26D75F5}" type="slidenum">
              <a:rPr lang="en-US" smtClean="0">
                <a:latin typeface="Arial" charset="0"/>
              </a:rPr>
              <a:pPr/>
              <a:t>17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941387"/>
          </a:xfrm>
        </p:spPr>
        <p:txBody>
          <a:bodyPr/>
          <a:lstStyle/>
          <a:p>
            <a:r>
              <a:rPr lang="en-US" sz="2800" b="1" smtClean="0"/>
              <a:t/>
            </a:r>
            <a:br>
              <a:rPr lang="en-US" sz="2800" b="1" smtClean="0"/>
            </a:br>
            <a:r>
              <a:rPr lang="en-US" sz="2800" b="1" smtClean="0"/>
              <a:t/>
            </a:r>
            <a:br>
              <a:rPr lang="en-US" sz="2800" b="1" smtClean="0"/>
            </a:br>
            <a:r>
              <a:rPr lang="en-US" sz="2800" b="1" smtClean="0"/>
              <a:t/>
            </a:r>
            <a:br>
              <a:rPr lang="en-US" sz="2800" b="1" smtClean="0"/>
            </a:br>
            <a:r>
              <a:rPr lang="en-US" sz="2800" b="1" smtClean="0"/>
              <a:t>What  constitutes an EJB?(cont.)</a:t>
            </a:r>
            <a:r>
              <a:rPr lang="en-US" sz="2800" smtClean="0"/>
              <a:t> </a:t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endParaRPr lang="en-US" sz="280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876800"/>
          </a:xfrm>
        </p:spPr>
        <p:txBody>
          <a:bodyPr/>
          <a:lstStyle/>
          <a:p>
            <a:r>
              <a:rPr lang="en-US" sz="2000" b="1" smtClean="0"/>
              <a:t>Local Interfaces</a:t>
            </a:r>
            <a:r>
              <a:rPr lang="en-US" sz="2000" smtClean="0"/>
              <a:t> </a:t>
            </a:r>
            <a:br>
              <a:rPr lang="en-US" sz="2000" smtClean="0"/>
            </a:br>
            <a:r>
              <a:rPr lang="en-US" sz="2000" smtClean="0"/>
              <a:t>Creating the beans through the home interface and then calling the beans though the remote interface is very slow.</a:t>
            </a:r>
            <a:br>
              <a:rPr lang="en-US" sz="2000" smtClean="0"/>
            </a:br>
            <a:r>
              <a:rPr lang="en-US" sz="2000" smtClean="0"/>
              <a:t>Local Interfaces makes beans' call faster</a:t>
            </a:r>
          </a:p>
          <a:p>
            <a:r>
              <a:rPr lang="en-US" sz="2000" b="1" smtClean="0"/>
              <a:t>Deployment Descriptor</a:t>
            </a:r>
            <a:r>
              <a:rPr lang="en-US" sz="2000" smtClean="0"/>
              <a:t> </a:t>
            </a:r>
            <a:br>
              <a:rPr lang="en-US" sz="2000" smtClean="0"/>
            </a:br>
            <a:r>
              <a:rPr lang="en-US" sz="2000" smtClean="0"/>
              <a:t>You state your middleware needs in the deployment descriptor. This file is an XML based file</a:t>
            </a:r>
          </a:p>
          <a:p>
            <a:r>
              <a:rPr lang="en-US" sz="2000" b="1" smtClean="0"/>
              <a:t>EJB-jar files</a:t>
            </a:r>
            <a:r>
              <a:rPr lang="en-US" sz="2000" smtClean="0"/>
              <a:t> </a:t>
            </a:r>
            <a:br>
              <a:rPr lang="en-US" sz="2000" smtClean="0"/>
            </a:br>
            <a:r>
              <a:rPr lang="en-US" sz="2000" smtClean="0"/>
              <a:t>EJB-JAR files are essentially zip files that contain Java classes and other files needed for deployment. You can generate these files by hand or with tools, such as Apache Ant. </a:t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> </a:t>
            </a:r>
            <a:br>
              <a:rPr lang="en-US" sz="2000" smtClean="0"/>
            </a:br>
            <a:endParaRPr lang="en-US" sz="2000" smtClean="0"/>
          </a:p>
          <a:p>
            <a:pPr>
              <a:buFont typeface="Wingdings" pitchFamily="2" charset="2"/>
              <a:buNone/>
            </a:pP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> </a:t>
            </a:r>
            <a:br>
              <a:rPr lang="en-US" sz="2000" smtClean="0"/>
            </a:br>
            <a:endParaRPr lang="en-US" sz="2000" smtClean="0"/>
          </a:p>
          <a:p>
            <a:endParaRPr lang="en-US" sz="2000" smtClean="0"/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  <a:p>
            <a:endParaRPr lang="en-US" smtClean="0">
              <a:latin typeface="Arial" charset="0"/>
            </a:endParaRPr>
          </a:p>
        </p:txBody>
      </p:sp>
      <p:sp>
        <p:nvSpPr>
          <p:cNvPr id="215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CDC5D0-8E8E-4300-A191-40F8C51D42AA}" type="slidenum">
              <a:rPr lang="en-US" smtClean="0">
                <a:latin typeface="Arial" charset="0"/>
              </a:rPr>
              <a:pPr/>
              <a:t>18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/>
              <a:t/>
            </a:r>
            <a:br>
              <a:rPr lang="en-US" sz="2800" b="1" smtClean="0"/>
            </a:br>
            <a:r>
              <a:rPr lang="en-US" sz="2800" b="1" smtClean="0"/>
              <a:t/>
            </a:r>
            <a:br>
              <a:rPr lang="en-US" sz="2800" b="1" smtClean="0"/>
            </a:br>
            <a:r>
              <a:rPr lang="en-US" sz="2800" b="1" smtClean="0"/>
              <a:t>What  Specify in Deployment Descriptor ?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endParaRPr lang="en-US" sz="280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914400" y="1793875"/>
            <a:ext cx="7772400" cy="4530725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mtClean="0"/>
              <a:t>Bean management and lifecycle requirements</a:t>
            </a:r>
          </a:p>
          <a:p>
            <a:pPr>
              <a:buFont typeface="Arial" charset="0"/>
              <a:buChar char="•"/>
            </a:pPr>
            <a:r>
              <a:rPr lang="en-US" smtClean="0"/>
              <a:t>Transaction requirements</a:t>
            </a:r>
          </a:p>
          <a:p>
            <a:pPr>
              <a:buFont typeface="Arial" charset="0"/>
              <a:buChar char="•"/>
            </a:pPr>
            <a:r>
              <a:rPr lang="en-US" smtClean="0"/>
              <a:t>Security requirements, including access control entries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</a:t>
            </a:r>
            <a:br>
              <a:rPr lang="en-US" smtClean="0"/>
            </a:br>
            <a:endParaRPr lang="en-US" smtClean="0"/>
          </a:p>
          <a:p>
            <a:pPr>
              <a:buFont typeface="Arial" charset="0"/>
              <a:buChar char="•"/>
            </a:pPr>
            <a:endParaRPr lang="en-US" smtClean="0"/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  <a:p>
            <a:endParaRPr lang="en-US" smtClean="0">
              <a:latin typeface="Arial" charset="0"/>
            </a:endParaRP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020D84-0200-485B-9090-3963DDFE99C0}" type="slidenum">
              <a:rPr lang="en-US" smtClean="0">
                <a:latin typeface="Arial" charset="0"/>
              </a:rPr>
              <a:pPr/>
              <a:t>19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772400" cy="3657600"/>
          </a:xfrm>
        </p:spPr>
        <p:txBody>
          <a:bodyPr/>
          <a:lstStyle/>
          <a:p>
            <a:pPr eaLnBrk="1" hangingPunct="1"/>
            <a:r>
              <a:rPr lang="en-US" smtClean="0"/>
              <a:t>Introduction to Java</a:t>
            </a:r>
          </a:p>
          <a:p>
            <a:pPr eaLnBrk="1" hangingPunct="1"/>
            <a:r>
              <a:rPr lang="en-US" smtClean="0"/>
              <a:t>From Java to Java 2</a:t>
            </a:r>
          </a:p>
          <a:p>
            <a:pPr eaLnBrk="1" hangingPunct="1"/>
            <a:r>
              <a:rPr lang="en-US" smtClean="0"/>
              <a:t>Java 2 platforms</a:t>
            </a:r>
          </a:p>
          <a:p>
            <a:pPr eaLnBrk="1" hangingPunct="1"/>
            <a:r>
              <a:rPr lang="en-US" smtClean="0"/>
              <a:t>Java Components</a:t>
            </a:r>
          </a:p>
          <a:p>
            <a:pPr lvl="1">
              <a:buFont typeface="Wingdings" pitchFamily="2" charset="2"/>
              <a:buChar char="Ø"/>
            </a:pPr>
            <a:r>
              <a:rPr lang="en-US" smtClean="0"/>
              <a:t>    Applet,JavaBeans,Enterprise JavaBeans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410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52B434-0FA5-4527-970A-B043FA89D6CE}" type="slidenum">
              <a:rPr lang="en-US" smtClean="0">
                <a:latin typeface="Arial" charset="0"/>
              </a:rPr>
              <a:pPr/>
              <a:t>2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  <p:custDataLst>
      <p:tags r:id="rId1"/>
    </p:custData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04850"/>
            <a:ext cx="8382000" cy="6667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Enterprise JavaBeans Component</a:t>
            </a:r>
          </a:p>
        </p:txBody>
      </p:sp>
      <p:sp>
        <p:nvSpPr>
          <p:cNvPr id="2355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670300" y="6416675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609600" cy="457200"/>
          </a:xfrm>
          <a:noFill/>
        </p:spPr>
        <p:txBody>
          <a:bodyPr/>
          <a:lstStyle/>
          <a:p>
            <a:fld id="{60A00AF5-F860-47DB-A375-EDD4A73A844E}" type="slidenum">
              <a:rPr lang="en-US" smtClean="0">
                <a:latin typeface="Arial" charset="0"/>
              </a:rPr>
              <a:pPr/>
              <a:t>20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53000" y="1676400"/>
            <a:ext cx="3276600" cy="4648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558" name="TextBox 23"/>
          <p:cNvSpPr txBox="1">
            <a:spLocks noChangeArrowheads="1"/>
          </p:cNvSpPr>
          <p:nvPr/>
        </p:nvSpPr>
        <p:spPr bwMode="auto">
          <a:xfrm>
            <a:off x="5791200" y="16764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EJB Server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181600" y="2133600"/>
            <a:ext cx="2895600" cy="3733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560" name="TextBox 25"/>
          <p:cNvSpPr txBox="1">
            <a:spLocks noChangeArrowheads="1"/>
          </p:cNvSpPr>
          <p:nvPr/>
        </p:nvSpPr>
        <p:spPr bwMode="auto">
          <a:xfrm>
            <a:off x="5410200" y="22860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EJB Container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324600" y="2743200"/>
            <a:ext cx="1524000" cy="1066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EJB Home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324600" y="4191000"/>
            <a:ext cx="1524000" cy="1371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000" dirty="0"/>
          </a:p>
        </p:txBody>
      </p:sp>
      <p:sp>
        <p:nvSpPr>
          <p:cNvPr id="23563" name="TextBox 28"/>
          <p:cNvSpPr txBox="1">
            <a:spLocks noChangeArrowheads="1"/>
          </p:cNvSpPr>
          <p:nvPr/>
        </p:nvSpPr>
        <p:spPr bwMode="auto">
          <a:xfrm>
            <a:off x="6400800" y="41910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/>
              <a:t>EJB Object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477000" y="4648200"/>
            <a:ext cx="12192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EJB Bean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371600" y="1676400"/>
            <a:ext cx="3276600" cy="4648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514600" y="2743200"/>
            <a:ext cx="1524000" cy="1066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EJB Home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stub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514600" y="4114800"/>
            <a:ext cx="1524000" cy="1371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EJB Object 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stub</a:t>
            </a:r>
          </a:p>
        </p:txBody>
      </p:sp>
      <p:sp>
        <p:nvSpPr>
          <p:cNvPr id="37" name="Oval 36"/>
          <p:cNvSpPr/>
          <p:nvPr/>
        </p:nvSpPr>
        <p:spPr>
          <a:xfrm>
            <a:off x="1524000" y="3048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524000" y="44958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334000" y="3124200"/>
            <a:ext cx="304800" cy="304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5334000" y="4648200"/>
            <a:ext cx="304800" cy="304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 rot="10800000">
            <a:off x="5638800" y="32766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>
            <a:off x="5638800" y="4799013"/>
            <a:ext cx="6858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4" name="TextBox 52"/>
          <p:cNvSpPr txBox="1">
            <a:spLocks noChangeArrowheads="1"/>
          </p:cNvSpPr>
          <p:nvPr/>
        </p:nvSpPr>
        <p:spPr bwMode="auto">
          <a:xfrm>
            <a:off x="5257800" y="2895600"/>
            <a:ext cx="609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Home</a:t>
            </a:r>
          </a:p>
        </p:txBody>
      </p:sp>
      <p:sp>
        <p:nvSpPr>
          <p:cNvPr id="23575" name="TextBox 53"/>
          <p:cNvSpPr txBox="1">
            <a:spLocks noChangeArrowheads="1"/>
          </p:cNvSpPr>
          <p:nvPr/>
        </p:nvSpPr>
        <p:spPr bwMode="auto">
          <a:xfrm>
            <a:off x="5257800" y="41148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Remot or Local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4038600" y="32766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038600" y="48006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>
            <a:off x="1828800" y="3200400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0800000">
            <a:off x="1828800" y="4722813"/>
            <a:ext cx="6858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80" name="TextBox 63"/>
          <p:cNvSpPr txBox="1">
            <a:spLocks noChangeArrowheads="1"/>
          </p:cNvSpPr>
          <p:nvPr/>
        </p:nvSpPr>
        <p:spPr bwMode="auto">
          <a:xfrm>
            <a:off x="1676400" y="2743200"/>
            <a:ext cx="609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Home</a:t>
            </a:r>
          </a:p>
        </p:txBody>
      </p:sp>
      <p:sp>
        <p:nvSpPr>
          <p:cNvPr id="23581" name="TextBox 64"/>
          <p:cNvSpPr txBox="1">
            <a:spLocks noChangeArrowheads="1"/>
          </p:cNvSpPr>
          <p:nvPr/>
        </p:nvSpPr>
        <p:spPr bwMode="auto">
          <a:xfrm>
            <a:off x="1524000" y="39624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Remot or Local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533400" y="2362200"/>
            <a:ext cx="914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609600" y="3810000"/>
            <a:ext cx="9144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84" name="TextBox 69"/>
          <p:cNvSpPr txBox="1">
            <a:spLocks noChangeArrowheads="1"/>
          </p:cNvSpPr>
          <p:nvPr/>
        </p:nvSpPr>
        <p:spPr bwMode="auto">
          <a:xfrm>
            <a:off x="1981200" y="1752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Client</a:t>
            </a:r>
          </a:p>
        </p:txBody>
      </p:sp>
      <p:pic>
        <p:nvPicPr>
          <p:cNvPr id="1846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7086600"/>
            <a:ext cx="26098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05400" y="7086600"/>
            <a:ext cx="3048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58187E-6 L -0.00104 -0.643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32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7.49306E-7 L 0.00833 -0.6216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Disadvantages  of EJB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They have a large and complicated Specification </a:t>
            </a:r>
            <a:br>
              <a:rPr lang="en-US" sz="2000" smtClean="0"/>
            </a:br>
            <a:endParaRPr lang="en-US" sz="2000" smtClean="0"/>
          </a:p>
          <a:p>
            <a:r>
              <a:rPr lang="en-US" sz="2000" smtClean="0"/>
              <a:t>EJBs take longer to develop, and when things go wrong, they can be more difficult to debug, because there can be a possibility that the bug may not be in your code but in the application server/container itself. </a:t>
            </a:r>
            <a:br>
              <a:rPr lang="en-US" sz="2000" smtClean="0"/>
            </a:br>
            <a:endParaRPr lang="en-US" sz="2000" smtClean="0"/>
          </a:p>
          <a:p>
            <a:r>
              <a:rPr lang="en-US" sz="2000" smtClean="0"/>
              <a:t>No sooner have you deployed your EJB application, you see a new specification with newer features, rendering your application obsolete before it gets online. This situation, however, is unavoidable.</a:t>
            </a:r>
          </a:p>
          <a:p>
            <a:endParaRPr lang="en-US" sz="2000" smtClean="0"/>
          </a:p>
          <a:p>
            <a:pPr>
              <a:buFont typeface="Wingdings" pitchFamily="2" charset="2"/>
              <a:buNone/>
            </a:pPr>
            <a:endParaRPr lang="en-US" sz="2000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  <a:noFill/>
        </p:spPr>
        <p:txBody>
          <a:bodyPr/>
          <a:lstStyle/>
          <a:p>
            <a:fld id="{2DA9DE25-316D-404E-BBC9-6B10324F8FF5}" type="slidenum">
              <a:rPr lang="en-US" smtClean="0">
                <a:latin typeface="Arial" charset="0"/>
              </a:rPr>
              <a:pPr/>
              <a:t>21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Reference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Clemens </a:t>
            </a:r>
            <a:r>
              <a:rPr lang="en-US" sz="2400" dirty="0" err="1" smtClean="0"/>
              <a:t>Szyperski</a:t>
            </a:r>
            <a:r>
              <a:rPr lang="en-US" sz="2400" dirty="0" smtClean="0"/>
              <a:t>, </a:t>
            </a:r>
            <a:r>
              <a:rPr lang="en-US" sz="2400" dirty="0" err="1" smtClean="0"/>
              <a:t>Dominik</a:t>
            </a:r>
            <a:r>
              <a:rPr lang="en-US" sz="2400" dirty="0" smtClean="0"/>
              <a:t> </a:t>
            </a:r>
            <a:r>
              <a:rPr lang="en-US" sz="2400" dirty="0" err="1" smtClean="0"/>
              <a:t>Gruntz</a:t>
            </a:r>
            <a:r>
              <a:rPr lang="en-US" sz="2400" dirty="0" smtClean="0"/>
              <a:t> and Stephan </a:t>
            </a:r>
            <a:r>
              <a:rPr lang="en-US" sz="2400" dirty="0" err="1" smtClean="0"/>
              <a:t>Murer</a:t>
            </a:r>
            <a:r>
              <a:rPr lang="en-US" sz="2400" dirty="0" smtClean="0"/>
              <a:t>, "Component Software - Beyond Object-Oriented </a:t>
            </a:r>
            <a:r>
              <a:rPr lang="en-US" sz="2400" dirty="0" err="1" smtClean="0"/>
              <a:t>Programming",Second</a:t>
            </a:r>
            <a:r>
              <a:rPr lang="en-US" sz="2400" dirty="0" smtClean="0"/>
              <a:t> Edition, Addison-Wesley/ACM Press, 2002 (589 pages), ISBN 0-201-74572-0en.wikipedia</a:t>
            </a:r>
          </a:p>
          <a:p>
            <a:r>
              <a:rPr lang="en-US" sz="2400" dirty="0" smtClean="0"/>
              <a:t>Cay S. </a:t>
            </a:r>
            <a:r>
              <a:rPr lang="en-US" sz="2400" dirty="0" err="1" smtClean="0"/>
              <a:t>Horstmann</a:t>
            </a:r>
            <a:r>
              <a:rPr lang="en-US" sz="2400" dirty="0" smtClean="0"/>
              <a:t>, Gary Cornell,” Core Java™ 2 Volume I - Fundamentals”, Seventh Edition, Prentice Hall PTR, August 17 ,2004(784 pages) ISBN 0-13-148202-5</a:t>
            </a:r>
          </a:p>
          <a:p>
            <a:endParaRPr lang="en-US" sz="2400" dirty="0" smtClean="0"/>
          </a:p>
          <a:p>
            <a:endParaRPr lang="fa-IR" sz="24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7652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A9DE25-316D-404E-BBC9-6B10324F8FF5}" type="slidenum">
              <a:rPr lang="en-US" smtClean="0">
                <a:latin typeface="Arial" charset="0"/>
              </a:rPr>
              <a:pPr/>
              <a:t>22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JAVA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3719513"/>
          </a:xfrm>
        </p:spPr>
        <p:txBody>
          <a:bodyPr/>
          <a:lstStyle/>
          <a:p>
            <a:pPr marL="419100" indent="-382588" eaLnBrk="1" hangingPunct="1">
              <a:buFont typeface="Wingdings 2" pitchFamily="18" charset="2"/>
              <a:buChar char=""/>
            </a:pPr>
            <a:r>
              <a:rPr lang="en-US" smtClean="0"/>
              <a:t>Released in alpha-form in  1995 by Sun</a:t>
            </a:r>
          </a:p>
          <a:p>
            <a:pPr marL="419100" indent="-382588" eaLnBrk="1" hangingPunct="1">
              <a:buFont typeface="Wingdings 2" pitchFamily="18" charset="2"/>
              <a:buChar char=""/>
            </a:pPr>
            <a:r>
              <a:rPr lang="en-US" smtClean="0"/>
              <a:t>Originality:Concepts of Applets</a:t>
            </a:r>
          </a:p>
          <a:p>
            <a:pPr marL="419100" indent="-382588" eaLnBrk="1" hangingPunct="1">
              <a:buFont typeface="Wingdings 2" pitchFamily="18" charset="2"/>
              <a:buChar char=""/>
            </a:pPr>
            <a:r>
              <a:rPr lang="en-US" smtClean="0"/>
              <a:t>Java become common used by 1996</a:t>
            </a:r>
          </a:p>
          <a:p>
            <a:pPr marL="722313" lvl="1" indent="-273050" eaLnBrk="1" hangingPunct="1">
              <a:buFont typeface="Wingdings" pitchFamily="2" charset="2"/>
              <a:buNone/>
            </a:pPr>
            <a:endParaRPr lang="en-US" sz="2800" smtClean="0"/>
          </a:p>
          <a:p>
            <a:pPr marL="419100" indent="-382588" eaLnBrk="1" hangingPunct="1">
              <a:buFont typeface="Wingdings 2" pitchFamily="18" charset="2"/>
              <a:buChar char=""/>
            </a:pPr>
            <a:endParaRPr lang="en-US" smtClean="0"/>
          </a:p>
        </p:txBody>
      </p:sp>
      <p:sp>
        <p:nvSpPr>
          <p:cNvPr id="5124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E3A256-EE31-47F8-A631-18566AE9AF80}" type="slidenum">
              <a:rPr lang="en-US" smtClean="0">
                <a:latin typeface="Arial" charset="0"/>
              </a:rPr>
              <a:pPr/>
              <a:t>3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2</a:t>
            </a:r>
          </a:p>
        </p:txBody>
      </p:sp>
      <p:sp>
        <p:nvSpPr>
          <p:cNvPr id="614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61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98E6A9-E3EF-4B35-A133-28737E367152}" type="slidenum">
              <a:rPr lang="en-US" smtClean="0">
                <a:latin typeface="Arial" charset="0"/>
              </a:rPr>
              <a:pPr/>
              <a:t>4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  <p:sp>
        <p:nvSpPr>
          <p:cNvPr id="6149" name="Content Placeholder 2"/>
          <p:cNvSpPr>
            <a:spLocks noGrp="1"/>
          </p:cNvSpPr>
          <p:nvPr/>
        </p:nvSpPr>
        <p:spPr bwMode="auto">
          <a:xfrm>
            <a:off x="685800" y="1905000"/>
            <a:ext cx="8001000" cy="371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9100" indent="-382588">
              <a:spcBef>
                <a:spcPct val="20000"/>
              </a:spcBef>
              <a:buClr>
                <a:srgbClr val="6699FF"/>
              </a:buClr>
              <a:buSzPct val="95000"/>
              <a:buFont typeface="Wingdings 2" pitchFamily="18" charset="2"/>
              <a:buChar char=""/>
            </a:pPr>
            <a:r>
              <a:rPr lang="en-US" sz="2800"/>
              <a:t>Introduced  in late 1998</a:t>
            </a:r>
          </a:p>
          <a:p>
            <a:pPr marL="419100" indent="-382588">
              <a:spcBef>
                <a:spcPct val="20000"/>
              </a:spcBef>
              <a:buClr>
                <a:srgbClr val="6699FF"/>
              </a:buClr>
              <a:buSzPct val="95000"/>
              <a:buFont typeface="Wingdings 2" pitchFamily="18" charset="2"/>
              <a:buChar char=""/>
            </a:pPr>
            <a:r>
              <a:rPr lang="en-US" sz="2800"/>
              <a:t>Relegates  applets to a marginal side role</a:t>
            </a:r>
          </a:p>
          <a:p>
            <a:pPr marL="419100" indent="-382588">
              <a:spcBef>
                <a:spcPct val="20000"/>
              </a:spcBef>
              <a:buClr>
                <a:srgbClr val="6699FF"/>
              </a:buClr>
              <a:buSzPct val="95000"/>
              <a:buFont typeface="Wingdings 2" pitchFamily="18" charset="2"/>
              <a:buChar char=""/>
            </a:pPr>
            <a:r>
              <a:rPr lang="en-US" sz="2800"/>
              <a:t>Introduced the notion of platform editions</a:t>
            </a:r>
          </a:p>
          <a:p>
            <a:pPr marL="722313" lvl="1" indent="-27305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None/>
            </a:pPr>
            <a:endParaRPr lang="en-US" sz="2800"/>
          </a:p>
          <a:p>
            <a:pPr marL="419100" indent="-382588">
              <a:spcBef>
                <a:spcPct val="20000"/>
              </a:spcBef>
              <a:buClr>
                <a:srgbClr val="FFFFEE"/>
              </a:buClr>
              <a:buSzPct val="95000"/>
              <a:buFont typeface="Wingdings 2" pitchFamily="18" charset="2"/>
              <a:buChar char=""/>
            </a:pP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2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J2SE:Java 2 Platform , Standard Edition</a:t>
            </a:r>
          </a:p>
          <a:p>
            <a:pPr lvl="1">
              <a:defRPr/>
            </a:pPr>
            <a:r>
              <a:rPr lang="en-US" dirty="0" smtClean="0"/>
              <a:t>Use for Standard Programming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J2EE:Java 2 Platform ,Enterprise Edition</a:t>
            </a:r>
          </a:p>
          <a:p>
            <a:pPr lvl="1">
              <a:defRPr/>
            </a:pPr>
            <a:r>
              <a:rPr lang="en-US" dirty="0" smtClean="0"/>
              <a:t>Released end 1999</a:t>
            </a:r>
          </a:p>
          <a:p>
            <a:pPr lvl="1">
              <a:defRPr/>
            </a:pPr>
            <a:r>
              <a:rPr lang="en-US" dirty="0" smtClean="0"/>
              <a:t>The Flagship platform edition</a:t>
            </a:r>
          </a:p>
          <a:p>
            <a:pPr lvl="1">
              <a:defRPr/>
            </a:pPr>
            <a:r>
              <a:rPr lang="en-US" dirty="0" smtClean="0"/>
              <a:t>The most Successful</a:t>
            </a:r>
          </a:p>
          <a:p>
            <a:pPr lvl="1">
              <a:defRPr/>
            </a:pPr>
            <a:r>
              <a:rPr lang="en-US" dirty="0" smtClean="0"/>
              <a:t>Programming for Enterprise Systems</a:t>
            </a:r>
          </a:p>
          <a:p>
            <a:pPr>
              <a:defRPr/>
            </a:pPr>
            <a:r>
              <a:rPr lang="en-US" dirty="0" smtClean="0"/>
              <a:t>J2ME:Java 2 Platform , Micro Edition</a:t>
            </a:r>
          </a:p>
          <a:p>
            <a:pPr lvl="1">
              <a:defRPr/>
            </a:pPr>
            <a:r>
              <a:rPr lang="en-US" dirty="0" smtClean="0"/>
              <a:t>Use for small and embeded device</a:t>
            </a:r>
          </a:p>
          <a:p>
            <a:pPr lvl="1">
              <a:defRPr/>
            </a:pPr>
            <a:r>
              <a:rPr lang="en-US" dirty="0" smtClean="0"/>
              <a:t>It was Successful in the mobile phone sector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7172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D474A0-F0C1-463C-AE48-422D8D5A226E}" type="slidenum">
              <a:rPr lang="en-US" smtClean="0">
                <a:latin typeface="Arial" charset="0"/>
              </a:rPr>
              <a:pPr/>
              <a:t>5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5105400" cy="857250"/>
          </a:xfrm>
        </p:spPr>
        <p:txBody>
          <a:bodyPr/>
          <a:lstStyle/>
          <a:p>
            <a:pPr eaLnBrk="1" hangingPunct="1"/>
            <a:r>
              <a:rPr lang="en-US" smtClean="0"/>
              <a:t>Java-Components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8001000" cy="4038600"/>
          </a:xfrm>
        </p:spPr>
        <p:txBody>
          <a:bodyPr/>
          <a:lstStyle/>
          <a:p>
            <a:pPr eaLnBrk="1" hangingPunct="1"/>
            <a:r>
              <a:rPr lang="en-US" smtClean="0"/>
              <a:t>Java component model :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-US" sz="2400" smtClean="0"/>
              <a:t>Applet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-US" sz="2400" smtClean="0"/>
              <a:t>JavaBeans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-US" sz="2400" smtClean="0"/>
              <a:t>Enterprise JavaBeans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-US" smtClean="0"/>
              <a:t>Servlets</a:t>
            </a:r>
          </a:p>
          <a:p>
            <a:pPr lvl="1" eaLnBrk="1" hangingPunct="1">
              <a:buFont typeface="Courier New" pitchFamily="49" charset="0"/>
              <a:buChar char="o"/>
            </a:pPr>
            <a:r>
              <a:rPr lang="en-US" sz="2400" smtClean="0"/>
              <a:t>Application client components</a:t>
            </a:r>
          </a:p>
        </p:txBody>
      </p:sp>
      <p:sp>
        <p:nvSpPr>
          <p:cNvPr id="819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2098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040BD4-8102-4FC5-AC04-306767819017}" type="slidenum">
              <a:rPr lang="en-US" smtClean="0">
                <a:latin typeface="Arial" charset="0"/>
              </a:rPr>
              <a:pPr/>
              <a:t>6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6629400" y="2057400"/>
            <a:ext cx="1676400" cy="609600"/>
          </a:xfrm>
          <a:prstGeom prst="rect">
            <a:avLst/>
          </a:prstGeom>
        </p:spPr>
        <p:txBody>
          <a:bodyPr lIns="0" rIns="0" bIns="0" anchor="b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J2SE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705600" y="3200400"/>
            <a:ext cx="1828800" cy="609600"/>
          </a:xfrm>
          <a:prstGeom prst="rect">
            <a:avLst/>
          </a:prstGeom>
        </p:spPr>
        <p:txBody>
          <a:bodyPr lIns="0" rIns="0" bIns="0" anchor="b">
            <a:normAutofit fontScale="85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J2EE</a:t>
            </a:r>
          </a:p>
        </p:txBody>
      </p:sp>
      <p:sp>
        <p:nvSpPr>
          <p:cNvPr id="8200" name="AutoShape 4"/>
          <p:cNvSpPr>
            <a:spLocks/>
          </p:cNvSpPr>
          <p:nvPr/>
        </p:nvSpPr>
        <p:spPr bwMode="auto">
          <a:xfrm>
            <a:off x="6019800" y="2057400"/>
            <a:ext cx="457200" cy="914400"/>
          </a:xfrm>
          <a:prstGeom prst="rightBrace">
            <a:avLst>
              <a:gd name="adj1" fmla="val 29167"/>
              <a:gd name="adj2" fmla="val 50000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AutoShape 4"/>
          <p:cNvSpPr>
            <a:spLocks/>
          </p:cNvSpPr>
          <p:nvPr/>
        </p:nvSpPr>
        <p:spPr bwMode="auto">
          <a:xfrm>
            <a:off x="6019800" y="3276600"/>
            <a:ext cx="457200" cy="1295400"/>
          </a:xfrm>
          <a:prstGeom prst="rightBrace">
            <a:avLst>
              <a:gd name="adj1" fmla="val 29173"/>
              <a:gd name="adj2" fmla="val 50000"/>
            </a:avLst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1219200" y="2209800"/>
            <a:ext cx="3962400" cy="13716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en-US" sz="3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229600" cy="971550"/>
          </a:xfrm>
        </p:spPr>
        <p:txBody>
          <a:bodyPr/>
          <a:lstStyle/>
          <a:p>
            <a:pPr eaLnBrk="1" hangingPunct="1"/>
            <a:r>
              <a:rPr lang="en-US" smtClean="0"/>
              <a:t>Applet-Policy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5181600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sz="5100" dirty="0" smtClean="0"/>
              <a:t>Applet ,Is a software component that runs in the context of another program, for example a web browser </a:t>
            </a:r>
          </a:p>
          <a:p>
            <a:pPr>
              <a:defRPr/>
            </a:pPr>
            <a:endParaRPr lang="en-US" sz="3800" b="1" dirty="0" smtClean="0"/>
          </a:p>
          <a:p>
            <a:pPr eaLnBrk="1" hangingPunct="1">
              <a:defRPr/>
            </a:pPr>
            <a:r>
              <a:rPr lang="en-US" sz="5100" dirty="0" smtClean="0"/>
              <a:t>With Goal of adding Animation to Web Pages</a:t>
            </a:r>
          </a:p>
          <a:p>
            <a:pPr eaLnBrk="1" hangingPunct="1">
              <a:defRPr/>
            </a:pPr>
            <a:endParaRPr lang="en-US" dirty="0" smtClean="0"/>
          </a:p>
          <a:p>
            <a:pPr>
              <a:defRPr/>
            </a:pPr>
            <a:r>
              <a:rPr lang="en-US" sz="5100" dirty="0" smtClean="0"/>
              <a:t>Sun's Hot Java browser,the first browser that supports Applet</a:t>
            </a:r>
          </a:p>
          <a:p>
            <a:pPr>
              <a:defRPr/>
            </a:pPr>
            <a:endParaRPr lang="en-US" sz="5100" dirty="0" smtClean="0"/>
          </a:p>
          <a:p>
            <a:pPr>
              <a:defRPr/>
            </a:pPr>
            <a:r>
              <a:rPr lang="en-US" sz="5100" dirty="0" smtClean="0"/>
              <a:t>Netscape and Microsoft Internet Explorer,Then supports Applet when included a Java virtual machine </a:t>
            </a:r>
          </a:p>
          <a:p>
            <a:pPr eaLnBrk="1" hangingPunct="1">
              <a:defRPr/>
            </a:pPr>
            <a:endParaRPr lang="en-US" sz="3300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</a:t>
            </a:r>
            <a:endParaRPr lang="en-US" sz="2200" dirty="0" smtClean="0"/>
          </a:p>
        </p:txBody>
      </p:sp>
      <p:sp>
        <p:nvSpPr>
          <p:cNvPr id="922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667EC8-C78C-4243-980E-DF52CC232F36}" type="slidenum">
              <a:rPr lang="en-US" smtClean="0">
                <a:latin typeface="Arial" charset="0"/>
              </a:rPr>
              <a:pPr/>
              <a:t>7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229600" cy="971550"/>
          </a:xfrm>
        </p:spPr>
        <p:txBody>
          <a:bodyPr>
            <a:normAutofit/>
          </a:bodyPr>
          <a:lstStyle/>
          <a:p>
            <a:r>
              <a:rPr lang="en-US" smtClean="0"/>
              <a:t>Problems In </a:t>
            </a:r>
            <a:r>
              <a:rPr lang="en-US" sz="4700" smtClean="0"/>
              <a:t>Netscape and IE</a:t>
            </a:r>
            <a:endParaRPr lang="en-US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51816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They didn't keep up with more modern versions of Java</a:t>
            </a:r>
          </a:p>
          <a:p>
            <a:pPr lvl="2">
              <a:buFont typeface="Courier New" pitchFamily="49" charset="0"/>
              <a:buChar char="o"/>
              <a:defRPr/>
            </a:pPr>
            <a:r>
              <a:rPr lang="en-US" sz="2800" dirty="0" smtClean="0"/>
              <a:t>To overcome this problem, Sun released a tool called the "Java Plug-in</a:t>
            </a:r>
            <a:r>
              <a:rPr lang="en-US" dirty="0" smtClean="0"/>
              <a:t>"</a:t>
            </a:r>
            <a:r>
              <a:rPr lang="en-US" b="1" dirty="0" smtClean="0"/>
              <a:t> </a:t>
            </a:r>
          </a:p>
          <a:p>
            <a:pPr lvl="4">
              <a:buFont typeface="Courier New" pitchFamily="49" charset="0"/>
              <a:buChar char="o"/>
              <a:defRPr/>
            </a:pPr>
            <a:r>
              <a:rPr lang="en-US" sz="2600" dirty="0" smtClean="0"/>
              <a:t>it seamlessly plugs in to both Netscape and Internet Explorer and allows both browsers to execute Java applets by using an external Java runtime environment that Sun supplies</a:t>
            </a:r>
            <a:endParaRPr lang="en-US" sz="2600" b="1" dirty="0" smtClean="0"/>
          </a:p>
          <a:p>
            <a:pPr eaLnBrk="1" hangingPunct="1">
              <a:defRPr/>
            </a:pPr>
            <a:endParaRPr lang="en-US" sz="3300" dirty="0" smtClean="0"/>
          </a:p>
          <a:p>
            <a:pPr eaLnBrk="1" hangingPunct="1">
              <a:defRPr/>
            </a:pPr>
            <a:endParaRPr lang="en-US" sz="3300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b="1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 </a:t>
            </a:r>
            <a:endParaRPr lang="en-US" sz="2200" dirty="0" smtClean="0"/>
          </a:p>
        </p:txBody>
      </p:sp>
      <p:sp>
        <p:nvSpPr>
          <p:cNvPr id="10244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6F01BA-0E68-4E8B-8F38-FBAB155D071B}" type="slidenum">
              <a:rPr lang="en-US" smtClean="0">
                <a:latin typeface="Arial" charset="0"/>
              </a:rPr>
              <a:pPr/>
              <a:t>8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762000" y="704850"/>
            <a:ext cx="8229600" cy="895350"/>
          </a:xfrm>
        </p:spPr>
        <p:txBody>
          <a:bodyPr/>
          <a:lstStyle/>
          <a:p>
            <a:r>
              <a:rPr lang="en-US" smtClean="0"/>
              <a:t>Life Cycle of an Applet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01000" cy="5410200"/>
          </a:xfrm>
        </p:spPr>
        <p:txBody>
          <a:bodyPr/>
          <a:lstStyle/>
          <a:p>
            <a:r>
              <a:rPr lang="en-US" sz="2400" smtClean="0"/>
              <a:t>Four Method Controls An Applet</a:t>
            </a:r>
            <a:r>
              <a:rPr lang="en-US" smtClean="0"/>
              <a:t> </a:t>
            </a:r>
          </a:p>
          <a:p>
            <a:endParaRPr lang="en-US" smtClean="0"/>
          </a:p>
          <a:p>
            <a:pPr eaLnBrk="1" hangingPunct="1"/>
            <a:endParaRPr lang="en-US" sz="3300" smtClean="0"/>
          </a:p>
          <a:p>
            <a:pPr eaLnBrk="1" hangingPunct="1"/>
            <a:endParaRPr lang="en-US" sz="3300" smtClean="0"/>
          </a:p>
          <a:p>
            <a:pPr eaLnBrk="1" hangingPunct="1"/>
            <a:endParaRPr lang="en-US" smtClean="0"/>
          </a:p>
          <a:p>
            <a:pPr eaLnBrk="1" hangingPunct="1"/>
            <a:endParaRPr lang="en-US" b="1" smtClean="0"/>
          </a:p>
          <a:p>
            <a:pPr eaLnBrk="1" hangingPunct="1"/>
            <a:endParaRPr lang="en-US" b="1" smtClean="0"/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     </a:t>
            </a:r>
            <a:endParaRPr lang="en-US" sz="2200" smtClean="0"/>
          </a:p>
        </p:txBody>
      </p:sp>
      <p:sp>
        <p:nvSpPr>
          <p:cNvPr id="1126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365500" y="6356350"/>
            <a:ext cx="1892300" cy="365125"/>
          </a:xfrm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JAVA Components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9EAE7E-DC2B-4138-9EA0-E4EB421E52C1}" type="slidenum">
              <a:rPr lang="en-US" smtClean="0">
                <a:latin typeface="Arial" charset="0"/>
              </a:rPr>
              <a:pPr/>
              <a:t>9</a:t>
            </a:fld>
            <a:r>
              <a:rPr lang="en-US" dirty="0" smtClean="0">
                <a:latin typeface="Arial" charset="0"/>
              </a:rPr>
              <a:t>/22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2438400"/>
            <a:ext cx="1447800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Init()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8200" y="3505200"/>
            <a:ext cx="1447800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Start()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48200" y="4495800"/>
            <a:ext cx="1447800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Stop()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0" y="5562600"/>
            <a:ext cx="1447800" cy="457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destroy()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5181600" y="28956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5257800" y="49530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4953000" y="3962400"/>
            <a:ext cx="152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Down Arrow 14"/>
          <p:cNvSpPr/>
          <p:nvPr/>
        </p:nvSpPr>
        <p:spPr>
          <a:xfrm rot="10800000">
            <a:off x="5638800" y="3962400"/>
            <a:ext cx="1524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85800" y="2433638"/>
            <a:ext cx="289560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Browser,Load its page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581400" y="25908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62000" y="3962400"/>
            <a:ext cx="24384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user moves off the page 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858000" y="3863975"/>
            <a:ext cx="2057400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User returns to the page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124200" y="4189413"/>
            <a:ext cx="13716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62000" y="5105400"/>
            <a:ext cx="2895600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Browser shuts down normally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581400" y="5332413"/>
            <a:ext cx="13716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0800000">
            <a:off x="5867400" y="42672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3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1|11.|1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"/>
</p:tagLst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14158</TotalTime>
  <Words>562</Words>
  <Application>Microsoft Office PowerPoint</Application>
  <PresentationFormat>On-screen Show (4:3)</PresentationFormat>
  <Paragraphs>214</Paragraphs>
  <Slides>22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Layers</vt:lpstr>
      <vt:lpstr>JAVA Components</vt:lpstr>
      <vt:lpstr>Outline</vt:lpstr>
      <vt:lpstr>JAVA</vt:lpstr>
      <vt:lpstr>Java 2</vt:lpstr>
      <vt:lpstr>Java 2 Platforms</vt:lpstr>
      <vt:lpstr>Java-Components</vt:lpstr>
      <vt:lpstr>Applet-Policy</vt:lpstr>
      <vt:lpstr>Problems In Netscape and IE</vt:lpstr>
      <vt:lpstr>Life Cycle of an Applet</vt:lpstr>
      <vt:lpstr>JavaBeans- What is ?</vt:lpstr>
      <vt:lpstr>JavaBeans- Solution to ..</vt:lpstr>
      <vt:lpstr>JavaBeans – Main aspects</vt:lpstr>
      <vt:lpstr>Enterprise JavaBeanse (EJB)</vt:lpstr>
      <vt:lpstr>EJB Vs JavaBean</vt:lpstr>
      <vt:lpstr>Enterprise JavaBeanse-Goals</vt:lpstr>
      <vt:lpstr>   What  constitutes an EJB?    </vt:lpstr>
      <vt:lpstr>  What  constitutes an EJB?(cont.)    </vt:lpstr>
      <vt:lpstr>   What  constitutes an EJB?(cont.)    </vt:lpstr>
      <vt:lpstr>  What  Specify in Deployment Descriptor ?   </vt:lpstr>
      <vt:lpstr>Enterprise JavaBeans Component</vt:lpstr>
      <vt:lpstr>Disadvantages  of EJB</vt:lpstr>
      <vt:lpstr>Reference</vt:lpstr>
    </vt:vector>
  </TitlesOfParts>
  <Company>Eigner US,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Constructing Software For Service Oriented Architecture</dc:title>
  <dc:creator>Jean-Jacques Dubray</dc:creator>
  <cp:lastModifiedBy> H. Salimi</cp:lastModifiedBy>
  <cp:revision>137</cp:revision>
  <dcterms:created xsi:type="dcterms:W3CDTF">2004-02-18T16:33:39Z</dcterms:created>
  <dcterms:modified xsi:type="dcterms:W3CDTF">2010-01-12T15:09:16Z</dcterms:modified>
</cp:coreProperties>
</file>