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90" r:id="rId4"/>
    <p:sldId id="258" r:id="rId5"/>
    <p:sldId id="263" r:id="rId6"/>
    <p:sldId id="261" r:id="rId7"/>
    <p:sldId id="295" r:id="rId8"/>
    <p:sldId id="262" r:id="rId9"/>
    <p:sldId id="264" r:id="rId10"/>
    <p:sldId id="265" r:id="rId11"/>
    <p:sldId id="280" r:id="rId12"/>
    <p:sldId id="282" r:id="rId13"/>
    <p:sldId id="283" r:id="rId14"/>
    <p:sldId id="291" r:id="rId15"/>
    <p:sldId id="266" r:id="rId16"/>
    <p:sldId id="281" r:id="rId17"/>
    <p:sldId id="284" r:id="rId18"/>
    <p:sldId id="285" r:id="rId19"/>
    <p:sldId id="267" r:id="rId20"/>
    <p:sldId id="268" r:id="rId21"/>
    <p:sldId id="269" r:id="rId22"/>
    <p:sldId id="270" r:id="rId23"/>
    <p:sldId id="271" r:id="rId24"/>
    <p:sldId id="272" r:id="rId25"/>
    <p:sldId id="288" r:id="rId26"/>
    <p:sldId id="292" r:id="rId27"/>
    <p:sldId id="287" r:id="rId28"/>
    <p:sldId id="29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56" autoAdjust="0"/>
  </p:normalViewPr>
  <p:slideViewPr>
    <p:cSldViewPr>
      <p:cViewPr varScale="1">
        <p:scale>
          <a:sx n="39" d="100"/>
          <a:sy n="39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EBBB8-3DF5-4A75-BA24-D8E78E436A08}" type="datetimeFigureOut">
              <a:rPr lang="en-US" smtClean="0"/>
              <a:pPr/>
              <a:t>1/14/2010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5C1EB-3CD6-41F5-92B3-DDA4261EE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75ED1-DA9F-4CC1-AA3A-7911BF53C920}" type="datetimeFigureOut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8FF6A-221A-4839-9A95-9214264F29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8FF6A-221A-4839-9A95-9214264F294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8FF6A-221A-4839-9A95-9214264F294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8FF6A-221A-4839-9A95-9214264F294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8FF6A-221A-4839-9A95-9214264F2943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71800" y="6305550"/>
            <a:ext cx="13716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E70DEE7E-8191-4D88-9924-3AAB94415802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4343400" y="6305550"/>
            <a:ext cx="42672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8382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ADA48125-34F7-4AB2-869C-8C84DB29CC8C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19600" y="6305550"/>
            <a:ext cx="4191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8382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10378DF0-E1B1-47C4-AC81-B3C04B775BF8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19600" y="6305550"/>
            <a:ext cx="4191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0" y="6305550"/>
            <a:ext cx="762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2F5CE396-301D-4B83-AFE1-090DD6C94FA3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05550"/>
            <a:ext cx="44196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9144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6281DC5C-2CB6-4C29-A116-6D379357A297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95800" y="6305550"/>
            <a:ext cx="41148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9144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ED7486FB-8367-4278-9266-C90E60E76090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95800" y="6305550"/>
            <a:ext cx="41148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762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4427DC72-E755-45BE-83F9-E4D6E780D1F6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343400" y="6305550"/>
            <a:ext cx="42672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05200" y="6305550"/>
            <a:ext cx="762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6E5A89EB-4644-4B90-95DE-93C6DAAA50D0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67200" y="6305550"/>
            <a:ext cx="43434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1EB90-9FA3-436A-AA50-B619C867E740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8382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A5D7D00A-A4F0-4476-BAE1-01B9875F19CE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19600" y="6305550"/>
            <a:ext cx="41910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9144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F744D368-9E1E-4D4F-B005-BDD1EF22CE90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95800" y="6305550"/>
            <a:ext cx="4114800" cy="47625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7A56983-687B-4BC1-9E9A-727FB37F3AE8}" type="datetime1">
              <a:rPr lang="en-US" smtClean="0"/>
              <a:pPr/>
              <a:t>1/14/2010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5">
            <a:lumMod val="75000"/>
          </a:schemeClr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5">
            <a:lumMod val="75000"/>
          </a:schemeClr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5">
            <a:lumMod val="75000"/>
          </a:schemeClr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5">
            <a:lumMod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>
            <a:lumMod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hadighi@ustmb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6858000" cy="2305050"/>
          </a:xfrm>
        </p:spPr>
        <p:txBody>
          <a:bodyPr anchor="ctr">
            <a:normAutofit/>
          </a:bodyPr>
          <a:lstStyle/>
          <a:p>
            <a:pPr algn="ctr" defTabSz="0"/>
            <a:r>
              <a:rPr lang="en-US" dirty="0" smtClean="0">
                <a:effectLst>
                  <a:outerShdw blurRad="50000" dist="30000" dir="5400000" algn="tl" rotWithShape="0">
                    <a:schemeClr val="tx2">
                      <a:alpha val="30000"/>
                    </a:schemeClr>
                  </a:outerShdw>
                </a:effectLst>
              </a:rPr>
              <a:t>Performance	 evaluation	 of </a:t>
            </a:r>
            <a:r>
              <a:rPr lang="en-US" sz="4400" dirty="0" smtClean="0">
                <a:effectLst>
                  <a:outerShdw blurRad="50000" dist="30000" dir="5400000" algn="tl" rotWithShape="0">
                    <a:schemeClr val="tx2">
                      <a:alpha val="30000"/>
                    </a:schemeClr>
                  </a:outerShdw>
                </a:effectLst>
              </a:rPr>
              <a:t>component-based</a:t>
            </a:r>
            <a:r>
              <a:rPr lang="en-US" dirty="0" smtClean="0">
                <a:effectLst>
                  <a:outerShdw blurRad="50000" dist="30000" dir="5400000" algn="tl" rotWithShape="0">
                    <a:schemeClr val="tx2">
                      <a:alpha val="30000"/>
                    </a:schemeClr>
                  </a:outerShdw>
                </a:effectLst>
              </a:rPr>
              <a:t>	 software systems</a:t>
            </a:r>
            <a:endParaRPr lang="en-US" dirty="0">
              <a:effectLst>
                <a:outerShdw blurRad="50000" dist="30000" dir="5400000" algn="tl" rotWithShape="0">
                  <a:schemeClr val="tx2">
                    <a:alpha val="3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429000"/>
            <a:ext cx="5867400" cy="2209800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dirty="0" smtClean="0"/>
              <a:t>Seminar of Component Engineering course</a:t>
            </a:r>
          </a:p>
          <a:p>
            <a:pPr algn="ctr"/>
            <a:r>
              <a:rPr lang="en-US" sz="2400" dirty="0" err="1" smtClean="0"/>
              <a:t>Rofideh</a:t>
            </a:r>
            <a:r>
              <a:rPr lang="en-US" sz="2400" dirty="0" smtClean="0"/>
              <a:t> </a:t>
            </a:r>
            <a:r>
              <a:rPr lang="en-US" sz="2400" dirty="0" err="1" smtClean="0"/>
              <a:t>hadighi</a:t>
            </a:r>
            <a:endParaRPr lang="en-US" sz="2400" dirty="0" smtClean="0"/>
          </a:p>
          <a:p>
            <a:pPr algn="ctr"/>
            <a:r>
              <a:rPr lang="en-US" sz="2400" dirty="0" smtClean="0">
                <a:hlinkClick r:id="rId3"/>
              </a:rPr>
              <a:t>rhadighi@ustmb.ac.ir</a:t>
            </a:r>
            <a:endParaRPr lang="en-US" sz="2400" dirty="0" smtClean="0"/>
          </a:p>
          <a:p>
            <a:pPr algn="ctr"/>
            <a:r>
              <a:rPr lang="en-US" sz="2200" dirty="0" smtClean="0"/>
              <a:t>7  Jan 2010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3000"/>
          </a:xfrm>
        </p:spPr>
        <p:txBody>
          <a:bodyPr/>
          <a:lstStyle/>
          <a:p>
            <a:pPr marL="596646" indent="-514350"/>
            <a:r>
              <a:rPr lang="en-US" dirty="0" smtClean="0"/>
              <a:t>2. Component life-cycle.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5181600"/>
          </a:xfrm>
        </p:spPr>
        <p:txBody>
          <a:bodyPr anchor="ctr">
            <a:noAutofit/>
          </a:bodyPr>
          <a:lstStyle/>
          <a:p>
            <a:pPr marL="182880" indent="-182880">
              <a:spcBef>
                <a:spcPts val="0"/>
              </a:spcBef>
              <a:buFont typeface="+mj-lt"/>
              <a:buAutoNum type="alphaLcParenR"/>
            </a:pPr>
            <a:r>
              <a:rPr lang="en-US" sz="2300" dirty="0" smtClean="0"/>
              <a:t>A specified component:</a:t>
            </a:r>
          </a:p>
          <a:p>
            <a:pPr lvl="1"/>
            <a:r>
              <a:rPr lang="en-US" sz="2300" dirty="0" smtClean="0"/>
              <a:t>Described:</a:t>
            </a:r>
          </a:p>
          <a:p>
            <a:pPr lvl="2"/>
            <a:r>
              <a:rPr lang="en-US" sz="2300" dirty="0" smtClean="0"/>
              <a:t>Provided interface.</a:t>
            </a:r>
          </a:p>
          <a:p>
            <a:pPr lvl="2"/>
            <a:r>
              <a:rPr lang="en-US" sz="2300" dirty="0" smtClean="0"/>
              <a:t>Required interfaces. </a:t>
            </a:r>
          </a:p>
          <a:p>
            <a:pPr lvl="2"/>
            <a:r>
              <a:rPr lang="en-US" sz="2300" dirty="0" smtClean="0"/>
              <a:t>protocols for valid call sequences. </a:t>
            </a:r>
          </a:p>
          <a:p>
            <a:pPr lvl="2"/>
            <a:r>
              <a:rPr lang="en-US" sz="2300" dirty="0" smtClean="0"/>
              <a:t>Requirements for the specified   provided services.</a:t>
            </a:r>
          </a:p>
          <a:p>
            <a:pPr lvl="2">
              <a:buNone/>
            </a:pPr>
            <a:endParaRPr lang="en-US" sz="1900" dirty="0" smtClean="0"/>
          </a:p>
          <a:p>
            <a:pPr marL="182880" indent="-182880">
              <a:spcBef>
                <a:spcPts val="0"/>
              </a:spcBef>
              <a:buFont typeface="+mj-lt"/>
              <a:buAutoNum type="alphaLcParenR"/>
            </a:pPr>
            <a:r>
              <a:rPr lang="en-US" sz="2300" dirty="0" smtClean="0"/>
              <a:t>An implemented component:</a:t>
            </a:r>
          </a:p>
          <a:p>
            <a:pPr lvl="1"/>
            <a:r>
              <a:rPr lang="en-US" sz="2300" dirty="0" smtClean="0"/>
              <a:t>Realizes a component specification :</a:t>
            </a:r>
          </a:p>
          <a:p>
            <a:pPr lvl="2"/>
            <a:r>
              <a:rPr lang="en-US" sz="2300" dirty="0" smtClean="0"/>
              <a:t>Providing the functionality specified by the provided interfaces.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Component life-cycle(cont`d)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endParaRPr lang="en-US" sz="2300" dirty="0" smtClean="0"/>
          </a:p>
          <a:p>
            <a:pPr lvl="2"/>
            <a:r>
              <a:rPr lang="en-US" sz="2300" dirty="0" smtClean="0"/>
              <a:t>Information on how the provided services of the implementation, call the required interfaces.</a:t>
            </a:r>
          </a:p>
          <a:p>
            <a:pPr lvl="2"/>
            <a:r>
              <a:rPr lang="en-US" sz="2300" dirty="0" smtClean="0"/>
              <a:t>Information about behavior, resource demands of the component, </a:t>
            </a:r>
          </a:p>
          <a:p>
            <a:pPr lvl="2"/>
            <a:r>
              <a:rPr lang="en-US" sz="2300" dirty="0" smtClean="0"/>
              <a:t> Input parameters.</a:t>
            </a:r>
          </a:p>
          <a:p>
            <a:pPr lvl="2"/>
            <a:endParaRPr lang="en-US" sz="2300" dirty="0" smtClean="0"/>
          </a:p>
          <a:p>
            <a:pPr marL="182880" indent="-182880">
              <a:spcBef>
                <a:spcPts val="0"/>
              </a:spcBef>
              <a:buFont typeface="+mj-lt"/>
              <a:buAutoNum type="alphaLcParenR" startAt="3"/>
            </a:pPr>
            <a:r>
              <a:rPr lang="en-US" sz="2300" dirty="0" smtClean="0"/>
              <a:t>A deployed component:</a:t>
            </a:r>
          </a:p>
          <a:p>
            <a:pPr lvl="1"/>
            <a:r>
              <a:rPr lang="en-US" sz="2300" dirty="0" smtClean="0"/>
              <a:t>Results from assembling:</a:t>
            </a:r>
          </a:p>
          <a:p>
            <a:pPr lvl="2"/>
            <a:r>
              <a:rPr lang="en-US" sz="2300" dirty="0" smtClean="0"/>
              <a:t>Implemented component to other components.</a:t>
            </a:r>
          </a:p>
          <a:p>
            <a:pPr lvl="2"/>
            <a:r>
              <a:rPr lang="en-US" sz="2300" dirty="0" smtClean="0"/>
              <a:t>Allocating it onto a hardware node.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334000"/>
          </a:xfrm>
        </p:spPr>
        <p:txBody>
          <a:bodyPr anchor="ctr">
            <a:normAutofit/>
          </a:bodyPr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component consists of:</a:t>
            </a:r>
          </a:p>
          <a:p>
            <a:pPr lvl="2"/>
            <a:r>
              <a:rPr lang="en-US" dirty="0" smtClean="0"/>
              <a:t>Implementation information.</a:t>
            </a:r>
          </a:p>
          <a:p>
            <a:pPr lvl="2"/>
            <a:r>
              <a:rPr lang="en-US" dirty="0" smtClean="0"/>
              <a:t>Deployment information.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Information about :</a:t>
            </a:r>
          </a:p>
          <a:p>
            <a:pPr lvl="3"/>
            <a:r>
              <a:rPr lang="en-US" dirty="0" smtClean="0"/>
              <a:t>Which provided services can actually be offered.</a:t>
            </a:r>
          </a:p>
          <a:p>
            <a:pPr lvl="3"/>
            <a:r>
              <a:rPr lang="en-US" dirty="0" smtClean="0"/>
              <a:t>Component container.</a:t>
            </a:r>
          </a:p>
          <a:p>
            <a:pPr lvl="3"/>
            <a:r>
              <a:rPr lang="en-US" dirty="0" smtClean="0"/>
              <a:t>Operating system.</a:t>
            </a:r>
          </a:p>
          <a:p>
            <a:pPr lvl="3"/>
            <a:r>
              <a:rPr lang="en-US" dirty="0" smtClean="0"/>
              <a:t> Hardware.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51054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1143000"/>
          </a:xfrm>
        </p:spPr>
        <p:txBody>
          <a:bodyPr/>
          <a:lstStyle/>
          <a:p>
            <a:r>
              <a:rPr lang="en-US" dirty="0" smtClean="0"/>
              <a:t>2. Component life-cycle(cont`d)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Component life-cycle(cont`d)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0" lvl="1" indent="-182880">
              <a:spcBef>
                <a:spcPts val="0"/>
              </a:spcBef>
              <a:buFont typeface="+mj-lt"/>
              <a:buAutoNum type="alphaLcParenR" startAt="4"/>
            </a:pPr>
            <a:endParaRPr lang="en-US" sz="2400" dirty="0" smtClean="0"/>
          </a:p>
          <a:p>
            <a:pPr marL="182880" lvl="1" indent="-182880">
              <a:spcBef>
                <a:spcPts val="0"/>
              </a:spcBef>
              <a:buFont typeface="+mj-lt"/>
              <a:buAutoNum type="alphaLcParenR" startAt="4"/>
            </a:pPr>
            <a:r>
              <a:rPr lang="en-US" sz="2400" dirty="0" smtClean="0"/>
              <a:t>A runtime component:</a:t>
            </a:r>
          </a:p>
          <a:p>
            <a:pPr lvl="1"/>
            <a:r>
              <a:rPr lang="en-US" sz="2200" dirty="0" smtClean="0"/>
              <a:t>May serve client requests:</a:t>
            </a:r>
          </a:p>
          <a:p>
            <a:pPr lvl="2"/>
            <a:r>
              <a:rPr lang="en-US" sz="2000" dirty="0" smtClean="0"/>
              <a:t>Object  in memory.</a:t>
            </a:r>
          </a:p>
          <a:p>
            <a:pPr lvl="1"/>
            <a:r>
              <a:rPr lang="en-US" sz="2200" dirty="0" smtClean="0"/>
              <a:t>Components have an internal state.</a:t>
            </a:r>
          </a:p>
          <a:p>
            <a:pPr lvl="1"/>
            <a:r>
              <a:rPr lang="en-US" sz="2200" dirty="0" smtClean="0"/>
              <a:t>Check the violation of valid protocol states. </a:t>
            </a:r>
          </a:p>
          <a:p>
            <a:pPr lvl="1"/>
            <a:r>
              <a:rPr lang="en-US" sz="2200" dirty="0" smtClean="0"/>
              <a:t> Workload (i.e. the number of clients calling the component).</a:t>
            </a:r>
          </a:p>
          <a:p>
            <a:pPr lvl="1"/>
            <a:r>
              <a:rPr lang="en-US" sz="2200" dirty="0" smtClean="0"/>
              <a:t>Input parameters.</a:t>
            </a:r>
          </a:p>
          <a:p>
            <a:pPr lvl="1"/>
            <a:r>
              <a:rPr lang="en-US" sz="2200" dirty="0" smtClean="0"/>
              <a:t>Information about concurrently running processes.</a:t>
            </a:r>
          </a:p>
          <a:p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Feature diagram for component performance model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algn="ctr">
              <a:buNone/>
            </a:pPr>
            <a:r>
              <a:rPr lang="en-US" sz="2000" dirty="0" smtClean="0"/>
              <a:t>Fig.2, Component  performance models[1]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57600" y="2133600"/>
            <a:ext cx="2438400" cy="762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component performance model</a:t>
            </a:r>
            <a:endParaRPr lang="fa-IR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" name="Straight Connector 7"/>
          <p:cNvCxnSpPr>
            <a:endCxn id="15" idx="0"/>
          </p:cNvCxnSpPr>
          <p:nvPr/>
        </p:nvCxnSpPr>
        <p:spPr>
          <a:xfrm rot="5400000">
            <a:off x="2857500" y="3009900"/>
            <a:ext cx="1600200" cy="1371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16" idx="0"/>
          </p:cNvCxnSpPr>
          <p:nvPr/>
        </p:nvCxnSpPr>
        <p:spPr>
          <a:xfrm rot="5400000">
            <a:off x="3677444" y="3371056"/>
            <a:ext cx="1600200" cy="6492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17" idx="0"/>
          </p:cNvCxnSpPr>
          <p:nvPr/>
        </p:nvCxnSpPr>
        <p:spPr>
          <a:xfrm rot="16200000" flipH="1">
            <a:off x="4400550" y="3524250"/>
            <a:ext cx="1600200" cy="342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18" idx="0"/>
          </p:cNvCxnSpPr>
          <p:nvPr/>
        </p:nvCxnSpPr>
        <p:spPr>
          <a:xfrm rot="16200000" flipH="1">
            <a:off x="5334000" y="3124200"/>
            <a:ext cx="1600200" cy="114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14" idx="0"/>
          </p:cNvCxnSpPr>
          <p:nvPr/>
        </p:nvCxnSpPr>
        <p:spPr>
          <a:xfrm rot="10800000" flipV="1">
            <a:off x="1752600" y="2895600"/>
            <a:ext cx="1905000" cy="1600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19" idx="0"/>
          </p:cNvCxnSpPr>
          <p:nvPr/>
        </p:nvCxnSpPr>
        <p:spPr>
          <a:xfrm>
            <a:off x="6096000" y="2895600"/>
            <a:ext cx="2057400" cy="1600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43000" y="4495800"/>
            <a:ext cx="12192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Schedulable resource demands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38400" y="4495800"/>
            <a:ext cx="10668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Limited resource demands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81400" y="4495800"/>
            <a:ext cx="11430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Control flow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00600" y="4495800"/>
            <a:ext cx="11430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Required service calls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9800" y="4495800"/>
            <a:ext cx="13716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Parameter dependencies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67600" y="4495800"/>
            <a:ext cx="1371600" cy="8382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Internal state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Requirements for a component performance modeling language.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lphaLcParenR"/>
            </a:pPr>
            <a:endParaRPr lang="en-US" dirty="0" smtClean="0"/>
          </a:p>
          <a:p>
            <a:pPr marL="596646" indent="-514350">
              <a:buFont typeface="+mj-lt"/>
              <a:buAutoNum type="alphaLcParenR"/>
            </a:pPr>
            <a:r>
              <a:rPr lang="en-US" sz="2300" b="1" dirty="0" smtClean="0"/>
              <a:t>Schedulable resource demands:</a:t>
            </a:r>
          </a:p>
          <a:p>
            <a:pPr lvl="1"/>
            <a:r>
              <a:rPr lang="en-US" sz="2300" dirty="0" smtClean="0"/>
              <a:t>Access different active resources:</a:t>
            </a:r>
          </a:p>
          <a:p>
            <a:pPr lvl="2"/>
            <a:r>
              <a:rPr lang="en-US" sz="2300" dirty="0" smtClean="0"/>
              <a:t>Processor or  storage device. </a:t>
            </a:r>
          </a:p>
          <a:p>
            <a:pPr lvl="1"/>
            <a:r>
              <a:rPr lang="en-US" sz="2300" dirty="0" smtClean="0"/>
              <a:t>Finding bottlenecks:</a:t>
            </a:r>
          </a:p>
          <a:p>
            <a:pPr lvl="1"/>
            <a:r>
              <a:rPr lang="en-US" sz="2300" dirty="0" smtClean="0"/>
              <a:t> Necessary  to scheduling:</a:t>
            </a:r>
          </a:p>
          <a:p>
            <a:pPr lvl="2"/>
            <a:r>
              <a:rPr lang="en-US" sz="2300" dirty="0" smtClean="0"/>
              <a:t>Resource demands.</a:t>
            </a:r>
          </a:p>
          <a:p>
            <a:pPr lvl="1"/>
            <a:r>
              <a:rPr lang="en-US" sz="2300" dirty="0" smtClean="0"/>
              <a:t>The unit of scheduled resource demands:</a:t>
            </a:r>
          </a:p>
          <a:p>
            <a:pPr lvl="2"/>
            <a:r>
              <a:rPr lang="en-US" sz="2300" dirty="0" smtClean="0"/>
              <a:t> Platform-dependent timing value (seconds).</a:t>
            </a:r>
          </a:p>
          <a:p>
            <a:pPr lvl="2"/>
            <a:r>
              <a:rPr lang="en-US" sz="2300" dirty="0" smtClean="0"/>
              <a:t> Platform-independent value (CPU cycles). </a:t>
            </a:r>
          </a:p>
          <a:p>
            <a:pPr marL="596646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96646" indent="-514350">
              <a:buFont typeface="+mj-lt"/>
              <a:buAutoNum type="alphaLcParenR" startAt="2"/>
            </a:pPr>
            <a:endParaRPr lang="en-US" sz="2300" dirty="0" smtClean="0"/>
          </a:p>
          <a:p>
            <a:pPr marL="596646" indent="-514350">
              <a:buFont typeface="+mj-lt"/>
              <a:buAutoNum type="alphaLcParenR" startAt="2"/>
            </a:pPr>
            <a:r>
              <a:rPr lang="en-US" sz="2300" b="1" dirty="0" smtClean="0"/>
              <a:t>Limited resource demands: </a:t>
            </a:r>
          </a:p>
          <a:p>
            <a:pPr lvl="1"/>
            <a:r>
              <a:rPr lang="en-US" sz="2300" dirty="0" smtClean="0"/>
              <a:t> Semaphores, memory buffers.</a:t>
            </a:r>
          </a:p>
          <a:p>
            <a:pPr lvl="2"/>
            <a:r>
              <a:rPr lang="en-US" sz="2300" dirty="0" smtClean="0"/>
              <a:t>Waiting delays for contention with other concurrently executed services.</a:t>
            </a:r>
          </a:p>
          <a:p>
            <a:pPr marL="596646" indent="-514350">
              <a:buFont typeface="+mj-lt"/>
              <a:buAutoNum type="alphaLcParenR" startAt="3"/>
            </a:pPr>
            <a:r>
              <a:rPr lang="en-US" sz="2300" dirty="0" smtClean="0"/>
              <a:t> </a:t>
            </a:r>
            <a:r>
              <a:rPr lang="en-US" sz="2300" b="1" dirty="0" smtClean="0"/>
              <a:t>Control flow: </a:t>
            </a:r>
          </a:p>
          <a:p>
            <a:pPr lvl="1"/>
            <a:r>
              <a:rPr lang="en-US" sz="2300" dirty="0" smtClean="0"/>
              <a:t>Changing the resource contention:</a:t>
            </a:r>
          </a:p>
          <a:p>
            <a:pPr lvl="2"/>
            <a:r>
              <a:rPr lang="en-US" sz="2300" dirty="0" smtClean="0"/>
              <a:t>The order of accessing resources.</a:t>
            </a:r>
          </a:p>
          <a:p>
            <a:pPr lvl="2"/>
            <a:r>
              <a:rPr lang="en-US" sz="2300" dirty="0" smtClean="0"/>
              <a:t> Calling required services.</a:t>
            </a:r>
          </a:p>
          <a:p>
            <a:pPr marL="596646" indent="-514350">
              <a:buFont typeface="+mj-lt"/>
              <a:buAutoNum type="alphaLcParenR" startAt="2"/>
            </a:pPr>
            <a:endParaRPr lang="en-US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708392" cy="1417638"/>
          </a:xfrm>
        </p:spPr>
        <p:txBody>
          <a:bodyPr>
            <a:normAutofit fontScale="90000"/>
          </a:bodyPr>
          <a:lstStyle/>
          <a:p>
            <a:pPr algn="just" defTabSz="27432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sz="3900" dirty="0" smtClean="0"/>
              <a:t>. Requirements for a	component performance	modeling	 language. (cont`d)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96646" indent="-514350">
              <a:buFont typeface="+mj-lt"/>
              <a:buAutoNum type="alphaLcParenR" startAt="4"/>
            </a:pPr>
            <a:r>
              <a:rPr lang="en-US" sz="2300" b="1" dirty="0" smtClean="0"/>
              <a:t>Required service calls: </a:t>
            </a:r>
          </a:p>
          <a:p>
            <a:pPr lvl="1"/>
            <a:r>
              <a:rPr lang="en-US" sz="2300" dirty="0" smtClean="0"/>
              <a:t>Make calls to required services.</a:t>
            </a:r>
          </a:p>
          <a:p>
            <a:pPr lvl="1"/>
            <a:r>
              <a:rPr lang="en-US" sz="2300" dirty="0" smtClean="0"/>
              <a:t>Service calls:</a:t>
            </a:r>
          </a:p>
          <a:p>
            <a:pPr lvl="2"/>
            <a:r>
              <a:rPr lang="en-US" sz="2300" dirty="0" smtClean="0"/>
              <a:t>Synchronous (the caller blocks until receiving an answer).</a:t>
            </a:r>
          </a:p>
          <a:p>
            <a:pPr lvl="2"/>
            <a:r>
              <a:rPr lang="en-US" sz="2300" dirty="0" smtClean="0"/>
              <a:t>Asynchronous (the caller continues execution immediately after the call).</a:t>
            </a:r>
          </a:p>
          <a:p>
            <a:endParaRPr lang="en-US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708392" cy="1417638"/>
          </a:xfrm>
        </p:spPr>
        <p:txBody>
          <a:bodyPr>
            <a:normAutofit fontScale="90000"/>
          </a:bodyPr>
          <a:lstStyle/>
          <a:p>
            <a:pPr algn="just" defTabSz="27432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sz="3900" dirty="0" smtClean="0"/>
              <a:t>. Requirements for a	component performance	modeling	 language. (cont`d)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800600"/>
          </a:xfrm>
        </p:spPr>
        <p:txBody>
          <a:bodyPr anchor="ctr">
            <a:normAutofit/>
          </a:bodyPr>
          <a:lstStyle/>
          <a:p>
            <a:pPr marL="596646" indent="-514350">
              <a:buFont typeface="+mj-lt"/>
              <a:buAutoNum type="alphaLcParenR" startAt="5"/>
            </a:pPr>
            <a:r>
              <a:rPr lang="en-US" sz="2300" b="1" dirty="0" smtClean="0"/>
              <a:t>Parameter dependencies: </a:t>
            </a:r>
          </a:p>
          <a:p>
            <a:pPr lvl="1"/>
            <a:r>
              <a:rPr lang="en-US" sz="2300" dirty="0" smtClean="0"/>
              <a:t>Values of service parameters change:</a:t>
            </a:r>
          </a:p>
          <a:p>
            <a:pPr lvl="2"/>
            <a:r>
              <a:rPr lang="en-US" sz="2300" dirty="0" smtClean="0"/>
              <a:t>Execution time.</a:t>
            </a:r>
          </a:p>
          <a:p>
            <a:pPr lvl="2"/>
            <a:r>
              <a:rPr lang="en-US" sz="2300" dirty="0" smtClean="0"/>
              <a:t>Memory consumption .</a:t>
            </a:r>
          </a:p>
          <a:p>
            <a:pPr lvl="2"/>
            <a:r>
              <a:rPr lang="en-US" sz="2300" dirty="0" smtClean="0"/>
              <a:t>Its accesses to active or passive resources.</a:t>
            </a:r>
          </a:p>
          <a:p>
            <a:pPr lvl="2"/>
            <a:r>
              <a:rPr lang="en-US" sz="2300" dirty="0" smtClean="0"/>
              <a:t> Number of calls to required services.</a:t>
            </a:r>
          </a:p>
          <a:p>
            <a:pPr marL="596646" indent="-514350">
              <a:buFont typeface="+mj-lt"/>
              <a:buAutoNum type="alphaLcParenR" startAt="6"/>
            </a:pPr>
            <a:r>
              <a:rPr lang="en-US" sz="2300" b="1" dirty="0" smtClean="0"/>
              <a:t>Internal state: </a:t>
            </a:r>
          </a:p>
          <a:p>
            <a:pPr lvl="1"/>
            <a:r>
              <a:rPr lang="en-US" sz="2300" dirty="0" smtClean="0"/>
              <a:t>Global state (equal for all clients).</a:t>
            </a:r>
          </a:p>
          <a:p>
            <a:pPr lvl="1"/>
            <a:r>
              <a:rPr lang="en-US" sz="2300" dirty="0" smtClean="0"/>
              <a:t> Local state (different for each client).</a:t>
            </a:r>
          </a:p>
          <a:p>
            <a:endParaRPr lang="en-US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708392" cy="1417638"/>
          </a:xfrm>
        </p:spPr>
        <p:txBody>
          <a:bodyPr>
            <a:normAutofit fontScale="90000"/>
          </a:bodyPr>
          <a:lstStyle/>
          <a:p>
            <a:pPr algn="just" defTabSz="27432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</a:t>
            </a:r>
            <a:r>
              <a:rPr lang="en-US" sz="3900" dirty="0" smtClean="0"/>
              <a:t>. Requirements for a	component performance	modeling	 language(cont`d)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Performance evaluation methods</a:t>
            </a:r>
            <a:br>
              <a:rPr lang="en-US" sz="3600" dirty="0" smtClean="0"/>
            </a:br>
            <a:endParaRPr lang="en-US" sz="3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953000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1200" dirty="0" smtClean="0"/>
              <a:t>Fig3. Overview of Performance evaluation method[1]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1371600" y="1219200"/>
            <a:ext cx="69342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Performance evaluation Approaches Component-base Software Systems</a:t>
            </a:r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1" name="Shape 30"/>
          <p:cNvCxnSpPr>
            <a:stCxn id="30" idx="2"/>
          </p:cNvCxnSpPr>
          <p:nvPr/>
        </p:nvCxnSpPr>
        <p:spPr>
          <a:xfrm rot="16200000" flipH="1">
            <a:off x="5353050" y="1390650"/>
            <a:ext cx="685800" cy="1714500"/>
          </a:xfrm>
          <a:prstGeom prst="bentConnector2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30" idx="2"/>
          </p:cNvCxnSpPr>
          <p:nvPr/>
        </p:nvCxnSpPr>
        <p:spPr>
          <a:xfrm rot="5400000">
            <a:off x="3486150" y="1238250"/>
            <a:ext cx="685800" cy="2019300"/>
          </a:xfrm>
          <a:prstGeom prst="bentConnector2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2629694" y="2781300"/>
            <a:ext cx="381000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363494" y="2780506"/>
            <a:ext cx="381000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600200" y="2971800"/>
            <a:ext cx="2743200" cy="457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Main Approach</a:t>
            </a:r>
            <a:endParaRPr lang="fa-IR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715000" y="2971800"/>
            <a:ext cx="2667000" cy="457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Supplemental Approach</a:t>
            </a:r>
            <a:endParaRPr lang="fa-IR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Elbow Connector 36"/>
          <p:cNvCxnSpPr/>
          <p:nvPr/>
        </p:nvCxnSpPr>
        <p:spPr>
          <a:xfrm rot="5400000" flipH="1" flipV="1">
            <a:off x="990600" y="3505200"/>
            <a:ext cx="914400" cy="304800"/>
          </a:xfrm>
          <a:prstGeom prst="bentConnector3">
            <a:avLst>
              <a:gd name="adj1" fmla="val 101563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rot="5400000" flipH="1" flipV="1">
            <a:off x="5105400" y="3505200"/>
            <a:ext cx="914400" cy="304800"/>
          </a:xfrm>
          <a:prstGeom prst="bentConnector3">
            <a:avLst>
              <a:gd name="adj1" fmla="val 101563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95400" y="4114800"/>
            <a:ext cx="484632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2896394" y="4571206"/>
            <a:ext cx="457200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752600" y="3886200"/>
            <a:ext cx="2743200" cy="457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Prediction Approaches based on UML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867400" y="3886200"/>
            <a:ext cx="2743200" cy="457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Monitoring Approaches for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Iimplementation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rot="16200000" flipH="1">
            <a:off x="7009606" y="4571207"/>
            <a:ext cx="457200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743200" y="4800600"/>
            <a:ext cx="8382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en-US" sz="1400" dirty="0" smtClean="0"/>
              <a:t>CB-SP</a:t>
            </a:r>
            <a:endParaRPr lang="fa-IR" sz="1400" dirty="0"/>
          </a:p>
        </p:txBody>
      </p:sp>
      <p:sp>
        <p:nvSpPr>
          <p:cNvPr id="48" name="Rectangle 47"/>
          <p:cNvSpPr/>
          <p:nvPr/>
        </p:nvSpPr>
        <p:spPr>
          <a:xfrm>
            <a:off x="6781800" y="4800600"/>
            <a:ext cx="914400" cy="304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rtl="1"/>
            <a:r>
              <a:rPr lang="en-US" sz="1400" dirty="0" smtClean="0"/>
              <a:t>Ref Cam</a:t>
            </a:r>
            <a:endParaRPr lang="fa-IR" sz="1400" dirty="0"/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5410200" y="4114800"/>
            <a:ext cx="475488" cy="1588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 smtClean="0"/>
              <a:t>Outline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indent="-182880" algn="just" defTabSz="274320">
              <a:spcBef>
                <a:spcPts val="0"/>
              </a:spcBef>
              <a:buClr>
                <a:schemeClr val="accent5">
                  <a:lumMod val="75000"/>
                </a:schemeClr>
              </a:buClr>
            </a:pPr>
            <a:endParaRPr lang="en-US" sz="3000" dirty="0" smtClean="0"/>
          </a:p>
          <a:p>
            <a:pPr marL="182880" indent="-182880" algn="just" defTabSz="274320">
              <a:spcBef>
                <a:spcPts val="0"/>
              </a:spcBef>
              <a:buClr>
                <a:schemeClr val="accent5">
                  <a:lumMod val="75000"/>
                </a:schemeClr>
              </a:buClr>
            </a:pPr>
            <a:r>
              <a:rPr lang="en-US" sz="3000" dirty="0" smtClean="0"/>
              <a:t>Introduction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3000" dirty="0" smtClean="0"/>
              <a:t>Why performance evaluation?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Software component performance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Performance evaluation methods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Evaluation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Related work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Future directions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800" dirty="0" smtClean="0"/>
              <a:t>Conclusions</a:t>
            </a:r>
          </a:p>
          <a:p>
            <a:pPr marL="182880" indent="-182880" algn="just" defTabSz="274320">
              <a:spcBef>
                <a:spcPts val="0"/>
              </a:spcBef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172200"/>
            <a:ext cx="457200" cy="47625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45720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 smtClean="0"/>
              <a:t>Main approaches:</a:t>
            </a:r>
          </a:p>
          <a:p>
            <a:pPr lvl="1" defTabSz="182880"/>
            <a:r>
              <a:rPr lang="en-US" dirty="0" smtClean="0"/>
              <a:t> Provide full performance evaluation  processes.</a:t>
            </a:r>
          </a:p>
          <a:p>
            <a:pPr lvl="1" defTabSz="182880">
              <a:buNone/>
            </a:pPr>
            <a:endParaRPr lang="en-US" dirty="0" smtClean="0"/>
          </a:p>
          <a:p>
            <a:r>
              <a:rPr lang="en-US" dirty="0" smtClean="0"/>
              <a:t> Supplemental approaches:</a:t>
            </a:r>
          </a:p>
          <a:p>
            <a:pPr lvl="1"/>
            <a:r>
              <a:rPr lang="en-US" dirty="0" smtClean="0"/>
              <a:t> Focus on specific aspects,:</a:t>
            </a:r>
          </a:p>
          <a:p>
            <a:pPr lvl="2"/>
            <a:r>
              <a:rPr lang="en-US" dirty="0" smtClean="0"/>
              <a:t> Measuring individual components 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954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Performance evaluation methods</a:t>
            </a:r>
            <a:br>
              <a:rPr lang="en-US" sz="3600" dirty="0" smtClean="0"/>
            </a:br>
            <a:endParaRPr 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4953000"/>
          </a:xfrm>
        </p:spPr>
        <p:txBody>
          <a:bodyPr anchor="ctr">
            <a:normAutofit fontScale="70000" lnSpcReduction="20000"/>
          </a:bodyPr>
          <a:lstStyle/>
          <a:p>
            <a:pPr marL="596646" indent="-514350">
              <a:buNone/>
            </a:pPr>
            <a:endParaRPr lang="en-US" sz="2600" dirty="0" smtClean="0"/>
          </a:p>
          <a:p>
            <a:pPr marL="596646" indent="-514350">
              <a:buNone/>
            </a:pPr>
            <a:endParaRPr lang="en-US" sz="2600" dirty="0" smtClean="0"/>
          </a:p>
          <a:p>
            <a:pPr marL="596646" indent="-514350">
              <a:buNone/>
            </a:pPr>
            <a:r>
              <a:rPr lang="en-US" sz="2600" dirty="0" smtClean="0"/>
              <a:t>Prediction approaches based on UML:</a:t>
            </a:r>
          </a:p>
          <a:p>
            <a:r>
              <a:rPr lang="en-US" sz="2600" b="1" dirty="0" smtClean="0"/>
              <a:t>This group:</a:t>
            </a:r>
          </a:p>
          <a:p>
            <a:pPr lvl="1"/>
            <a:r>
              <a:rPr lang="en-US" sz="2600" dirty="0" smtClean="0"/>
              <a:t>Component-based software systems  modeled with the unified modeling language (UML).</a:t>
            </a:r>
          </a:p>
          <a:p>
            <a:pPr lvl="1"/>
            <a:r>
              <a:rPr lang="en-US" sz="2600" dirty="0" smtClean="0"/>
              <a:t>Approaches in this group target performance predictions during design time.</a:t>
            </a:r>
          </a:p>
          <a:p>
            <a:pPr lvl="1"/>
            <a:endParaRPr lang="en-US" sz="2600" dirty="0" smtClean="0"/>
          </a:p>
          <a:p>
            <a:r>
              <a:rPr lang="en-US" sz="2600" b="1" dirty="0" smtClean="0"/>
              <a:t>Modeled with the Unified </a:t>
            </a:r>
            <a:r>
              <a:rPr lang="en-US" sz="2600" b="1" dirty="0" err="1" smtClean="0"/>
              <a:t>Modelling</a:t>
            </a:r>
            <a:r>
              <a:rPr lang="en-US" sz="2600" b="1" dirty="0" smtClean="0"/>
              <a:t> Language (UML)</a:t>
            </a:r>
          </a:p>
          <a:p>
            <a:pPr lvl="1"/>
            <a:r>
              <a:rPr lang="en-US" sz="2600" dirty="0" smtClean="0"/>
              <a:t>UML  modeling  component behavior with:</a:t>
            </a:r>
          </a:p>
          <a:p>
            <a:pPr lvl="2"/>
            <a:r>
              <a:rPr lang="en-US" sz="2600" dirty="0" smtClean="0"/>
              <a:t> Sequence, activity, and collaboration diagrams. </a:t>
            </a:r>
          </a:p>
          <a:p>
            <a:pPr lvl="1"/>
            <a:r>
              <a:rPr lang="en-US" sz="2600" dirty="0" smtClean="0"/>
              <a:t>Component allocation described:</a:t>
            </a:r>
          </a:p>
          <a:p>
            <a:pPr lvl="2"/>
            <a:r>
              <a:rPr lang="en-US" sz="2600" dirty="0" smtClean="0"/>
              <a:t> Deployment diagrams.</a:t>
            </a:r>
          </a:p>
          <a:p>
            <a:pPr lvl="1"/>
            <a:r>
              <a:rPr lang="en-US" sz="2600" dirty="0" smtClean="0"/>
              <a:t>UML supports:</a:t>
            </a:r>
          </a:p>
          <a:p>
            <a:pPr lvl="2"/>
            <a:r>
              <a:rPr lang="en-US" sz="2600" dirty="0" smtClean="0"/>
              <a:t> Modeling performance attributes:</a:t>
            </a:r>
          </a:p>
          <a:p>
            <a:pPr lvl="3"/>
            <a:r>
              <a:rPr lang="en-US" sz="2600" dirty="0" smtClean="0"/>
              <a:t> Timing values, workload parameters. </a:t>
            </a:r>
            <a:endParaRPr lang="en-US" dirty="0" smtClean="0"/>
          </a:p>
          <a:p>
            <a:pPr marL="596646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716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Component-Based Software Performance Engineering(CB-SPE)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UML as design model.</a:t>
            </a:r>
          </a:p>
          <a:p>
            <a:r>
              <a:rPr lang="en-US" dirty="0" smtClean="0"/>
              <a:t>The CB-SPE framework includes :</a:t>
            </a:r>
          </a:p>
          <a:p>
            <a:pPr lvl="1"/>
            <a:r>
              <a:rPr lang="en-US" dirty="0" smtClean="0"/>
              <a:t>Freely available modeling tools (ArgoUML).</a:t>
            </a:r>
          </a:p>
          <a:p>
            <a:pPr lvl="1"/>
            <a:r>
              <a:rPr lang="en-US" dirty="0" smtClean="0"/>
              <a:t>Transformation tool to map the UML model to execution graphs.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4800600"/>
          </a:xfrm>
        </p:spPr>
        <p:txBody>
          <a:bodyPr>
            <a:noAutofit/>
          </a:bodyPr>
          <a:lstStyle/>
          <a:p>
            <a:pPr marL="596646" indent="-514350">
              <a:buNone/>
            </a:pPr>
            <a:r>
              <a:rPr lang="en-US" sz="1800" dirty="0" smtClean="0"/>
              <a:t>Measurement  approaches for component implementations:</a:t>
            </a:r>
          </a:p>
          <a:p>
            <a:r>
              <a:rPr lang="en-US" sz="1800" b="1" i="1" dirty="0" smtClean="0"/>
              <a:t>The goal  in measurement approaches :</a:t>
            </a:r>
          </a:p>
          <a:p>
            <a:pPr lvl="1"/>
            <a:r>
              <a:rPr lang="en-US" sz="1800" dirty="0" smtClean="0"/>
              <a:t>To derive  parameterized  performance specifications via multiple measurements. </a:t>
            </a:r>
          </a:p>
          <a:p>
            <a:r>
              <a:rPr lang="en-US" sz="1800" dirty="0" smtClean="0"/>
              <a:t> These approaches  include:</a:t>
            </a:r>
          </a:p>
          <a:p>
            <a:pPr lvl="1"/>
            <a:r>
              <a:rPr lang="en-US" sz="1800" dirty="0" smtClean="0"/>
              <a:t> A testbed to execute the components.</a:t>
            </a:r>
          </a:p>
          <a:p>
            <a:pPr>
              <a:buSzPct val="100000"/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800" b="1" dirty="0" err="1" smtClean="0"/>
              <a:t>RefCAM</a:t>
            </a:r>
            <a:r>
              <a:rPr lang="en-US" sz="1800" b="1" dirty="0" smtClean="0"/>
              <a:t>:</a:t>
            </a:r>
          </a:p>
          <a:p>
            <a:pPr lvl="1"/>
            <a:r>
              <a:rPr lang="en-US" sz="1800" dirty="0" smtClean="0"/>
              <a:t>Approach to determine resource demand for software components</a:t>
            </a:r>
          </a:p>
          <a:p>
            <a:pPr lvl="1"/>
            <a:r>
              <a:rPr lang="en-US" sz="1800" dirty="0" smtClean="0"/>
              <a:t>Dependency to:</a:t>
            </a:r>
          </a:p>
          <a:p>
            <a:pPr lvl="2"/>
            <a:r>
              <a:rPr lang="en-US" sz="1800" dirty="0" smtClean="0"/>
              <a:t>Input parameter value, execution environments.</a:t>
            </a:r>
          </a:p>
          <a:p>
            <a:r>
              <a:rPr lang="en-US" sz="1800" b="1" dirty="0" err="1" smtClean="0"/>
              <a:t>RefCAM</a:t>
            </a:r>
            <a:r>
              <a:rPr lang="en-US" sz="1800" b="1" dirty="0" smtClean="0"/>
              <a:t>:</a:t>
            </a:r>
          </a:p>
          <a:p>
            <a:pPr lvl="1"/>
            <a:r>
              <a:rPr lang="en-US" sz="1800" dirty="0" smtClean="0"/>
              <a:t>Records CPU demands.</a:t>
            </a:r>
          </a:p>
          <a:p>
            <a:pPr lvl="1"/>
            <a:r>
              <a:rPr lang="en-US" sz="1800" dirty="0" smtClean="0"/>
              <a:t> Applies function fitting  techniques for different execution environments.</a:t>
            </a:r>
          </a:p>
          <a:p>
            <a:pPr lvl="1"/>
            <a:r>
              <a:rPr lang="en-US" sz="1800" dirty="0" smtClean="0"/>
              <a:t> The results are stored in a repository.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498080" cy="1143000"/>
          </a:xfrm>
        </p:spPr>
        <p:txBody>
          <a:bodyPr/>
          <a:lstStyle/>
          <a:p>
            <a:r>
              <a:rPr lang="en-US" dirty="0" smtClean="0"/>
              <a:t>Supplemental approaches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features</a:t>
            </a:r>
            <a:r>
              <a:rPr lang="en-US" dirty="0" smtClean="0">
                <a:sym typeface="Wingdings" pitchFamily="2" charset="2"/>
              </a:rPr>
              <a:t>: (CB-SPE)</a:t>
            </a:r>
            <a:endParaRPr lang="en-US" dirty="0" smtClean="0"/>
          </a:p>
          <a:p>
            <a:pPr lvl="1"/>
            <a:r>
              <a:rPr lang="en-US" dirty="0" smtClean="0"/>
              <a:t>Target domain.</a:t>
            </a:r>
          </a:p>
          <a:p>
            <a:pPr lvl="2"/>
            <a:r>
              <a:rPr lang="en-US" dirty="0" smtClean="0"/>
              <a:t>Distributed system.</a:t>
            </a:r>
          </a:p>
          <a:p>
            <a:pPr lvl="1"/>
            <a:r>
              <a:rPr lang="en-US" dirty="0" smtClean="0"/>
              <a:t>Component description language.</a:t>
            </a:r>
          </a:p>
          <a:p>
            <a:pPr lvl="2"/>
            <a:r>
              <a:rPr lang="en-US" dirty="0" smtClean="0"/>
              <a:t>UML.</a:t>
            </a:r>
          </a:p>
          <a:p>
            <a:pPr lvl="1"/>
            <a:r>
              <a:rPr lang="en-US" dirty="0" smtClean="0"/>
              <a:t>Tool Support:</a:t>
            </a:r>
          </a:p>
          <a:p>
            <a:pPr lvl="2"/>
            <a:r>
              <a:rPr lang="en-US" dirty="0" smtClean="0"/>
              <a:t>Modeling,  analysis(CB-SPE Tool suite)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716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105400"/>
          </a:xfrm>
        </p:spPr>
        <p:txBody>
          <a:bodyPr>
            <a:normAutofit fontScale="62500" lnSpcReduction="20000"/>
          </a:bodyPr>
          <a:lstStyle/>
          <a:p>
            <a:pPr algn="justLow"/>
            <a:r>
              <a:rPr lang="en-US" sz="2600" dirty="0" smtClean="0"/>
              <a:t>During the last ten years:</a:t>
            </a:r>
          </a:p>
          <a:p>
            <a:pPr lvl="1" algn="justLow"/>
            <a:r>
              <a:rPr lang="en-US" sz="2600" dirty="0" smtClean="0"/>
              <a:t>Researchers have proposed many approaches for evaluating the  performance of component-based software systems. </a:t>
            </a:r>
          </a:p>
          <a:p>
            <a:pPr lvl="1" algn="justLow"/>
            <a:endParaRPr lang="en-US" sz="2600" dirty="0" smtClean="0"/>
          </a:p>
          <a:p>
            <a:pPr algn="justLow"/>
            <a:r>
              <a:rPr lang="en-US" sz="2600" dirty="0" smtClean="0"/>
              <a:t>Approaches deal with both:</a:t>
            </a:r>
          </a:p>
          <a:p>
            <a:pPr lvl="1" algn="justLow"/>
            <a:r>
              <a:rPr lang="en-US" sz="2600" dirty="0" smtClean="0"/>
              <a:t> Performance prediction.</a:t>
            </a:r>
          </a:p>
          <a:p>
            <a:pPr lvl="1" algn="justLow"/>
            <a:r>
              <a:rPr lang="en-US" sz="2600" dirty="0" smtClean="0"/>
              <a:t> Performance measurement.</a:t>
            </a:r>
          </a:p>
          <a:p>
            <a:pPr lvl="1" algn="justLow"/>
            <a:endParaRPr lang="en-US" sz="2600" dirty="0" smtClean="0"/>
          </a:p>
          <a:p>
            <a:pPr algn="justLow"/>
            <a:r>
              <a:rPr lang="en-US" sz="2600" dirty="0" smtClean="0"/>
              <a:t>Classical performance models:</a:t>
            </a:r>
          </a:p>
          <a:p>
            <a:pPr lvl="1" algn="justLow"/>
            <a:r>
              <a:rPr lang="en-US" sz="2600" dirty="0" smtClean="0"/>
              <a:t>Queuing networks, stochastic Petri nets, stochastic process algebras.</a:t>
            </a:r>
          </a:p>
          <a:p>
            <a:pPr lvl="1" algn="justLow"/>
            <a:endParaRPr lang="en-US" sz="2600" dirty="0" smtClean="0"/>
          </a:p>
          <a:p>
            <a:pPr algn="justLow"/>
            <a:r>
              <a:rPr lang="en-US" sz="2600" dirty="0" smtClean="0"/>
              <a:t>Balsamo reviewed model-based performance prediction methods for general systems.</a:t>
            </a:r>
          </a:p>
          <a:p>
            <a:pPr algn="justLow"/>
            <a:endParaRPr lang="en-US" sz="2600" dirty="0" smtClean="0"/>
          </a:p>
          <a:p>
            <a:pPr algn="justLow"/>
            <a:r>
              <a:rPr lang="en-US" sz="2600" dirty="0" smtClean="0"/>
              <a:t>Becker provided an overview of component-based performance modeling and measurements methods.</a:t>
            </a:r>
          </a:p>
          <a:p>
            <a:pPr algn="justLow"/>
            <a:endParaRPr lang="en-US" sz="2600" dirty="0" smtClean="0"/>
          </a:p>
          <a:p>
            <a:pPr algn="justLow"/>
            <a:r>
              <a:rPr lang="en-US" sz="2600" dirty="0" smtClean="0"/>
              <a:t>Woodside designed a roadmap for future research in the domain of software performance engineering and recommended to exploit techniques from Model-Driven Development for performance evaluation of component-based systems.</a:t>
            </a:r>
          </a:p>
          <a:p>
            <a:pPr lvl="1" algn="justLow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1148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directions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55000" lnSpcReduction="20000"/>
          </a:bodyPr>
          <a:lstStyle/>
          <a:p>
            <a:pPr algn="justLow"/>
            <a:r>
              <a:rPr lang="en-US" dirty="0" smtClean="0"/>
              <a:t>There is limited consensus about the performance modeling       language for component-based systems. </a:t>
            </a:r>
          </a:p>
          <a:p>
            <a:pPr algn="justLow">
              <a:buNone/>
            </a:pPr>
            <a:endParaRPr lang="en-US" dirty="0" smtClean="0"/>
          </a:p>
          <a:p>
            <a:pPr algn="justLow"/>
            <a:r>
              <a:rPr lang="en-US" dirty="0" smtClean="0"/>
              <a:t>Component performance can be modeled on different abstraction levels. </a:t>
            </a:r>
          </a:p>
          <a:p>
            <a:pPr algn="justLow"/>
            <a:endParaRPr lang="en-US" dirty="0" smtClean="0"/>
          </a:p>
          <a:p>
            <a:pPr algn="justLow"/>
            <a:r>
              <a:rPr lang="en-US" dirty="0" smtClean="0"/>
              <a:t>The question is:</a:t>
            </a:r>
          </a:p>
          <a:p>
            <a:pPr lvl="1" algn="justLow"/>
            <a:r>
              <a:rPr lang="en-US" dirty="0" smtClean="0"/>
              <a:t>which detail to include into the performance models because of its impact on timing.</a:t>
            </a:r>
          </a:p>
          <a:p>
            <a:pPr lvl="1" algn="justLow"/>
            <a:r>
              <a:rPr lang="en-US" dirty="0" smtClean="0"/>
              <a:t>which detail to abstract because of its limited impact. </a:t>
            </a:r>
          </a:p>
          <a:p>
            <a:pPr lvl="1" algn="justLow"/>
            <a:endParaRPr lang="en-US" dirty="0" smtClean="0"/>
          </a:p>
          <a:p>
            <a:pPr algn="justLow"/>
            <a:r>
              <a:rPr lang="en-US" dirty="0" smtClean="0"/>
              <a:t>The goal is to create an abstraction of a software component:</a:t>
            </a:r>
          </a:p>
          <a:p>
            <a:pPr lvl="1" algn="justLow"/>
            <a:r>
              <a:rPr lang="en-US" dirty="0" smtClean="0"/>
              <a:t>Allows accurate performance prediction results.</a:t>
            </a:r>
          </a:p>
          <a:p>
            <a:pPr lvl="1" algn="justLow"/>
            <a:endParaRPr lang="en-US" dirty="0" smtClean="0"/>
          </a:p>
          <a:p>
            <a:pPr algn="justLow"/>
            <a:r>
              <a:rPr lang="en-US" dirty="0" smtClean="0"/>
              <a:t>Most existing methods do not support modeling internal state and parameter dependencies well. More research and experiments into this direction are necessary.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Conclusions</a:t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Practitioners gain:</a:t>
            </a:r>
          </a:p>
          <a:p>
            <a:pPr lvl="1"/>
            <a:r>
              <a:rPr lang="en-US" dirty="0" smtClean="0"/>
              <a:t>An overview of  performance evaluation methods proposed in the research.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Select methods according to their specific situation.</a:t>
            </a:r>
          </a:p>
          <a:p>
            <a:endParaRPr lang="en-US" dirty="0" smtClean="0"/>
          </a:p>
          <a:p>
            <a:r>
              <a:rPr lang="en-US" dirty="0" smtClean="0"/>
              <a:t>A generic approach applicable on all kinds of component-based systems may not be achievable.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/>
            <a:r>
              <a:rPr lang="en-US" dirty="0" smtClean="0"/>
              <a:t>H. </a:t>
            </a:r>
            <a:r>
              <a:rPr lang="en-US" dirty="0" err="1" smtClean="0"/>
              <a:t>Koziolek</a:t>
            </a:r>
            <a:r>
              <a:rPr lang="en-US" dirty="0" smtClean="0"/>
              <a:t>, Performance evaluation of component-based software systems: A survey, Performance Evaluation (2009),</a:t>
            </a:r>
          </a:p>
          <a:p>
            <a:pPr algn="justLow">
              <a:buNone/>
            </a:pPr>
            <a:r>
              <a:rPr lang="en-US" dirty="0" smtClean="0"/>
              <a:t>   doi:10.1016/j.peva.2009.07.007</a:t>
            </a:r>
          </a:p>
          <a:p>
            <a:pPr algn="justLow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498080" cy="4800600"/>
          </a:xfrm>
        </p:spPr>
        <p:txBody>
          <a:bodyPr>
            <a:noAutofit/>
          </a:bodyPr>
          <a:lstStyle/>
          <a:p>
            <a:pPr marL="182880" indent="-182880" algn="just" defTabSz="274320">
              <a:spcBef>
                <a:spcPts val="0"/>
              </a:spcBef>
            </a:pPr>
            <a:r>
              <a:rPr lang="en-US" sz="2400" b="1" dirty="0" smtClean="0"/>
              <a:t>Software components:</a:t>
            </a:r>
          </a:p>
          <a:p>
            <a:pPr lvl="1"/>
            <a:r>
              <a:rPr lang="en-US" sz="2400" dirty="0" smtClean="0"/>
              <a:t>Units of composition with defined:</a:t>
            </a:r>
          </a:p>
          <a:p>
            <a:pPr lvl="2"/>
            <a:r>
              <a:rPr lang="en-US" dirty="0" smtClean="0"/>
              <a:t> Provided and required interfaces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400" b="1" dirty="0" smtClean="0"/>
              <a:t>Component-based	 software	 engineering: </a:t>
            </a:r>
          </a:p>
          <a:p>
            <a:pPr lvl="1" defTabSz="182880"/>
            <a:r>
              <a:rPr lang="en-US" sz="2400" dirty="0" smtClean="0"/>
              <a:t>Successor	of	object-oriented	 software development</a:t>
            </a:r>
          </a:p>
          <a:p>
            <a:pPr marL="182880" indent="-182880" algn="just" defTabSz="274320">
              <a:spcBef>
                <a:spcPts val="0"/>
              </a:spcBef>
            </a:pPr>
            <a:r>
              <a:rPr lang="en-US" sz="2400" b="1" dirty="0" smtClean="0"/>
              <a:t>The challenge for component performance   models: </a:t>
            </a:r>
          </a:p>
          <a:p>
            <a:pPr lvl="1"/>
            <a:r>
              <a:rPr lang="en-US" sz="2400" dirty="0" smtClean="0"/>
              <a:t>Performance of software component in  running system:</a:t>
            </a:r>
          </a:p>
          <a:p>
            <a:pPr lvl="2"/>
            <a:r>
              <a:rPr lang="en-US" dirty="0" smtClean="0"/>
              <a:t> Context</a:t>
            </a:r>
          </a:p>
          <a:p>
            <a:pPr lvl="2"/>
            <a:r>
              <a:rPr lang="en-US" dirty="0" smtClean="0"/>
              <a:t> Usage profile</a:t>
            </a:r>
          </a:p>
          <a:p>
            <a:pPr lvl="2"/>
            <a:r>
              <a:rPr lang="en-US" sz="2000" dirty="0" smtClean="0"/>
              <a:t>Usually unknown to the component developer</a:t>
            </a:r>
          </a:p>
          <a:p>
            <a:pPr marL="457200" indent="-182880" algn="just" defTabSz="182880">
              <a:spcBef>
                <a:spcPts val="0"/>
              </a:spcBef>
            </a:pPr>
            <a:endParaRPr lang="en-US" sz="2400" dirty="0" smtClean="0"/>
          </a:p>
          <a:p>
            <a:pPr algn="just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47244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500" dirty="0" smtClean="0"/>
              <a:t>Introduction</a:t>
            </a:r>
            <a:endParaRPr lang="en-US" sz="4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79080" cy="1143000"/>
          </a:xfrm>
        </p:spPr>
        <p:txBody>
          <a:bodyPr>
            <a:noAutofit/>
          </a:bodyPr>
          <a:lstStyle/>
          <a:p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800" dirty="0" smtClean="0"/>
              <a:t>Why performance evaluation?</a:t>
            </a:r>
            <a:br>
              <a:rPr lang="en-US" sz="4800" dirty="0" smtClean="0"/>
            </a:br>
            <a:r>
              <a:rPr lang="en-US" sz="4500" dirty="0" smtClean="0"/>
              <a:t/>
            </a:r>
            <a:br>
              <a:rPr lang="en-US" sz="4500" dirty="0" smtClean="0"/>
            </a:b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848600" cy="4800600"/>
          </a:xfrm>
        </p:spPr>
        <p:txBody>
          <a:bodyPr>
            <a:normAutofit/>
          </a:bodyPr>
          <a:lstStyle/>
          <a:p>
            <a:pPr marL="182880" indent="-182880" algn="just" defTabSz="182880">
              <a:spcBef>
                <a:spcPts val="0"/>
              </a:spcBef>
            </a:pPr>
            <a:r>
              <a:rPr lang="en-US" sz="2600" b="1" dirty="0" smtClean="0"/>
              <a:t>Analyzing models:</a:t>
            </a:r>
          </a:p>
          <a:p>
            <a:pPr marL="457200" lvl="1" indent="-182880" algn="just" defTabSz="182880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600" dirty="0" smtClean="0"/>
              <a:t>Avoid 	performance	 problems	 in implementation</a:t>
            </a:r>
          </a:p>
          <a:p>
            <a:pPr marL="457200" lvl="1" indent="-182880" algn="just" defTabSz="182880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600" dirty="0" smtClean="0"/>
              <a:t>Avoid substantial costs for redesigning.</a:t>
            </a:r>
          </a:p>
          <a:p>
            <a:pPr marL="457200" lvl="1" indent="-182880" algn="just" defTabSz="182880">
              <a:spcBef>
                <a:spcPts val="0"/>
              </a:spcBef>
              <a:buNone/>
            </a:pPr>
            <a:endParaRPr lang="en-US" sz="2600" dirty="0" smtClean="0"/>
          </a:p>
          <a:p>
            <a:pPr marL="182880" indent="-182880" algn="just" defTabSz="182880">
              <a:spcBef>
                <a:spcPts val="0"/>
              </a:spcBef>
            </a:pPr>
            <a:r>
              <a:rPr lang="en-US" sz="2600" b="1" dirty="0" smtClean="0"/>
              <a:t>Analyze the observable performance :</a:t>
            </a:r>
          </a:p>
          <a:p>
            <a:pPr marL="457200" lvl="1" indent="-182880" algn="just" defTabSz="182880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600" dirty="0" smtClean="0"/>
              <a:t>Implemented and running components.</a:t>
            </a:r>
          </a:p>
          <a:p>
            <a:pPr marL="704088" lvl="2" indent="-182880" algn="just" defTabSz="182880">
              <a:spcBef>
                <a:spcPts val="0"/>
              </a:spcBef>
            </a:pPr>
            <a:r>
              <a:rPr lang="en-US" sz="2600" dirty="0" smtClean="0"/>
              <a:t>To understand performance  properties.</a:t>
            </a:r>
          </a:p>
          <a:p>
            <a:pPr marL="704088" lvl="2" indent="-182880" algn="just" defTabSz="182880">
              <a:spcBef>
                <a:spcPts val="0"/>
              </a:spcBef>
            </a:pPr>
            <a:r>
              <a:rPr lang="en-US" sz="2600" dirty="0" smtClean="0"/>
              <a:t>To determine their maximum capacity.</a:t>
            </a:r>
          </a:p>
          <a:p>
            <a:pPr lvl="2" indent="-182880" algn="just" defTabSz="18288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600" dirty="0" smtClean="0"/>
              <a:t>Identify performance-critical components.</a:t>
            </a:r>
          </a:p>
          <a:p>
            <a:pPr lvl="2" indent="-182880" algn="just" defTabSz="18288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600" dirty="0" smtClean="0"/>
              <a:t>To remove performance bottlenecks.</a:t>
            </a:r>
          </a:p>
          <a:p>
            <a:pPr lvl="1" indent="-182880" algn="just" defTabSz="182880">
              <a:spcBef>
                <a:spcPts val="0"/>
              </a:spcBef>
            </a:pP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172200"/>
            <a:ext cx="457200" cy="47625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43434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Software component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indent="-182880" defTabSz="182880">
              <a:spcBef>
                <a:spcPts val="0"/>
              </a:spcBef>
              <a:buFont typeface="+mj-lt"/>
              <a:buAutoNum type="arabicPeriod"/>
            </a:pPr>
            <a:endParaRPr lang="en-US" dirty="0" smtClean="0"/>
          </a:p>
          <a:p>
            <a:pPr marL="182880" indent="-182880" defTabSz="18288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Factors	 influencing	component  	performance.</a:t>
            </a:r>
          </a:p>
          <a:p>
            <a:pPr marL="182880" indent="-182880" defTabSz="18288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Component life-cycle.</a:t>
            </a:r>
          </a:p>
          <a:p>
            <a:pPr marL="182880" indent="-182880" defTabSz="18288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Requirements for a component 	performance modeling language.</a:t>
            </a:r>
          </a:p>
          <a:p>
            <a:pPr marL="182880" indent="-182880" defTabSz="182880">
              <a:lnSpc>
                <a:spcPct val="15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182880" indent="-182880" defTabSz="18288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51054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14488" cy="1417638"/>
          </a:xfrm>
        </p:spPr>
        <p:txBody>
          <a:bodyPr>
            <a:noAutofit/>
          </a:bodyPr>
          <a:lstStyle/>
          <a:p>
            <a:pPr algn="just" defTabSz="274320"/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000" dirty="0" smtClean="0"/>
              <a:t>Factors	 influencing	 component  performance:</a:t>
            </a:r>
            <a:br>
              <a:rPr lang="en-US" sz="3000" dirty="0" smtClean="0"/>
            </a:br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182880" indent="-182880" algn="ctr" defTabSz="182880">
              <a:spcBef>
                <a:spcPts val="0"/>
              </a:spcBef>
              <a:buNone/>
            </a:pPr>
            <a:r>
              <a:rPr lang="en-US" sz="2000" dirty="0" smtClean="0"/>
              <a:t>Fig1. Factors	 influencing	 component 	performance [1]</a:t>
            </a:r>
          </a:p>
          <a:p>
            <a:pPr algn="ctr"/>
            <a:endParaRPr lang="en-US" sz="2400" dirty="0"/>
          </a:p>
        </p:txBody>
      </p:sp>
      <p:pic>
        <p:nvPicPr>
          <p:cNvPr id="10" name="Content Placeholder 5" descr="fig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676400"/>
            <a:ext cx="7140046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153400" cy="1524000"/>
          </a:xfrm>
        </p:spPr>
        <p:txBody>
          <a:bodyPr>
            <a:normAutofit fontScale="90000"/>
          </a:bodyPr>
          <a:lstStyle/>
          <a:p>
            <a:pPr algn="just" defTabSz="182880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 smtClean="0"/>
              <a:t>1.Factors	 influencing	 component performance: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800600"/>
          </a:xfrm>
        </p:spPr>
        <p:txBody>
          <a:bodyPr>
            <a:normAutofit/>
          </a:bodyPr>
          <a:lstStyle/>
          <a:p>
            <a:pPr marL="182880" lvl="1" indent="-182880" algn="just" defTabSz="182880"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Component implementation:</a:t>
            </a:r>
          </a:p>
          <a:p>
            <a:pPr lvl="2"/>
            <a:r>
              <a:rPr lang="en-US" dirty="0" smtClean="0"/>
              <a:t>Different implementation:</a:t>
            </a:r>
          </a:p>
          <a:p>
            <a:pPr lvl="3"/>
            <a:r>
              <a:rPr lang="en-US" dirty="0" smtClean="0"/>
              <a:t> Two components provide same service functionally.</a:t>
            </a:r>
          </a:p>
          <a:p>
            <a:pPr lvl="5"/>
            <a:r>
              <a:rPr lang="en-US" dirty="0" smtClean="0"/>
              <a:t>Exhibit different execution times.</a:t>
            </a:r>
          </a:p>
          <a:p>
            <a:pPr lvl="6">
              <a:buFont typeface="Wingdings" pitchFamily="2" charset="2"/>
              <a:buChar char="Ø"/>
            </a:pPr>
            <a:r>
              <a:rPr lang="en-US" dirty="0" smtClean="0"/>
              <a:t> Running on the same resources.</a:t>
            </a:r>
          </a:p>
          <a:p>
            <a:pPr lvl="6">
              <a:buFont typeface="Wingdings" pitchFamily="2" charset="2"/>
              <a:buChar char="Ø"/>
            </a:pPr>
            <a:r>
              <a:rPr lang="en-US" dirty="0" smtClean="0"/>
              <a:t> Given the same inputs.</a:t>
            </a:r>
            <a:endParaRPr lang="en-US" sz="2800" dirty="0" smtClean="0"/>
          </a:p>
          <a:p>
            <a:pPr marL="182880" lvl="1" indent="-182880" defTabSz="274320">
              <a:spcBef>
                <a:spcPts val="0"/>
              </a:spcBef>
              <a:buFont typeface="+mj-lt"/>
              <a:buAutoNum type="alphaLcParenR" startAt="2"/>
            </a:pPr>
            <a:r>
              <a:rPr lang="en-US" dirty="0" smtClean="0"/>
              <a:t>Required services:</a:t>
            </a:r>
          </a:p>
          <a:p>
            <a:pPr lvl="2"/>
            <a:r>
              <a:rPr lang="en-US" dirty="0" smtClean="0"/>
              <a:t>Component service A invokes required services B:</a:t>
            </a:r>
          </a:p>
          <a:p>
            <a:pPr lvl="3"/>
            <a:r>
              <a:rPr lang="en-US" dirty="0" smtClean="0"/>
              <a:t>The execution time of B adds up to the execution time of A. </a:t>
            </a:r>
          </a:p>
          <a:p>
            <a:pPr lvl="2"/>
            <a:r>
              <a:rPr lang="en-US" dirty="0" smtClean="0"/>
              <a:t>overall execution time of a component service:</a:t>
            </a:r>
          </a:p>
          <a:p>
            <a:pPr lvl="3"/>
            <a:r>
              <a:rPr lang="en-US" dirty="0" smtClean="0"/>
              <a:t> execution time of required services.</a:t>
            </a:r>
            <a:endParaRPr lang="en-US" sz="2800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9360"/>
            <a:ext cx="45720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8077200" cy="1143000"/>
          </a:xfrm>
        </p:spPr>
        <p:txBody>
          <a:bodyPr>
            <a:normAutofit fontScale="90000"/>
          </a:bodyPr>
          <a:lstStyle/>
          <a:p>
            <a:pPr defTabSz="182880"/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smtClean="0"/>
              <a:t>1.Factors	 influencing	 component 		performance: (cont`d)</a:t>
            </a:r>
            <a:br>
              <a:rPr lang="en-US" sz="3300" dirty="0" smtClean="0"/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4800600"/>
          </a:xfrm>
        </p:spPr>
        <p:txBody>
          <a:bodyPr>
            <a:normAutofit/>
          </a:bodyPr>
          <a:lstStyle/>
          <a:p>
            <a:pPr marL="182880" lvl="1" indent="-182880" defTabSz="274320">
              <a:spcBef>
                <a:spcPts val="0"/>
              </a:spcBef>
              <a:buFont typeface="+mj-lt"/>
              <a:buAutoNum type="alphaLcParenR" startAt="3"/>
            </a:pPr>
            <a:endParaRPr lang="en-US" sz="2300" dirty="0" smtClean="0"/>
          </a:p>
          <a:p>
            <a:pPr marL="182880" lvl="1" indent="-182880" defTabSz="274320">
              <a:spcBef>
                <a:spcPts val="0"/>
              </a:spcBef>
              <a:buFont typeface="+mj-lt"/>
              <a:buAutoNum type="alphaLcParenR" startAt="3"/>
            </a:pPr>
            <a:endParaRPr lang="en-US" sz="2300" dirty="0" smtClean="0"/>
          </a:p>
          <a:p>
            <a:pPr marL="182880" lvl="1" indent="-182880" defTabSz="274320">
              <a:spcBef>
                <a:spcPts val="0"/>
              </a:spcBef>
              <a:buFont typeface="+mj-lt"/>
              <a:buAutoNum type="alphaLcParenR" startAt="3"/>
            </a:pPr>
            <a:r>
              <a:rPr lang="en-US" sz="2300" dirty="0" smtClean="0"/>
              <a:t>Deployment platform:</a:t>
            </a:r>
          </a:p>
          <a:p>
            <a:pPr lvl="1"/>
            <a:r>
              <a:rPr lang="en-US" sz="2300" dirty="0" smtClean="0"/>
              <a:t>Deploy software component to different platforms. </a:t>
            </a:r>
          </a:p>
          <a:p>
            <a:pPr lvl="1"/>
            <a:r>
              <a:rPr lang="en-US" sz="2300" dirty="0" smtClean="0"/>
              <a:t>A deployment platform  may include:</a:t>
            </a:r>
          </a:p>
          <a:p>
            <a:pPr lvl="2"/>
            <a:r>
              <a:rPr lang="en-US" sz="2300" dirty="0" smtClean="0"/>
              <a:t>Several software layers:</a:t>
            </a:r>
          </a:p>
          <a:p>
            <a:pPr lvl="3"/>
            <a:r>
              <a:rPr lang="en-US" sz="2300" dirty="0" smtClean="0"/>
              <a:t> Component container, virtual machine, operating system.</a:t>
            </a:r>
          </a:p>
          <a:p>
            <a:pPr lvl="2"/>
            <a:r>
              <a:rPr lang="en-US" sz="2300" dirty="0" smtClean="0"/>
              <a:t>Several hardware:</a:t>
            </a:r>
          </a:p>
          <a:p>
            <a:pPr lvl="3"/>
            <a:r>
              <a:rPr lang="en-US" sz="2300" dirty="0" smtClean="0"/>
              <a:t>Processor, storage device, network.</a:t>
            </a:r>
            <a:endParaRPr lang="en-US" sz="23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498080" cy="4800600"/>
          </a:xfrm>
        </p:spPr>
        <p:txBody>
          <a:bodyPr>
            <a:noAutofit/>
          </a:bodyPr>
          <a:lstStyle/>
          <a:p>
            <a:pPr marL="182880" lvl="1" indent="-182880" defTabSz="274320">
              <a:spcBef>
                <a:spcPts val="0"/>
              </a:spcBef>
              <a:buFont typeface="+mj-lt"/>
              <a:buAutoNum type="alphaLcParenR" startAt="4"/>
            </a:pPr>
            <a:r>
              <a:rPr lang="en-US" sz="2300" dirty="0" smtClean="0"/>
              <a:t>Usage profile: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Clients invoke component services: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 Different input parameters: </a:t>
            </a:r>
          </a:p>
          <a:p>
            <a:pPr lvl="1">
              <a:lnSpc>
                <a:spcPct val="90000"/>
              </a:lnSpc>
            </a:pPr>
            <a:r>
              <a:rPr lang="en-US" sz="2300" dirty="0" smtClean="0"/>
              <a:t>The execution time of a service can change depending: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 Values of the input parameters. </a:t>
            </a:r>
          </a:p>
          <a:p>
            <a:pPr lvl="2">
              <a:lnSpc>
                <a:spcPct val="90000"/>
              </a:lnSpc>
            </a:pPr>
            <a:r>
              <a:rPr lang="en-US" sz="2300" dirty="0" smtClean="0"/>
              <a:t> Receive parameters as the result of calls to required services. </a:t>
            </a:r>
          </a:p>
          <a:p>
            <a:pPr marL="182880" lvl="1" indent="-182880">
              <a:spcBef>
                <a:spcPts val="0"/>
              </a:spcBef>
              <a:buFont typeface="+mj-lt"/>
              <a:buAutoNum type="alphaLcParenR" startAt="5"/>
            </a:pPr>
            <a:r>
              <a:rPr lang="en-US" sz="2300" dirty="0" smtClean="0"/>
              <a:t>Resource contention:</a:t>
            </a:r>
          </a:p>
          <a:p>
            <a:pPr lvl="1"/>
            <a:r>
              <a:rPr lang="en-US" sz="2300" dirty="0" smtClean="0"/>
              <a:t>Software component </a:t>
            </a:r>
          </a:p>
          <a:p>
            <a:pPr lvl="2"/>
            <a:r>
              <a:rPr lang="en-US" sz="2300" dirty="0" smtClean="0"/>
              <a:t>Doesn't execute as a single process in isolation on a given platform.</a:t>
            </a:r>
          </a:p>
          <a:p>
            <a:pPr lvl="1"/>
            <a:r>
              <a:rPr lang="en-US" sz="2300" dirty="0" smtClean="0"/>
              <a:t>Induced waiting times for accessing limited resources:</a:t>
            </a:r>
          </a:p>
          <a:p>
            <a:pPr lvl="2"/>
            <a:r>
              <a:rPr lang="en-US" sz="2300" dirty="0" err="1" smtClean="0"/>
              <a:t>Aadd</a:t>
            </a:r>
            <a:r>
              <a:rPr lang="en-US" sz="2300" dirty="0" smtClean="0"/>
              <a:t> up to the execution time.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63040" y="6305550"/>
            <a:ext cx="4419600" cy="476250"/>
          </a:xfrm>
        </p:spPr>
        <p:txBody>
          <a:bodyPr/>
          <a:lstStyle/>
          <a:p>
            <a:r>
              <a:rPr lang="en-US" dirty="0" smtClean="0"/>
              <a:t>Performance evaluation of component-based  software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66800" y="152400"/>
            <a:ext cx="8077200" cy="1143000"/>
          </a:xfrm>
          <a:prstGeom prst="rect">
            <a:avLst/>
          </a:prstGeom>
        </p:spPr>
        <p:txBody>
          <a:bodyPr anchor="ctr">
            <a:normAutofit fontScale="75000" lnSpcReduction="20000"/>
          </a:bodyPr>
          <a:lstStyle/>
          <a:p>
            <a:pPr marL="0" marR="0" lvl="0" indent="0" algn="l" defTabSz="18288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9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1.Factors	 influencing	 component 		performance: (cont`d)</a:t>
            </a:r>
            <a:br>
              <a:rPr kumimoji="0" lang="en-US" sz="3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2978</TotalTime>
  <Words>1368</Words>
  <Application>Microsoft Office PowerPoint</Application>
  <PresentationFormat>On-screen Show (4:3)</PresentationFormat>
  <Paragraphs>354</Paragraphs>
  <Slides>28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Solstice</vt:lpstr>
      <vt:lpstr>Performance  evaluation  of component-based  software systems</vt:lpstr>
      <vt:lpstr>Outline</vt:lpstr>
      <vt:lpstr>Introduction</vt:lpstr>
      <vt:lpstr>  Why performance evaluation?  </vt:lpstr>
      <vt:lpstr>Software component performance</vt:lpstr>
      <vt:lpstr> Factors  influencing  component  performance: </vt:lpstr>
      <vt:lpstr> 1.Factors  influencing  component performance: </vt:lpstr>
      <vt:lpstr> 1.Factors  influencing  component   performance: (cont`d) </vt:lpstr>
      <vt:lpstr>Slide 9</vt:lpstr>
      <vt:lpstr>2. Component life-cycle.</vt:lpstr>
      <vt:lpstr>2. Component life-cycle(cont`d)</vt:lpstr>
      <vt:lpstr>2. Component life-cycle(cont`d)</vt:lpstr>
      <vt:lpstr>2. Component life-cycle(cont`d)</vt:lpstr>
      <vt:lpstr>Feature diagram for component performance model</vt:lpstr>
      <vt:lpstr> 3. Requirements for a component performance modeling language. </vt:lpstr>
      <vt:lpstr> 3. Requirements for a component performance modeling  language. (cont`d) </vt:lpstr>
      <vt:lpstr> 3. Requirements for a component performance modeling  language. (cont`d) </vt:lpstr>
      <vt:lpstr> 3. Requirements for a component performance modeling  language(cont`d) </vt:lpstr>
      <vt:lpstr>Performance evaluation methods </vt:lpstr>
      <vt:lpstr>Performance evaluation methods </vt:lpstr>
      <vt:lpstr>Main approaches</vt:lpstr>
      <vt:lpstr>The Component-Based Software Performance Engineering(CB-SPE) </vt:lpstr>
      <vt:lpstr>Supplemental approaches</vt:lpstr>
      <vt:lpstr>Evaluation </vt:lpstr>
      <vt:lpstr>Related works</vt:lpstr>
      <vt:lpstr>Future directions </vt:lpstr>
      <vt:lpstr>Conclusions </vt:lpstr>
      <vt:lpstr>Reference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 evaluation  of component-based  software systems</dc:title>
  <dc:creator/>
  <cp:lastModifiedBy> H. Salimi</cp:lastModifiedBy>
  <cp:revision>426</cp:revision>
  <dcterms:created xsi:type="dcterms:W3CDTF">2006-08-16T00:00:00Z</dcterms:created>
  <dcterms:modified xsi:type="dcterms:W3CDTF">2010-01-14T15:34:23Z</dcterms:modified>
</cp:coreProperties>
</file>