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792" r:id="rId1"/>
  </p:sldMasterIdLst>
  <p:notesMasterIdLst>
    <p:notesMasterId r:id="rId31"/>
  </p:notesMasterIdLst>
  <p:handoutMasterIdLst>
    <p:handoutMasterId r:id="rId32"/>
  </p:handoutMasterIdLst>
  <p:sldIdLst>
    <p:sldId id="298" r:id="rId2"/>
    <p:sldId id="296" r:id="rId3"/>
    <p:sldId id="257" r:id="rId4"/>
    <p:sldId id="258" r:id="rId5"/>
    <p:sldId id="278" r:id="rId6"/>
    <p:sldId id="267" r:id="rId7"/>
    <p:sldId id="259" r:id="rId8"/>
    <p:sldId id="280" r:id="rId9"/>
    <p:sldId id="271" r:id="rId10"/>
    <p:sldId id="276" r:id="rId11"/>
    <p:sldId id="277" r:id="rId12"/>
    <p:sldId id="281" r:id="rId13"/>
    <p:sldId id="273" r:id="rId14"/>
    <p:sldId id="287" r:id="rId15"/>
    <p:sldId id="286" r:id="rId16"/>
    <p:sldId id="299" r:id="rId17"/>
    <p:sldId id="293" r:id="rId18"/>
    <p:sldId id="300" r:id="rId19"/>
    <p:sldId id="289" r:id="rId20"/>
    <p:sldId id="301" r:id="rId21"/>
    <p:sldId id="294" r:id="rId22"/>
    <p:sldId id="302" r:id="rId23"/>
    <p:sldId id="306" r:id="rId24"/>
    <p:sldId id="305" r:id="rId25"/>
    <p:sldId id="303" r:id="rId26"/>
    <p:sldId id="279" r:id="rId27"/>
    <p:sldId id="297" r:id="rId28"/>
    <p:sldId id="262" r:id="rId29"/>
    <p:sldId id="261" r:id="rId3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4381" autoAdjust="0"/>
    <p:restoredTop sz="94671" autoAdjust="0"/>
  </p:normalViewPr>
  <p:slideViewPr>
    <p:cSldViewPr>
      <p:cViewPr varScale="1">
        <p:scale>
          <a:sx n="78" d="100"/>
          <a:sy n="78" d="100"/>
        </p:scale>
        <p:origin x="-9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0E62E9B-7AB3-463A-A60B-01A113A61FCF}" type="datetime8">
              <a:rPr lang="fa-IR" smtClean="0"/>
              <a:pPr/>
              <a:t>10/ژانويه/8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US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A5A1E76-9F55-4066-A96D-3EFF643BEB1E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D1E5970-A09B-4254-8F17-EE7109D74EA6}" type="datetime8">
              <a:rPr lang="fa-IR" smtClean="0"/>
              <a:pPr/>
              <a:t>10/ژانويه/8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US" smtClean="0"/>
              <a:t>Web Service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09A7A9A-D9C2-4A32-8423-8FDD7AB57046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Service Provider – definition of business functionality, it would like to provide</a:t>
            </a:r>
          </a:p>
          <a:p>
            <a:r>
              <a:rPr lang="en-US"/>
              <a:t>Service Registry: Ability to add/remove/alter WS description data and more importantly allow querying to find a particular type of web service.</a:t>
            </a:r>
          </a:p>
          <a:p>
            <a:r>
              <a:rPr lang="en-US"/>
              <a:t>Service consumer: based on WSDL communication with web services via SOAP messages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Web Services</a:t>
            </a:r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AFE2DF-12B8-46AB-A288-FFECE258FB8C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/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3c.org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686" y="642918"/>
            <a:ext cx="7086628" cy="235745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 Web Service </a:t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en-US" sz="4400" dirty="0" smtClean="0">
                <a:solidFill>
                  <a:schemeClr val="tx1"/>
                </a:solidFill>
              </a:rPr>
              <a:t>&amp; </a:t>
            </a:r>
            <a:r>
              <a:rPr lang="en-US" sz="4400" dirty="0" smtClean="0">
                <a:solidFill>
                  <a:schemeClr val="tx1"/>
                </a:solidFill>
              </a:rPr>
              <a:t>Its </a:t>
            </a:r>
            <a:r>
              <a:rPr lang="en-US" sz="4400" dirty="0" smtClean="0">
                <a:solidFill>
                  <a:schemeClr val="tx1"/>
                </a:solidFill>
              </a:rPr>
              <a:t>Component-Based</a:t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Architecture Approach</a:t>
            </a:r>
            <a:endParaRPr lang="fa-IR" sz="4400" dirty="0">
              <a:solidFill>
                <a:schemeClr val="tx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57290" y="3500438"/>
            <a:ext cx="6443686" cy="3143272"/>
          </a:xfrm>
        </p:spPr>
        <p:txBody>
          <a:bodyPr>
            <a:normAutofit fontScale="85000" lnSpcReduction="20000"/>
          </a:bodyPr>
          <a:lstStyle/>
          <a:p>
            <a:pPr algn="ctr">
              <a:defRPr/>
            </a:pPr>
            <a:r>
              <a:rPr lang="en-US" dirty="0" smtClean="0"/>
              <a:t>Class Seminar of</a:t>
            </a:r>
            <a:r>
              <a:rPr lang="en-US" sz="2400" dirty="0" smtClean="0"/>
              <a:t> </a:t>
            </a:r>
            <a:endParaRPr lang="en-US" dirty="0" smtClean="0"/>
          </a:p>
          <a:p>
            <a:pPr algn="ctr">
              <a:defRPr/>
            </a:pPr>
            <a:r>
              <a:rPr lang="en-US" dirty="0" smtClean="0"/>
              <a:t>“Component-Based Software Engineering” </a:t>
            </a:r>
          </a:p>
          <a:p>
            <a:pPr algn="ctr">
              <a:defRPr/>
            </a:pPr>
            <a:r>
              <a:rPr lang="en-US" dirty="0" smtClean="0"/>
              <a:t>Course</a:t>
            </a:r>
          </a:p>
          <a:p>
            <a:pPr algn="ctr">
              <a:defRPr/>
            </a:pPr>
            <a:endParaRPr lang="en-US" sz="2000" dirty="0" smtClean="0"/>
          </a:p>
          <a:p>
            <a:pPr algn="ctr">
              <a:defRPr/>
            </a:pPr>
            <a:r>
              <a:rPr lang="en-US" dirty="0" smtClean="0"/>
              <a:t>By : F. </a:t>
            </a:r>
            <a:r>
              <a:rPr lang="en-US" dirty="0" err="1" smtClean="0"/>
              <a:t>Zahmatkesh</a:t>
            </a:r>
            <a:endParaRPr lang="fa-IR" dirty="0" smtClean="0"/>
          </a:p>
          <a:p>
            <a:pPr algn="ctr">
              <a:defRPr/>
            </a:pPr>
            <a:r>
              <a:rPr lang="en-US" u="sng" dirty="0" smtClean="0"/>
              <a:t>U</a:t>
            </a:r>
            <a:r>
              <a:rPr lang="en-US" dirty="0" smtClean="0"/>
              <a:t>niversity of  </a:t>
            </a:r>
            <a:r>
              <a:rPr lang="en-US" u="sng" dirty="0" smtClean="0"/>
              <a:t>S</a:t>
            </a:r>
            <a:r>
              <a:rPr lang="en-US" dirty="0" smtClean="0"/>
              <a:t>cience  and </a:t>
            </a:r>
            <a:r>
              <a:rPr lang="en-US" u="sng" dirty="0" smtClean="0"/>
              <a:t>T</a:t>
            </a:r>
            <a:r>
              <a:rPr lang="en-US" dirty="0" smtClean="0"/>
              <a:t>echnology of </a:t>
            </a:r>
            <a:r>
              <a:rPr lang="en-US" u="sng" dirty="0" err="1" smtClean="0"/>
              <a:t>M</a:t>
            </a:r>
            <a:r>
              <a:rPr lang="en-US" dirty="0" err="1" smtClean="0"/>
              <a:t>azandaran</a:t>
            </a:r>
            <a:r>
              <a:rPr lang="en-US" dirty="0" smtClean="0"/>
              <a:t>, </a:t>
            </a:r>
            <a:r>
              <a:rPr lang="en-US" u="sng" dirty="0" err="1" smtClean="0"/>
              <a:t>B</a:t>
            </a:r>
            <a:r>
              <a:rPr lang="en-US" dirty="0" err="1" smtClean="0"/>
              <a:t>abol</a:t>
            </a:r>
            <a:endParaRPr lang="en-US" dirty="0" smtClean="0"/>
          </a:p>
          <a:p>
            <a:pPr algn="ctr">
              <a:defRPr/>
            </a:pPr>
            <a:r>
              <a:rPr lang="en-US" dirty="0" smtClean="0">
                <a:solidFill>
                  <a:srgbClr val="FFC000"/>
                </a:solidFill>
              </a:rPr>
              <a:t>F_zahmatkesh@ustmb.ac.ir</a:t>
            </a:r>
            <a:endParaRPr lang="en-US" dirty="0" smtClean="0"/>
          </a:p>
          <a:p>
            <a:pPr algn="ctr">
              <a:defRPr/>
            </a:pPr>
            <a:r>
              <a:rPr lang="en-US" dirty="0" smtClean="0"/>
              <a:t>Jan 7,2010</a:t>
            </a:r>
          </a:p>
          <a:p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04088"/>
            <a:ext cx="9143999" cy="1143000"/>
          </a:xfrm>
        </p:spPr>
        <p:txBody>
          <a:bodyPr>
            <a:normAutofit/>
          </a:bodyPr>
          <a:lstStyle/>
          <a:p>
            <a:r>
              <a:rPr lang="fa-IR" dirty="0" smtClean="0"/>
              <a:t> </a:t>
            </a:r>
            <a:r>
              <a:rPr lang="en-US" dirty="0" smtClean="0"/>
              <a:t> WSDL,SOAP &amp; UDDI Relationships </a:t>
            </a:r>
            <a:endParaRPr lang="fa-I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785926"/>
            <a:ext cx="7066811" cy="43894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893075" y="6143644"/>
            <a:ext cx="53578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Figure 4 : WSDL,SOAP &amp; UDDI relationships [4] </a:t>
            </a:r>
            <a:endParaRPr lang="fa-IR" dirty="0" smtClean="0">
              <a:solidFill>
                <a:schemeClr val="accent1"/>
              </a:solidFill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10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 Definition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35480"/>
            <a:ext cx="8486804" cy="4493916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400" dirty="0" smtClean="0"/>
              <a:t>The natural evolution of  computing  technologies  has brought us object-oriented programming, component-based programming, middleware and also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 smtClean="0"/>
              <a:t>An Integration Technology called </a:t>
            </a:r>
            <a:r>
              <a:rPr lang="en-US" i="1" dirty="0" smtClean="0">
                <a:solidFill>
                  <a:schemeClr val="accent1"/>
                </a:solidFill>
              </a:rPr>
              <a:t>Web Service</a:t>
            </a:r>
            <a:r>
              <a:rPr lang="en-US" dirty="0" smtClean="0"/>
              <a:t>.</a:t>
            </a:r>
          </a:p>
          <a:p>
            <a:pPr lvl="1" algn="l" rtl="0"/>
            <a:endParaRPr lang="en-US" dirty="0" smtClean="0"/>
          </a:p>
          <a:p>
            <a:pPr algn="l" rtl="0"/>
            <a:r>
              <a:rPr lang="en-US" sz="2400" dirty="0" smtClean="0"/>
              <a:t>WS  is logical evolution of software components.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dirty="0" smtClean="0"/>
              <a:t>Term Web Services describes </a:t>
            </a:r>
          </a:p>
          <a:p>
            <a:pPr lvl="1" algn="l" rtl="0"/>
            <a:r>
              <a:rPr lang="en-US" dirty="0" smtClean="0"/>
              <a:t>A standardized way of integrating Web-based applications using</a:t>
            </a:r>
          </a:p>
          <a:p>
            <a:pPr lvl="3" algn="l" rtl="0"/>
            <a:r>
              <a:rPr lang="en-US" sz="1600" dirty="0" smtClean="0"/>
              <a:t>XML, SOAP, WSDL and UDDI open standards over an Internet protocol backbone. 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fa-I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11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 Definition(cont’d)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422478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The W3C definition: </a:t>
            </a:r>
          </a:p>
          <a:p>
            <a:pPr lvl="1" algn="l" rtl="0"/>
            <a:r>
              <a:rPr lang="en-US" sz="2200" dirty="0" smtClean="0"/>
              <a:t>“A software system designed to support interoperable machine-to-machine  interaction over  a  network. ”</a:t>
            </a:r>
          </a:p>
          <a:p>
            <a:pPr lvl="1" algn="l" rtl="0">
              <a:buNone/>
            </a:pPr>
            <a:endParaRPr lang="en-US" sz="2000" dirty="0" smtClean="0"/>
          </a:p>
          <a:p>
            <a:pPr algn="l" rtl="0"/>
            <a:r>
              <a:rPr lang="en-US" sz="2400" dirty="0" smtClean="0"/>
              <a:t>Is just Internet Application Programming Interface (API) that  can  be  accessed  over  a  network, and execute on a remote system hosting the requested services.</a:t>
            </a:r>
          </a:p>
          <a:p>
            <a:pPr algn="l" rtl="0"/>
            <a:endParaRPr lang="en-US" sz="2400" dirty="0" smtClean="0"/>
          </a:p>
          <a:p>
            <a:pPr marL="274320" lvl="1" indent="-274320" algn="l" rtl="0">
              <a:buClr>
                <a:schemeClr val="accent3"/>
              </a:buClr>
              <a:buSzPct val="95000"/>
            </a:pPr>
            <a:r>
              <a:rPr lang="en-US" dirty="0" smtClean="0"/>
              <a:t>WS isn’t tied to any OS or Programming Language. </a:t>
            </a:r>
          </a:p>
          <a:p>
            <a:pPr lvl="2" algn="l" rtl="0"/>
            <a:r>
              <a:rPr lang="en-US" sz="1600" dirty="0" smtClean="0"/>
              <a:t>For example, Java can talk with Perl, Windows and Unix applications.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12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 Definition(cont’d)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Primarily as a means for </a:t>
            </a:r>
          </a:p>
          <a:p>
            <a:pPr lvl="1" algn="l" rtl="0"/>
            <a:r>
              <a:rPr lang="en-US" dirty="0" smtClean="0"/>
              <a:t>Businesses to communicate with each other and with clients.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Allows organizations to </a:t>
            </a:r>
          </a:p>
          <a:p>
            <a:pPr lvl="1" algn="l" rtl="0"/>
            <a:r>
              <a:rPr lang="en-US" dirty="0" smtClean="0"/>
              <a:t>Communicate data w/o intimate knowledge of each other's IT systems behind the firewall.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B0AFE2DF-12B8-46AB-A288-FFECE258FB8C}" type="slidenum">
              <a:rPr lang="fa-IR" smtClean="0"/>
              <a:pPr algn="r" rtl="0"/>
              <a:t>13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 vs. component- Similarities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r>
              <a:rPr lang="en-US" dirty="0" smtClean="0"/>
              <a:t> </a:t>
            </a:r>
            <a:fld id="{B0AFE2DF-12B8-46AB-A288-FFECE258FB8C}" type="slidenum">
              <a:rPr lang="fa-IR" smtClean="0"/>
              <a:pPr algn="l" rtl="0"/>
              <a:t>14</a:t>
            </a:fld>
            <a:r>
              <a:rPr lang="en-US" dirty="0" smtClean="0"/>
              <a:t> of 28</a:t>
            </a:r>
            <a:endParaRPr lang="fa-IR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57158" y="1928802"/>
          <a:ext cx="8429685" cy="397980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09895"/>
                <a:gridCol w="2714761"/>
                <a:gridCol w="2905029"/>
              </a:tblGrid>
              <a:tr h="59776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Web Service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component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Similarities</a:t>
                      </a:r>
                      <a:endParaRPr lang="fa-IR" dirty="0"/>
                    </a:p>
                  </a:txBody>
                  <a:tcPr/>
                </a:tc>
              </a:tr>
              <a:tr h="472751">
                <a:tc>
                  <a:txBody>
                    <a:bodyPr/>
                    <a:lstStyle/>
                    <a:p>
                      <a:pPr algn="l" rtl="1"/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endParaRPr lang="fa-IR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r>
                        <a:rPr lang="en-US" sz="1400" dirty="0" smtClean="0">
                          <a:sym typeface="Wingdings 2"/>
                        </a:rPr>
                        <a:t>(also tangible)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 unit of </a:t>
                      </a:r>
                      <a:r>
                        <a:rPr lang="en-US" i="1" dirty="0" smtClean="0"/>
                        <a:t>functionality</a:t>
                      </a:r>
                      <a:endParaRPr lang="fa-IR" i="1" dirty="0"/>
                    </a:p>
                  </a:txBody>
                  <a:tcPr/>
                </a:tc>
              </a:tr>
              <a:tr h="472751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r>
                        <a:rPr lang="en-US" sz="1400" dirty="0" smtClean="0">
                          <a:sym typeface="Wingdings 2"/>
                        </a:rPr>
                        <a:t>(via WSDL)</a:t>
                      </a:r>
                      <a:endParaRPr lang="fa-I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r>
                        <a:rPr lang="en-US" sz="1400" dirty="0" smtClean="0">
                          <a:sym typeface="Wingdings 2"/>
                        </a:rPr>
                        <a:t>(via</a:t>
                      </a:r>
                      <a:r>
                        <a:rPr lang="en-US" sz="1400" baseline="0" dirty="0" smtClean="0">
                          <a:sym typeface="Wingdings 2"/>
                        </a:rPr>
                        <a:t> interface</a:t>
                      </a:r>
                      <a:r>
                        <a:rPr lang="en-US" sz="1400" dirty="0" smtClean="0">
                          <a:sym typeface="Wingdings 2"/>
                        </a:rPr>
                        <a:t>)</a:t>
                      </a:r>
                      <a:endParaRPr lang="fa-I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A </a:t>
                      </a:r>
                      <a:r>
                        <a:rPr lang="en-US" i="1" dirty="0" smtClean="0"/>
                        <a:t>self-describing</a:t>
                      </a:r>
                      <a:r>
                        <a:rPr lang="en-US" dirty="0" smtClean="0"/>
                        <a:t> unit</a:t>
                      </a:r>
                      <a:endParaRPr lang="fa-IR" dirty="0"/>
                    </a:p>
                  </a:txBody>
                  <a:tcPr/>
                </a:tc>
              </a:tr>
              <a:tr h="472751">
                <a:tc>
                  <a:txBody>
                    <a:bodyPr/>
                    <a:lstStyle/>
                    <a:p>
                      <a:pPr algn="l" rtl="1"/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(packaged)</a:t>
                      </a:r>
                      <a:endParaRPr lang="fa-IR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 </a:t>
                      </a:r>
                      <a:r>
                        <a:rPr lang="en-US" i="1" dirty="0" smtClean="0"/>
                        <a:t>self-contained </a:t>
                      </a:r>
                      <a:r>
                        <a:rPr lang="en-US" dirty="0" smtClean="0"/>
                        <a:t>unit</a:t>
                      </a:r>
                      <a:endParaRPr lang="fa-IR" dirty="0" smtClean="0"/>
                    </a:p>
                  </a:txBody>
                  <a:tcPr/>
                </a:tc>
              </a:tr>
              <a:tr h="661852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endParaRPr lang="fa-I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endParaRPr lang="fa-I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Use</a:t>
                      </a:r>
                      <a:r>
                        <a:rPr lang="en-US" baseline="0" dirty="0" smtClean="0"/>
                        <a:t> of  </a:t>
                      </a:r>
                      <a:r>
                        <a:rPr lang="en-US" i="1" baseline="0" dirty="0" smtClean="0"/>
                        <a:t>Ports </a:t>
                      </a:r>
                      <a:r>
                        <a:rPr lang="en-US" i="0" baseline="0" dirty="0" smtClean="0"/>
                        <a:t>to connect each other</a:t>
                      </a:r>
                      <a:r>
                        <a:rPr lang="en-US" baseline="0" dirty="0" smtClean="0"/>
                        <a:t> </a:t>
                      </a:r>
                      <a:endParaRPr lang="fa-IR" dirty="0"/>
                    </a:p>
                  </a:txBody>
                  <a:tcPr/>
                </a:tc>
              </a:tr>
              <a:tr h="661852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(based on UDDI)</a:t>
                      </a:r>
                      <a:endParaRPr lang="fa-IR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endParaRPr lang="fa-I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Registered </a:t>
                      </a:r>
                      <a:r>
                        <a:rPr kumimoji="0" lang="en-US" sz="18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 a repository</a:t>
                      </a:r>
                    </a:p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enable discoverability</a:t>
                      </a:r>
                      <a:endParaRPr kumimoji="0"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72751">
                <a:tc>
                  <a:txBody>
                    <a:bodyPr/>
                    <a:lstStyle/>
                    <a:p>
                      <a:pPr algn="l" rtl="0"/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(message-based, via SOAP)</a:t>
                      </a:r>
                      <a:endParaRPr lang="fa-IR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(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Event-based via method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call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fa-I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i="1" dirty="0" smtClean="0"/>
                        <a:t>Communications </a:t>
                      </a:r>
                      <a:r>
                        <a:rPr lang="en-US" i="0" dirty="0" smtClean="0"/>
                        <a:t>among themselves</a:t>
                      </a:r>
                      <a:endParaRPr lang="fa-IR" i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357422" y="6000768"/>
            <a:ext cx="44291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Table 1 : WS &amp; component Similarities[1]</a:t>
            </a:r>
            <a:endParaRPr lang="fa-IR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 vs. component- Differences</a:t>
            </a:r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15</a:t>
            </a:fld>
            <a:r>
              <a:rPr lang="en-US" dirty="0" smtClean="0"/>
              <a:t> of  28</a:t>
            </a:r>
            <a:endParaRPr lang="fa-IR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57158" y="1928802"/>
          <a:ext cx="8429685" cy="29752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09895"/>
                <a:gridCol w="2580138"/>
                <a:gridCol w="3039652"/>
              </a:tblGrid>
              <a:tr h="597768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Web Service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component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aseline="0" dirty="0" smtClean="0"/>
                        <a:t>differences</a:t>
                      </a:r>
                      <a:endParaRPr lang="fa-IR" dirty="0"/>
                    </a:p>
                  </a:txBody>
                  <a:tcPr/>
                </a:tc>
              </a:tr>
              <a:tr h="383454">
                <a:tc>
                  <a:txBody>
                    <a:bodyPr/>
                    <a:lstStyle/>
                    <a:p>
                      <a:pPr algn="l" rtl="0"/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</a:t>
                      </a:r>
                      <a:endParaRPr lang="fa-IR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endParaRPr lang="fa-IR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i="1" dirty="0" smtClean="0"/>
                        <a:t>Dependency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0" baseline="0" dirty="0" smtClean="0"/>
                        <a:t>on vendor-specific protocols</a:t>
                      </a:r>
                      <a:endParaRPr lang="fa-IR" i="0" dirty="0"/>
                    </a:p>
                  </a:txBody>
                  <a:tcPr/>
                </a:tc>
              </a:tr>
              <a:tr h="3834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endParaRPr lang="fa-IR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</a:t>
                      </a:r>
                      <a:endParaRPr lang="fa-IR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i="1" dirty="0" smtClean="0"/>
                        <a:t>Interoperate </a:t>
                      </a:r>
                      <a:r>
                        <a:rPr lang="en-US" i="0" dirty="0" smtClean="0"/>
                        <a:t>of applications from different vendors</a:t>
                      </a:r>
                      <a:endParaRPr lang="fa-IR" i="0" dirty="0"/>
                    </a:p>
                  </a:txBody>
                  <a:tcPr/>
                </a:tc>
              </a:tr>
              <a:tr h="3834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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(reside &amp;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 run at provider’s host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)</a:t>
                      </a:r>
                      <a:endParaRPr lang="fa-IR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endParaRPr lang="fa-IR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i="0" dirty="0" smtClean="0"/>
                        <a:t>Need to </a:t>
                      </a:r>
                      <a:r>
                        <a:rPr lang="en-US" i="1" dirty="0" smtClean="0"/>
                        <a:t>download</a:t>
                      </a:r>
                      <a:endParaRPr lang="fa-IR" i="1" dirty="0"/>
                    </a:p>
                  </a:txBody>
                  <a:tcPr/>
                </a:tc>
              </a:tr>
              <a:tr h="3834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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(only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 synchronous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sym typeface="Wingdings 2"/>
                        </a:rPr>
                        <a:t>)</a:t>
                      </a:r>
                      <a:endParaRPr lang="fa-IR" sz="1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solidFill>
                            <a:srgbClr val="C00000"/>
                          </a:solidFill>
                          <a:sym typeface="Wingdings 2"/>
                        </a:rPr>
                        <a:t></a:t>
                      </a:r>
                      <a:endParaRPr lang="fa-IR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synchronous </a:t>
                      </a:r>
                      <a:r>
                        <a:rPr kumimoji="0" lang="en-US" sz="18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&amp;</a:t>
                      </a:r>
                      <a:r>
                        <a:rPr kumimoji="0" lang="en-US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asynchronous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interaction patterns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57422" y="5072074"/>
            <a:ext cx="44291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Table 2 : WS &amp; component Differences [1]</a:t>
            </a:r>
            <a:endParaRPr lang="fa-IR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1">
              <a:spcBef>
                <a:spcPct val="0"/>
              </a:spcBef>
            </a:pPr>
            <a:r>
              <a:rPr lang="en-US" sz="5000" dirty="0" smtClean="0">
                <a:solidFill>
                  <a:schemeClr val="tx2"/>
                </a:solidFill>
                <a:latin typeface="+mj-lt"/>
              </a:rPr>
              <a:t>WS Architecture Approach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How do the Web service infrastructures map to Architecture?</a:t>
            </a:r>
          </a:p>
          <a:p>
            <a:pPr lvl="1" algn="ctr" rtl="0">
              <a:buFont typeface="Wingdings" pitchFamily="2" charset="2"/>
              <a:buChar char="Ø"/>
            </a:pPr>
            <a:r>
              <a:rPr lang="en-US" dirty="0" smtClean="0"/>
              <a:t>Again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chemeClr val="accent1"/>
                </a:solidFill>
              </a:rPr>
              <a:t>Components</a:t>
            </a:r>
            <a:r>
              <a:rPr lang="en-US" i="1" dirty="0" smtClean="0"/>
              <a:t> </a:t>
            </a:r>
            <a:r>
              <a:rPr lang="en-US" dirty="0" smtClean="0"/>
              <a:t>give a hand.</a:t>
            </a:r>
          </a:p>
          <a:p>
            <a:pPr algn="l" rtl="0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16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 Component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Location-transparency.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Hiding of communication low-level details from the programmer. </a:t>
            </a:r>
          </a:p>
          <a:p>
            <a:pPr lvl="1" algn="l" rtl="0"/>
            <a:r>
              <a:rPr lang="en-US" dirty="0" smtClean="0"/>
              <a:t>Data encoding.</a:t>
            </a:r>
          </a:p>
          <a:p>
            <a:pPr lvl="1" algn="l" rtl="0"/>
            <a:r>
              <a:rPr lang="en-US" dirty="0" smtClean="0"/>
              <a:t>Communication protocol used. </a:t>
            </a:r>
          </a:p>
          <a:p>
            <a:pPr algn="l" rtl="0"/>
            <a:endParaRPr lang="en-US" dirty="0" smtClean="0"/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Solution </a:t>
            </a:r>
            <a:r>
              <a:rPr lang="en-US" dirty="0" smtClean="0">
                <a:solidFill>
                  <a:schemeClr val="accent1"/>
                </a:solidFill>
              </a:rPr>
              <a:t>=&gt;</a:t>
            </a:r>
            <a:r>
              <a:rPr lang="en-US" dirty="0" smtClean="0"/>
              <a:t> the application of Proxy design pattern.</a:t>
            </a:r>
          </a:p>
          <a:p>
            <a:pPr algn="l" rtl="0">
              <a:buFont typeface="Wingdings" pitchFamily="2" charset="2"/>
              <a:buChar char="q"/>
            </a:pPr>
            <a:endParaRPr lang="en-US" dirty="0" smtClean="0"/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The basic idea </a:t>
            </a:r>
            <a:r>
              <a:rPr lang="en-US" dirty="0" smtClean="0">
                <a:solidFill>
                  <a:schemeClr val="accent1"/>
                </a:solidFill>
              </a:rPr>
              <a:t>=&gt;</a:t>
            </a:r>
            <a:r>
              <a:rPr lang="en-US" dirty="0" smtClean="0"/>
              <a:t> to introduce a proxy component as an intermediate layer between the client and the servant.</a:t>
            </a:r>
          </a:p>
          <a:p>
            <a:pPr algn="l" rtl="0"/>
            <a:endParaRPr lang="en-US" dirty="0" smtClean="0"/>
          </a:p>
          <a:p>
            <a:pPr algn="l" rt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dirty="0" smtClean="0"/>
              <a:t>Web Service</a:t>
            </a:r>
            <a:endParaRPr lang="fa-I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17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 Component(cont’d)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proxy component resides within the address space of the client and implements exactly the same interface(s) as the servant.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Client can remain oblivious to any details related to distribution-the servant location or communication protocols used.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At runtime, the proxy acts as an interceptor.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18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 Component(cont’d)</a:t>
            </a:r>
            <a:endParaRPr lang="fa-I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contrast="10000"/>
          </a:blip>
          <a:srcRect/>
          <a:stretch>
            <a:fillRect/>
          </a:stretch>
        </p:blipFill>
        <p:spPr bwMode="auto">
          <a:xfrm>
            <a:off x="2135232" y="2071678"/>
            <a:ext cx="4873537" cy="428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428992" y="6357958"/>
            <a:ext cx="228601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dirty="0" smtClean="0">
                <a:solidFill>
                  <a:schemeClr val="accent1"/>
                </a:solidFill>
              </a:rPr>
              <a:t>Figure 5 : Proxy[2]</a:t>
            </a:r>
            <a:endParaRPr lang="fa-IR" dirty="0" smtClean="0">
              <a:solidFill>
                <a:schemeClr val="accent1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19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i="1" dirty="0" smtClean="0"/>
              <a:t>“As long as there were no machines, programming was no problem at all; when we had a few weak computers, programming became a mild problem, and now that we have gigantic computers, programming has become a gigantic problem.” </a:t>
            </a:r>
            <a:r>
              <a:rPr lang="en-US" dirty="0" smtClean="0"/>
              <a:t>[DIJ,72]</a:t>
            </a:r>
          </a:p>
          <a:p>
            <a:pPr algn="l" rt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dirty="0" smtClean="0"/>
              <a:t> of 28</a:t>
            </a:r>
            <a:fld id="{B0AFE2DF-12B8-46AB-A288-FFECE258FB8C}" type="slidenum">
              <a:rPr lang="fa-IR" smtClean="0"/>
              <a:pPr algn="l"/>
              <a:t>2</a:t>
            </a:fld>
            <a:r>
              <a:rPr lang="en-US" dirty="0" smtClean="0"/>
              <a:t> 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 Component(cont’d)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Another proxy needs to be introduced on the servant side. </a:t>
            </a:r>
          </a:p>
          <a:p>
            <a:pPr lvl="1" algn="l" rtl="0"/>
            <a:r>
              <a:rPr lang="en-US" dirty="0" smtClean="0"/>
              <a:t>The servant proxy is introduced to free the servant from knowledge such as the client location and the details of the communication protocol.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This property is often denoted as distribution transparency.</a:t>
            </a:r>
          </a:p>
          <a:p>
            <a:pPr algn="l" rtl="0"/>
            <a:endParaRPr lang="en-US" dirty="0" smtClean="0"/>
          </a:p>
          <a:p>
            <a:pPr algn="l" rt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20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 isn’t sufficient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Remote method invocations!</a:t>
            </a:r>
          </a:p>
          <a:p>
            <a:pPr lvl="1" algn="l" rtl="0"/>
            <a:r>
              <a:rPr lang="en-US" dirty="0" smtClean="0"/>
              <a:t>In proxy solution, location information is separated from clients and servants by the proxy layer. </a:t>
            </a:r>
          </a:p>
          <a:p>
            <a:pPr lvl="1" algn="l" rtl="0"/>
            <a:r>
              <a:rPr lang="en-US" dirty="0" smtClean="0"/>
              <a:t>Within the proxies, location information must be hard-coded, thus restricting location and migration transparency. </a:t>
            </a:r>
          </a:p>
          <a:p>
            <a:pPr lvl="1" algn="l" rtl="0"/>
            <a:endParaRPr lang="en-US" dirty="0" smtClean="0"/>
          </a:p>
          <a:p>
            <a:pPr algn="l" rtl="0"/>
            <a:r>
              <a:rPr lang="en-US" dirty="0" smtClean="0"/>
              <a:t>Issue of servant activation and deactivation.</a:t>
            </a:r>
          </a:p>
          <a:p>
            <a:pPr lvl="1" algn="l" rtl="0"/>
            <a:r>
              <a:rPr lang="en-US" dirty="0" smtClean="0"/>
              <a:t>Servant implementations would be activated at sys startup and deactivated at sys shutdown. </a:t>
            </a:r>
          </a:p>
          <a:p>
            <a:pPr lvl="2" algn="l" rtl="0"/>
            <a:r>
              <a:rPr lang="en-US" dirty="0" smtClean="0"/>
              <a:t>Idle servants between creation and removal time.</a:t>
            </a:r>
          </a:p>
          <a:p>
            <a:pPr lvl="3" algn="l" rtl="0"/>
            <a:r>
              <a:rPr lang="en-US" dirty="0" smtClean="0"/>
              <a:t>Lead to high resource usage and low scalability.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21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Broker Component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broker component denotes a globally available participant that maps logical servant references to physical server locations.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Broker is in charge of handling activation and deactivation issues.</a:t>
            </a:r>
          </a:p>
          <a:p>
            <a:pPr algn="l" rt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22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Broker Component(cont’d)</a:t>
            </a:r>
            <a:endParaRPr lang="fa-I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500034" y="2428868"/>
            <a:ext cx="8093117" cy="3922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23</a:t>
            </a:fld>
            <a:r>
              <a:rPr lang="en-US" dirty="0" smtClean="0"/>
              <a:t> of 28</a:t>
            </a:r>
            <a:endParaRPr lang="fa-IR" dirty="0"/>
          </a:p>
        </p:txBody>
      </p:sp>
      <p:sp>
        <p:nvSpPr>
          <p:cNvPr id="6" name="TextBox 5"/>
          <p:cNvSpPr txBox="1"/>
          <p:nvPr/>
        </p:nvSpPr>
        <p:spPr>
          <a:xfrm>
            <a:off x="3428992" y="6357958"/>
            <a:ext cx="228601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dirty="0" smtClean="0">
                <a:solidFill>
                  <a:schemeClr val="accent1"/>
                </a:solidFill>
              </a:rPr>
              <a:t>Figure 7 : Broker [2]</a:t>
            </a:r>
            <a:endParaRPr lang="fa-IR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Broker Component(cont’d)</a:t>
            </a:r>
            <a:endParaRPr lang="fa-I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462349" y="2143116"/>
            <a:ext cx="8219302" cy="42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24</a:t>
            </a:fld>
            <a:r>
              <a:rPr lang="en-US" dirty="0" smtClean="0"/>
              <a:t> of 28</a:t>
            </a:r>
            <a:endParaRPr lang="fa-IR" dirty="0"/>
          </a:p>
        </p:txBody>
      </p:sp>
      <p:sp>
        <p:nvSpPr>
          <p:cNvPr id="6" name="TextBox 5"/>
          <p:cNvSpPr txBox="1"/>
          <p:nvPr/>
        </p:nvSpPr>
        <p:spPr>
          <a:xfrm>
            <a:off x="3428992" y="6357958"/>
            <a:ext cx="228601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dirty="0" smtClean="0">
                <a:solidFill>
                  <a:schemeClr val="accent1"/>
                </a:solidFill>
              </a:rPr>
              <a:t>Figure 6 : Broker[2]</a:t>
            </a:r>
            <a:endParaRPr lang="fa-IR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Broker Component(cont’d)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500" dirty="0" smtClean="0"/>
              <a:t>With multiple servants, the server must provide dispatch functionality to dynamically map and forward method requests to the correct servants. </a:t>
            </a:r>
          </a:p>
          <a:p>
            <a:pPr algn="l" rtl="0"/>
            <a:endParaRPr lang="en-US" sz="2500" dirty="0" smtClean="0"/>
          </a:p>
          <a:p>
            <a:pPr algn="l" rtl="0"/>
            <a:r>
              <a:rPr lang="en-US" sz="2500" dirty="0" smtClean="0"/>
              <a:t>Servers obtain a free port from the broker that they use to listen for incoming requests. Or they might themselves determine their communication ports. </a:t>
            </a:r>
          </a:p>
          <a:p>
            <a:pPr algn="l" rtl="0"/>
            <a:endParaRPr lang="en-US" sz="2500" dirty="0" smtClean="0"/>
          </a:p>
          <a:p>
            <a:pPr algn="l" rtl="0"/>
            <a:r>
              <a:rPr lang="en-US" sz="2500" dirty="0" smtClean="0"/>
              <a:t>After a communication channel is established, the message flow between client and server proxies is transmitted through this dedicated channel. </a:t>
            </a:r>
          </a:p>
          <a:p>
            <a:pPr algn="l" rtl="0"/>
            <a:endParaRPr lang="en-US" sz="2500" dirty="0" smtClean="0"/>
          </a:p>
          <a:p>
            <a:pPr algn="l" rtl="0"/>
            <a:endParaRPr lang="fa-IR" sz="25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25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28802"/>
            <a:ext cx="8686800" cy="4565354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sz="2400" dirty="0" err="1" smtClean="0"/>
              <a:t>WSes</a:t>
            </a:r>
            <a:r>
              <a:rPr lang="en-US" sz="2400" dirty="0" smtClean="0"/>
              <a:t> are a promising technology that will increasingly help to integrate heterogeneous islands to homogeneous component-based solutions.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This evolutionary technology is solely based on the architectural concepts of OO middleware as well as on widespread and commonly accepted standards such as XML and Internet protocols.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This is why key players such as Sun Microsystems, Microsoft, IBM, BEA, and Hewlett-Packard consider Web services the major  technological trend of tomorrow’s networked computing.</a:t>
            </a:r>
          </a:p>
          <a:p>
            <a:pPr algn="l" rtl="0"/>
            <a:endParaRPr lang="en-US" sz="2400" dirty="0" smtClean="0"/>
          </a:p>
          <a:p>
            <a:pPr algn="l" rt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26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400" dirty="0" smtClean="0"/>
              <a:t>However, developers should keep in mind that </a:t>
            </a:r>
            <a:r>
              <a:rPr lang="en-US" sz="2400" dirty="0" err="1" smtClean="0"/>
              <a:t>WSes</a:t>
            </a:r>
            <a:r>
              <a:rPr lang="en-US" sz="2400" dirty="0" smtClean="0"/>
              <a:t> are still a fast moving target and an </a:t>
            </a:r>
            <a:r>
              <a:rPr lang="en-US" sz="2400" i="1" dirty="0" smtClean="0"/>
              <a:t>immature</a:t>
            </a:r>
            <a:r>
              <a:rPr lang="en-US" sz="2400" dirty="0" smtClean="0"/>
              <a:t> technology.</a:t>
            </a:r>
          </a:p>
          <a:p>
            <a:pPr lvl="1" algn="l" rtl="0"/>
            <a:r>
              <a:rPr lang="en-US" sz="2000" dirty="0" smtClean="0"/>
              <a:t>SOAP is not fully implemented.</a:t>
            </a:r>
          </a:p>
          <a:p>
            <a:pPr lvl="1" algn="l" rtl="0"/>
            <a:r>
              <a:rPr lang="en-US" sz="2000" dirty="0" smtClean="0"/>
              <a:t>WSDL is open to interpretation.</a:t>
            </a:r>
          </a:p>
          <a:p>
            <a:pPr lvl="1" algn="l" rtl="0"/>
            <a:r>
              <a:rPr lang="en-US" sz="2000" dirty="0" smtClean="0"/>
              <a:t>Web services lack OO concepts such as inheritance, polymorphism.</a:t>
            </a:r>
          </a:p>
          <a:p>
            <a:pPr lvl="1" algn="l" rtl="0"/>
            <a:r>
              <a:rPr lang="en-US" sz="2000" dirty="0" smtClean="0"/>
              <a:t>Exchange of context information, such as user credentials, </a:t>
            </a:r>
            <a:r>
              <a:rPr lang="en-US" sz="2000" dirty="0" err="1" smtClean="0"/>
              <a:t>QoS</a:t>
            </a:r>
            <a:r>
              <a:rPr lang="en-US" sz="2000" dirty="0" smtClean="0"/>
              <a:t> properties, user preferences, or transaction information is not standardized.</a:t>
            </a:r>
          </a:p>
          <a:p>
            <a:pPr lvl="1" algn="l" rtl="0"/>
            <a:r>
              <a:rPr lang="en-US" sz="2000" dirty="0" smtClean="0"/>
              <a:t>And so on.</a:t>
            </a:r>
          </a:p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27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fa-IR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714488"/>
            <a:ext cx="8572528" cy="4714908"/>
          </a:xfrm>
        </p:spPr>
        <p:txBody>
          <a:bodyPr>
            <a:normAutofit/>
          </a:bodyPr>
          <a:lstStyle/>
          <a:p>
            <a:pPr lvl="1" algn="l" rtl="0"/>
            <a:r>
              <a:rPr lang="en-US" sz="1800" dirty="0" smtClean="0"/>
              <a:t>[1]  D. </a:t>
            </a:r>
            <a:r>
              <a:rPr lang="en-US" sz="1800" dirty="0" err="1" smtClean="0"/>
              <a:t>Karastoyanova</a:t>
            </a:r>
            <a:r>
              <a:rPr lang="en-US" sz="1800" dirty="0" smtClean="0"/>
              <a:t> ,  A. </a:t>
            </a:r>
            <a:r>
              <a:rPr lang="en-US" sz="1800" dirty="0" err="1" smtClean="0"/>
              <a:t>Buchmann</a:t>
            </a:r>
            <a:r>
              <a:rPr lang="en-US" sz="1800" dirty="0" smtClean="0"/>
              <a:t> ,”</a:t>
            </a:r>
            <a:r>
              <a:rPr lang="en-US" sz="1800" b="1" dirty="0" smtClean="0"/>
              <a:t> </a:t>
            </a:r>
            <a:r>
              <a:rPr lang="en-US" sz="1800" dirty="0" smtClean="0"/>
              <a:t>COMPONENTS, MIDDLEWARE AND WEB SERVICES ”,  In IADIS International Conference WWW/Internet 2003, Volume II, IADIS</a:t>
            </a:r>
          </a:p>
          <a:p>
            <a:pPr lvl="1" algn="l" rtl="0"/>
            <a:endParaRPr lang="en-US" sz="1800" dirty="0" smtClean="0"/>
          </a:p>
          <a:p>
            <a:pPr lvl="1" algn="l" rtl="0"/>
            <a:r>
              <a:rPr lang="en-US" sz="1800" dirty="0" smtClean="0"/>
              <a:t>[2]  M. </a:t>
            </a:r>
            <a:r>
              <a:rPr lang="en-US" sz="1800" dirty="0" err="1" smtClean="0"/>
              <a:t>Stal</a:t>
            </a:r>
            <a:r>
              <a:rPr lang="en-US" sz="1800" dirty="0" smtClean="0"/>
              <a:t>, “ Web Services :BEYOND COMPONENT-BASED COMPUTING ”, COMMUNICATIONS OF THE ACM October 2002/Vol. 45, No. 10</a:t>
            </a:r>
          </a:p>
          <a:p>
            <a:pPr lvl="1" algn="l" rtl="0"/>
            <a:endParaRPr lang="en-US" sz="1800" dirty="0" smtClean="0"/>
          </a:p>
          <a:p>
            <a:pPr lvl="1" algn="l" rtl="0"/>
            <a:r>
              <a:rPr lang="en-US" sz="1800" dirty="0" smtClean="0"/>
              <a:t>[3] </a:t>
            </a:r>
            <a:r>
              <a:rPr lang="en-US" sz="1800" dirty="0" smtClean="0">
                <a:hlinkClick r:id="rId2"/>
              </a:rPr>
              <a:t>http://W3C.org</a:t>
            </a:r>
            <a:r>
              <a:rPr lang="en-US" sz="1800" dirty="0" smtClean="0"/>
              <a:t> , Last accessed Jan 5,2010</a:t>
            </a:r>
          </a:p>
          <a:p>
            <a:pPr lvl="1" algn="l" rtl="0">
              <a:buNone/>
            </a:pPr>
            <a:endParaRPr lang="en-US" sz="1800" dirty="0" smtClean="0"/>
          </a:p>
          <a:p>
            <a:pPr lvl="1" algn="l" rtl="0"/>
            <a:endParaRPr lang="fa-IR" sz="1800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28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40"/>
            <a:ext cx="8229600" cy="4389120"/>
          </a:xfrm>
        </p:spPr>
        <p:txBody>
          <a:bodyPr/>
          <a:lstStyle/>
          <a:p>
            <a:pPr algn="ctr" rtl="0"/>
            <a:endParaRPr lang="en-US" dirty="0" smtClean="0"/>
          </a:p>
          <a:p>
            <a:pPr algn="ctr" rtl="0">
              <a:buNone/>
            </a:pPr>
            <a:endParaRPr lang="en-US" dirty="0" smtClean="0"/>
          </a:p>
          <a:p>
            <a:pPr algn="ctr" rtl="0"/>
            <a:r>
              <a:rPr lang="en-US" dirty="0" smtClean="0"/>
              <a:t>Thanks for paying attention.</a:t>
            </a:r>
            <a:endParaRPr lang="fa-IR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FE2DF-12B8-46AB-A288-FFECE258FB8C}" type="slidenum">
              <a:rPr lang="fa-IR" smtClean="0"/>
              <a:pPr/>
              <a:t>29</a:t>
            </a:fld>
            <a:endParaRPr lang="fa-I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5480"/>
            <a:ext cx="8229600" cy="4565354"/>
          </a:xfrm>
        </p:spPr>
        <p:txBody>
          <a:bodyPr>
            <a:normAutofit fontScale="92500" lnSpcReduction="10000"/>
          </a:bodyPr>
          <a:lstStyle/>
          <a:p>
            <a:pPr lvl="1" algn="l" rtl="0"/>
            <a:r>
              <a:rPr lang="en-US" dirty="0" smtClean="0"/>
              <a:t>Web Service</a:t>
            </a:r>
          </a:p>
          <a:p>
            <a:pPr lvl="2" algn="l" rtl="0"/>
            <a:r>
              <a:rPr lang="en-US" dirty="0" smtClean="0"/>
              <a:t>What is Web Service?</a:t>
            </a:r>
          </a:p>
          <a:p>
            <a:pPr lvl="2" algn="l" rtl="0"/>
            <a:r>
              <a:rPr lang="en-US" dirty="0" smtClean="0">
                <a:cs typeface="Nazanin" pitchFamily="2" charset="-78"/>
              </a:rPr>
              <a:t>Web Service Protocol Stack.</a:t>
            </a:r>
            <a:endParaRPr lang="en-US" dirty="0" smtClean="0"/>
          </a:p>
          <a:p>
            <a:pPr lvl="2" algn="l" rtl="0"/>
            <a:r>
              <a:rPr lang="en-US" dirty="0" smtClean="0"/>
              <a:t>Protocols’  Roles.</a:t>
            </a:r>
          </a:p>
          <a:p>
            <a:pPr lvl="2" algn="l" rtl="0"/>
            <a:r>
              <a:rPr lang="en-US" dirty="0" smtClean="0"/>
              <a:t>WSDL, SOAP &amp; UDDI Relationships.</a:t>
            </a:r>
          </a:p>
          <a:p>
            <a:pPr lvl="2" algn="l" rtl="0"/>
            <a:r>
              <a:rPr lang="en-US" dirty="0" smtClean="0"/>
              <a:t>Web Service Definition.</a:t>
            </a:r>
          </a:p>
          <a:p>
            <a:pPr lvl="2" algn="l" rtl="0"/>
            <a:r>
              <a:rPr lang="en-US" dirty="0" smtClean="0"/>
              <a:t>Web Service  vs.  Component</a:t>
            </a:r>
          </a:p>
          <a:p>
            <a:pPr lvl="1" algn="l" rtl="0"/>
            <a:r>
              <a:rPr lang="en-US" dirty="0" smtClean="0"/>
              <a:t>Web Service Architecture Approach</a:t>
            </a:r>
          </a:p>
          <a:p>
            <a:pPr lvl="2" algn="l" rtl="0"/>
            <a:r>
              <a:rPr lang="en-US" dirty="0" smtClean="0"/>
              <a:t>Proxy Component</a:t>
            </a:r>
          </a:p>
          <a:p>
            <a:pPr lvl="3" algn="l" rtl="0"/>
            <a:r>
              <a:rPr lang="en-US" dirty="0" smtClean="0"/>
              <a:t>Proxy isn’t sufficient</a:t>
            </a:r>
          </a:p>
          <a:p>
            <a:pPr lvl="2" algn="l" rtl="0"/>
            <a:r>
              <a:rPr lang="en-US" dirty="0" smtClean="0"/>
              <a:t>Broker Component </a:t>
            </a:r>
          </a:p>
          <a:p>
            <a:pPr lvl="1" algn="l" rtl="0"/>
            <a:r>
              <a:rPr lang="en-US" dirty="0" smtClean="0"/>
              <a:t>Conclusion</a:t>
            </a:r>
          </a:p>
          <a:p>
            <a:pPr lvl="1" algn="l" rtl="0"/>
            <a:r>
              <a:rPr lang="en-US" dirty="0" smtClean="0"/>
              <a:t>Open Issues</a:t>
            </a:r>
          </a:p>
          <a:p>
            <a:pPr lvl="1" algn="l" rtl="0"/>
            <a:endParaRPr lang="en-US" dirty="0" smtClean="0"/>
          </a:p>
          <a:p>
            <a:pPr lvl="1" algn="l" rtl="0">
              <a:buNone/>
            </a:pPr>
            <a:endParaRPr lang="en-US" dirty="0" smtClean="0"/>
          </a:p>
          <a:p>
            <a:pPr algn="l" rtl="0"/>
            <a:endParaRPr lang="fa-IR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dirty="0" smtClean="0"/>
              <a:t> of 28 </a:t>
            </a:r>
            <a:fld id="{B0AFE2DF-12B8-46AB-A288-FFECE258FB8C}" type="slidenum">
              <a:rPr lang="fa-IR" smtClean="0"/>
              <a:pPr algn="l"/>
              <a:t>3</a:t>
            </a:fld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Web Service(WS)?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29642" cy="4389120"/>
          </a:xfrm>
        </p:spPr>
        <p:txBody>
          <a:bodyPr/>
          <a:lstStyle/>
          <a:p>
            <a:pPr algn="l" rtl="0"/>
            <a:r>
              <a:rPr lang="en-US" dirty="0" smtClean="0"/>
              <a:t>Before  going to the exact definition, Let’s take a look at</a:t>
            </a:r>
          </a:p>
          <a:p>
            <a:pPr lvl="1" algn="l" rtl="0"/>
            <a:r>
              <a:rPr lang="en-US" dirty="0" smtClean="0"/>
              <a:t>Web Service Framework.</a:t>
            </a:r>
          </a:p>
          <a:p>
            <a:pPr lvl="1" algn="l" rtl="0"/>
            <a:r>
              <a:rPr lang="en-US" dirty="0" smtClean="0"/>
              <a:t>How Does Web Service Work?</a:t>
            </a:r>
          </a:p>
          <a:p>
            <a:pPr lvl="1" algn="l" rtl="0"/>
            <a:r>
              <a:rPr lang="en-US" dirty="0" smtClean="0"/>
              <a:t>Web Services Platform Elements.</a:t>
            </a:r>
            <a:endParaRPr lang="fa-IR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dirty="0" smtClean="0"/>
              <a:t> of 28</a:t>
            </a:r>
            <a:fld id="{B0AFE2DF-12B8-46AB-A288-FFECE258FB8C}" type="slidenum">
              <a:rPr lang="fa-IR" smtClean="0"/>
              <a:pPr algn="l"/>
              <a:t>4</a:t>
            </a:fld>
            <a:r>
              <a:rPr lang="en-US" dirty="0" smtClean="0"/>
              <a:t> 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642918"/>
            <a:ext cx="8429684" cy="1001715"/>
          </a:xfrm>
        </p:spPr>
        <p:txBody>
          <a:bodyPr>
            <a:normAutofit/>
          </a:bodyPr>
          <a:lstStyle/>
          <a:p>
            <a:r>
              <a:rPr lang="en-US" dirty="0" smtClean="0"/>
              <a:t>WS </a:t>
            </a:r>
            <a:r>
              <a:rPr lang="en-US" dirty="0"/>
              <a:t>Framework</a:t>
            </a:r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810000" y="1752600"/>
            <a:ext cx="1600200" cy="1233488"/>
          </a:xfrm>
          <a:prstGeom prst="can">
            <a:avLst>
              <a:gd name="adj" fmla="val 25000"/>
            </a:avLst>
          </a:prstGeom>
          <a:solidFill>
            <a:srgbClr val="CCFFFF"/>
          </a:solidFill>
          <a:ln w="952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Service</a:t>
            </a:r>
          </a:p>
          <a:p>
            <a:pPr algn="ctr"/>
            <a:r>
              <a:rPr lang="en-US" dirty="0"/>
              <a:t>Registry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914400" y="3886200"/>
            <a:ext cx="1905000" cy="838200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952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Service Provider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5715000" y="3824288"/>
            <a:ext cx="2133600" cy="976312"/>
          </a:xfrm>
          <a:prstGeom prst="cube">
            <a:avLst>
              <a:gd name="adj" fmla="val 25000"/>
            </a:avLst>
          </a:prstGeom>
          <a:solidFill>
            <a:srgbClr val="FFCC99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Service Consumer</a:t>
            </a: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 rot="-3330929">
            <a:off x="2003425" y="2720975"/>
            <a:ext cx="1503363" cy="481013"/>
          </a:xfrm>
          <a:prstGeom prst="curvedDownArrow">
            <a:avLst>
              <a:gd name="adj1" fmla="val 62508"/>
              <a:gd name="adj2" fmla="val 125016"/>
              <a:gd name="adj3" fmla="val 33333"/>
            </a:avLst>
          </a:prstGeom>
          <a:solidFill>
            <a:srgbClr val="FFCC00"/>
          </a:solidFill>
          <a:ln w="952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 rot="8343518" flipH="1">
            <a:off x="6027738" y="2157413"/>
            <a:ext cx="377825" cy="1425575"/>
          </a:xfrm>
          <a:prstGeom prst="curvedLeftArrow">
            <a:avLst>
              <a:gd name="adj1" fmla="val 75462"/>
              <a:gd name="adj2" fmla="val 150924"/>
              <a:gd name="adj3" fmla="val 33333"/>
            </a:avLst>
          </a:prstGeom>
          <a:solidFill>
            <a:srgbClr val="993366"/>
          </a:solidFill>
          <a:ln w="9525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357290" y="271462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Publish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6500826" y="2643182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Find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>
            <a:off x="3429000" y="4191000"/>
            <a:ext cx="1828800" cy="290513"/>
          </a:xfrm>
          <a:prstGeom prst="leftRightArrow">
            <a:avLst>
              <a:gd name="adj1" fmla="val 50000"/>
              <a:gd name="adj2" fmla="val 125901"/>
            </a:avLst>
          </a:prstGeom>
          <a:solidFill>
            <a:srgbClr val="99CC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3581400" y="46482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communicate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14612" y="5429264"/>
            <a:ext cx="3714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>
                <a:solidFill>
                  <a:schemeClr val="accent1"/>
                </a:solidFill>
              </a:rPr>
              <a:t>Figure 1 : Framework of  WS [4]</a:t>
            </a:r>
            <a:endParaRPr lang="fa-IR" dirty="0">
              <a:solidFill>
                <a:schemeClr val="accent1"/>
              </a:solidFill>
            </a:endParaRP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dirty="0" smtClean="0"/>
              <a:t> of 28</a:t>
            </a:r>
            <a:fld id="{B0AFE2DF-12B8-46AB-A288-FFECE258FB8C}" type="slidenum">
              <a:rPr lang="fa-IR" smtClean="0"/>
              <a:pPr algn="l"/>
              <a:t>5</a:t>
            </a:fld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5" grpId="0" animBg="1"/>
      <p:bldP spid="7176" grpId="0" animBg="1"/>
      <p:bldP spid="7177" grpId="0" animBg="1"/>
      <p:bldP spid="7178" grpId="0"/>
      <p:bldP spid="7179" grpId="0"/>
      <p:bldP spid="7180" grpId="0" animBg="1"/>
      <p:bldP spid="718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Does WS Work?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basic WS platform is XML + HTTP.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 smtClean="0"/>
              <a:t>XML </a:t>
            </a:r>
          </a:p>
          <a:p>
            <a:pPr lvl="2" algn="l" rtl="0">
              <a:buFont typeface="Wingdings" pitchFamily="2" charset="2"/>
              <a:buChar char="§"/>
            </a:pPr>
            <a:r>
              <a:rPr lang="en-US" dirty="0" smtClean="0"/>
              <a:t>Tags the data.</a:t>
            </a:r>
          </a:p>
          <a:p>
            <a:pPr lvl="2" algn="l" rtl="0">
              <a:buFont typeface="Wingdings" pitchFamily="2" charset="2"/>
              <a:buChar char="§"/>
            </a:pPr>
            <a:r>
              <a:rPr lang="en-US" dirty="0" smtClean="0"/>
              <a:t>Provides a language which can be used between different platforms  and  programming languages.</a:t>
            </a:r>
          </a:p>
          <a:p>
            <a:pPr lvl="2" algn="l" rtl="0">
              <a:buFont typeface="Wingdings" pitchFamily="2" charset="2"/>
              <a:buChar char="§"/>
            </a:pPr>
            <a:r>
              <a:rPr lang="en-US" dirty="0" smtClean="0"/>
              <a:t>Can express complex messages and functions.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 smtClean="0"/>
              <a:t>HTTP </a:t>
            </a:r>
          </a:p>
          <a:p>
            <a:pPr lvl="2" algn="l" rtl="0">
              <a:buFont typeface="Wingdings" pitchFamily="2" charset="2"/>
              <a:buChar char="§"/>
            </a:pPr>
            <a:r>
              <a:rPr lang="en-US" dirty="0" smtClean="0"/>
              <a:t>The most used Internet protocol.</a:t>
            </a:r>
          </a:p>
          <a:p>
            <a:pPr algn="l" rtl="0"/>
            <a:endParaRPr lang="fa-IR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r>
              <a:rPr lang="en-US" dirty="0" smtClean="0"/>
              <a:t>6 of 28 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741" y="704088"/>
            <a:ext cx="8472518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WS Platform Elements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043890" cy="4389120"/>
          </a:xfrm>
        </p:spPr>
        <p:txBody>
          <a:bodyPr/>
          <a:lstStyle/>
          <a:p>
            <a:pPr algn="l" rtl="0"/>
            <a:r>
              <a:rPr lang="en-US" dirty="0" smtClean="0"/>
              <a:t>SOAP  ,stands for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 smtClean="0"/>
              <a:t>Simple Object Access Protocol</a:t>
            </a:r>
          </a:p>
          <a:p>
            <a:pPr lvl="0" algn="l" rtl="0"/>
            <a:r>
              <a:rPr lang="en-US" dirty="0" smtClean="0"/>
              <a:t>WSDL ,stands for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 smtClean="0"/>
              <a:t>Web Services Description Language</a:t>
            </a:r>
          </a:p>
          <a:p>
            <a:pPr lvl="0" algn="l" rtl="0"/>
            <a:r>
              <a:rPr lang="en-US" dirty="0" smtClean="0"/>
              <a:t>UDDI  ,stands for</a:t>
            </a:r>
          </a:p>
          <a:p>
            <a:pPr lvl="1" algn="l" rtl="0">
              <a:buFont typeface="Wingdings" pitchFamily="2" charset="2"/>
              <a:buChar char="Ø"/>
            </a:pPr>
            <a:r>
              <a:rPr lang="en-US" dirty="0" smtClean="0"/>
              <a:t>Universal Description, Discovery and Integration</a:t>
            </a:r>
          </a:p>
          <a:p>
            <a:pPr algn="l" rtl="0"/>
            <a:endParaRPr lang="fa-IR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7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Nazanin" pitchFamily="2" charset="-78"/>
              </a:rPr>
              <a:t>WS Protocol Stack</a:t>
            </a:r>
            <a:endParaRPr lang="fa-IR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5400684" cy="458075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UDDI:</a:t>
            </a:r>
          </a:p>
          <a:p>
            <a:pPr lvl="2" algn="l" rtl="0"/>
            <a:r>
              <a:rPr lang="en-US" sz="1800" dirty="0" smtClean="0"/>
              <a:t>WS Discovery,  Search, Publication and listing what services are available.</a:t>
            </a:r>
          </a:p>
          <a:p>
            <a:pPr algn="l" rtl="0"/>
            <a:r>
              <a:rPr lang="en-US" sz="2400" dirty="0" smtClean="0"/>
              <a:t>WSDL:</a:t>
            </a:r>
          </a:p>
          <a:p>
            <a:pPr lvl="2" algn="l" rtl="0"/>
            <a:r>
              <a:rPr lang="en-US" sz="1800" dirty="0" smtClean="0"/>
              <a:t>Description of  available  Services, in fact Interface Description.</a:t>
            </a:r>
          </a:p>
          <a:p>
            <a:pPr algn="l" rtl="0"/>
            <a:r>
              <a:rPr lang="en-US" altLang="zh-TW" sz="2400" dirty="0" smtClean="0">
                <a:ea typeface="PMingLiU" pitchFamily="18" charset="-120"/>
                <a:cs typeface="Arial" pitchFamily="34" charset="0"/>
              </a:rPr>
              <a:t>SOAP:</a:t>
            </a:r>
          </a:p>
          <a:p>
            <a:pPr lvl="2" algn="l" rtl="0"/>
            <a:r>
              <a:rPr lang="en-US" altLang="zh-TW" sz="1800" dirty="0" smtClean="0">
                <a:ea typeface="PMingLiU" pitchFamily="18" charset="-120"/>
                <a:cs typeface="Arial" pitchFamily="34" charset="0"/>
              </a:rPr>
              <a:t>XML Messaging , Encoding messages in XML format and transfer it.</a:t>
            </a:r>
          </a:p>
          <a:p>
            <a:pPr algn="l" rtl="0"/>
            <a:r>
              <a:rPr lang="en-US" sz="2400" dirty="0" smtClean="0"/>
              <a:t>HTTP:</a:t>
            </a:r>
          </a:p>
          <a:p>
            <a:pPr lvl="2" algn="l" rtl="0"/>
            <a:r>
              <a:rPr lang="en-US" altLang="zh-TW" sz="1800" dirty="0" smtClean="0">
                <a:ea typeface="PMingLiU" pitchFamily="18" charset="-120"/>
                <a:cs typeface="Arial" pitchFamily="34" charset="0"/>
              </a:rPr>
              <a:t>Transporting XML messages between client and server in Network. Also SMTP,FTP.</a:t>
            </a:r>
          </a:p>
          <a:p>
            <a:pPr lvl="1"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8</a:t>
            </a:fld>
            <a:r>
              <a:rPr lang="en-US" dirty="0" smtClean="0"/>
              <a:t> of 28</a:t>
            </a:r>
            <a:endParaRPr lang="fa-IR" dirty="0"/>
          </a:p>
        </p:txBody>
      </p:sp>
      <p:sp>
        <p:nvSpPr>
          <p:cNvPr id="6" name="Rounded Rectangle 5"/>
          <p:cNvSpPr/>
          <p:nvPr/>
        </p:nvSpPr>
        <p:spPr>
          <a:xfrm>
            <a:off x="6000760" y="2357430"/>
            <a:ext cx="2643206" cy="57150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UDDI</a:t>
            </a:r>
            <a:endParaRPr lang="fa-IR" dirty="0"/>
          </a:p>
        </p:txBody>
      </p:sp>
      <p:sp>
        <p:nvSpPr>
          <p:cNvPr id="7" name="Rounded Rectangle 6"/>
          <p:cNvSpPr/>
          <p:nvPr/>
        </p:nvSpPr>
        <p:spPr>
          <a:xfrm>
            <a:off x="6000760" y="3000372"/>
            <a:ext cx="2643206" cy="64294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WSDL</a:t>
            </a:r>
            <a:endParaRPr lang="fa-IR" dirty="0"/>
          </a:p>
        </p:txBody>
      </p:sp>
      <p:sp>
        <p:nvSpPr>
          <p:cNvPr id="9" name="Rounded Rectangle 8"/>
          <p:cNvSpPr/>
          <p:nvPr/>
        </p:nvSpPr>
        <p:spPr>
          <a:xfrm>
            <a:off x="6000760" y="3714752"/>
            <a:ext cx="2643206" cy="5715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SOAP</a:t>
            </a:r>
            <a:endParaRPr lang="fa-IR" dirty="0"/>
          </a:p>
        </p:txBody>
      </p:sp>
      <p:sp>
        <p:nvSpPr>
          <p:cNvPr id="10" name="Rounded Rectangle 9"/>
          <p:cNvSpPr/>
          <p:nvPr/>
        </p:nvSpPr>
        <p:spPr>
          <a:xfrm>
            <a:off x="6000760" y="4357694"/>
            <a:ext cx="2643206" cy="57150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HTTP</a:t>
            </a:r>
            <a:endParaRPr lang="fa-IR" dirty="0"/>
          </a:p>
        </p:txBody>
      </p:sp>
      <p:sp>
        <p:nvSpPr>
          <p:cNvPr id="14" name="TextBox 13"/>
          <p:cNvSpPr txBox="1"/>
          <p:nvPr/>
        </p:nvSpPr>
        <p:spPr>
          <a:xfrm>
            <a:off x="6143636" y="5286388"/>
            <a:ext cx="228601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dirty="0" smtClean="0">
                <a:solidFill>
                  <a:schemeClr val="accent1"/>
                </a:solidFill>
              </a:rPr>
              <a:t>Figure 2 : WS </a:t>
            </a:r>
            <a:r>
              <a:rPr lang="en-US" dirty="0" err="1" smtClean="0">
                <a:solidFill>
                  <a:schemeClr val="accent1"/>
                </a:solidFill>
              </a:rPr>
              <a:t>Stak</a:t>
            </a:r>
            <a:r>
              <a:rPr lang="en-US" dirty="0" smtClean="0">
                <a:solidFill>
                  <a:schemeClr val="accent1"/>
                </a:solidFill>
              </a:rPr>
              <a:t>[4]</a:t>
            </a:r>
            <a:endParaRPr lang="fa-IR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Protocols’ Roles</a:t>
            </a:r>
            <a:endParaRPr lang="fa-IR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142844" y="1920084"/>
            <a:ext cx="5357850" cy="4509311"/>
          </a:xfrm>
        </p:spPr>
        <p:txBody>
          <a:bodyPr>
            <a:normAutofit/>
          </a:bodyPr>
          <a:lstStyle/>
          <a:p>
            <a:pPr marL="514350" indent="-514350" algn="l" rtl="0">
              <a:buFont typeface="+mj-lt"/>
              <a:buAutoNum type="arabicParenR"/>
            </a:pPr>
            <a:r>
              <a:rPr lang="en-US" sz="2000" dirty="0" smtClean="0"/>
              <a:t>Client queries Registry to locate Service.</a:t>
            </a:r>
          </a:p>
          <a:p>
            <a:pPr marL="514350" indent="-514350" algn="l" rtl="0">
              <a:buFont typeface="+mj-lt"/>
              <a:buAutoNum type="arabicParenR"/>
            </a:pPr>
            <a:endParaRPr lang="en-US" sz="2000" dirty="0" smtClean="0"/>
          </a:p>
          <a:p>
            <a:pPr marL="514350" indent="-514350" algn="l" rtl="0">
              <a:buFont typeface="+mj-lt"/>
              <a:buAutoNum type="arabicParenR"/>
            </a:pPr>
            <a:r>
              <a:rPr lang="en-US" sz="2000" dirty="0" smtClean="0"/>
              <a:t>Registry refers client  to WSDL Document.</a:t>
            </a:r>
          </a:p>
          <a:p>
            <a:pPr marL="514350" indent="-514350" algn="l" rtl="0">
              <a:buFont typeface="+mj-lt"/>
              <a:buAutoNum type="arabicParenR"/>
            </a:pPr>
            <a:endParaRPr lang="en-US" sz="2000" dirty="0" smtClean="0"/>
          </a:p>
          <a:p>
            <a:pPr marL="514350" indent="-514350" algn="l" rtl="0">
              <a:buFont typeface="+mj-lt"/>
              <a:buAutoNum type="arabicParenR"/>
            </a:pPr>
            <a:r>
              <a:rPr lang="en-US" sz="2000" dirty="0" smtClean="0"/>
              <a:t>Client accesses WSDL Document.</a:t>
            </a:r>
          </a:p>
          <a:p>
            <a:pPr marL="514350" indent="-514350" algn="l" rtl="0">
              <a:buFont typeface="+mj-lt"/>
              <a:buAutoNum type="arabicParenR"/>
            </a:pPr>
            <a:endParaRPr lang="en-US" sz="2000" dirty="0" smtClean="0"/>
          </a:p>
          <a:p>
            <a:pPr marL="514350" indent="-514350" algn="l" rtl="0">
              <a:buFont typeface="+mj-lt"/>
              <a:buAutoNum type="arabicParenR"/>
            </a:pPr>
            <a:r>
              <a:rPr lang="en-US" sz="2000" dirty="0" smtClean="0"/>
              <a:t>WSDL provides data to interact with WS.</a:t>
            </a:r>
          </a:p>
          <a:p>
            <a:pPr marL="514350" indent="-514350" algn="l" rtl="0">
              <a:buFont typeface="+mj-lt"/>
              <a:buAutoNum type="arabicParenR"/>
            </a:pPr>
            <a:endParaRPr lang="en-US" sz="2000" dirty="0" smtClean="0"/>
          </a:p>
          <a:p>
            <a:pPr marL="514350" indent="-514350" algn="l" rtl="0">
              <a:buFont typeface="+mj-lt"/>
              <a:buAutoNum type="arabicParenR"/>
            </a:pPr>
            <a:r>
              <a:rPr lang="en-US" sz="2000" dirty="0" smtClean="0"/>
              <a:t>Client sends SOAP-Message Request.</a:t>
            </a:r>
          </a:p>
          <a:p>
            <a:pPr marL="514350" indent="-514350" algn="l" rtl="0">
              <a:buFont typeface="+mj-lt"/>
              <a:buAutoNum type="arabicParenR"/>
            </a:pPr>
            <a:endParaRPr lang="en-US" sz="2000" dirty="0" smtClean="0"/>
          </a:p>
          <a:p>
            <a:pPr marL="514350" indent="-514350" algn="l" rtl="0">
              <a:buFont typeface="+mj-lt"/>
              <a:buAutoNum type="arabicParenR"/>
            </a:pPr>
            <a:r>
              <a:rPr lang="en-US" sz="2000" dirty="0" smtClean="0"/>
              <a:t>WS returns SOAP-Message Response. </a:t>
            </a:r>
            <a:endParaRPr lang="fa-IR" sz="2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143116"/>
            <a:ext cx="3422199" cy="3204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5572132" y="5500702"/>
            <a:ext cx="32861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Figure 3 : Role of Protocols[4]</a:t>
            </a:r>
            <a:endParaRPr lang="fa-IR" dirty="0">
              <a:solidFill>
                <a:schemeClr val="accent1"/>
              </a:solidFill>
            </a:endParaRP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Web Service</a:t>
            </a:r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/>
            <a:fld id="{B0AFE2DF-12B8-46AB-A288-FFECE258FB8C}" type="slidenum">
              <a:rPr lang="fa-IR" smtClean="0"/>
              <a:pPr algn="l" rtl="0"/>
              <a:t>9</a:t>
            </a:fld>
            <a:r>
              <a:rPr lang="en-US" dirty="0" smtClean="0"/>
              <a:t> of 28</a:t>
            </a:r>
            <a:endParaRPr lang="fa-I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1">
        <a:spAutoFit/>
      </a:bodyPr>
      <a:lstStyle>
        <a:defPPr algn="l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1254</TotalTime>
  <Words>1487</Words>
  <Application>Microsoft Office PowerPoint</Application>
  <PresentationFormat>On-screen Show (4:3)</PresentationFormat>
  <Paragraphs>282</Paragraphs>
  <Slides>29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Flow</vt:lpstr>
      <vt:lpstr>  Web Service  &amp; Its Component-Based Architecture Approach</vt:lpstr>
      <vt:lpstr>Slide 2</vt:lpstr>
      <vt:lpstr>Outline</vt:lpstr>
      <vt:lpstr>What is Web Service(WS)?</vt:lpstr>
      <vt:lpstr>WS Framework</vt:lpstr>
      <vt:lpstr>How Does WS Work?</vt:lpstr>
      <vt:lpstr>WS Platform Elements</vt:lpstr>
      <vt:lpstr>WS Protocol Stack</vt:lpstr>
      <vt:lpstr>Protocols’ Roles</vt:lpstr>
      <vt:lpstr>  WSDL,SOAP &amp; UDDI Relationships </vt:lpstr>
      <vt:lpstr>WS Definition</vt:lpstr>
      <vt:lpstr>WS Definition(cont’d)</vt:lpstr>
      <vt:lpstr>WS Definition(cont’d)</vt:lpstr>
      <vt:lpstr>WS vs. component- Similarities</vt:lpstr>
      <vt:lpstr>WS vs. component- Differences</vt:lpstr>
      <vt:lpstr>WS Architecture Approach </vt:lpstr>
      <vt:lpstr>Proxy Component</vt:lpstr>
      <vt:lpstr>Proxy Component(cont’d)</vt:lpstr>
      <vt:lpstr>Proxy Component(cont’d)</vt:lpstr>
      <vt:lpstr>Proxy Component(cont’d)</vt:lpstr>
      <vt:lpstr>Proxy isn’t sufficient</vt:lpstr>
      <vt:lpstr>Broker Component</vt:lpstr>
      <vt:lpstr>Broker Component(cont’d)</vt:lpstr>
      <vt:lpstr>Broker Component(cont’d)</vt:lpstr>
      <vt:lpstr>Broker Component(cont’d)</vt:lpstr>
      <vt:lpstr>Conclusion</vt:lpstr>
      <vt:lpstr>Open issues</vt:lpstr>
      <vt:lpstr>References</vt:lpstr>
      <vt:lpstr>Slide 29</vt:lpstr>
    </vt:vector>
  </TitlesOfParts>
  <Company>fz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Service</dc:title>
  <dc:creator>far</dc:creator>
  <cp:lastModifiedBy>LP</cp:lastModifiedBy>
  <cp:revision>166</cp:revision>
  <dcterms:created xsi:type="dcterms:W3CDTF">2006-06-26T08:01:37Z</dcterms:created>
  <dcterms:modified xsi:type="dcterms:W3CDTF">2010-01-09T07:22:21Z</dcterms:modified>
</cp:coreProperties>
</file>