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80" r:id="rId2"/>
    <p:sldId id="258" r:id="rId3"/>
    <p:sldId id="259" r:id="rId4"/>
    <p:sldId id="260" r:id="rId5"/>
    <p:sldId id="262" r:id="rId6"/>
    <p:sldId id="261" r:id="rId7"/>
    <p:sldId id="263" r:id="rId8"/>
    <p:sldId id="282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709" autoAdjust="0"/>
  </p:normalViewPr>
  <p:slideViewPr>
    <p:cSldViewPr>
      <p:cViewPr varScale="1">
        <p:scale>
          <a:sx n="70" d="100"/>
          <a:sy n="70" d="100"/>
        </p:scale>
        <p:origin x="-13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58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EF459-8872-4E48-8EAA-6EEC333BC0C3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50A03-1796-4B6D-97F4-D870563E70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50A03-1796-4B6D-97F4-D870563E701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50A03-1796-4B6D-97F4-D870563E701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EFA3-B389-42A1-B8E6-E9D69ECDDB65}" type="datetime1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10D8-34B2-4C76-9739-A5729D6A418C}" type="datetime1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A6A78-DA5C-41D3-9AE3-2D7D168B660E}" type="datetime1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B257-2E00-4745-BD92-5FBFD40C4BC3}" type="datetime1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95EA-02E8-4E58-8423-9DDB678E818C}" type="datetime1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23AB7-E9DD-41D0-A9B8-57113F0F66C6}" type="datetime1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F71B-94EC-42C9-85BD-B5CD800B7275}" type="datetime1">
              <a:rPr lang="en-US" smtClean="0"/>
              <a:pPr/>
              <a:t>1/14/2010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68155-366D-4E7B-B9FD-5D995737DDCA}" type="datetime1">
              <a:rPr lang="en-US" smtClean="0"/>
              <a:pPr/>
              <a:t>1/14/2010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9EF7-6B4C-4ED7-BA7E-6224A36299B9}" type="datetime1">
              <a:rPr lang="en-US" smtClean="0"/>
              <a:pPr/>
              <a:t>1/14/2010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BBD1-D794-45C4-B0D9-19B62A0B6557}" type="datetime1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B9BF-2755-4444-BB90-ACF54FBAAEF8}" type="datetime1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7F09D-CFC4-44F9-B9D6-5C9FC5F53BE4}" type="datetime1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CA05C-5418-44A6-B7C7-5E52F7DAE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i.moghaddamk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981200"/>
          </a:xfrm>
        </p:spPr>
        <p:txBody>
          <a:bodyPr/>
          <a:lstStyle/>
          <a:p>
            <a:pPr algn="l"/>
            <a:r>
              <a:rPr lang="en-US" b="1" dirty="0" smtClean="0"/>
              <a:t>           </a:t>
            </a:r>
            <a:r>
              <a:rPr lang="en-US" sz="5400" b="1" dirty="0" smtClean="0"/>
              <a:t>A Communication</a:t>
            </a:r>
            <a:br>
              <a:rPr lang="en-US" sz="5400" b="1" dirty="0" smtClean="0"/>
            </a:br>
            <a:r>
              <a:rPr lang="en-US" sz="5400" b="1" dirty="0" smtClean="0"/>
              <a:t>           Virtual Machine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981200"/>
            <a:ext cx="9144000" cy="4267200"/>
          </a:xfrm>
        </p:spPr>
        <p:txBody>
          <a:bodyPr/>
          <a:lstStyle/>
          <a:p>
            <a:pPr algn="l"/>
            <a:r>
              <a:rPr lang="en-US" dirty="0" smtClean="0"/>
              <a:t>         </a:t>
            </a:r>
          </a:p>
          <a:p>
            <a:pPr algn="l"/>
            <a:r>
              <a:rPr lang="en-US" dirty="0" smtClean="0"/>
              <a:t>             </a:t>
            </a:r>
            <a:r>
              <a:rPr lang="en-US" dirty="0" smtClean="0">
                <a:solidFill>
                  <a:schemeClr val="tx1"/>
                </a:solidFill>
                <a:latin typeface="Georgia" pitchFamily="18" charset="0"/>
              </a:rPr>
              <a:t>Seminar of “Virtual Machines” course</a:t>
            </a:r>
          </a:p>
          <a:p>
            <a:pPr algn="l"/>
            <a:r>
              <a:rPr lang="en-US" dirty="0" smtClean="0"/>
              <a:t>                              </a:t>
            </a:r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ALI  MOGHADDAM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        University of Science and Technology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                     </a:t>
            </a:r>
            <a:r>
              <a:rPr lang="en-US" dirty="0" err="1" smtClean="0">
                <a:solidFill>
                  <a:schemeClr val="tx1"/>
                </a:solidFill>
              </a:rPr>
              <a:t>Mazandaran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Babol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                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ali.moghaddamk@gmail.com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                   January 07, 2010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1</a:t>
            </a:fld>
            <a:r>
              <a:rPr lang="en-US" dirty="0" smtClean="0"/>
              <a:t>/22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 </a:t>
            </a:r>
            <a:r>
              <a:rPr lang="en-US" sz="3600" dirty="0" smtClean="0"/>
              <a:t>Communication Virtual Machine(cont)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181600"/>
          </a:xfrm>
        </p:spPr>
        <p:txBody>
          <a:bodyPr/>
          <a:lstStyle/>
          <a:p>
            <a:pPr algn="l"/>
            <a:r>
              <a:rPr lang="en-US" dirty="0" smtClean="0"/>
              <a:t>    </a:t>
            </a:r>
            <a:r>
              <a:rPr lang="en-US" dirty="0" smtClean="0">
                <a:solidFill>
                  <a:schemeClr val="tx1"/>
                </a:solidFill>
              </a:rPr>
              <a:t>• CVM role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10</a:t>
            </a:fld>
            <a:r>
              <a:rPr lang="en-US" dirty="0" smtClean="0"/>
              <a:t>/22</a:t>
            </a:r>
            <a:endParaRPr lang="en-US" dirty="0"/>
          </a:p>
        </p:txBody>
      </p:sp>
      <p:pic>
        <p:nvPicPr>
          <p:cNvPr id="6" name="Picture 5" descr="1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895475"/>
            <a:ext cx="4724400" cy="3067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 </a:t>
            </a:r>
            <a:r>
              <a:rPr lang="en-US" sz="3600" dirty="0" smtClean="0"/>
              <a:t>Communication Virtual Machine(cont)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25780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       • Architectural principle of separation of concerns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• Four major tasks for serve the user’s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communication needs: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­ Conceive and describe the user’s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 communication requirements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­ Transfer the user communication requirements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  into a sequence of commands or actions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­ Provide a platform or environment in which the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  said sequence of commands can be executed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­ Deliver the media or data among the communication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  parties through a communication network or networks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11</a:t>
            </a:fld>
            <a:r>
              <a:rPr lang="en-US" dirty="0" smtClean="0"/>
              <a:t>/22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 Communication Virtual Machine(cont)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1816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lang="en-US" sz="2400" dirty="0" smtClean="0">
                <a:solidFill>
                  <a:schemeClr val="tx1"/>
                </a:solidFill>
              </a:rPr>
              <a:t>• CVM layered architecture: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      ­ User Communication Interface(UCI)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      ­ Synthesis engine(SE)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      ­ User-Centric Communication Middleware(UCM)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      ­ Network Communication Broker(NCB)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             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12</a:t>
            </a:fld>
            <a:r>
              <a:rPr lang="en-US" dirty="0" smtClean="0"/>
              <a:t>/22</a:t>
            </a:r>
            <a:endParaRPr lang="en-US" dirty="0"/>
          </a:p>
        </p:txBody>
      </p:sp>
      <p:pic>
        <p:nvPicPr>
          <p:cNvPr id="6" name="Picture 5" descr="untitleddfdfdf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505200"/>
            <a:ext cx="4467225" cy="2524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   </a:t>
            </a:r>
            <a:r>
              <a:rPr lang="en-US" sz="3600" dirty="0" smtClean="0"/>
              <a:t>Communication Modeling Language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9144000" cy="54102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    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• For modeling user communication requirements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• Two equivalent variants of CML: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­ XML-based (X-CML)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­ Graphical (G-CML)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• CML operates on an abstraction of the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underlying network and devices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13</a:t>
            </a:fld>
            <a:r>
              <a:rPr lang="en-US" dirty="0" smtClean="0"/>
              <a:t>/22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  </a:t>
            </a:r>
            <a:r>
              <a:rPr lang="en-US" sz="3600" dirty="0" smtClean="0"/>
              <a:t>Communication Modeling Language(cont)</a:t>
            </a:r>
            <a:endParaRPr lang="en-US" sz="36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a) G-CML</a:t>
            </a:r>
            <a:endParaRPr lang="en-US" dirty="0"/>
          </a:p>
        </p:txBody>
      </p:sp>
      <p:pic>
        <p:nvPicPr>
          <p:cNvPr id="11" name="Content Placeholder 10" descr="untitleweee.bmp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" y="3110231"/>
            <a:ext cx="4040188" cy="2080576"/>
          </a:xfrm>
        </p:spPr>
      </p:pic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b) X-CML</a:t>
            </a:r>
            <a:endParaRPr lang="en-US" dirty="0"/>
          </a:p>
        </p:txBody>
      </p:sp>
      <p:pic>
        <p:nvPicPr>
          <p:cNvPr id="12" name="Content Placeholder 11" descr="untitleddeweee.bmp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45025" y="2256448"/>
            <a:ext cx="4041775" cy="3788141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 Communication Virtual Machine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14</a:t>
            </a:fld>
            <a:r>
              <a:rPr lang="en-US" dirty="0" smtClean="0"/>
              <a:t>/22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  A Prototypical Design of CVM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2578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      • Follows the CVM architecture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• UCI Component: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­ communication modeling environment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­ schema transformation environment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­ repository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­ UCI-to-synthesis engine interface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        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15</a:t>
            </a:fld>
            <a:r>
              <a:rPr lang="en-US" dirty="0" smtClean="0"/>
              <a:t>/22</a:t>
            </a:r>
            <a:endParaRPr lang="en-US" dirty="0"/>
          </a:p>
        </p:txBody>
      </p:sp>
      <p:pic>
        <p:nvPicPr>
          <p:cNvPr id="9" name="Picture 8" descr="untitled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3429000"/>
            <a:ext cx="3848100" cy="1343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  </a:t>
            </a:r>
            <a:r>
              <a:rPr lang="en-US" sz="4000" dirty="0" smtClean="0"/>
              <a:t>A Prototypical Design of CVM(cont)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181600"/>
          </a:xfrm>
        </p:spPr>
        <p:txBody>
          <a:bodyPr/>
          <a:lstStyle/>
          <a:p>
            <a:pPr algn="l"/>
            <a:r>
              <a:rPr lang="en-US" dirty="0" smtClean="0"/>
              <a:t>    </a:t>
            </a:r>
            <a:r>
              <a:rPr lang="en-US" dirty="0" smtClean="0">
                <a:solidFill>
                  <a:schemeClr val="tx1"/>
                </a:solidFill>
              </a:rPr>
              <a:t>• SE Component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­ </a:t>
            </a:r>
            <a:r>
              <a:rPr lang="en-US" sz="2400" dirty="0" smtClean="0">
                <a:solidFill>
                  <a:schemeClr val="tx1"/>
                </a:solidFill>
              </a:rPr>
              <a:t>user schema to communication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        control script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• UCM Component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­ </a:t>
            </a:r>
            <a:r>
              <a:rPr lang="en-US" sz="2400" dirty="0" smtClean="0">
                <a:solidFill>
                  <a:schemeClr val="tx1"/>
                </a:solidFill>
              </a:rPr>
              <a:t>manages user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        communication sessions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• NCB Component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­</a:t>
            </a:r>
            <a:r>
              <a:rPr lang="en-US" dirty="0" smtClean="0"/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high-level communication tasks can be specified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16</a:t>
            </a:fld>
            <a:r>
              <a:rPr lang="en-US" dirty="0" smtClean="0"/>
              <a:t>/22</a:t>
            </a:r>
            <a:endParaRPr lang="en-US" dirty="0"/>
          </a:p>
        </p:txBody>
      </p:sp>
      <p:pic>
        <p:nvPicPr>
          <p:cNvPr id="6" name="Picture 5" descr="untitledjyy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0" y="2209800"/>
            <a:ext cx="4514850" cy="2505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   Prototype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8991600" cy="49530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smtClean="0"/>
              <a:t>      </a:t>
            </a:r>
            <a:r>
              <a:rPr lang="en-US" dirty="0" smtClean="0">
                <a:solidFill>
                  <a:schemeClr val="tx1"/>
                </a:solidFill>
              </a:rPr>
              <a:t>• Has been implemented using the following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technology: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­ HTML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­ JavaScript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­ XHTML + Voice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­ AJAX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­ Java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- JAIN SIP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- JMF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- SER 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17</a:t>
            </a:fld>
            <a:r>
              <a:rPr lang="en-US" dirty="0" smtClean="0"/>
              <a:t>/22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/>
        </p:nvSpPr>
        <p:spPr>
          <a:xfrm>
            <a:off x="76200" y="952500"/>
            <a:ext cx="8991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7" name="Subtitle 2"/>
          <p:cNvSpPr>
            <a:spLocks noGrp="1"/>
          </p:cNvSpPr>
          <p:nvPr/>
        </p:nvSpPr>
        <p:spPr>
          <a:xfrm>
            <a:off x="228600" y="1104900"/>
            <a:ext cx="8991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 Prototype Implementation(cont)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>
                <a:solidFill>
                  <a:schemeClr val="tx1"/>
                </a:solidFill>
              </a:rPr>
              <a:t>  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Content Placeholder 7" descr="untitqazed.bmp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76800" y="3048000"/>
            <a:ext cx="4038600" cy="275080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18</a:t>
            </a:fld>
            <a:r>
              <a:rPr lang="en-US" dirty="0" smtClean="0"/>
              <a:t>/22</a:t>
            </a:r>
            <a:endParaRPr lang="en-US" dirty="0"/>
          </a:p>
        </p:txBody>
      </p:sp>
      <p:pic>
        <p:nvPicPr>
          <p:cNvPr id="6" name="Picture 5" descr="wedx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743200"/>
            <a:ext cx="4419600" cy="31337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7200" y="2286000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a) Overview of active communications.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53000" y="2286000"/>
            <a:ext cx="358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b) Details of a particular active connection.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 Prototype Implementation(cont)</a:t>
            </a:r>
            <a:endParaRPr lang="en-US" dirty="0"/>
          </a:p>
        </p:txBody>
      </p:sp>
      <p:pic>
        <p:nvPicPr>
          <p:cNvPr id="8" name="Content Placeholder 7" descr="wedffcw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2200" y="2209800"/>
            <a:ext cx="4467225" cy="344805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19</a:t>
            </a:fld>
            <a:r>
              <a:rPr lang="en-US" dirty="0" smtClean="0"/>
              <a:t>/22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1752600"/>
            <a:ext cx="426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c) Integration of CVM with the </a:t>
            </a:r>
            <a:r>
              <a:rPr lang="en-US" sz="1600" b="1" dirty="0" err="1" smtClean="0"/>
              <a:t>iRounds</a:t>
            </a:r>
            <a:r>
              <a:rPr lang="en-US" sz="1600" b="1" dirty="0" smtClean="0"/>
              <a:t> system.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Preview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algn="l"/>
            <a:r>
              <a:rPr lang="en-US" dirty="0" smtClean="0"/>
              <a:t>      </a:t>
            </a:r>
            <a:r>
              <a:rPr lang="en-US" dirty="0" smtClean="0">
                <a:solidFill>
                  <a:schemeClr val="tx1"/>
                </a:solidFill>
              </a:rPr>
              <a:t> • Communication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• Stovepipe Approach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­ </a:t>
            </a:r>
            <a:r>
              <a:rPr lang="en-US" sz="2800" dirty="0" smtClean="0">
                <a:solidFill>
                  <a:schemeClr val="tx1"/>
                </a:solidFill>
              </a:rPr>
              <a:t>Problems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• A motivating </a:t>
            </a:r>
            <a:r>
              <a:rPr lang="en-US" dirty="0">
                <a:solidFill>
                  <a:schemeClr val="tx1"/>
                </a:solidFill>
              </a:rPr>
              <a:t>e</a:t>
            </a:r>
            <a:r>
              <a:rPr lang="en-US" dirty="0" smtClean="0">
                <a:solidFill>
                  <a:schemeClr val="tx1"/>
                </a:solidFill>
              </a:rPr>
              <a:t>xample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• Communication Virtual Machine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­ </a:t>
            </a:r>
            <a:r>
              <a:rPr lang="en-US" sz="2800" dirty="0" smtClean="0">
                <a:solidFill>
                  <a:schemeClr val="tx1"/>
                </a:solidFill>
              </a:rPr>
              <a:t>Four major </a:t>
            </a:r>
            <a:r>
              <a:rPr lang="en-US" sz="2800" dirty="0">
                <a:solidFill>
                  <a:schemeClr val="tx1"/>
                </a:solidFill>
              </a:rPr>
              <a:t>t</a:t>
            </a:r>
            <a:r>
              <a:rPr lang="en-US" sz="2800" dirty="0" smtClean="0">
                <a:solidFill>
                  <a:schemeClr val="tx1"/>
                </a:solidFill>
              </a:rPr>
              <a:t>asks for </a:t>
            </a:r>
            <a:r>
              <a:rPr lang="en-US" sz="2800" dirty="0">
                <a:solidFill>
                  <a:schemeClr val="tx1"/>
                </a:solidFill>
              </a:rPr>
              <a:t>s</a:t>
            </a:r>
            <a:r>
              <a:rPr lang="en-US" sz="2800" dirty="0" smtClean="0">
                <a:solidFill>
                  <a:schemeClr val="tx1"/>
                </a:solidFill>
              </a:rPr>
              <a:t>erve </a:t>
            </a:r>
            <a:r>
              <a:rPr lang="en-US" sz="2800" dirty="0">
                <a:solidFill>
                  <a:schemeClr val="tx1"/>
                </a:solidFill>
              </a:rPr>
              <a:t>t</a:t>
            </a:r>
            <a:r>
              <a:rPr lang="en-US" sz="2800" dirty="0" smtClean="0">
                <a:solidFill>
                  <a:schemeClr val="tx1"/>
                </a:solidFill>
              </a:rPr>
              <a:t>he </a:t>
            </a:r>
            <a:r>
              <a:rPr lang="en-US" sz="2800" dirty="0">
                <a:solidFill>
                  <a:schemeClr val="tx1"/>
                </a:solidFill>
              </a:rPr>
              <a:t>u</a:t>
            </a:r>
            <a:r>
              <a:rPr lang="en-US" sz="2800" dirty="0" smtClean="0">
                <a:solidFill>
                  <a:schemeClr val="tx1"/>
                </a:solidFill>
              </a:rPr>
              <a:t>sers’</a:t>
            </a:r>
          </a:p>
          <a:p>
            <a:pPr algn="l"/>
            <a:r>
              <a:rPr lang="en-US" sz="2800">
                <a:solidFill>
                  <a:schemeClr val="tx1"/>
                </a:solidFill>
              </a:rPr>
              <a:t> </a:t>
            </a:r>
            <a:r>
              <a:rPr lang="en-US" sz="2800" smtClean="0">
                <a:solidFill>
                  <a:schemeClr val="tx1"/>
                </a:solidFill>
              </a:rPr>
              <a:t>             Communication needs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       ­ CVM Architecture</a:t>
            </a: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  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2</a:t>
            </a:fld>
            <a:r>
              <a:rPr lang="en-US" dirty="0" smtClean="0"/>
              <a:t>/22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   Conclusion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19200"/>
            <a:ext cx="9144000" cy="51054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      • Security and performance are not addressed in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this paper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• CVM represents a new paradigm for structuring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and delivering communication solutions and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services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• CVM can serve as a communication service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framework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20</a:t>
            </a:fld>
            <a:r>
              <a:rPr lang="en-US" dirty="0" smtClean="0"/>
              <a:t>/22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   Reference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495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      [1] Communication Virtual Machine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     Feature Analysis &amp; Policy Definitions, Paola</a:t>
            </a:r>
          </a:p>
          <a:p>
            <a:pPr algn="l"/>
            <a:r>
              <a:rPr lang="en-US" dirty="0" smtClean="0"/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Boetner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Mansi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gupta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[2] Yi Deng, et al,  “A Communication Virtual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Machine”, in the proceeding of the 30th Annual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International Computer Software and Applications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Conference (COMPSAC), Chicago, September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7–21, 2006</a:t>
            </a:r>
          </a:p>
          <a:p>
            <a:endParaRPr lang="en-US" dirty="0" smtClean="0"/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21</a:t>
            </a:fld>
            <a:r>
              <a:rPr lang="en-US" dirty="0" smtClean="0"/>
              <a:t>/22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    </a:t>
            </a:r>
            <a:r>
              <a:rPr lang="en-US" sz="4000" dirty="0" smtClean="0"/>
              <a:t>A Communication Virtual Machine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95400"/>
            <a:ext cx="6400800" cy="43434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3600" b="1" dirty="0" smtClean="0">
                <a:solidFill>
                  <a:schemeClr val="tx1"/>
                </a:solidFill>
                <a:cs typeface="B Ferdosi" pitchFamily="2" charset="-78"/>
              </a:rPr>
              <a:t>QUESTIONS</a:t>
            </a:r>
            <a:r>
              <a:rPr lang="en-US" sz="3600" b="1" dirty="0" smtClean="0">
                <a:solidFill>
                  <a:schemeClr val="tx1"/>
                </a:solidFill>
                <a:latin typeface="AngsanaUPC" pitchFamily="18" charset="-34"/>
                <a:cs typeface="B Titr" pitchFamily="2" charset="-78"/>
              </a:rPr>
              <a:t>?</a:t>
            </a:r>
            <a:endParaRPr lang="en-US" sz="3600" b="1" dirty="0">
              <a:solidFill>
                <a:schemeClr val="tx1"/>
              </a:solidFill>
              <a:latin typeface="AngsanaUPC" pitchFamily="18" charset="-34"/>
              <a:cs typeface="B Titr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22</a:t>
            </a:fld>
            <a:r>
              <a:rPr lang="en-US" dirty="0" smtClean="0"/>
              <a:t>/22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Preview(cont)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447800"/>
            <a:ext cx="9144000" cy="4876800"/>
          </a:xfrm>
        </p:spPr>
        <p:txBody>
          <a:bodyPr/>
          <a:lstStyle/>
          <a:p>
            <a:pPr algn="l"/>
            <a:r>
              <a:rPr lang="en-US" dirty="0" smtClean="0"/>
              <a:t>      </a:t>
            </a:r>
            <a:r>
              <a:rPr lang="en-US" dirty="0" smtClean="0">
                <a:solidFill>
                  <a:schemeClr val="tx1"/>
                </a:solidFill>
              </a:rPr>
              <a:t>  • Communication Modeling Language</a:t>
            </a: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         ­ X-CML</a:t>
            </a: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         ­ G-CML</a:t>
            </a: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      • A Prototypical Design of CVM</a:t>
            </a: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      • Prototype Implementation</a:t>
            </a:r>
            <a:endParaRPr lang="en-US" sz="2800" dirty="0">
              <a:solidFill>
                <a:schemeClr val="tx1"/>
              </a:solidFill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          • Conclusion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3</a:t>
            </a:fld>
            <a:r>
              <a:rPr lang="en-US" dirty="0" smtClean="0"/>
              <a:t>/22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    Communication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24000"/>
            <a:ext cx="8991600" cy="4724400"/>
          </a:xfrm>
        </p:spPr>
        <p:txBody>
          <a:bodyPr/>
          <a:lstStyle/>
          <a:p>
            <a:pPr algn="l"/>
            <a:r>
              <a:rPr lang="en-US" dirty="0" smtClean="0"/>
              <a:t>         </a:t>
            </a:r>
            <a:r>
              <a:rPr lang="en-US" dirty="0" smtClean="0">
                <a:solidFill>
                  <a:schemeClr val="tx1"/>
                </a:solidFill>
              </a:rPr>
              <a:t>• Basic function of business, government and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society.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• From general-purpose applications to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specialized applications 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4</a:t>
            </a:fld>
            <a:r>
              <a:rPr lang="en-US" dirty="0" smtClean="0"/>
              <a:t>/22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    Feature Diagram</a:t>
            </a:r>
            <a:r>
              <a:rPr lang="en-US" baseline="30000" dirty="0" smtClean="0"/>
              <a:t>[1]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2590800"/>
            <a:ext cx="6400800" cy="3657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fe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905000"/>
            <a:ext cx="8324850" cy="42481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5</a:t>
            </a:fld>
            <a:r>
              <a:rPr lang="en-US" dirty="0" smtClean="0"/>
              <a:t>/22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  Stovepipe Approach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00200"/>
            <a:ext cx="9144000" cy="44958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 smtClean="0"/>
              <a:t>     </a:t>
            </a:r>
            <a:r>
              <a:rPr lang="en-US" dirty="0" smtClean="0">
                <a:solidFill>
                  <a:schemeClr val="tx1"/>
                </a:solidFill>
              </a:rPr>
              <a:t>• What is Stovepipe?</a:t>
            </a:r>
            <a:r>
              <a:rPr lang="en-US" dirty="0" smtClean="0"/>
              <a:t>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• Problems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­ Limited separation between application needs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and logic, device types and underlying networks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­ Differences in design, architecture, API, and network/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device assumption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­ Integration 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6</a:t>
            </a:fld>
            <a:r>
              <a:rPr lang="en-US" dirty="0" smtClean="0"/>
              <a:t>/22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    A motivating example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r>
              <a:rPr lang="en-US" dirty="0" smtClean="0"/>
              <a:t>       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                               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Content Placeholder 1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State1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3"/>
          </p:nvPr>
        </p:nvSpPr>
        <p:spPr>
          <a:xfrm>
            <a:off x="2514600" y="1447800"/>
            <a:ext cx="4041775" cy="639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state2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7</a:t>
            </a:fld>
            <a:r>
              <a:rPr lang="en-US" dirty="0" smtClean="0"/>
              <a:t>/22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8200" y="31242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Eric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76600" y="31242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76600" y="4495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John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6" idx="3"/>
            <a:endCxn id="7" idx="1"/>
          </p:cNvCxnSpPr>
          <p:nvPr/>
        </p:nvCxnSpPr>
        <p:spPr>
          <a:xfrm>
            <a:off x="1752600" y="3581400"/>
            <a:ext cx="1524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2"/>
            <a:endCxn id="8" idx="0"/>
          </p:cNvCxnSpPr>
          <p:nvPr/>
        </p:nvCxnSpPr>
        <p:spPr>
          <a:xfrm rot="5400000">
            <a:off x="3505200" y="42672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638800" y="3124200"/>
            <a:ext cx="914400" cy="9144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Eric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696200" y="31242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705600" y="4495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John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33" idx="2"/>
            <a:endCxn id="35" idx="1"/>
          </p:cNvCxnSpPr>
          <p:nvPr/>
        </p:nvCxnSpPr>
        <p:spPr>
          <a:xfrm rot="16200000" flipH="1">
            <a:off x="5943600" y="4191000"/>
            <a:ext cx="914400" cy="609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5" idx="3"/>
            <a:endCxn id="34" idx="2"/>
          </p:cNvCxnSpPr>
          <p:nvPr/>
        </p:nvCxnSpPr>
        <p:spPr>
          <a:xfrm flipV="1">
            <a:off x="7620000" y="4038600"/>
            <a:ext cx="533400" cy="914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4" idx="1"/>
            <a:endCxn id="33" idx="3"/>
          </p:cNvCxnSpPr>
          <p:nvPr/>
        </p:nvCxnSpPr>
        <p:spPr>
          <a:xfrm rot="10800000">
            <a:off x="6553200" y="3581400"/>
            <a:ext cx="11430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8600" y="2667000"/>
            <a:ext cx="2044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general practitioner</a:t>
            </a:r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124200" y="2667000"/>
            <a:ext cx="1041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specialist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124200" y="5486400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researcher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   Feature Table</a:t>
            </a:r>
            <a:r>
              <a:rPr lang="en-US" baseline="30000" dirty="0" smtClean="0"/>
              <a:t>[1]</a:t>
            </a:r>
            <a:endParaRPr lang="en-US" dirty="0"/>
          </a:p>
        </p:txBody>
      </p:sp>
      <p:pic>
        <p:nvPicPr>
          <p:cNvPr id="6" name="Content Placeholder 5" descr="ettt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297101"/>
            <a:ext cx="8229600" cy="3132161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8</a:t>
            </a:fld>
            <a:r>
              <a:rPr lang="en-US" dirty="0" smtClean="0"/>
              <a:t>/22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56388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 *Audio conferencing in Skype depends on Hardware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    </a:t>
            </a:r>
            <a:r>
              <a:rPr lang="en-US" sz="4000" dirty="0" smtClean="0"/>
              <a:t>Communication Virtual Machine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1054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smtClean="0"/>
              <a:t>          </a:t>
            </a:r>
            <a:r>
              <a:rPr lang="en-US" dirty="0" smtClean="0">
                <a:solidFill>
                  <a:schemeClr val="tx1"/>
                </a:solidFill>
              </a:rPr>
              <a:t>• CVM design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• Model-Driven Engineering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• CVM goals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• Communication Schema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• Several major components that form the CVM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system: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­ CVM architecture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  ­ Communication modeling language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  ­ Synthesis engine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­ Communication engine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­ Network </a:t>
            </a:r>
            <a:r>
              <a:rPr lang="en-US" smtClean="0">
                <a:solidFill>
                  <a:schemeClr val="tx1"/>
                </a:solidFill>
              </a:rPr>
              <a:t>communication broker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 Communication Virtual Machine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A05C-5418-44A6-B7C7-5E52F7DAE7BF}" type="slidenum">
              <a:rPr lang="en-US" smtClean="0"/>
              <a:pPr/>
              <a:t>9</a:t>
            </a:fld>
            <a:r>
              <a:rPr lang="en-US" dirty="0" smtClean="0"/>
              <a:t>/22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19905</TotalTime>
  <Words>777</Words>
  <Application>Microsoft Office PowerPoint</Application>
  <PresentationFormat>On-screen Show (4:3)</PresentationFormat>
  <Paragraphs>211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           A Communication            Virtual Machine</vt:lpstr>
      <vt:lpstr>Preview</vt:lpstr>
      <vt:lpstr>Preview(cont)</vt:lpstr>
      <vt:lpstr>    Communication</vt:lpstr>
      <vt:lpstr>    Feature Diagram[1]</vt:lpstr>
      <vt:lpstr>  Stovepipe Approach</vt:lpstr>
      <vt:lpstr>    A motivating example</vt:lpstr>
      <vt:lpstr>   Feature Table[1]</vt:lpstr>
      <vt:lpstr>    Communication Virtual Machine</vt:lpstr>
      <vt:lpstr> Communication Virtual Machine(cont)</vt:lpstr>
      <vt:lpstr> Communication Virtual Machine(cont)</vt:lpstr>
      <vt:lpstr> Communication Virtual Machine(cont)</vt:lpstr>
      <vt:lpstr>   Communication Modeling Language</vt:lpstr>
      <vt:lpstr>  Communication Modeling Language(cont)</vt:lpstr>
      <vt:lpstr>  A Prototypical Design of CVM</vt:lpstr>
      <vt:lpstr>  A Prototypical Design of CVM(cont)</vt:lpstr>
      <vt:lpstr>   Prototype Implementation</vt:lpstr>
      <vt:lpstr> Prototype Implementation(cont)</vt:lpstr>
      <vt:lpstr> Prototype Implementation(cont)</vt:lpstr>
      <vt:lpstr>   Conclusion</vt:lpstr>
      <vt:lpstr>   Reference</vt:lpstr>
      <vt:lpstr>    A Communication Virtual Machine</vt:lpstr>
    </vt:vector>
  </TitlesOfParts>
  <Company>alico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Features</dc:title>
  <dc:creator>ali</dc:creator>
  <cp:lastModifiedBy>ali</cp:lastModifiedBy>
  <cp:revision>118</cp:revision>
  <dcterms:created xsi:type="dcterms:W3CDTF">2009-12-17T07:20:29Z</dcterms:created>
  <dcterms:modified xsi:type="dcterms:W3CDTF">2010-01-14T14:14:03Z</dcterms:modified>
</cp:coreProperties>
</file>