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8" r:id="rId3"/>
    <p:sldId id="257" r:id="rId4"/>
    <p:sldId id="277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9" r:id="rId16"/>
    <p:sldId id="280" r:id="rId17"/>
    <p:sldId id="281" r:id="rId18"/>
    <p:sldId id="271" r:id="rId19"/>
    <p:sldId id="272" r:id="rId20"/>
    <p:sldId id="282" r:id="rId21"/>
    <p:sldId id="273" r:id="rId22"/>
    <p:sldId id="274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79" autoAdjust="0"/>
    <p:restoredTop sz="94714" autoAdjust="0"/>
  </p:normalViewPr>
  <p:slideViewPr>
    <p:cSldViewPr>
      <p:cViewPr>
        <p:scale>
          <a:sx n="90" d="100"/>
          <a:sy n="90" d="100"/>
        </p:scale>
        <p:origin x="-97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72323C4-381B-4862-B7CC-10ACF99CD65D}" type="datetimeFigureOut">
              <a:rPr lang="fa-IR" smtClean="0"/>
              <a:pPr/>
              <a:t>01/26/1431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B89544-FA70-478F-9285-9167C085A610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E29C12-771D-46CD-875F-55BB751F838D}" type="datetimeFigureOut">
              <a:rPr lang="fa-IR" smtClean="0"/>
              <a:pPr/>
              <a:t>01/26/1431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724EF31-5E6D-4643-A8B3-77179E3D481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10</a:t>
            </a:fld>
            <a:endParaRPr lang="fa-I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11</a:t>
            </a:fld>
            <a:endParaRPr lang="fa-I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12</a:t>
            </a:fld>
            <a:endParaRPr lang="fa-I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13</a:t>
            </a:fld>
            <a:endParaRPr lang="fa-I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14</a:t>
            </a:fld>
            <a:endParaRPr lang="fa-I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15</a:t>
            </a:fld>
            <a:endParaRPr lang="fa-I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16</a:t>
            </a:fld>
            <a:endParaRPr lang="fa-I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17</a:t>
            </a:fld>
            <a:endParaRPr lang="fa-I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18</a:t>
            </a:fld>
            <a:endParaRPr lang="fa-I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19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20</a:t>
            </a:fld>
            <a:endParaRPr lang="fa-I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21</a:t>
            </a:fld>
            <a:endParaRPr lang="fa-I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22</a:t>
            </a:fld>
            <a:endParaRPr lang="fa-I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23</a:t>
            </a:fld>
            <a:endParaRPr lang="fa-I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3</a:t>
            </a:fld>
            <a:endParaRPr lang="fa-I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5</a:t>
            </a:fld>
            <a:endParaRPr lang="fa-I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6</a:t>
            </a:fld>
            <a:endParaRPr lang="fa-I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7</a:t>
            </a:fld>
            <a:endParaRPr lang="fa-I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8</a:t>
            </a:fld>
            <a:endParaRPr lang="fa-I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4EF31-5E6D-4643-A8B3-77179E3D4814}" type="slidenum">
              <a:rPr lang="fa-IR" smtClean="0"/>
              <a:pPr/>
              <a:t>9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818A-52FC-42E0-AA8C-FDB83E97E090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8233-095C-4F7D-956F-76C7C48D8FD1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0972A-73B6-4920-B61B-8329179B9EE3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83CB-4332-4296-A713-265F6CA4EEF7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F3B3-C941-46FA-987F-0634A7C68D11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92CF-3FF0-4532-B2A0-02A86307E31D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F7DE-FE51-4CB9-903B-DED615585DD2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6139-A454-4737-9F0D-164C2AD8C99D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F09BB-C8E1-4801-BB96-9D61B0AC5766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959A-BC01-4417-8E78-EBD79DAA299C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F3D7-0A9C-4935-852C-3BCE19AAD184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E3601-C13C-4270-B42C-AB70FEABD3C2}" type="datetime1">
              <a:rPr lang="en-US" smtClean="0"/>
              <a:pPr/>
              <a:t>1/11/2010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Network Virtualization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ousefi@ustmb.ac.i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b.boulder.ibm.com/infocenter/powersys/v3r1m5/topic/iphb2/iphb2virtoverview.htm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1000" y="228600"/>
            <a:ext cx="8382000" cy="617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4000" cy="990600"/>
          </a:xfrm>
        </p:spPr>
        <p:txBody>
          <a:bodyPr>
            <a:normAutofit/>
          </a:bodyPr>
          <a:lstStyle/>
          <a:p>
            <a:endParaRPr lang="fa-IR" dirty="0">
              <a:latin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/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2400" b="1" dirty="0" err="1" smtClean="0">
                <a:solidFill>
                  <a:schemeClr val="tx1"/>
                </a:solidFill>
                <a:latin typeface="Arno Pro Subhead" pitchFamily="18" charset="0"/>
              </a:rPr>
              <a:t>Morteza</a:t>
            </a:r>
            <a:r>
              <a:rPr lang="en-US" sz="2400" b="1" dirty="0" smtClean="0">
                <a:solidFill>
                  <a:schemeClr val="tx1"/>
                </a:solidFill>
                <a:latin typeface="Arno Pro Subhead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no Pro Subhead" pitchFamily="18" charset="0"/>
              </a:rPr>
              <a:t>Yousefi</a:t>
            </a:r>
            <a:endParaRPr lang="en-US" sz="2400" b="1" dirty="0" smtClean="0">
              <a:solidFill>
                <a:schemeClr val="tx1"/>
              </a:solidFill>
              <a:latin typeface="Arno Pro Subhead" pitchFamily="18" charset="0"/>
            </a:endParaRPr>
          </a:p>
          <a:p>
            <a:r>
              <a:rPr lang="en-US" sz="2400" b="1" smtClean="0">
                <a:solidFill>
                  <a:schemeClr val="tx1"/>
                </a:solidFill>
              </a:rPr>
              <a:t>University of </a:t>
            </a:r>
            <a:r>
              <a:rPr lang="en-US" sz="2400" b="1" dirty="0" smtClean="0">
                <a:solidFill>
                  <a:schemeClr val="tx1"/>
                </a:solidFill>
              </a:rPr>
              <a:t>Science &amp; </a:t>
            </a:r>
            <a:r>
              <a:rPr lang="en-US" sz="2400" b="1" smtClean="0">
                <a:solidFill>
                  <a:schemeClr val="tx1"/>
                </a:solidFill>
              </a:rPr>
              <a:t>Technology of </a:t>
            </a:r>
            <a:r>
              <a:rPr lang="en-US" sz="2400" b="1" dirty="0" err="1" smtClean="0">
                <a:solidFill>
                  <a:schemeClr val="tx1"/>
                </a:solidFill>
              </a:rPr>
              <a:t>Mazandaran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  <a:hlinkClick r:id="rId3"/>
              </a:rPr>
              <a:t>yousefi@ustmb.ac.ir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fa-IR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6858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66800" y="457200"/>
            <a:ext cx="7239000" cy="2133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Network Virtualization</a:t>
            </a:r>
            <a:b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endParaRPr lang="fa-I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        Design Goals (1)</a:t>
            </a:r>
            <a:endParaRPr lang="fa-IR" sz="3600" b="1" dirty="0">
              <a:latin typeface="Arno Pro Smb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Flexibility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  </a:t>
            </a: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Service providers can choose </a:t>
            </a:r>
          </a:p>
          <a:p>
            <a:pPr lvl="2" algn="l"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Arno Pro Smbd" pitchFamily="18" charset="0"/>
              </a:rPr>
              <a:t> arbitrary network topology, </a:t>
            </a:r>
          </a:p>
          <a:p>
            <a:pPr lvl="2" algn="l"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Arno Pro Smbd" pitchFamily="18" charset="0"/>
              </a:rPr>
              <a:t>routing and forwarding functionalities, </a:t>
            </a:r>
          </a:p>
          <a:p>
            <a:pPr lvl="2" algn="l"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Arno Pro Smbd" pitchFamily="18" charset="0"/>
              </a:rPr>
              <a:t>customized control and data planes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 No need for co-ordination with others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 Manageability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  Clear separation of policy from mechanism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 Defined </a:t>
            </a:r>
            <a:r>
              <a:rPr lang="en-US" sz="2000" i="1" dirty="0" smtClean="0">
                <a:solidFill>
                  <a:schemeClr val="tx1"/>
                </a:solidFill>
                <a:latin typeface="Arno Pro Smbd" pitchFamily="18" charset="0"/>
              </a:rPr>
              <a:t>accountability of  infrastructure and service providers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 Modular management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8382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10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        Design Goals (2) </a:t>
            </a:r>
            <a:endParaRPr lang="fa-IR" sz="3600" b="1" dirty="0">
              <a:latin typeface="Arno Pro Smb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 Scalability</a:t>
            </a:r>
          </a:p>
          <a:p>
            <a:pPr lvl="1" algn="l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  Maximize the number of co-existing virtual networks</a:t>
            </a:r>
          </a:p>
          <a:p>
            <a:pPr lvl="1" algn="l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  Increase resource utilization and amortize CAPEX and OPEX</a:t>
            </a:r>
          </a:p>
          <a:p>
            <a:endParaRPr lang="fa-IR" dirty="0" smtClean="0"/>
          </a:p>
          <a:p>
            <a:pPr algn="l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Security, Privacy, and Isolation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Complete isolation between virtual networks</a:t>
            </a:r>
          </a:p>
          <a:p>
            <a:pPr lvl="2" algn="l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i="1" dirty="0" smtClean="0">
                <a:solidFill>
                  <a:schemeClr val="tx1"/>
                </a:solidFill>
                <a:latin typeface="Arno Pro Smbd" pitchFamily="18" charset="0"/>
              </a:rPr>
              <a:t>Logical and resource</a:t>
            </a:r>
          </a:p>
          <a:p>
            <a:pPr lvl="2" algn="l">
              <a:buClr>
                <a:srgbClr val="002060"/>
              </a:buClr>
            </a:pPr>
            <a:endParaRPr lang="en-US" sz="2000" i="1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Isolate faults, bugs, and </a:t>
            </a:r>
            <a:r>
              <a:rPr lang="en-US" sz="2400" dirty="0" err="1" smtClean="0">
                <a:solidFill>
                  <a:schemeClr val="tx1"/>
                </a:solidFill>
                <a:latin typeface="Arno Pro Smbd" pitchFamily="18" charset="0"/>
              </a:rPr>
              <a:t>misconfigurations</a:t>
            </a:r>
            <a:endParaRPr lang="en-US" sz="2400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lvl="2" algn="l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Secured and private</a:t>
            </a:r>
          </a:p>
          <a:p>
            <a:pPr algn="l"/>
            <a:endParaRPr lang="en-US" dirty="0" smtClean="0">
              <a:solidFill>
                <a:schemeClr val="tx1"/>
              </a:solidFill>
              <a:latin typeface="Arno Pro Smbd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8382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11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        Design Goals (3)</a:t>
            </a:r>
            <a:endParaRPr lang="fa-IR" sz="3600" b="1" dirty="0">
              <a:latin typeface="Arno Pro Smb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 Programmability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 Of  network elements  e.g.  routers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Answer </a:t>
            </a:r>
            <a:r>
              <a:rPr lang="en-US" sz="2400" i="1" dirty="0" smtClean="0">
                <a:solidFill>
                  <a:schemeClr val="tx1"/>
                </a:solidFill>
                <a:latin typeface="Arno Pro Smbd" pitchFamily="18" charset="0"/>
              </a:rPr>
              <a:t>“</a:t>
            </a:r>
            <a:r>
              <a:rPr lang="en-US" sz="2400" i="1" dirty="0" smtClean="0">
                <a:solidFill>
                  <a:srgbClr val="C00000"/>
                </a:solidFill>
                <a:latin typeface="Arno Pro Smbd" pitchFamily="18" charset="0"/>
              </a:rPr>
              <a:t>How much </a:t>
            </a:r>
            <a:r>
              <a:rPr lang="en-US" sz="2400" i="1" dirty="0" smtClean="0">
                <a:solidFill>
                  <a:schemeClr val="tx1"/>
                </a:solidFill>
                <a:latin typeface="Arno Pro Smbd" pitchFamily="18" charset="0"/>
              </a:rPr>
              <a:t>” and  “</a:t>
            </a:r>
            <a:r>
              <a:rPr lang="en-US" sz="2400" i="1" dirty="0" smtClean="0">
                <a:solidFill>
                  <a:srgbClr val="C00000"/>
                </a:solidFill>
                <a:latin typeface="Arno Pro Smbd" pitchFamily="18" charset="0"/>
              </a:rPr>
              <a:t>how</a:t>
            </a:r>
            <a:r>
              <a:rPr lang="en-US" sz="2400" i="1" dirty="0" smtClean="0">
                <a:solidFill>
                  <a:schemeClr val="tx1"/>
                </a:solidFill>
                <a:latin typeface="Arno Pro Smbd" pitchFamily="18" charset="0"/>
              </a:rPr>
              <a:t>”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We must find a Win-Win situation where programmability will be easy , effective and Secure at the </a:t>
            </a:r>
            <a:r>
              <a:rPr lang="en-US" sz="2400" smtClean="0">
                <a:solidFill>
                  <a:schemeClr val="tx1"/>
                </a:solidFill>
                <a:latin typeface="Arno Pro Smbd" pitchFamily="18" charset="0"/>
              </a:rPr>
              <a:t>same time</a:t>
            </a:r>
            <a:endParaRPr lang="en-US" sz="2400" dirty="0" smtClean="0">
              <a:solidFill>
                <a:schemeClr val="tx1"/>
              </a:solidFill>
              <a:latin typeface="Arno Pro Smbd" pitchFamily="18" charset="0"/>
            </a:endParaRPr>
          </a:p>
          <a:p>
            <a:endParaRPr lang="fa-IR" dirty="0" smtClean="0"/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 Heterogeneity</a:t>
            </a:r>
            <a:endParaRPr lang="fa-IR" dirty="0" smtClean="0"/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  <a:cs typeface="+mj-cs"/>
              </a:rPr>
              <a:t>Networking technologies</a:t>
            </a:r>
            <a:endParaRPr lang="fa-IR" dirty="0" smtClean="0"/>
          </a:p>
          <a:p>
            <a:pPr lvl="2" algn="l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Optical, sensor, wireless etc.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Virtual networks</a:t>
            </a:r>
          </a:p>
          <a:p>
            <a:pPr lvl="2" algn="l">
              <a:buClr>
                <a:schemeClr val="accent2">
                  <a:lumMod val="75000"/>
                </a:schemeClr>
              </a:buClr>
            </a:pPr>
            <a:endParaRPr lang="en-US" i="1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algn="l"/>
            <a:endParaRPr lang="en-US" sz="2800" dirty="0" smtClean="0">
              <a:solidFill>
                <a:schemeClr val="tx1"/>
              </a:solidFill>
              <a:latin typeface="Arno Pro Smbd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7620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12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        Design Goals (4)</a:t>
            </a:r>
            <a:endParaRPr lang="fa-IR" sz="3600" b="1" dirty="0">
              <a:latin typeface="Arno Pro Smb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 Experimental and Deployment Facility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no Pro Smbd" pitchFamily="18" charset="0"/>
              </a:rPr>
              <a:t>PlanetLab</a:t>
            </a: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, GENI, VINI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Directly deploy services in real world from the testing phase</a:t>
            </a:r>
          </a:p>
          <a:p>
            <a:endParaRPr lang="fa-IR" sz="2800" dirty="0" smtClean="0"/>
          </a:p>
          <a:p>
            <a:pPr algn="l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 Legacy Support</a:t>
            </a: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Consider the existing  Internet as a member of the collection of</a:t>
            </a:r>
          </a:p>
          <a:p>
            <a:pPr lvl="1" algn="l">
              <a:buClr>
                <a:schemeClr val="accent2">
                  <a:lumMod val="75000"/>
                </a:schemeClr>
              </a:buClr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      multiple virtual Internets</a:t>
            </a:r>
          </a:p>
          <a:p>
            <a:pPr lvl="1" algn="l">
              <a:buClr>
                <a:schemeClr val="accent2">
                  <a:lumMod val="75000"/>
                </a:schemeClr>
              </a:buClr>
            </a:pPr>
            <a:endParaRPr lang="en-US" sz="2400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Very </a:t>
            </a:r>
            <a:r>
              <a:rPr lang="en-US" sz="2400" i="1" dirty="0" smtClean="0">
                <a:solidFill>
                  <a:schemeClr val="tx1"/>
                </a:solidFill>
                <a:latin typeface="Arno Pro Smbd" pitchFamily="18" charset="0"/>
              </a:rPr>
              <a:t>important to keep all concerned parties satisfied</a:t>
            </a:r>
          </a:p>
          <a:p>
            <a:pPr lvl="1" algn="l">
              <a:buClr>
                <a:schemeClr val="accent2">
                  <a:lumMod val="75000"/>
                </a:schemeClr>
              </a:buClr>
            </a:pPr>
            <a:endParaRPr lang="en-US" sz="2400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algn="l"/>
            <a:endParaRPr lang="en-US" sz="2800" dirty="0" smtClean="0">
              <a:solidFill>
                <a:schemeClr val="tx1"/>
              </a:solidFill>
              <a:latin typeface="Arno Pro Smbd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8382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13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        </a:t>
            </a:r>
            <a:r>
              <a:rPr lang="en-US" sz="3600" b="1" i="1" dirty="0" smtClean="0">
                <a:latin typeface="Arno Pro Smbd" pitchFamily="18" charset="0"/>
              </a:rPr>
              <a:t>Definition </a:t>
            </a:r>
            <a:endParaRPr lang="fa-IR" sz="3600" b="1" i="1" dirty="0">
              <a:latin typeface="Arno Pro Smb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4572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Chaparral Pro" pitchFamily="18" charset="0"/>
              </a:rPr>
              <a:t>Network </a:t>
            </a:r>
            <a:r>
              <a:rPr lang="en-US" b="1" dirty="0" smtClean="0">
                <a:solidFill>
                  <a:schemeClr val="tx1"/>
                </a:solidFill>
                <a:latin typeface="Chaparral Pro" pitchFamily="18" charset="0"/>
              </a:rPr>
              <a:t>virtualization 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is a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networking environment 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that  allows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multiple 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service providers to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dynamically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 compose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multiple heterogeneous  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virtual networks that        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co-exist 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together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in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isolation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 from each other, and to deploy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customized end-to-end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 services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on-the-fly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 as well as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manage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 them on those virtual networks for the end-users by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effectively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sharing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 and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utilizing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 underlying network resources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leased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 from </a:t>
            </a:r>
            <a:r>
              <a:rPr lang="en-US" sz="2800" i="1" dirty="0" smtClean="0">
                <a:solidFill>
                  <a:srgbClr val="C00000"/>
                </a:solidFill>
                <a:latin typeface="Chaparral Pro" pitchFamily="18" charset="0"/>
              </a:rPr>
              <a:t>multiple </a:t>
            </a:r>
            <a:r>
              <a:rPr lang="en-US" sz="2800" i="1" dirty="0" smtClean="0">
                <a:solidFill>
                  <a:schemeClr val="tx1"/>
                </a:solidFill>
                <a:latin typeface="Chaparral Pro" pitchFamily="18" charset="0"/>
              </a:rPr>
              <a:t>infrastructure providers.</a:t>
            </a:r>
            <a:r>
              <a:rPr lang="en-US" sz="2800" dirty="0" smtClean="0">
                <a:solidFill>
                  <a:schemeClr val="tx1"/>
                </a:solidFill>
                <a:latin typeface="Chaparral Pro" pitchFamily="18" charset="0"/>
              </a:rPr>
              <a:t> </a:t>
            </a:r>
            <a:endParaRPr lang="fa-IR" sz="2800" dirty="0" smtClean="0">
              <a:solidFill>
                <a:schemeClr val="tx1"/>
              </a:solidFill>
              <a:latin typeface="Chaparral Pro" pitchFamily="18" charset="0"/>
            </a:endParaRPr>
          </a:p>
          <a:p>
            <a:pPr algn="l"/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7620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14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 SmText" pitchFamily="18" charset="0"/>
              </a:rPr>
              <a:t>     Related Concepts</a:t>
            </a:r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534400" cy="5334000"/>
          </a:xfrm>
        </p:spPr>
        <p:txBody>
          <a:bodyPr>
            <a:normAutofit fontScale="92500"/>
          </a:bodyPr>
          <a:lstStyle/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Virtual Private Networks (VPN)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Virtual network connecting distributed sites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Not customizable enough</a:t>
            </a:r>
          </a:p>
          <a:p>
            <a:pPr algn="l"/>
            <a:endParaRPr lang="fa-IR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Overlay Networks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Application layer virtual networks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Is flexible</a:t>
            </a:r>
          </a:p>
          <a:p>
            <a:pPr algn="l"/>
            <a:endParaRPr lang="fa-IR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/>
            <a:endParaRPr lang="fa-IR" dirty="0" smtClean="0"/>
          </a:p>
          <a:p>
            <a:pPr algn="l"/>
            <a:r>
              <a:rPr lang="en-US" dirty="0" smtClean="0"/>
              <a:t> </a:t>
            </a:r>
            <a:endParaRPr lang="fa-IR" dirty="0" smtClean="0"/>
          </a:p>
          <a:p>
            <a:pPr algn="l"/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7620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15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Arno Pro Smbd SmText" pitchFamily="18" charset="0"/>
              </a:rPr>
              <a:t>     Virtual Private Network(VPN)</a:t>
            </a:r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</a:t>
            </a:r>
            <a:endParaRPr lang="fa-IR" dirty="0" smtClean="0"/>
          </a:p>
          <a:p>
            <a:r>
              <a:rPr lang="en-US" dirty="0" smtClean="0"/>
              <a:t> </a:t>
            </a:r>
            <a:endParaRPr lang="fa-IR" dirty="0" smtClean="0"/>
          </a:p>
          <a:p>
            <a:pPr algn="l"/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914400" cy="349249"/>
          </a:xfrm>
        </p:spPr>
        <p:txBody>
          <a:bodyPr/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16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pic>
        <p:nvPicPr>
          <p:cNvPr id="9" name="Picture 8" descr="inbe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95400" y="1447800"/>
            <a:ext cx="6781800" cy="4746625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Arno Pro Smbd SmText" pitchFamily="18" charset="0"/>
              </a:rPr>
              <a:t>      Overlay Network</a:t>
            </a:r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</a:t>
            </a:r>
            <a:endParaRPr lang="fa-IR" dirty="0" smtClean="0"/>
          </a:p>
          <a:p>
            <a:r>
              <a:rPr lang="en-US" dirty="0" smtClean="0"/>
              <a:t> </a:t>
            </a:r>
            <a:endParaRPr lang="fa-IR" dirty="0" smtClean="0"/>
          </a:p>
          <a:p>
            <a:pPr algn="l"/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8382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17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pic>
        <p:nvPicPr>
          <p:cNvPr id="1026" name="Picture 2" descr="C:\Users\Moon\Desktop\Seminar\m_img01-0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52600"/>
            <a:ext cx="6092897" cy="401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        Existing Projects(1)</a:t>
            </a:r>
            <a:endParaRPr lang="fa-IR" sz="3600" b="1" dirty="0">
              <a:latin typeface="Arno Pro Smb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 Four general categories :    </a:t>
            </a:r>
          </a:p>
          <a:p>
            <a:pPr algn="l"/>
            <a:endParaRPr lang="fa-IR" dirty="0" smtClean="0"/>
          </a:p>
          <a:p>
            <a:pPr lvl="2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Networking technology</a:t>
            </a:r>
          </a:p>
          <a:p>
            <a:pPr lvl="3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Arno Pro Smbd" pitchFamily="18" charset="0"/>
                <a:cs typeface="+mj-cs"/>
              </a:rPr>
              <a:t> IP (X-Bone)</a:t>
            </a:r>
          </a:p>
          <a:p>
            <a:pPr lvl="3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Arno Pro Smbd" pitchFamily="18" charset="0"/>
                <a:cs typeface="+mj-cs"/>
              </a:rPr>
              <a:t>ATM (Tempest)</a:t>
            </a:r>
          </a:p>
          <a:p>
            <a:pPr lvl="5" algn="l">
              <a:buClr>
                <a:schemeClr val="accent5">
                  <a:lumMod val="75000"/>
                </a:schemeClr>
              </a:buClr>
            </a:pPr>
            <a:endParaRPr lang="en-US" sz="1800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lvl="2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Layer of virtualization</a:t>
            </a:r>
          </a:p>
          <a:p>
            <a:pPr lvl="3" algn="l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Arno Pro Smbd" pitchFamily="18" charset="0"/>
                <a:cs typeface="+mj-cs"/>
              </a:rPr>
              <a:t>Physical  layer (UCLP)</a:t>
            </a:r>
          </a:p>
          <a:p>
            <a:pPr lvl="3" algn="l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Arno Pro Smbd" pitchFamily="18" charset="0"/>
                <a:cs typeface="+mj-cs"/>
              </a:rPr>
              <a:t> Application layer (VIOLIN)</a:t>
            </a:r>
          </a:p>
          <a:p>
            <a:pPr lvl="3" algn="l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Arno Pro Smbd" pitchFamily="18" charset="0"/>
                <a:cs typeface="+mj-cs"/>
              </a:rPr>
              <a:t> Link layer (VNET ) </a:t>
            </a:r>
          </a:p>
          <a:p>
            <a:pPr lvl="3" algn="l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  <a:latin typeface="Arno Pro Smbd" pitchFamily="18" charset="0"/>
                <a:cs typeface="+mj-cs"/>
              </a:rPr>
              <a:t>Network Layer (AGAVE)</a:t>
            </a:r>
          </a:p>
          <a:p>
            <a:pPr lvl="7" algn="l">
              <a:buClr>
                <a:schemeClr val="accent2">
                  <a:lumMod val="75000"/>
                </a:schemeClr>
              </a:buClr>
            </a:pPr>
            <a:endParaRPr lang="en-US" sz="1800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algn="l"/>
            <a:endParaRPr lang="en-US" dirty="0" smtClean="0">
              <a:solidFill>
                <a:schemeClr val="tx1"/>
              </a:solidFill>
              <a:latin typeface="Arno Pro Smbd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7620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18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        Existing Projects(2)</a:t>
            </a:r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lvl="2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Architectural domain</a:t>
            </a:r>
          </a:p>
          <a:p>
            <a:pPr lvl="3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Network  Management (VNRMS)</a:t>
            </a:r>
          </a:p>
          <a:p>
            <a:pPr lvl="3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Resource Management ( Darwin)</a:t>
            </a:r>
          </a:p>
          <a:p>
            <a:pPr lvl="3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Virtual Active Network ( </a:t>
            </a:r>
            <a:r>
              <a:rPr lang="en-US" dirty="0" err="1" smtClean="0">
                <a:solidFill>
                  <a:schemeClr val="tx1"/>
                </a:solidFill>
                <a:latin typeface="Arno Pro Smbd" pitchFamily="18" charset="0"/>
              </a:rPr>
              <a:t>NetScript</a:t>
            </a: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 )</a:t>
            </a:r>
          </a:p>
          <a:p>
            <a:pPr lvl="3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lvl="7" algn="l">
              <a:buClr>
                <a:schemeClr val="accent2">
                  <a:lumMod val="75000"/>
                </a:schemeClr>
              </a:buClr>
            </a:pPr>
            <a:endParaRPr lang="en-US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lvl="2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Level of virtualization</a:t>
            </a:r>
          </a:p>
          <a:p>
            <a:pPr lvl="3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Node virtualization (</a:t>
            </a:r>
            <a:r>
              <a:rPr lang="en-US" dirty="0" err="1" smtClean="0">
                <a:solidFill>
                  <a:schemeClr val="tx1"/>
                </a:solidFill>
                <a:latin typeface="Arno Pro Smbd" pitchFamily="18" charset="0"/>
              </a:rPr>
              <a:t>PlanetLab</a:t>
            </a: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)</a:t>
            </a:r>
          </a:p>
          <a:p>
            <a:pPr lvl="3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Full virtualization (</a:t>
            </a:r>
            <a:r>
              <a:rPr lang="en-US" dirty="0" err="1" smtClean="0">
                <a:solidFill>
                  <a:schemeClr val="tx1"/>
                </a:solidFill>
                <a:latin typeface="Arno Pro Smbd" pitchFamily="18" charset="0"/>
              </a:rPr>
              <a:t>Cabo</a:t>
            </a: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)</a:t>
            </a:r>
          </a:p>
          <a:p>
            <a:pPr lvl="3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VINI</a:t>
            </a:r>
          </a:p>
          <a:p>
            <a:pPr lvl="3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GENI</a:t>
            </a:r>
          </a:p>
          <a:p>
            <a:pPr lvl="2" algn="l">
              <a:buClr>
                <a:schemeClr val="accent5">
                  <a:lumMod val="75000"/>
                </a:schemeClr>
              </a:buClr>
            </a:pPr>
            <a:endParaRPr lang="en-US" sz="2000" dirty="0" smtClean="0">
              <a:solidFill>
                <a:schemeClr val="tx1"/>
              </a:solidFill>
              <a:latin typeface="Arno Pro Smbd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7620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19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Arno Pro Smbd SmText" pitchFamily="18" charset="0"/>
              </a:rPr>
              <a:t>         Outline</a:t>
            </a:r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44958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no Pro Smbd SmText" pitchFamily="18" charset="0"/>
              </a:rPr>
              <a:t> What is Virtualization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Network Virtualization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Network Virtualization Model</a:t>
            </a:r>
          </a:p>
          <a:p>
            <a:pPr lvl="2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Business Model</a:t>
            </a:r>
          </a:p>
          <a:p>
            <a:pPr lvl="2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Architecture</a:t>
            </a:r>
          </a:p>
          <a:p>
            <a:pPr lvl="2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Design Principles</a:t>
            </a:r>
          </a:p>
          <a:p>
            <a:pPr lvl="2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Design Goals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Related Concepts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Existing Projects</a:t>
            </a:r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" pitchFamily="18" charset="0"/>
              </a:rPr>
              <a:t>Future Works</a:t>
            </a:r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>
              <a:buFont typeface="Wingdings" pitchFamily="2" charset="2"/>
              <a:buChar char="q"/>
            </a:pPr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6858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2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        </a:t>
            </a:r>
            <a:endParaRPr lang="fa-IR" sz="3600" b="1" dirty="0">
              <a:latin typeface="Arno Pro Smb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endParaRPr lang="fa-IR" dirty="0" smtClean="0"/>
          </a:p>
          <a:p>
            <a:pPr algn="just"/>
            <a:r>
              <a:rPr lang="en-US" sz="2800" i="1" dirty="0" smtClean="0">
                <a:solidFill>
                  <a:schemeClr val="tx1"/>
                </a:solidFill>
                <a:latin typeface="Arno Pro Smbd" pitchFamily="18" charset="0"/>
              </a:rPr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8382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20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04800"/>
            <a:ext cx="86868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        Future Works</a:t>
            </a:r>
            <a:endParaRPr lang="fa-IR" sz="3600" b="1" dirty="0">
              <a:latin typeface="Arno Pro Smb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534400" cy="5257800"/>
          </a:xfrm>
        </p:spPr>
        <p:txBody>
          <a:bodyPr>
            <a:normAutofit fontScale="62500" lnSpcReduction="20000"/>
          </a:bodyPr>
          <a:lstStyle/>
          <a:p>
            <a:endParaRPr lang="fa-IR" dirty="0" smtClean="0"/>
          </a:p>
          <a:p>
            <a:pPr algn="l">
              <a:buFont typeface="Wingdings" pitchFamily="2" charset="2"/>
              <a:buChar char="q"/>
            </a:pPr>
            <a:r>
              <a:rPr lang="en-US" sz="5800" dirty="0" smtClean="0">
                <a:solidFill>
                  <a:schemeClr val="tx1"/>
                </a:solidFill>
                <a:latin typeface="Arno Pro Smbd" pitchFamily="18" charset="0"/>
              </a:rPr>
              <a:t>  Four general directions:</a:t>
            </a:r>
          </a:p>
          <a:p>
            <a:endParaRPr lang="fa-IR" dirty="0" smtClean="0"/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no Pro Smbd" pitchFamily="18" charset="0"/>
              </a:rPr>
              <a:t> Instantiation</a:t>
            </a:r>
          </a:p>
          <a:p>
            <a:pPr lvl="2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3300" dirty="0" smtClean="0">
                <a:solidFill>
                  <a:schemeClr val="tx1"/>
                </a:solidFill>
                <a:latin typeface="Arno Pro Smbd" pitchFamily="18" charset="0"/>
              </a:rPr>
              <a:t>Creates virtual networks</a:t>
            </a:r>
          </a:p>
          <a:p>
            <a:pPr algn="l"/>
            <a:endParaRPr lang="fa-IR" dirty="0" smtClean="0">
              <a:solidFill>
                <a:schemeClr val="tx1"/>
              </a:solidFill>
            </a:endParaRP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4400" dirty="0" smtClean="0">
                <a:solidFill>
                  <a:schemeClr val="tx1"/>
                </a:solidFill>
                <a:latin typeface="Arno Pro Smbd" pitchFamily="18" charset="0"/>
              </a:rPr>
              <a:t>Logistics</a:t>
            </a:r>
          </a:p>
          <a:p>
            <a:pPr lvl="2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900" dirty="0" smtClean="0">
                <a:solidFill>
                  <a:schemeClr val="tx1"/>
                </a:solidFill>
                <a:latin typeface="Arno Pro Smbd" pitchFamily="18" charset="0"/>
              </a:rPr>
              <a:t>Runs  them</a:t>
            </a:r>
          </a:p>
          <a:p>
            <a:pPr algn="l"/>
            <a:endParaRPr lang="fa-IR" dirty="0" smtClean="0">
              <a:solidFill>
                <a:schemeClr val="tx1"/>
              </a:solidFill>
            </a:endParaRP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no Pro Smbd" pitchFamily="18" charset="0"/>
              </a:rPr>
              <a:t>Management</a:t>
            </a:r>
          </a:p>
          <a:p>
            <a:pPr lvl="2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900" dirty="0" smtClean="0">
                <a:solidFill>
                  <a:schemeClr val="tx1"/>
                </a:solidFill>
                <a:latin typeface="Arno Pro Smbd" pitchFamily="18" charset="0"/>
              </a:rPr>
              <a:t>Manages them</a:t>
            </a:r>
          </a:p>
          <a:p>
            <a:pPr algn="l"/>
            <a:endParaRPr lang="fa-IR" dirty="0" smtClean="0">
              <a:solidFill>
                <a:schemeClr val="tx1"/>
              </a:solidFill>
            </a:endParaRPr>
          </a:p>
          <a:p>
            <a:pPr lvl="1" algn="l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latin typeface="Arno Pro Smbd" pitchFamily="18" charset="0"/>
              </a:rPr>
              <a:t>Interactions</a:t>
            </a:r>
          </a:p>
          <a:p>
            <a:pPr lvl="2" algn="l">
              <a:buClr>
                <a:schemeClr val="accent5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latin typeface="Arno Pro Smbd" pitchFamily="18" charset="0"/>
              </a:rPr>
              <a:t>Let them flourish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8382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21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        Reference</a:t>
            </a:r>
            <a:endParaRPr lang="fa-IR" sz="3600" b="1" dirty="0">
              <a:latin typeface="Arno Pro Smb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endParaRPr lang="fa-IR" dirty="0" smtClean="0"/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[1] N.M. </a:t>
            </a:r>
            <a:r>
              <a:rPr lang="en-US" sz="2800" dirty="0" err="1" smtClean="0">
                <a:solidFill>
                  <a:schemeClr val="tx1"/>
                </a:solidFill>
                <a:latin typeface="Arno Pro Smbd" pitchFamily="18" charset="0"/>
              </a:rPr>
              <a:t>Mosharaf</a:t>
            </a: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no Pro Smbd" pitchFamily="18" charset="0"/>
              </a:rPr>
              <a:t>Kabir</a:t>
            </a: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no Pro Smbd" pitchFamily="18" charset="0"/>
              </a:rPr>
              <a:t>Chowdhury</a:t>
            </a: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no Pro Smbd" pitchFamily="18" charset="0"/>
              </a:rPr>
              <a:t>Raouf</a:t>
            </a: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no Pro Smbd" pitchFamily="18" charset="0"/>
              </a:rPr>
              <a:t>Boutaba</a:t>
            </a:r>
            <a:r>
              <a:rPr lang="en-US" sz="2800" dirty="0" smtClean="0">
                <a:solidFill>
                  <a:schemeClr val="tx1"/>
                </a:solidFill>
                <a:latin typeface="Arno Pro Smbd" pitchFamily="18" charset="0"/>
              </a:rPr>
              <a:t>, “A Survey of Network Virtualization”, </a:t>
            </a:r>
            <a:r>
              <a:rPr lang="en-US" sz="2800" i="1" dirty="0" smtClean="0">
                <a:solidFill>
                  <a:schemeClr val="tx1"/>
                </a:solidFill>
                <a:latin typeface="Arno Pro Smbd" pitchFamily="18" charset="0"/>
              </a:rPr>
              <a:t>University of Waterloo Technical Report CS-2008-25, Oct. 2008</a:t>
            </a:r>
          </a:p>
          <a:p>
            <a:pPr algn="just"/>
            <a:r>
              <a:rPr lang="en-US" sz="2800" i="1" dirty="0" smtClean="0">
                <a:solidFill>
                  <a:schemeClr val="tx1"/>
                </a:solidFill>
                <a:latin typeface="Arno Pro Smbd" pitchFamily="18" charset="0"/>
              </a:rPr>
              <a:t>[2]</a:t>
            </a:r>
            <a:r>
              <a:rPr lang="en-US" sz="2800" i="1" dirty="0" smtClean="0">
                <a:solidFill>
                  <a:schemeClr val="tx1"/>
                </a:solidFill>
                <a:latin typeface="Arno Pro Smbd" pitchFamily="18" charset="0"/>
                <a:hlinkClick r:id="rId3"/>
              </a:rPr>
              <a:t>http://publib.boulder.ibm.com/infocenter/powersys/v3r1m5/topic/iphb2/iphb2virtoverview.htm</a:t>
            </a:r>
            <a:r>
              <a:rPr lang="en-US" sz="2800" i="1" dirty="0" smtClean="0">
                <a:solidFill>
                  <a:schemeClr val="tx1"/>
                </a:solidFill>
                <a:latin typeface="Arno Pro Smbd" pitchFamily="18" charset="0"/>
              </a:rPr>
              <a:t> 12-01-2009</a:t>
            </a:r>
          </a:p>
          <a:p>
            <a:pPr algn="just"/>
            <a:r>
              <a:rPr lang="en-US" sz="2800" i="1" dirty="0" smtClean="0">
                <a:solidFill>
                  <a:schemeClr val="tx1"/>
                </a:solidFill>
                <a:latin typeface="Arno Pro Smbd" pitchFamily="18" charset="0"/>
              </a:rPr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8382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22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 </a:t>
            </a:r>
            <a:endParaRPr lang="fa-IR" dirty="0" smtClean="0"/>
          </a:p>
          <a:p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Thanks for your attention</a:t>
            </a:r>
          </a:p>
          <a:p>
            <a:endPara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Questions????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990600"/>
            <a:ext cx="75438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9" name="Pie 8"/>
          <p:cNvSpPr/>
          <p:nvPr/>
        </p:nvSpPr>
        <p:spPr>
          <a:xfrm rot="5400000">
            <a:off x="420869" y="556435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Arno Pro Smbd SmText" pitchFamily="18" charset="0"/>
              </a:rPr>
              <a:t>        What is Virtualization?</a:t>
            </a:r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endParaRPr lang="fa-IR" dirty="0" smtClean="0"/>
          </a:p>
          <a:p>
            <a:pPr algn="l"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tx1"/>
                </a:solidFill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latin typeface="Arno Pro Smbd SmText" pitchFamily="18" charset="0"/>
              </a:rPr>
              <a:t>Transparent abstraction of computing platform and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Arno Pro Smbd SmText" pitchFamily="18" charset="0"/>
              </a:rPr>
              <a:t>        resources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no Pro Smbd SmText" pitchFamily="18" charset="0"/>
              </a:rPr>
              <a:t>  </a:t>
            </a:r>
            <a:r>
              <a:rPr lang="en-US" sz="2400" i="1" dirty="0" smtClean="0">
                <a:solidFill>
                  <a:schemeClr val="tx1"/>
                </a:solidFill>
                <a:latin typeface="Arno Pro Smbd SmText" pitchFamily="18" charset="0"/>
              </a:rPr>
              <a:t>Multiple logical interpretations of the physical characteristics</a:t>
            </a:r>
          </a:p>
          <a:p>
            <a:r>
              <a:rPr lang="en-US" dirty="0" smtClean="0"/>
              <a:t> </a:t>
            </a:r>
            <a:endParaRPr lang="fa-IR" dirty="0" smtClean="0"/>
          </a:p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 Virtualized everything</a:t>
            </a:r>
          </a:p>
          <a:p>
            <a:pPr lvl="2"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   </a:t>
            </a:r>
            <a:r>
              <a:rPr lang="en-US" i="1" dirty="0" smtClean="0">
                <a:solidFill>
                  <a:schemeClr val="tx1"/>
                </a:solidFill>
                <a:latin typeface="Arno Pro Smbd SmText" pitchFamily="18" charset="0"/>
              </a:rPr>
              <a:t>Virtual machines: VMware, </a:t>
            </a:r>
            <a:r>
              <a:rPr lang="en-US" i="1" dirty="0" err="1" smtClean="0">
                <a:solidFill>
                  <a:schemeClr val="tx1"/>
                </a:solidFill>
                <a:latin typeface="Arno Pro Smbd SmText" pitchFamily="18" charset="0"/>
              </a:rPr>
              <a:t>Xen</a:t>
            </a:r>
            <a:r>
              <a:rPr lang="en-US" i="1" dirty="0" smtClean="0">
                <a:solidFill>
                  <a:schemeClr val="tx1"/>
                </a:solidFill>
                <a:latin typeface="Arno Pro Smbd SmText" pitchFamily="18" charset="0"/>
              </a:rPr>
              <a:t> </a:t>
            </a:r>
          </a:p>
          <a:p>
            <a:pPr lvl="2" algn="l">
              <a:buFont typeface="Wingdings" pitchFamily="2" charset="2"/>
              <a:buChar char="Ø"/>
            </a:pPr>
            <a:r>
              <a:rPr lang="en-US" i="1" dirty="0" smtClean="0">
                <a:solidFill>
                  <a:schemeClr val="tx1"/>
                </a:solidFill>
                <a:latin typeface="Arno Pro Smbd SmText" pitchFamily="18" charset="0"/>
              </a:rPr>
              <a:t>   Storage virtualization: SAN</a:t>
            </a:r>
          </a:p>
          <a:p>
            <a:pPr lvl="2" algn="l">
              <a:buFont typeface="Wingdings" pitchFamily="2" charset="2"/>
              <a:buChar char="Ø"/>
            </a:pPr>
            <a:r>
              <a:rPr lang="en-US" i="1" dirty="0" smtClean="0">
                <a:solidFill>
                  <a:schemeClr val="tx1"/>
                </a:solidFill>
                <a:latin typeface="Arno Pro Smbd SmText" pitchFamily="18" charset="0"/>
              </a:rPr>
              <a:t>  Data-center virtualization</a:t>
            </a:r>
          </a:p>
          <a:p>
            <a:pPr algn="l"/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6858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3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" pitchFamily="18" charset="0"/>
              </a:rPr>
              <a:t>Virtualization Stack for Future Internet</a:t>
            </a:r>
            <a:endParaRPr lang="fa-IR" sz="3600" dirty="0">
              <a:latin typeface="Arno Pro Smb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</a:t>
            </a:r>
            <a:endParaRPr lang="fa-IR" dirty="0" smtClean="0"/>
          </a:p>
          <a:p>
            <a:r>
              <a:rPr lang="en-US" dirty="0" smtClean="0"/>
              <a:t> </a:t>
            </a:r>
            <a:endParaRPr lang="fa-IR" dirty="0" smtClean="0"/>
          </a:p>
          <a:p>
            <a:pPr algn="l"/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6858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4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447800"/>
            <a:ext cx="83820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609600" y="5715000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Korea University, Operating Systems Lab. (</a:t>
            </a:r>
            <a:r>
              <a:rPr lang="en-US" i="1" dirty="0" smtClean="0"/>
              <a:t>http://os.korea.ac.kr)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 SmText" pitchFamily="18" charset="0"/>
              </a:rPr>
              <a:t>     Network Virtualization for </a:t>
            </a:r>
            <a:r>
              <a:rPr lang="en-US" sz="3600" i="1" dirty="0" smtClean="0">
                <a:latin typeface="Arno Pro Smbd SmText" pitchFamily="18" charset="0"/>
              </a:rPr>
              <a:t>Dummies</a:t>
            </a:r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  Making a physical network appear as multiple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       logical ones    </a:t>
            </a:r>
          </a:p>
          <a:p>
            <a:pPr algn="l"/>
            <a:r>
              <a:rPr lang="en-US" dirty="0" smtClean="0"/>
              <a:t> </a:t>
            </a:r>
            <a:endParaRPr lang="fa-IR" dirty="0" smtClean="0"/>
          </a:p>
          <a:p>
            <a:r>
              <a:rPr lang="en-US" dirty="0" smtClean="0"/>
              <a:t> </a:t>
            </a:r>
            <a:endParaRPr lang="fa-IR" dirty="0" smtClean="0"/>
          </a:p>
          <a:p>
            <a:pPr algn="l"/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6858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5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048000"/>
            <a:ext cx="8077200" cy="29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 SmText" pitchFamily="18" charset="0"/>
              </a:rPr>
              <a:t>    Network Virtualization Model</a:t>
            </a:r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Business Model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Architecture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Design Principles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  <a:latin typeface="Arno Pro Smbd SmText" pitchFamily="18" charset="0"/>
              </a:rPr>
              <a:t> Design Goals</a:t>
            </a:r>
          </a:p>
          <a:p>
            <a:pPr algn="l">
              <a:lnSpc>
                <a:spcPct val="150000"/>
              </a:lnSpc>
            </a:pPr>
            <a:r>
              <a:rPr lang="en-US" dirty="0" smtClean="0"/>
              <a:t> </a:t>
            </a:r>
            <a:endParaRPr lang="fa-IR" dirty="0" smtClean="0"/>
          </a:p>
          <a:p>
            <a:pPr algn="l"/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6858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6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 SmText" pitchFamily="18" charset="0"/>
              </a:rPr>
              <a:t>    Business Model</a:t>
            </a:r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371600"/>
            <a:ext cx="8534400" cy="5334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 </a:t>
            </a:r>
            <a:endParaRPr lang="fa-IR" dirty="0" smtClean="0"/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no Pro Smbd SmText" pitchFamily="18" charset="0"/>
              </a:rPr>
              <a:t>Infrastructure Providers (</a:t>
            </a:r>
            <a:r>
              <a:rPr lang="en-US" sz="2400" i="1" dirty="0" err="1" smtClean="0">
                <a:solidFill>
                  <a:schemeClr val="tx1"/>
                </a:solidFill>
                <a:latin typeface="Arno Pro Smbd SmText" pitchFamily="18" charset="0"/>
              </a:rPr>
              <a:t>InPs</a:t>
            </a:r>
            <a:r>
              <a:rPr lang="en-US" sz="2400" i="1" dirty="0" smtClean="0">
                <a:solidFill>
                  <a:schemeClr val="tx1"/>
                </a:solidFill>
                <a:latin typeface="Arno Pro Smbd SmText" pitchFamily="18" charset="0"/>
              </a:rPr>
              <a:t>)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sz="1800" i="1" dirty="0" smtClean="0">
                <a:solidFill>
                  <a:schemeClr val="tx1"/>
                </a:solidFill>
                <a:latin typeface="Arno Pro Smbd SmText" pitchFamily="18" charset="0"/>
              </a:rPr>
              <a:t>   </a:t>
            </a:r>
            <a:r>
              <a:rPr lang="en-US" sz="1800" dirty="0" smtClean="0">
                <a:solidFill>
                  <a:schemeClr val="tx1"/>
                </a:solidFill>
                <a:latin typeface="Arno Pro Smbd SmText" pitchFamily="18" charset="0"/>
              </a:rPr>
              <a:t>Manage underlying physical networks</a:t>
            </a:r>
          </a:p>
          <a:p>
            <a:pPr lvl="1" algn="l"/>
            <a:endParaRPr lang="en-US" sz="1600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no Pro Smbd SmText" pitchFamily="18" charset="0"/>
              </a:rPr>
              <a:t>Service Providers (</a:t>
            </a:r>
            <a:r>
              <a:rPr lang="en-US" sz="2400" i="1" dirty="0" smtClean="0">
                <a:solidFill>
                  <a:schemeClr val="tx1"/>
                </a:solidFill>
                <a:latin typeface="Arno Pro Smbd SmText" pitchFamily="18" charset="0"/>
              </a:rPr>
              <a:t>SPs)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latin typeface="Arno Pro Smbd SmText" pitchFamily="18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Arno Pro Smbd SmText" pitchFamily="18" charset="0"/>
              </a:rPr>
              <a:t>Create and manage virtual networks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no Pro Smbd SmText" pitchFamily="18" charset="0"/>
              </a:rPr>
              <a:t>  Deploy customized end-to-end services</a:t>
            </a:r>
          </a:p>
          <a:p>
            <a:pPr lvl="1" algn="l"/>
            <a:endParaRPr lang="fa-IR" dirty="0" smtClean="0"/>
          </a:p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Arno Pro Smbd SmText" pitchFamily="18" charset="0"/>
              </a:rPr>
              <a:t> End Users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no Pro Smbd SmText" pitchFamily="18" charset="0"/>
              </a:rPr>
              <a:t>Buy and use services from different service </a:t>
            </a:r>
          </a:p>
          <a:p>
            <a:pPr lvl="1" algn="l"/>
            <a:r>
              <a:rPr lang="en-US" sz="1800" dirty="0" smtClean="0">
                <a:solidFill>
                  <a:schemeClr val="tx1"/>
                </a:solidFill>
                <a:latin typeface="Arno Pro Smbd SmText" pitchFamily="18" charset="0"/>
              </a:rPr>
              <a:t>     providers</a:t>
            </a:r>
          </a:p>
          <a:p>
            <a:pPr lvl="1" algn="l"/>
            <a:endParaRPr lang="en-US" sz="1600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600" dirty="0" smtClean="0">
                <a:solidFill>
                  <a:schemeClr val="tx1"/>
                </a:solidFill>
                <a:latin typeface="Arno Pro Smbd SmText" pitchFamily="18" charset="0"/>
              </a:rPr>
              <a:t> Brokers</a:t>
            </a:r>
            <a:endParaRPr lang="fa-IR" dirty="0" smtClean="0"/>
          </a:p>
          <a:p>
            <a:pPr lvl="1" algn="l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Mediators/Arbiters</a:t>
            </a: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6858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7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1371600"/>
            <a:ext cx="4038600" cy="533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Players</a:t>
            </a:r>
            <a:endParaRPr lang="fa-IR" sz="2400" dirty="0">
              <a:solidFill>
                <a:schemeClr val="accent2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00600" y="1371600"/>
            <a:ext cx="4038600" cy="533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Relationships</a:t>
            </a:r>
            <a:endParaRPr lang="fa-IR" sz="2400" dirty="0">
              <a:solidFill>
                <a:schemeClr val="accent2">
                  <a:lumMod val="75000"/>
                </a:schemeClr>
              </a:solidFill>
              <a:latin typeface="Impact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209800"/>
            <a:ext cx="383857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 SmText" pitchFamily="18" charset="0"/>
              </a:rPr>
              <a:t>     Architecture</a:t>
            </a:r>
            <a:endParaRPr lang="fa-IR" sz="3600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5334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</a:t>
            </a:r>
            <a:endParaRPr lang="fa-IR" dirty="0" smtClean="0"/>
          </a:p>
          <a:p>
            <a:r>
              <a:rPr lang="en-US" dirty="0" smtClean="0"/>
              <a:t> </a:t>
            </a:r>
            <a:endParaRPr lang="fa-IR" dirty="0" smtClean="0"/>
          </a:p>
          <a:p>
            <a:pPr algn="l"/>
            <a:endParaRPr lang="en-US" dirty="0" smtClean="0">
              <a:solidFill>
                <a:schemeClr val="tx1"/>
              </a:solidFill>
              <a:latin typeface="Arno Pro Smbd SmText" pitchFamily="18" charset="0"/>
            </a:endParaRPr>
          </a:p>
          <a:p>
            <a:pPr algn="l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6858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8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0"/>
            <a:ext cx="9144000" cy="5108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Arno Pro Smbd SmText" pitchFamily="18" charset="0"/>
              </a:rPr>
              <a:t>    Design Principles</a:t>
            </a:r>
            <a:endParaRPr lang="fa-IR" sz="3600" b="1" dirty="0">
              <a:latin typeface="Arno Pro Smbd SmTex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2060"/>
                </a:solidFill>
                <a:latin typeface="Arno Pro Smbd" pitchFamily="18" charset="0"/>
              </a:rPr>
              <a:t> Concurrence</a:t>
            </a:r>
            <a:r>
              <a:rPr lang="en-US" sz="2400" dirty="0" smtClean="0">
                <a:solidFill>
                  <a:schemeClr val="tx1"/>
                </a:solidFill>
                <a:latin typeface="Arno Pro Smbd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of  multiple heterogeneous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         virtual networks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Arno Pro Smbd" pitchFamily="18" charset="0"/>
              </a:rPr>
              <a:t>  Introduces  diversity</a:t>
            </a:r>
          </a:p>
          <a:p>
            <a:endParaRPr lang="fa-IR" sz="2000" dirty="0" smtClean="0"/>
          </a:p>
          <a:p>
            <a:pPr algn="l">
              <a:buFont typeface="Wingdings" pitchFamily="2" charset="2"/>
              <a:buChar char="q"/>
            </a:pPr>
            <a:r>
              <a:rPr lang="en-US" sz="2000" i="1" dirty="0" smtClean="0">
                <a:solidFill>
                  <a:srgbClr val="002060"/>
                </a:solidFill>
                <a:latin typeface="Arno Pro Smbd" pitchFamily="18" charset="0"/>
              </a:rPr>
              <a:t>  </a:t>
            </a:r>
            <a:r>
              <a:rPr lang="en-US" sz="2800" b="1" i="1" dirty="0" smtClean="0">
                <a:solidFill>
                  <a:srgbClr val="002060"/>
                </a:solidFill>
                <a:latin typeface="Arno Pro Smbd" pitchFamily="18" charset="0"/>
              </a:rPr>
              <a:t>Recursion</a:t>
            </a:r>
            <a:r>
              <a:rPr lang="en-US" sz="2000" i="1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  <a:latin typeface="Arno Pro Smbd" pitchFamily="18" charset="0"/>
              </a:rPr>
              <a:t>of virtual networks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Arno Pro Smbd" pitchFamily="18" charset="0"/>
              </a:rPr>
              <a:t>Opens the door for network virtualization </a:t>
            </a:r>
          </a:p>
          <a:p>
            <a:pPr lvl="2" algn="l"/>
            <a:r>
              <a:rPr lang="en-US" sz="1800" dirty="0" smtClean="0">
                <a:solidFill>
                  <a:schemeClr val="tx1"/>
                </a:solidFill>
                <a:latin typeface="Arno Pro Smbd" pitchFamily="18" charset="0"/>
              </a:rPr>
              <a:t>     economics</a:t>
            </a:r>
          </a:p>
          <a:p>
            <a:endParaRPr lang="fa-IR" sz="2000" dirty="0" smtClean="0"/>
          </a:p>
          <a:p>
            <a:pPr algn="l">
              <a:buFont typeface="Wingdings" pitchFamily="2" charset="2"/>
              <a:buChar char="q"/>
            </a:pPr>
            <a:r>
              <a:rPr lang="en-US" sz="2800" i="1" dirty="0" smtClean="0">
                <a:solidFill>
                  <a:srgbClr val="002060"/>
                </a:solidFill>
                <a:latin typeface="Arno Pro Smbd" pitchFamily="18" charset="0"/>
              </a:rPr>
              <a:t> Inheritance</a:t>
            </a:r>
            <a:r>
              <a:rPr lang="en-US" sz="2000" i="1" dirty="0" smtClean="0">
                <a:solidFill>
                  <a:schemeClr val="tx1"/>
                </a:solidFill>
                <a:latin typeface="Arno Pro Smbd" pitchFamily="18" charset="0"/>
              </a:rPr>
              <a:t> of  architectural attributes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Arno Pro Smbd" pitchFamily="18" charset="0"/>
              </a:rPr>
              <a:t>Promotes value-addition</a:t>
            </a:r>
          </a:p>
          <a:p>
            <a:pPr lvl="2" algn="l"/>
            <a:endParaRPr lang="en-US" sz="1800" dirty="0" smtClean="0">
              <a:solidFill>
                <a:schemeClr val="tx1"/>
              </a:solidFill>
              <a:latin typeface="Arno Pro Smbd" pitchFamily="18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002060"/>
                </a:solidFill>
                <a:latin typeface="Arno Pro Smbd" pitchFamily="18" charset="0"/>
              </a:rPr>
              <a:t>  </a:t>
            </a:r>
            <a:r>
              <a:rPr lang="en-US" sz="2800" dirty="0" err="1" smtClean="0">
                <a:solidFill>
                  <a:srgbClr val="002060"/>
                </a:solidFill>
                <a:latin typeface="Arno Pro Smbd" pitchFamily="18" charset="0"/>
              </a:rPr>
              <a:t>Revisitation</a:t>
            </a:r>
            <a:r>
              <a:rPr lang="en-US" sz="2000" dirty="0" smtClean="0">
                <a:solidFill>
                  <a:srgbClr val="002060"/>
                </a:solidFill>
                <a:latin typeface="Arno Pro Smbd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no Pro Smbd" pitchFamily="18" charset="0"/>
              </a:rPr>
              <a:t>of  virtual nodes</a:t>
            </a:r>
          </a:p>
          <a:p>
            <a:pPr lvl="1" algn="l">
              <a:buFont typeface="Wingdings" pitchFamily="2" charset="2"/>
              <a:buChar char="Ø"/>
            </a:pPr>
            <a:r>
              <a:rPr lang="en-US" sz="1900" dirty="0" smtClean="0">
                <a:solidFill>
                  <a:schemeClr val="tx1"/>
                </a:solidFill>
                <a:latin typeface="Arno Pro Smbd" pitchFamily="18" charset="0"/>
              </a:rPr>
              <a:t>Simplifies network operation</a:t>
            </a:r>
          </a:p>
          <a:p>
            <a:pPr lvl="1" algn="l"/>
            <a:r>
              <a:rPr lang="en-US" sz="1900" dirty="0" smtClean="0">
                <a:solidFill>
                  <a:schemeClr val="tx1"/>
                </a:solidFill>
                <a:latin typeface="Arno Pro Smbd" pitchFamily="18" charset="0"/>
              </a:rPr>
              <a:t>    and management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Arno Pro Smbd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419600" cy="365125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 Virtualization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8382000" cy="2286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01000" y="6508751"/>
            <a:ext cx="685800" cy="349249"/>
          </a:xfrm>
        </p:spPr>
        <p:txBody>
          <a:bodyPr/>
          <a:lstStyle/>
          <a:p>
            <a:fld id="{B6F15528-21DE-4FAA-801E-634DDDAF4B2B}" type="slidenum">
              <a:rPr 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/>
              <a:t>9</a:t>
            </a:fld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22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Pie 7"/>
          <p:cNvSpPr/>
          <p:nvPr/>
        </p:nvSpPr>
        <p:spPr>
          <a:xfrm rot="10800000">
            <a:off x="8144536" y="574163"/>
            <a:ext cx="647700" cy="64770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295400"/>
            <a:ext cx="403860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839</Words>
  <Application>Microsoft Office PowerPoint</Application>
  <PresentationFormat>On-screen Show (4:3)</PresentationFormat>
  <Paragraphs>263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         Outline</vt:lpstr>
      <vt:lpstr>        What is Virtualization?</vt:lpstr>
      <vt:lpstr>Virtualization Stack for Future Internet</vt:lpstr>
      <vt:lpstr>     Network Virtualization for Dummies</vt:lpstr>
      <vt:lpstr>    Network Virtualization Model</vt:lpstr>
      <vt:lpstr>    Business Model</vt:lpstr>
      <vt:lpstr>     Architecture</vt:lpstr>
      <vt:lpstr>    Design Principles</vt:lpstr>
      <vt:lpstr>        Design Goals (1)</vt:lpstr>
      <vt:lpstr>        Design Goals (2) </vt:lpstr>
      <vt:lpstr>        Design Goals (3)</vt:lpstr>
      <vt:lpstr>        Design Goals (4)</vt:lpstr>
      <vt:lpstr>        Definition </vt:lpstr>
      <vt:lpstr>     Related Concepts</vt:lpstr>
      <vt:lpstr>     Virtual Private Network(VPN)</vt:lpstr>
      <vt:lpstr>      Overlay Network</vt:lpstr>
      <vt:lpstr>        Existing Projects(1)</vt:lpstr>
      <vt:lpstr>        Existing Projects(2)</vt:lpstr>
      <vt:lpstr>        </vt:lpstr>
      <vt:lpstr>        Future Works</vt:lpstr>
      <vt:lpstr>        Reference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Moon</dc:creator>
  <cp:lastModifiedBy>Morteza</cp:lastModifiedBy>
  <cp:revision>85</cp:revision>
  <dcterms:created xsi:type="dcterms:W3CDTF">2006-08-16T00:00:00Z</dcterms:created>
  <dcterms:modified xsi:type="dcterms:W3CDTF">2010-01-11T15:00:02Z</dcterms:modified>
</cp:coreProperties>
</file>