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ags/tag4.xml" ContentType="application/vnd.openxmlformats-officedocument.presentationml.tag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tags/tag3.xml" ContentType="application/vnd.openxmlformats-officedocument.presentationml.tags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  <p:sldMasterId id="2147483650" r:id="rId2"/>
    <p:sldMasterId id="2147483651" r:id="rId3"/>
    <p:sldMasterId id="2147483781" r:id="rId4"/>
  </p:sldMasterIdLst>
  <p:notesMasterIdLst>
    <p:notesMasterId r:id="rId35"/>
  </p:notesMasterIdLst>
  <p:sldIdLst>
    <p:sldId id="256" r:id="rId5"/>
    <p:sldId id="310" r:id="rId6"/>
    <p:sldId id="311" r:id="rId7"/>
    <p:sldId id="312" r:id="rId8"/>
    <p:sldId id="257" r:id="rId9"/>
    <p:sldId id="313" r:id="rId10"/>
    <p:sldId id="306" r:id="rId11"/>
    <p:sldId id="307" r:id="rId12"/>
    <p:sldId id="305" r:id="rId13"/>
    <p:sldId id="259" r:id="rId14"/>
    <p:sldId id="314" r:id="rId15"/>
    <p:sldId id="299" r:id="rId16"/>
    <p:sldId id="282" r:id="rId17"/>
    <p:sldId id="283" r:id="rId18"/>
    <p:sldId id="297" r:id="rId19"/>
    <p:sldId id="316" r:id="rId20"/>
    <p:sldId id="268" r:id="rId21"/>
    <p:sldId id="291" r:id="rId22"/>
    <p:sldId id="322" r:id="rId23"/>
    <p:sldId id="323" r:id="rId24"/>
    <p:sldId id="293" r:id="rId25"/>
    <p:sldId id="318" r:id="rId26"/>
    <p:sldId id="321" r:id="rId27"/>
    <p:sldId id="319" r:id="rId28"/>
    <p:sldId id="317" r:id="rId29"/>
    <p:sldId id="320" r:id="rId30"/>
    <p:sldId id="275" r:id="rId31"/>
    <p:sldId id="276" r:id="rId32"/>
    <p:sldId id="302" r:id="rId33"/>
    <p:sldId id="324" r:id="rId34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Microsoft Sans Serif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Microsoft Sans Serif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Microsoft Sans Serif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Microsoft Sans Serif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Microsoft Sans Serif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Microsoft Sans Serif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Microsoft Sans Serif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Microsoft Sans Serif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Microsoft Sans Serif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4F748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78016" autoAdjust="0"/>
  </p:normalViewPr>
  <p:slideViewPr>
    <p:cSldViewPr>
      <p:cViewPr varScale="1">
        <p:scale>
          <a:sx n="71" d="100"/>
          <a:sy n="71" d="100"/>
        </p:scale>
        <p:origin x="-49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2A6AA86D-9137-4AAF-88E1-EA588BED51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517FC6-650A-4915-A6C5-B1461985DB0F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EE4EC5-F264-4D54-91C9-6341C1A7EBA8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FCB14-8447-486A-8FA8-651B49429794}" type="slidenum">
              <a:rPr lang="en-US" smtClean="0"/>
              <a:pPr/>
              <a:t>29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D59FEE-E089-4CAC-8751-BF7E835F2054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4335E1-90F7-4FB8-952E-249FA1B2FBC0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15490A-F378-4F81-9491-446C9BD33871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E47D69-8FD0-4911-8836-27D7488AB996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8743DF-57A9-45E9-87F2-F438847E0BC3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5C772C-A79E-4B96-B607-894EDEBD26EB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201BA8-B13C-4A26-8C6D-BD36C6CAA02A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B09C5F-6EA8-4616-B0A6-86CBFB8319E1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a-I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Implementing malware with virtual machines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94DB57-DABD-4E95-B308-6B38E016E769}" type="slidenum">
              <a:rPr lang="en-US"/>
              <a:pPr>
                <a:defRPr/>
              </a:pPr>
              <a:t>‹#›</a:t>
            </a:fld>
            <a:r>
              <a:rPr lang="en-US"/>
              <a:t>/23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Implementing malware with virtual machines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60F119-8E63-47DF-BD95-624E90EAF399}" type="slidenum">
              <a:rPr lang="en-US"/>
              <a:pPr>
                <a:defRPr/>
              </a:pPr>
              <a:t>‹#›</a:t>
            </a:fld>
            <a:r>
              <a:rPr lang="en-US"/>
              <a:t>/23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Implementing malware with virtual machines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F9DD71-3080-4E5F-BED8-06A2DA8CD199}" type="slidenum">
              <a:rPr lang="en-US"/>
              <a:pPr>
                <a:defRPr/>
              </a:pPr>
              <a:t>‹#›</a:t>
            </a:fld>
            <a:r>
              <a:rPr lang="en-US"/>
              <a:t>/23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Implementing malware with virtual machines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272FB7-7C3E-417A-95BA-7C944A7F9D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Implementing malware with virtual machines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6DF779-4B1F-4455-A1B4-430EBEE470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Implementing malware with virtual machines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34440B-CA22-40F7-96D7-25392C994F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Implementing malware with virtual machines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649705-70AB-4812-AFBB-621F76AC58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Implementing malware with virtual machines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A3CFF6-F16D-41A4-9594-92FA10B611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Implementing malware with virtual machines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5A6966-786E-4B97-839C-5BDCBDF222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Implementing malware with virtual machines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3F935-8C30-4E94-BC8B-DF34991F49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Implementing malware with virtual machines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80A019-60DF-445F-B88D-AD21E5EAA8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Implementing malware with virtual machines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A7225A-1A21-4289-B740-B3222C6F3112}" type="slidenum">
              <a:rPr lang="en-US"/>
              <a:pPr>
                <a:defRPr/>
              </a:pPr>
              <a:t>‹#›</a:t>
            </a:fld>
            <a:r>
              <a:rPr lang="en-US"/>
              <a:t>/23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Implementing malware with virtual machines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B5CD24-139F-42BC-AC35-6A705C4B33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Implementing malware with virtual machines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5276A9-6020-4F51-A847-B8BAC54E14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Implementing malware with virtual machines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C7042B-6425-4BDA-8E6D-1E4077FC3F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Implementing malware with virtual machines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16A0CC-9341-4935-87E6-23DC5AC485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Implementing malware with virtual machines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4AA0D-DE99-46EB-9A03-8500A40955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Implementing malware with virtual machines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AA2432-6109-48C2-9516-57F126B0D7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Implementing malware with virtual machines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F2906D-0D08-47E4-9ED1-72B3F396AA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Implementing malware with virtual machines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8CCB62-223D-4679-9F30-3953D23F65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Implementing malware with virtual machines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FCC933-9626-4FEA-8DF3-1873B1CCC8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Implementing malware with virtual machines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51B1A8-B46A-4C03-9877-AE7FF0F26E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Implementing malware with virtual machines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A4F45-B990-47D4-A054-73FAF91BE0A2}" type="slidenum">
              <a:rPr lang="en-US"/>
              <a:pPr>
                <a:defRPr/>
              </a:pPr>
              <a:t>‹#›</a:t>
            </a:fld>
            <a:r>
              <a:rPr lang="en-US"/>
              <a:t>/23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Implementing malware with virtual machines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44E6F0-8933-4594-AA4A-A2854C5753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Implementing malware with virtual machines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F7F29F-3237-4B4A-9946-C7E4D3D617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Implementing malware with virtual machines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5EBC-A90C-432A-B239-43D4D517DC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Implementing malware with virtual machines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C2ED5B-F2C9-4E9D-983F-964F7E6CE8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Implementing malware with virtual machines</a:t>
            </a:r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93567D-BD80-40DF-8FA1-F701B52B1767}" type="slidenum">
              <a:rPr lang="en-US"/>
              <a:pPr>
                <a:defRPr/>
              </a:pPr>
              <a:t>‹#›</a:t>
            </a:fld>
            <a:r>
              <a:rPr lang="en-US"/>
              <a:t>/23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Implementing malware with virtual machines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055BD4-E565-4E1A-92D8-B4D9DDF5FDF3}" type="slidenum">
              <a:rPr lang="en-US"/>
              <a:pPr>
                <a:defRPr/>
              </a:pPr>
              <a:t>‹#›</a:t>
            </a:fld>
            <a:r>
              <a:rPr lang="en-US"/>
              <a:t>/23</a:t>
            </a: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Implementing malware with virtual machines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D843D4-BABB-41C0-805D-82AC6D38663F}" type="slidenum">
              <a:rPr lang="en-US"/>
              <a:pPr>
                <a:defRPr/>
              </a:pPr>
              <a:t>‹#›</a:t>
            </a:fld>
            <a:r>
              <a:rPr lang="en-US"/>
              <a:t>/23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Implementing malware with virtual machines</a:t>
            </a: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C7C28-77E3-4423-A03F-53BDA21C4333}" type="slidenum">
              <a:rPr lang="en-US"/>
              <a:pPr>
                <a:defRPr/>
              </a:pPr>
              <a:t>‹#›</a:t>
            </a:fld>
            <a:r>
              <a:rPr lang="en-US"/>
              <a:t>/23</a:t>
            </a: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Implementing malware with virtual machines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264E89-67F9-4F77-952C-FCBE7571DFD8}" type="slidenum">
              <a:rPr lang="en-US"/>
              <a:pPr>
                <a:defRPr/>
              </a:pPr>
              <a:t>‹#›</a:t>
            </a:fld>
            <a:r>
              <a:rPr lang="en-US"/>
              <a:t>/23</a:t>
            </a: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Implementing malware with virtual machines</a:t>
            </a: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53442-D0DF-4DE7-A517-2F2CD06A95A2}" type="slidenum">
              <a:rPr lang="en-US"/>
              <a:pPr>
                <a:defRPr/>
              </a:pPr>
              <a:t>‹#›</a:t>
            </a:fld>
            <a:r>
              <a:rPr lang="en-US"/>
              <a:t>/23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Implementing malware with virtual machines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974B81-F305-49F4-8570-72799D6E94E6}" type="slidenum">
              <a:rPr lang="en-US"/>
              <a:pPr>
                <a:defRPr/>
              </a:pPr>
              <a:t>‹#›</a:t>
            </a:fld>
            <a:r>
              <a:rPr lang="en-US"/>
              <a:t>/23</a:t>
            </a: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Implementing malware with virtual machines</a:t>
            </a: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2A2A99-D118-4E51-AC5E-88F40EA5ED42}" type="slidenum">
              <a:rPr lang="en-US"/>
              <a:pPr>
                <a:defRPr/>
              </a:pPr>
              <a:t>‹#›</a:t>
            </a:fld>
            <a:r>
              <a:rPr lang="en-US"/>
              <a:t>/23</a:t>
            </a: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Implementing malware with virtual machines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0CD84-9721-41DA-80FA-A6A66519ABA0}" type="slidenum">
              <a:rPr lang="en-US"/>
              <a:pPr>
                <a:defRPr/>
              </a:pPr>
              <a:t>‹#›</a:t>
            </a:fld>
            <a:r>
              <a:rPr lang="en-US"/>
              <a:t>/23</a:t>
            </a: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Implementing malware with virtual machines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9678E-6624-46A9-BB0B-F3DBB2BF3597}" type="slidenum">
              <a:rPr lang="en-US"/>
              <a:pPr>
                <a:defRPr/>
              </a:pPr>
              <a:t>‹#›</a:t>
            </a:fld>
            <a:r>
              <a:rPr lang="en-US"/>
              <a:t>/23</a:t>
            </a: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Implementing malware with virtual machines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16E5D1-A1A6-4E34-B5E5-2509CAB8B904}" type="slidenum">
              <a:rPr lang="en-US"/>
              <a:pPr>
                <a:defRPr/>
              </a:pPr>
              <a:t>‹#›</a:t>
            </a:fld>
            <a:r>
              <a:rPr lang="en-US"/>
              <a:t>/23</a:t>
            </a: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Implementing malware with virtual machines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92DB26-F8EF-4A9C-B856-0618205E4C34}" type="slidenum">
              <a:rPr lang="en-US"/>
              <a:pPr>
                <a:defRPr/>
              </a:pPr>
              <a:t>‹#›</a:t>
            </a:fld>
            <a:r>
              <a:rPr lang="en-US"/>
              <a:t>/23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Implementing malware with virtual machines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A6505B-7500-4967-BC3D-CE4B42B81E26}" type="slidenum">
              <a:rPr lang="en-US"/>
              <a:pPr>
                <a:defRPr/>
              </a:pPr>
              <a:t>‹#›</a:t>
            </a:fld>
            <a:r>
              <a:rPr lang="en-US"/>
              <a:t>/23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Implementing malware with virtual machines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F09BED-7DB4-46E2-A0BC-4F86C96EC621}" type="slidenum">
              <a:rPr lang="en-US"/>
              <a:pPr>
                <a:defRPr/>
              </a:pPr>
              <a:t>‹#›</a:t>
            </a:fld>
            <a:r>
              <a:rPr lang="en-US"/>
              <a:t>/23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Implementing malware with virtual machines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147F17-D683-4E66-A0B4-9CC8240AEF29}" type="slidenum">
              <a:rPr lang="en-US"/>
              <a:pPr>
                <a:defRPr/>
              </a:pPr>
              <a:t>‹#›</a:t>
            </a:fld>
            <a:r>
              <a:rPr lang="en-US"/>
              <a:t>/23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Implementing malware with virtual machines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149C0D-900A-4AE1-84C9-8137A5D89958}" type="slidenum">
              <a:rPr lang="en-US"/>
              <a:pPr>
                <a:defRPr/>
              </a:pPr>
              <a:t>‹#›</a:t>
            </a:fld>
            <a:r>
              <a:rPr lang="en-US"/>
              <a:t>/23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Implementing malware with virtual machines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F44987-ADE4-4E3F-8531-F558A68ED19E}" type="slidenum">
              <a:rPr lang="en-US"/>
              <a:pPr>
                <a:defRPr/>
              </a:pPr>
              <a:t>‹#›</a:t>
            </a:fld>
            <a:r>
              <a:rPr lang="en-US"/>
              <a:t>/23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Implementing malware with virtual machines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CA0E4D0C-B9FD-4DC3-AB0B-44D4F85C66E4}" type="slidenum">
              <a:rPr lang="en-US"/>
              <a:pPr>
                <a:defRPr/>
              </a:pPr>
              <a:t>‹#›</a:t>
            </a:fld>
            <a:r>
              <a:rPr lang="en-US"/>
              <a:t>/23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680" r:id="rId1"/>
    <p:sldLayoutId id="2147484681" r:id="rId2"/>
    <p:sldLayoutId id="2147484682" r:id="rId3"/>
    <p:sldLayoutId id="2147484683" r:id="rId4"/>
    <p:sldLayoutId id="2147484684" r:id="rId5"/>
    <p:sldLayoutId id="2147484685" r:id="rId6"/>
    <p:sldLayoutId id="2147484686" r:id="rId7"/>
    <p:sldLayoutId id="2147484687" r:id="rId8"/>
    <p:sldLayoutId id="2147484688" r:id="rId9"/>
    <p:sldLayoutId id="2147484689" r:id="rId10"/>
    <p:sldLayoutId id="214748469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Microsoft Sans Serif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Microsoft Sans Serif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Microsoft Sans Serif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Microsoft Sans Serif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Microsoft Sans Serif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Microsoft Sans Serif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Microsoft Sans Serif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Microsoft Sans Serif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Implementing malware with virtual machines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D287E288-0333-4D42-9844-CEF5D5E0D1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>
            <a:off x="685800" y="1219200"/>
            <a:ext cx="7772400" cy="0"/>
          </a:xfrm>
          <a:prstGeom prst="line">
            <a:avLst/>
          </a:prstGeom>
          <a:noFill/>
          <a:ln w="38100">
            <a:solidFill>
              <a:srgbClr val="F9CD1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691" r:id="rId1"/>
    <p:sldLayoutId id="2147484692" r:id="rId2"/>
    <p:sldLayoutId id="2147484693" r:id="rId3"/>
    <p:sldLayoutId id="2147484694" r:id="rId4"/>
    <p:sldLayoutId id="2147484695" r:id="rId5"/>
    <p:sldLayoutId id="2147484696" r:id="rId6"/>
    <p:sldLayoutId id="2147484697" r:id="rId7"/>
    <p:sldLayoutId id="2147484698" r:id="rId8"/>
    <p:sldLayoutId id="2147484699" r:id="rId9"/>
    <p:sldLayoutId id="2147484700" r:id="rId10"/>
    <p:sldLayoutId id="2147484701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Microsoft Sans Serif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Microsoft Sans Serif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Microsoft Sans Serif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Microsoft Sans Serif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Microsoft Sans Serif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Microsoft Sans Serif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Microsoft Sans Serif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Microsoft Sans Serif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Implementing malware with virtual machines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EA0A339E-CC2A-432D-8CC0-7F00A7B079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702" r:id="rId1"/>
    <p:sldLayoutId id="2147484703" r:id="rId2"/>
    <p:sldLayoutId id="2147484704" r:id="rId3"/>
    <p:sldLayoutId id="2147484705" r:id="rId4"/>
    <p:sldLayoutId id="2147484706" r:id="rId5"/>
    <p:sldLayoutId id="2147484707" r:id="rId6"/>
    <p:sldLayoutId id="2147484708" r:id="rId7"/>
    <p:sldLayoutId id="2147484709" r:id="rId8"/>
    <p:sldLayoutId id="2147484710" r:id="rId9"/>
    <p:sldLayoutId id="2147484711" r:id="rId10"/>
    <p:sldLayoutId id="2147484712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Microsoft Sans Serif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Microsoft Sans Serif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Microsoft Sans Serif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Microsoft Sans Serif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Microsoft Sans Serif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Microsoft Sans Serif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Microsoft Sans Serif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Microsoft Sans Serif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100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1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Implementing malware with virtual machines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952EBC30-C260-4364-ABA0-325AD0919547}" type="slidenum">
              <a:rPr lang="en-US"/>
              <a:pPr>
                <a:defRPr/>
              </a:pPr>
              <a:t>‹#›</a:t>
            </a:fld>
            <a:r>
              <a:rPr lang="en-US"/>
              <a:t>/23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719" r:id="rId1"/>
    <p:sldLayoutId id="2147484713" r:id="rId2"/>
    <p:sldLayoutId id="2147484720" r:id="rId3"/>
    <p:sldLayoutId id="2147484714" r:id="rId4"/>
    <p:sldLayoutId id="2147484721" r:id="rId5"/>
    <p:sldLayoutId id="2147484715" r:id="rId6"/>
    <p:sldLayoutId id="2147484716" r:id="rId7"/>
    <p:sldLayoutId id="2147484722" r:id="rId8"/>
    <p:sldLayoutId id="2147484723" r:id="rId9"/>
    <p:sldLayoutId id="2147484717" r:id="rId10"/>
    <p:sldLayoutId id="2147484718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35.xml"/><Relationship Id="rId1" Type="http://schemas.openxmlformats.org/officeDocument/2006/relationships/tags" Target="../tags/tag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35.xml"/><Relationship Id="rId1" Type="http://schemas.openxmlformats.org/officeDocument/2006/relationships/tags" Target="../tags/tag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35.xml"/><Relationship Id="rId1" Type="http://schemas.openxmlformats.org/officeDocument/2006/relationships/tags" Target="../tags/tag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5.xml"/><Relationship Id="rId1" Type="http://schemas.openxmlformats.org/officeDocument/2006/relationships/tags" Target="../tags/tag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35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57200"/>
            <a:ext cx="7772400" cy="19050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smtClean="0"/>
              <a:t>Implementing  malware with virtual  </a:t>
            </a:r>
            <a:r>
              <a:rPr/>
              <a:t>machines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2895600"/>
            <a:ext cx="8153400" cy="3048000"/>
          </a:xfrm>
        </p:spPr>
        <p:txBody>
          <a:bodyPr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2800" dirty="0" smtClean="0">
              <a:latin typeface="+mj-lt"/>
            </a:endParaRP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800" dirty="0" smtClean="0">
                <a:latin typeface="+mj-lt"/>
              </a:rPr>
              <a:t>Seminar of “Virtual Machines” course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2800" dirty="0" smtClean="0">
              <a:latin typeface="+mj-lt"/>
            </a:endParaRP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400" dirty="0" smtClean="0">
                <a:latin typeface="+mj-lt"/>
              </a:rPr>
              <a:t>By </a:t>
            </a:r>
            <a:r>
              <a:rPr lang="en-US" sz="2400" b="1" dirty="0" smtClean="0">
                <a:latin typeface="+mj-lt"/>
              </a:rPr>
              <a:t>:</a:t>
            </a:r>
            <a:r>
              <a:rPr lang="en-US" sz="2400" dirty="0" smtClean="0">
                <a:latin typeface="+mj-lt"/>
              </a:rPr>
              <a:t> F.  </a:t>
            </a:r>
            <a:r>
              <a:rPr lang="en-US" sz="2400" dirty="0" err="1" smtClean="0">
                <a:latin typeface="+mj-lt"/>
              </a:rPr>
              <a:t>Zahmatkesh</a:t>
            </a:r>
            <a:endParaRPr lang="fa-IR" sz="2400" dirty="0" smtClean="0">
              <a:latin typeface="+mj-lt"/>
            </a:endParaRP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400" u="sng" dirty="0" smtClean="0">
                <a:latin typeface="+mj-lt"/>
              </a:rPr>
              <a:t>U</a:t>
            </a:r>
            <a:r>
              <a:rPr lang="en-US" sz="2400" dirty="0" smtClean="0">
                <a:latin typeface="+mj-lt"/>
              </a:rPr>
              <a:t>niversity of </a:t>
            </a:r>
            <a:r>
              <a:rPr lang="en-US" sz="2400" u="sng" dirty="0" smtClean="0">
                <a:latin typeface="+mj-lt"/>
              </a:rPr>
              <a:t>S</a:t>
            </a:r>
            <a:r>
              <a:rPr lang="en-US" sz="2400" dirty="0" smtClean="0">
                <a:latin typeface="+mj-lt"/>
              </a:rPr>
              <a:t>cience and </a:t>
            </a:r>
            <a:r>
              <a:rPr lang="en-US" sz="2400" u="sng" dirty="0" smtClean="0">
                <a:latin typeface="+mj-lt"/>
              </a:rPr>
              <a:t>T</a:t>
            </a:r>
            <a:r>
              <a:rPr lang="en-US" sz="2400" dirty="0" smtClean="0">
                <a:latin typeface="+mj-lt"/>
              </a:rPr>
              <a:t>echnology of </a:t>
            </a:r>
            <a:r>
              <a:rPr lang="en-US" sz="2400" u="sng" dirty="0" err="1" smtClean="0">
                <a:latin typeface="+mj-lt"/>
              </a:rPr>
              <a:t>M</a:t>
            </a:r>
            <a:r>
              <a:rPr lang="en-US" sz="2400" dirty="0" err="1" smtClean="0">
                <a:latin typeface="+mj-lt"/>
              </a:rPr>
              <a:t>azandaran</a:t>
            </a:r>
            <a:r>
              <a:rPr lang="en-US" sz="2400" dirty="0" smtClean="0">
                <a:latin typeface="+mj-lt"/>
              </a:rPr>
              <a:t>, </a:t>
            </a:r>
            <a:r>
              <a:rPr lang="en-US" sz="2400" u="sng" dirty="0" err="1" smtClean="0">
                <a:latin typeface="+mj-lt"/>
              </a:rPr>
              <a:t>B</a:t>
            </a:r>
            <a:r>
              <a:rPr lang="en-US" sz="2400" dirty="0" err="1" smtClean="0">
                <a:latin typeface="+mj-lt"/>
              </a:rPr>
              <a:t>abol</a:t>
            </a:r>
            <a:endParaRPr lang="en-US" sz="2400" dirty="0" smtClean="0">
              <a:latin typeface="+mj-lt"/>
            </a:endParaRP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400" dirty="0" smtClean="0">
                <a:solidFill>
                  <a:srgbClr val="FFC000"/>
                </a:solidFill>
                <a:latin typeface="+mj-lt"/>
              </a:rPr>
              <a:t>F_zahmatkesh@ustmb.ac.ir</a:t>
            </a: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2400" dirty="0" smtClean="0">
              <a:latin typeface="+mj-lt"/>
            </a:endParaRP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400" dirty="0" smtClean="0">
                <a:latin typeface="+mj-lt"/>
              </a:rPr>
              <a:t>December 24,2009</a:t>
            </a:r>
          </a:p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n-US" sz="2800" dirty="0">
              <a:latin typeface="+mj-lt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4638"/>
            <a:ext cx="8686800" cy="1630362"/>
          </a:xfrm>
        </p:spPr>
        <p:txBody>
          <a:bodyPr/>
          <a:lstStyle/>
          <a:p>
            <a:pPr eaLnBrk="1" hangingPunct="1"/>
            <a:r>
              <a:rPr lang="en-US" sz="3800" smtClean="0"/>
              <a:t>Virtual-Machine Based Rootkits (VMBRs)</a:t>
            </a:r>
            <a:br>
              <a:rPr lang="en-US" sz="3800" smtClean="0"/>
            </a:br>
            <a:r>
              <a:rPr lang="en-US" sz="3800" smtClean="0"/>
              <a:t>(cont’d)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28800"/>
            <a:ext cx="8458200" cy="4343400"/>
          </a:xfrm>
        </p:spPr>
        <p:txBody>
          <a:bodyPr/>
          <a:lstStyle/>
          <a:p>
            <a:pPr eaLnBrk="1" hangingPunct="1"/>
            <a:r>
              <a:rPr lang="en-US" sz="2400" smtClean="0"/>
              <a:t>Hypervisor level Rootkit</a:t>
            </a:r>
          </a:p>
          <a:p>
            <a:pPr eaLnBrk="1" hangingPunct="1"/>
            <a:endParaRPr lang="en-US" sz="2400" smtClean="0"/>
          </a:p>
          <a:p>
            <a:pPr eaLnBrk="1" hangingPunct="1"/>
            <a:r>
              <a:rPr lang="en-US" sz="2400" smtClean="0"/>
              <a:t>Classic VM Architecture</a:t>
            </a:r>
          </a:p>
          <a:p>
            <a:pPr eaLnBrk="1" hangingPunct="1"/>
            <a:r>
              <a:rPr lang="en-US" sz="2400" smtClean="0"/>
              <a:t>VMM runs beneath the OS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sz="2400" smtClean="0"/>
              <a:t>Effectively new processor privilege level</a:t>
            </a:r>
          </a:p>
          <a:p>
            <a:pPr eaLnBrk="1" hangingPunct="1"/>
            <a:r>
              <a:rPr lang="en-US" sz="2400" smtClean="0"/>
              <a:t>Fundamentally more control</a:t>
            </a:r>
          </a:p>
          <a:p>
            <a:pPr eaLnBrk="1" hangingPunct="1">
              <a:buFont typeface="Wingdings 2" pitchFamily="18" charset="2"/>
              <a:buNone/>
            </a:pPr>
            <a:endParaRPr lang="en-US" sz="2400" smtClean="0"/>
          </a:p>
          <a:p>
            <a:pPr eaLnBrk="1" hangingPunct="1"/>
            <a:r>
              <a:rPr lang="en-US" sz="2400" smtClean="0"/>
              <a:t>Target system into a </a:t>
            </a:r>
            <a:r>
              <a:rPr lang="en-US" sz="2400" i="1" smtClean="0">
                <a:solidFill>
                  <a:srgbClr val="FFC000"/>
                </a:solidFill>
              </a:rPr>
              <a:t>virtual</a:t>
            </a:r>
            <a:r>
              <a:rPr lang="en-US" sz="2400" smtClean="0">
                <a:solidFill>
                  <a:srgbClr val="FFC000"/>
                </a:solidFill>
              </a:rPr>
              <a:t> </a:t>
            </a:r>
            <a:r>
              <a:rPr lang="en-US" sz="2400" i="1" smtClean="0">
                <a:solidFill>
                  <a:srgbClr val="FFC000"/>
                </a:solidFill>
              </a:rPr>
              <a:t>machine</a:t>
            </a:r>
            <a:r>
              <a:rPr lang="en-US" sz="2400" smtClean="0"/>
              <a:t> </a:t>
            </a:r>
          </a:p>
          <a:p>
            <a:pPr lvl="1" eaLnBrk="1" hangingPunct="1"/>
            <a:r>
              <a:rPr lang="en-US" sz="2000" smtClean="0"/>
              <a:t>Little to no difference</a:t>
            </a:r>
          </a:p>
          <a:p>
            <a:pPr eaLnBrk="1" hangingPunct="1"/>
            <a:r>
              <a:rPr lang="en-US" sz="2400" smtClean="0"/>
              <a:t>Run of malware in the VMM or Attack System(2</a:t>
            </a:r>
            <a:r>
              <a:rPr lang="en-US" sz="2400" baseline="30000" smtClean="0"/>
              <a:t>nd</a:t>
            </a:r>
            <a:r>
              <a:rPr lang="en-US" sz="2400" smtClean="0"/>
              <a:t> VM)</a:t>
            </a:r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/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EED0F4D6-4B17-47D2-86A8-F000B939E443}" type="slidenum">
              <a:rPr lang="en-US" smtClean="0"/>
              <a:pPr>
                <a:defRPr/>
              </a:pPr>
              <a:t>10</a:t>
            </a:fld>
            <a:r>
              <a:rPr lang="en-US" dirty="0" smtClean="0"/>
              <a:t>/29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Implementing malware with virtual machines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7467600" cy="4221163"/>
          </a:xfrm>
        </p:spPr>
        <p:txBody>
          <a:bodyPr/>
          <a:lstStyle/>
          <a:p>
            <a:pPr eaLnBrk="1" hangingPunct="1"/>
            <a:r>
              <a:rPr lang="en-US" sz="2400" smtClean="0"/>
              <a:t>Isolation</a:t>
            </a:r>
          </a:p>
          <a:p>
            <a:pPr eaLnBrk="1" hangingPunct="1"/>
            <a:r>
              <a:rPr lang="en-US" sz="2400" smtClean="0"/>
              <a:t>Visible states or events of target system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sz="1800" smtClean="0"/>
              <a:t>Easy to modify</a:t>
            </a:r>
          </a:p>
          <a:p>
            <a:pPr eaLnBrk="1" hangingPunct="1"/>
            <a:r>
              <a:rPr lang="en-US" sz="2400" smtClean="0"/>
              <a:t>No visible states or events of VMBR</a:t>
            </a:r>
          </a:p>
          <a:p>
            <a:pPr eaLnBrk="1" hangingPunct="1"/>
            <a:endParaRPr lang="en-US" sz="2400" smtClean="0"/>
          </a:p>
          <a:p>
            <a:pPr eaLnBrk="1" hangingPunct="1"/>
            <a:r>
              <a:rPr lang="en-US" sz="2400" smtClean="0"/>
              <a:t>Easy to develop malicious services</a:t>
            </a:r>
          </a:p>
          <a:p>
            <a:pPr lvl="1" eaLnBrk="1" hangingPunct="1"/>
            <a:r>
              <a:rPr lang="en-US" sz="1800" smtClean="0"/>
              <a:t>Run in Separate, general-purpose OS </a:t>
            </a:r>
          </a:p>
          <a:p>
            <a:pPr lvl="1" eaLnBrk="1" hangingPunct="1"/>
            <a:r>
              <a:rPr lang="en-US" sz="1800" smtClean="0"/>
              <a:t>Invisible to detection software in target</a:t>
            </a:r>
          </a:p>
          <a:p>
            <a:pPr lvl="1" eaLnBrk="1" hangingPunct="1"/>
            <a:r>
              <a:rPr lang="en-US" sz="1800" smtClean="0"/>
              <a:t>Uses VMI</a:t>
            </a:r>
          </a:p>
          <a:p>
            <a:pPr lvl="1" eaLnBrk="1" hangingPunct="1"/>
            <a:endParaRPr lang="en-US" sz="1800" smtClean="0"/>
          </a:p>
          <a:p>
            <a:pPr eaLnBrk="1" hangingPunct="1"/>
            <a:r>
              <a:rPr lang="en-US" sz="2400" smtClean="0"/>
              <a:t>Hard to detect and remove</a:t>
            </a:r>
          </a:p>
          <a:p>
            <a:endParaRPr lang="fa-IR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Implementing malware with virtual machines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2C8FE5-9778-4494-BAB2-4FB083F535D5}" type="slidenum">
              <a:rPr lang="en-US" smtClean="0"/>
              <a:pPr>
                <a:defRPr/>
              </a:pPr>
              <a:t>11</a:t>
            </a:fld>
            <a:r>
              <a:rPr lang="en-US" dirty="0" smtClean="0"/>
              <a:t>/29</a:t>
            </a:r>
            <a:endParaRPr lang="en-US" dirty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74638"/>
            <a:ext cx="8458200" cy="1401762"/>
          </a:xfrm>
        </p:spPr>
        <p:txBody>
          <a:bodyPr/>
          <a:lstStyle/>
          <a:p>
            <a:pPr eaLnBrk="1" hangingPunct="1"/>
            <a:r>
              <a:rPr lang="en-US" sz="3800" smtClean="0"/>
              <a:t>Virtual-Machine Based Rootkits (VMBRs)</a:t>
            </a:r>
            <a:br>
              <a:rPr lang="en-US" sz="3800" smtClean="0"/>
            </a:br>
            <a:r>
              <a:rPr lang="en-US" sz="3800" smtClean="0"/>
              <a:t>(cont’d)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Installing VMBR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7467600" cy="4800600"/>
          </a:xfrm>
        </p:spPr>
        <p:txBody>
          <a:bodyPr/>
          <a:lstStyle/>
          <a:p>
            <a:pPr eaLnBrk="1" hangingPunct="1"/>
            <a:r>
              <a:rPr lang="en-US" sz="2400" smtClean="0"/>
              <a:t>Attacker </a:t>
            </a:r>
            <a:r>
              <a:rPr lang="en-US" sz="2400" smtClean="0">
                <a:solidFill>
                  <a:srgbClr val="FFC000"/>
                </a:solidFill>
              </a:rPr>
              <a:t>=&gt;</a:t>
            </a:r>
            <a:r>
              <a:rPr lang="en-US" sz="2400" smtClean="0"/>
              <a:t> kernel privilege</a:t>
            </a:r>
          </a:p>
          <a:p>
            <a:pPr lvl="1" eaLnBrk="1" hangingPunct="1"/>
            <a:r>
              <a:rPr lang="en-US" sz="2000" smtClean="0"/>
              <a:t>Traditional remote exploit</a:t>
            </a:r>
          </a:p>
          <a:p>
            <a:pPr lvl="1" eaLnBrk="1" hangingPunct="1"/>
            <a:r>
              <a:rPr lang="en-US" sz="2000" smtClean="0"/>
              <a:t>Fool user to install malware</a:t>
            </a:r>
          </a:p>
          <a:p>
            <a:pPr lvl="1" eaLnBrk="1" hangingPunct="1"/>
            <a:r>
              <a:rPr lang="en-US" sz="2000" smtClean="0"/>
              <a:t>Bribe OEM or vendor</a:t>
            </a:r>
          </a:p>
          <a:p>
            <a:pPr lvl="1" eaLnBrk="1" hangingPunct="1">
              <a:buFont typeface="Wingdings 2" pitchFamily="18" charset="2"/>
              <a:buNone/>
            </a:pPr>
            <a:endParaRPr lang="en-US" sz="2000" smtClean="0"/>
          </a:p>
          <a:p>
            <a:pPr eaLnBrk="1" hangingPunct="1"/>
            <a:r>
              <a:rPr lang="en-US" sz="2400" smtClean="0"/>
              <a:t>VMBR’s state on persistent storage.</a:t>
            </a:r>
          </a:p>
          <a:p>
            <a:pPr eaLnBrk="1" hangingPunct="1">
              <a:buFont typeface="Wingdings 2" pitchFamily="18" charset="2"/>
              <a:buNone/>
            </a:pPr>
            <a:endParaRPr lang="en-US" sz="2400" smtClean="0"/>
          </a:p>
          <a:p>
            <a:pPr eaLnBrk="1" hangingPunct="1"/>
            <a:r>
              <a:rPr lang="en-US" sz="2400" smtClean="0"/>
              <a:t>VMBR modifies system boot sequence.</a:t>
            </a:r>
          </a:p>
          <a:p>
            <a:pPr lvl="1" eaLnBrk="1" hangingPunct="1"/>
            <a:r>
              <a:rPr lang="en-US" sz="2000" smtClean="0"/>
              <a:t>Master Boot record</a:t>
            </a:r>
          </a:p>
          <a:p>
            <a:pPr lvl="1" eaLnBrk="1" hangingPunct="1"/>
            <a:r>
              <a:rPr lang="en-US" sz="2000" smtClean="0"/>
              <a:t>Final stages of shut down</a:t>
            </a:r>
          </a:p>
          <a:p>
            <a:pPr lvl="2" eaLnBrk="1" hangingPunct="1">
              <a:buFont typeface="Wingdings" pitchFamily="2" charset="2"/>
              <a:buChar char="§"/>
            </a:pPr>
            <a:r>
              <a:rPr lang="en-US" sz="2000" smtClean="0"/>
              <a:t>Few processes running</a:t>
            </a:r>
          </a:p>
          <a:p>
            <a:pPr lvl="2" eaLnBrk="1" hangingPunct="1">
              <a:buFont typeface="Wingdings" pitchFamily="2" charset="2"/>
              <a:buChar char="§"/>
            </a:pPr>
            <a:r>
              <a:rPr lang="en-US" sz="2000" smtClean="0"/>
              <a:t>Efforts to prevent notification of activity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533CBE9A-D95A-486A-8C81-3920F6BBED97}" type="slidenum">
              <a:rPr lang="en-US" smtClean="0"/>
              <a:pPr>
                <a:defRPr/>
              </a:pPr>
              <a:t>12</a:t>
            </a:fld>
            <a:r>
              <a:rPr lang="en-US" dirty="0" smtClean="0"/>
              <a:t>/29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Implementing malware with virtual machines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Installing VMBR(cont’d)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7772400" cy="838200"/>
          </a:xfrm>
        </p:spPr>
        <p:txBody>
          <a:bodyPr/>
          <a:lstStyle/>
          <a:p>
            <a:pPr eaLnBrk="1" hangingPunct="1"/>
            <a:r>
              <a:rPr lang="en-US" smtClean="0"/>
              <a:t>The boot sequence</a:t>
            </a:r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1D8C3487-A0D0-4355-BB3A-C89155482FC0}" type="slidenum">
              <a:rPr lang="en-US" smtClean="0"/>
              <a:pPr>
                <a:defRPr/>
              </a:pPr>
              <a:t>13</a:t>
            </a:fld>
            <a:r>
              <a:rPr lang="en-US" dirty="0" smtClean="0"/>
              <a:t>/29</a:t>
            </a:r>
            <a:endParaRPr lang="en-US" dirty="0"/>
          </a:p>
        </p:txBody>
      </p:sp>
      <p:sp>
        <p:nvSpPr>
          <p:cNvPr id="22533" name="Line 5"/>
          <p:cNvSpPr>
            <a:spLocks noChangeShapeType="1"/>
          </p:cNvSpPr>
          <p:nvPr/>
        </p:nvSpPr>
        <p:spPr bwMode="auto">
          <a:xfrm>
            <a:off x="838200" y="3276600"/>
            <a:ext cx="0" cy="457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230" name="Line 6"/>
          <p:cNvSpPr>
            <a:spLocks noChangeShapeType="1"/>
          </p:cNvSpPr>
          <p:nvPr/>
        </p:nvSpPr>
        <p:spPr bwMode="auto">
          <a:xfrm>
            <a:off x="838200" y="3505200"/>
            <a:ext cx="1143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232" name="Line 8"/>
          <p:cNvSpPr>
            <a:spLocks noChangeShapeType="1"/>
          </p:cNvSpPr>
          <p:nvPr/>
        </p:nvSpPr>
        <p:spPr bwMode="auto">
          <a:xfrm>
            <a:off x="1981200" y="3505200"/>
            <a:ext cx="1143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234" name="Line 10"/>
          <p:cNvSpPr>
            <a:spLocks noChangeShapeType="1"/>
          </p:cNvSpPr>
          <p:nvPr/>
        </p:nvSpPr>
        <p:spPr bwMode="auto">
          <a:xfrm>
            <a:off x="3124200" y="3505200"/>
            <a:ext cx="1143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236" name="Line 12"/>
          <p:cNvSpPr>
            <a:spLocks noChangeShapeType="1"/>
          </p:cNvSpPr>
          <p:nvPr/>
        </p:nvSpPr>
        <p:spPr bwMode="auto">
          <a:xfrm>
            <a:off x="4267200" y="3505200"/>
            <a:ext cx="1143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538" name="Text Box 13"/>
          <p:cNvSpPr txBox="1">
            <a:spLocks noChangeArrowheads="1"/>
          </p:cNvSpPr>
          <p:nvPr/>
        </p:nvSpPr>
        <p:spPr bwMode="auto">
          <a:xfrm>
            <a:off x="381000" y="2819400"/>
            <a:ext cx="91122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BIOS</a:t>
            </a:r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1398588" y="2089150"/>
            <a:ext cx="1116012" cy="1644650"/>
            <a:chOff x="881" y="1316"/>
            <a:chExt cx="703" cy="1036"/>
          </a:xfrm>
        </p:grpSpPr>
        <p:sp>
          <p:nvSpPr>
            <p:cNvPr id="22547" name="Line 7"/>
            <p:cNvSpPr>
              <a:spLocks noChangeShapeType="1"/>
            </p:cNvSpPr>
            <p:nvPr/>
          </p:nvSpPr>
          <p:spPr bwMode="auto">
            <a:xfrm>
              <a:off x="1248" y="2064"/>
              <a:ext cx="0" cy="288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48" name="Text Box 14"/>
            <p:cNvSpPr txBox="1">
              <a:spLocks noChangeArrowheads="1"/>
            </p:cNvSpPr>
            <p:nvPr/>
          </p:nvSpPr>
          <p:spPr bwMode="auto">
            <a:xfrm>
              <a:off x="881" y="1316"/>
              <a:ext cx="703" cy="74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Master</a:t>
              </a:r>
            </a:p>
            <a:p>
              <a:r>
                <a:rPr lang="en-US"/>
                <a:t>boot</a:t>
              </a:r>
            </a:p>
            <a:p>
              <a:r>
                <a:rPr lang="en-US"/>
                <a:t>record</a:t>
              </a:r>
            </a:p>
          </p:txBody>
        </p:sp>
      </p:grp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2590800" y="2438400"/>
            <a:ext cx="1014413" cy="1295400"/>
            <a:chOff x="1632" y="1392"/>
            <a:chExt cx="639" cy="816"/>
          </a:xfrm>
        </p:grpSpPr>
        <p:sp>
          <p:nvSpPr>
            <p:cNvPr id="22545" name="Line 9"/>
            <p:cNvSpPr>
              <a:spLocks noChangeShapeType="1"/>
            </p:cNvSpPr>
            <p:nvPr/>
          </p:nvSpPr>
          <p:spPr bwMode="auto">
            <a:xfrm>
              <a:off x="1968" y="1920"/>
              <a:ext cx="0" cy="288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46" name="Text Box 15"/>
            <p:cNvSpPr txBox="1">
              <a:spLocks noChangeArrowheads="1"/>
            </p:cNvSpPr>
            <p:nvPr/>
          </p:nvSpPr>
          <p:spPr bwMode="auto">
            <a:xfrm>
              <a:off x="1632" y="1392"/>
              <a:ext cx="639" cy="51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Boot</a:t>
              </a:r>
            </a:p>
            <a:p>
              <a:r>
                <a:rPr lang="en-US"/>
                <a:t>sector</a:t>
              </a:r>
            </a:p>
          </p:txBody>
        </p:sp>
      </p:grp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3962400" y="2819400"/>
            <a:ext cx="623888" cy="914400"/>
            <a:chOff x="2496" y="1632"/>
            <a:chExt cx="393" cy="576"/>
          </a:xfrm>
        </p:grpSpPr>
        <p:sp>
          <p:nvSpPr>
            <p:cNvPr id="22543" name="Line 11"/>
            <p:cNvSpPr>
              <a:spLocks noChangeShapeType="1"/>
            </p:cNvSpPr>
            <p:nvPr/>
          </p:nvSpPr>
          <p:spPr bwMode="auto">
            <a:xfrm>
              <a:off x="2688" y="1920"/>
              <a:ext cx="0" cy="288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44" name="Text Box 16"/>
            <p:cNvSpPr txBox="1">
              <a:spLocks noChangeArrowheads="1"/>
            </p:cNvSpPr>
            <p:nvPr/>
          </p:nvSpPr>
          <p:spPr bwMode="auto">
            <a:xfrm>
              <a:off x="2496" y="1632"/>
              <a:ext cx="393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OS</a:t>
              </a:r>
            </a:p>
          </p:txBody>
        </p:sp>
      </p:grpSp>
      <p:sp>
        <p:nvSpPr>
          <p:cNvPr id="22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Implementing malware with virtual machines</a:t>
            </a:r>
          </a:p>
        </p:txBody>
      </p:sp>
    </p:spTree>
    <p:custDataLst>
      <p:tags r:id="rId1"/>
    </p:custData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2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52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52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52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30" grpId="0" animBg="1"/>
      <p:bldP spid="52232" grpId="0" animBg="1"/>
      <p:bldP spid="52234" grpId="0" animBg="1"/>
      <p:bldP spid="5223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Installing VMBR(cont’d)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838200"/>
          </a:xfrm>
        </p:spPr>
        <p:txBody>
          <a:bodyPr/>
          <a:lstStyle/>
          <a:p>
            <a:pPr eaLnBrk="1" hangingPunct="1"/>
            <a:r>
              <a:rPr lang="en-US" smtClean="0"/>
              <a:t>Modify the boot sequence</a:t>
            </a:r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96A5AE5F-F256-4F73-8135-963ED6BBD72A}" type="slidenum">
              <a:rPr lang="en-US" smtClean="0"/>
              <a:pPr>
                <a:defRPr/>
              </a:pPr>
              <a:t>14</a:t>
            </a:fld>
            <a:r>
              <a:rPr lang="en-US" dirty="0" smtClean="0"/>
              <a:t>/29</a:t>
            </a:r>
            <a:endParaRPr lang="en-US" dirty="0"/>
          </a:p>
        </p:txBody>
      </p:sp>
      <p:sp>
        <p:nvSpPr>
          <p:cNvPr id="23557" name="Line 4"/>
          <p:cNvSpPr>
            <a:spLocks noChangeShapeType="1"/>
          </p:cNvSpPr>
          <p:nvPr/>
        </p:nvSpPr>
        <p:spPr bwMode="auto">
          <a:xfrm>
            <a:off x="838200" y="3276600"/>
            <a:ext cx="0" cy="457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253" name="Line 5"/>
          <p:cNvSpPr>
            <a:spLocks noChangeShapeType="1"/>
          </p:cNvSpPr>
          <p:nvPr/>
        </p:nvSpPr>
        <p:spPr bwMode="auto">
          <a:xfrm>
            <a:off x="838200" y="3505200"/>
            <a:ext cx="1143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59" name="Text Box 9"/>
          <p:cNvSpPr txBox="1">
            <a:spLocks noChangeArrowheads="1"/>
          </p:cNvSpPr>
          <p:nvPr/>
        </p:nvSpPr>
        <p:spPr bwMode="auto">
          <a:xfrm>
            <a:off x="381000" y="2819400"/>
            <a:ext cx="91122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BIOS</a:t>
            </a:r>
          </a:p>
        </p:txBody>
      </p:sp>
      <p:sp>
        <p:nvSpPr>
          <p:cNvPr id="53267" name="Line 19"/>
          <p:cNvSpPr>
            <a:spLocks noChangeShapeType="1"/>
          </p:cNvSpPr>
          <p:nvPr/>
        </p:nvSpPr>
        <p:spPr bwMode="auto">
          <a:xfrm>
            <a:off x="1981200" y="3505200"/>
            <a:ext cx="533400" cy="83820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 type="oval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273" name="Line 25"/>
          <p:cNvSpPr>
            <a:spLocks noChangeShapeType="1"/>
          </p:cNvSpPr>
          <p:nvPr/>
        </p:nvSpPr>
        <p:spPr bwMode="auto">
          <a:xfrm>
            <a:off x="2514600" y="4343400"/>
            <a:ext cx="1143000" cy="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274" name="Line 26"/>
          <p:cNvSpPr>
            <a:spLocks noChangeShapeType="1"/>
          </p:cNvSpPr>
          <p:nvPr/>
        </p:nvSpPr>
        <p:spPr bwMode="auto">
          <a:xfrm>
            <a:off x="3657600" y="4343400"/>
            <a:ext cx="1143000" cy="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275" name="Line 27"/>
          <p:cNvSpPr>
            <a:spLocks noChangeShapeType="1"/>
          </p:cNvSpPr>
          <p:nvPr/>
        </p:nvSpPr>
        <p:spPr bwMode="auto">
          <a:xfrm>
            <a:off x="4800600" y="4343400"/>
            <a:ext cx="1143000" cy="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276" name="Line 28"/>
          <p:cNvSpPr>
            <a:spLocks noChangeShapeType="1"/>
          </p:cNvSpPr>
          <p:nvPr/>
        </p:nvSpPr>
        <p:spPr bwMode="auto">
          <a:xfrm>
            <a:off x="5943600" y="4343400"/>
            <a:ext cx="1143000" cy="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40"/>
          <p:cNvGrpSpPr>
            <a:grpSpLocks/>
          </p:cNvGrpSpPr>
          <p:nvPr/>
        </p:nvGrpSpPr>
        <p:grpSpPr bwMode="auto">
          <a:xfrm>
            <a:off x="2286000" y="3505200"/>
            <a:ext cx="911225" cy="1066800"/>
            <a:chOff x="1440" y="2208"/>
            <a:chExt cx="574" cy="672"/>
          </a:xfrm>
        </p:grpSpPr>
        <p:sp>
          <p:nvSpPr>
            <p:cNvPr id="23577" name="Line 24"/>
            <p:cNvSpPr>
              <a:spLocks noChangeShapeType="1"/>
            </p:cNvSpPr>
            <p:nvPr/>
          </p:nvSpPr>
          <p:spPr bwMode="auto">
            <a:xfrm>
              <a:off x="1584" y="2592"/>
              <a:ext cx="0" cy="288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78" name="Text Box 29"/>
            <p:cNvSpPr txBox="1">
              <a:spLocks noChangeArrowheads="1"/>
            </p:cNvSpPr>
            <p:nvPr/>
          </p:nvSpPr>
          <p:spPr bwMode="auto">
            <a:xfrm>
              <a:off x="1440" y="2208"/>
              <a:ext cx="574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folHlink"/>
                  </a:solidFill>
                </a:rPr>
                <a:t>BIOS</a:t>
              </a:r>
            </a:p>
          </p:txBody>
        </p:sp>
      </p:grpSp>
      <p:grpSp>
        <p:nvGrpSpPr>
          <p:cNvPr id="3" name="Group 45"/>
          <p:cNvGrpSpPr>
            <a:grpSpLocks/>
          </p:cNvGrpSpPr>
          <p:nvPr/>
        </p:nvGrpSpPr>
        <p:grpSpPr bwMode="auto">
          <a:xfrm>
            <a:off x="3074988" y="2895600"/>
            <a:ext cx="1116012" cy="1676400"/>
            <a:chOff x="1937" y="1824"/>
            <a:chExt cx="703" cy="1056"/>
          </a:xfrm>
        </p:grpSpPr>
        <p:sp>
          <p:nvSpPr>
            <p:cNvPr id="23575" name="Line 31"/>
            <p:cNvSpPr>
              <a:spLocks noChangeShapeType="1"/>
            </p:cNvSpPr>
            <p:nvPr/>
          </p:nvSpPr>
          <p:spPr bwMode="auto">
            <a:xfrm>
              <a:off x="2304" y="2592"/>
              <a:ext cx="0" cy="288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76" name="Text Box 32"/>
            <p:cNvSpPr txBox="1">
              <a:spLocks noChangeArrowheads="1"/>
            </p:cNvSpPr>
            <p:nvPr/>
          </p:nvSpPr>
          <p:spPr bwMode="auto">
            <a:xfrm>
              <a:off x="1937" y="1824"/>
              <a:ext cx="703" cy="74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folHlink"/>
                  </a:solidFill>
                </a:rPr>
                <a:t>Master</a:t>
              </a:r>
            </a:p>
            <a:p>
              <a:r>
                <a:rPr lang="en-US">
                  <a:solidFill>
                    <a:schemeClr val="folHlink"/>
                  </a:solidFill>
                </a:rPr>
                <a:t>boot</a:t>
              </a:r>
            </a:p>
            <a:p>
              <a:r>
                <a:rPr lang="en-US">
                  <a:solidFill>
                    <a:schemeClr val="folHlink"/>
                  </a:solidFill>
                </a:rPr>
                <a:t>record</a:t>
              </a:r>
            </a:p>
          </p:txBody>
        </p:sp>
      </p:grpSp>
      <p:grpSp>
        <p:nvGrpSpPr>
          <p:cNvPr id="4" name="Group 42"/>
          <p:cNvGrpSpPr>
            <a:grpSpLocks/>
          </p:cNvGrpSpPr>
          <p:nvPr/>
        </p:nvGrpSpPr>
        <p:grpSpPr bwMode="auto">
          <a:xfrm>
            <a:off x="4267200" y="3276600"/>
            <a:ext cx="1014413" cy="1295400"/>
            <a:chOff x="2688" y="2064"/>
            <a:chExt cx="639" cy="816"/>
          </a:xfrm>
        </p:grpSpPr>
        <p:sp>
          <p:nvSpPr>
            <p:cNvPr id="23573" name="Line 34"/>
            <p:cNvSpPr>
              <a:spLocks noChangeShapeType="1"/>
            </p:cNvSpPr>
            <p:nvPr/>
          </p:nvSpPr>
          <p:spPr bwMode="auto">
            <a:xfrm>
              <a:off x="3024" y="2592"/>
              <a:ext cx="0" cy="288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74" name="Text Box 35"/>
            <p:cNvSpPr txBox="1">
              <a:spLocks noChangeArrowheads="1"/>
            </p:cNvSpPr>
            <p:nvPr/>
          </p:nvSpPr>
          <p:spPr bwMode="auto">
            <a:xfrm>
              <a:off x="2688" y="2064"/>
              <a:ext cx="639" cy="51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folHlink"/>
                  </a:solidFill>
                </a:rPr>
                <a:t>Boot</a:t>
              </a:r>
            </a:p>
            <a:p>
              <a:r>
                <a:rPr lang="en-US">
                  <a:solidFill>
                    <a:schemeClr val="folHlink"/>
                  </a:solidFill>
                </a:rPr>
                <a:t>sector</a:t>
              </a:r>
            </a:p>
          </p:txBody>
        </p:sp>
      </p:grpSp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5638800" y="3657600"/>
            <a:ext cx="623888" cy="914400"/>
            <a:chOff x="3552" y="2304"/>
            <a:chExt cx="393" cy="576"/>
          </a:xfrm>
        </p:grpSpPr>
        <p:sp>
          <p:nvSpPr>
            <p:cNvPr id="23571" name="Line 37"/>
            <p:cNvSpPr>
              <a:spLocks noChangeShapeType="1"/>
            </p:cNvSpPr>
            <p:nvPr/>
          </p:nvSpPr>
          <p:spPr bwMode="auto">
            <a:xfrm>
              <a:off x="3744" y="2592"/>
              <a:ext cx="0" cy="288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72" name="Text Box 38"/>
            <p:cNvSpPr txBox="1">
              <a:spLocks noChangeArrowheads="1"/>
            </p:cNvSpPr>
            <p:nvPr/>
          </p:nvSpPr>
          <p:spPr bwMode="auto">
            <a:xfrm>
              <a:off x="3552" y="2304"/>
              <a:ext cx="393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folHlink"/>
                  </a:solidFill>
                </a:rPr>
                <a:t>OS</a:t>
              </a:r>
            </a:p>
          </p:txBody>
        </p:sp>
      </p:grpSp>
      <p:sp>
        <p:nvSpPr>
          <p:cNvPr id="53287" name="Text Box 39"/>
          <p:cNvSpPr txBox="1">
            <a:spLocks noChangeArrowheads="1"/>
          </p:cNvSpPr>
          <p:nvPr/>
        </p:nvSpPr>
        <p:spPr bwMode="auto">
          <a:xfrm>
            <a:off x="1447800" y="2454275"/>
            <a:ext cx="1065213" cy="8223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VMBR</a:t>
            </a:r>
          </a:p>
          <a:p>
            <a:r>
              <a:rPr lang="en-US"/>
              <a:t>loads</a:t>
            </a:r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Implementing malware with virtual machines</a:t>
            </a:r>
          </a:p>
        </p:txBody>
      </p:sp>
    </p:spTree>
    <p:custDataLst>
      <p:tags r:id="rId1"/>
    </p:custData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3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53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53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53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53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53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3" grpId="0" animBg="1"/>
      <p:bldP spid="53267" grpId="0" animBg="1"/>
      <p:bldP spid="53273" grpId="0" animBg="1"/>
      <p:bldP spid="53274" grpId="0" animBg="1"/>
      <p:bldP spid="53275" grpId="0" animBg="1"/>
      <p:bldP spid="53276" grpId="0" animBg="1"/>
      <p:bldP spid="5328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Maintaining control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8610600" cy="2667000"/>
          </a:xfrm>
        </p:spPr>
        <p:txBody>
          <a:bodyPr/>
          <a:lstStyle/>
          <a:p>
            <a:r>
              <a:rPr lang="en-US" sz="2600" smtClean="0"/>
              <a:t>To avoid being removed</a:t>
            </a:r>
          </a:p>
          <a:p>
            <a:r>
              <a:rPr lang="en-US" sz="2600" smtClean="0"/>
              <a:t>Must protect its state</a:t>
            </a:r>
          </a:p>
          <a:p>
            <a:r>
              <a:rPr lang="en-US" sz="2600" smtClean="0"/>
              <a:t>Only time VMBR loses control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smtClean="0"/>
              <a:t>Period of time after the sys powers up until the VMBR starts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smtClean="0"/>
              <a:t>System BIOS</a:t>
            </a:r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CC479A7C-282B-43A5-9558-52079284B8B6}" type="slidenum">
              <a:rPr lang="en-US" smtClean="0"/>
              <a:pPr>
                <a:defRPr/>
              </a:pPr>
              <a:t>15</a:t>
            </a:fld>
            <a:r>
              <a:rPr lang="en-US" dirty="0" smtClean="0"/>
              <a:t>/29</a:t>
            </a:r>
            <a:endParaRPr lang="en-US" dirty="0"/>
          </a:p>
        </p:txBody>
      </p:sp>
      <p:sp>
        <p:nvSpPr>
          <p:cNvPr id="24581" name="Line 4"/>
          <p:cNvSpPr>
            <a:spLocks noChangeShapeType="1"/>
          </p:cNvSpPr>
          <p:nvPr/>
        </p:nvSpPr>
        <p:spPr bwMode="auto">
          <a:xfrm>
            <a:off x="838200" y="4572000"/>
            <a:ext cx="0" cy="457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2" name="Line 5"/>
          <p:cNvSpPr>
            <a:spLocks noChangeShapeType="1"/>
          </p:cNvSpPr>
          <p:nvPr/>
        </p:nvSpPr>
        <p:spPr bwMode="auto">
          <a:xfrm>
            <a:off x="838200" y="4800600"/>
            <a:ext cx="1143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3" name="Text Box 6"/>
          <p:cNvSpPr txBox="1">
            <a:spLocks noChangeArrowheads="1"/>
          </p:cNvSpPr>
          <p:nvPr/>
        </p:nvSpPr>
        <p:spPr bwMode="auto">
          <a:xfrm>
            <a:off x="381000" y="4114800"/>
            <a:ext cx="91122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BIOS</a:t>
            </a:r>
          </a:p>
        </p:txBody>
      </p:sp>
      <p:sp>
        <p:nvSpPr>
          <p:cNvPr id="24584" name="Line 7"/>
          <p:cNvSpPr>
            <a:spLocks noChangeShapeType="1"/>
          </p:cNvSpPr>
          <p:nvPr/>
        </p:nvSpPr>
        <p:spPr bwMode="auto">
          <a:xfrm>
            <a:off x="1981200" y="4800600"/>
            <a:ext cx="533400" cy="83820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 type="oval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5" name="Line 8"/>
          <p:cNvSpPr>
            <a:spLocks noChangeShapeType="1"/>
          </p:cNvSpPr>
          <p:nvPr/>
        </p:nvSpPr>
        <p:spPr bwMode="auto">
          <a:xfrm>
            <a:off x="2514600" y="5410200"/>
            <a:ext cx="0" cy="45720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6" name="Text Box 13"/>
          <p:cNvSpPr txBox="1">
            <a:spLocks noChangeArrowheads="1"/>
          </p:cNvSpPr>
          <p:nvPr/>
        </p:nvSpPr>
        <p:spPr bwMode="auto">
          <a:xfrm>
            <a:off x="2286000" y="4800600"/>
            <a:ext cx="91122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BIOS</a:t>
            </a:r>
          </a:p>
        </p:txBody>
      </p:sp>
      <p:grpSp>
        <p:nvGrpSpPr>
          <p:cNvPr id="24587" name="Group 23"/>
          <p:cNvGrpSpPr>
            <a:grpSpLocks/>
          </p:cNvGrpSpPr>
          <p:nvPr/>
        </p:nvGrpSpPr>
        <p:grpSpPr bwMode="auto">
          <a:xfrm>
            <a:off x="2514600" y="4191000"/>
            <a:ext cx="4572000" cy="1676400"/>
            <a:chOff x="1584" y="2640"/>
            <a:chExt cx="2880" cy="1056"/>
          </a:xfrm>
        </p:grpSpPr>
        <p:sp>
          <p:nvSpPr>
            <p:cNvPr id="24590" name="Line 9"/>
            <p:cNvSpPr>
              <a:spLocks noChangeShapeType="1"/>
            </p:cNvSpPr>
            <p:nvPr/>
          </p:nvSpPr>
          <p:spPr bwMode="auto">
            <a:xfrm>
              <a:off x="1584" y="3552"/>
              <a:ext cx="720" cy="0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591" name="Line 10"/>
            <p:cNvSpPr>
              <a:spLocks noChangeShapeType="1"/>
            </p:cNvSpPr>
            <p:nvPr/>
          </p:nvSpPr>
          <p:spPr bwMode="auto">
            <a:xfrm>
              <a:off x="2304" y="3552"/>
              <a:ext cx="720" cy="0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592" name="Line 11"/>
            <p:cNvSpPr>
              <a:spLocks noChangeShapeType="1"/>
            </p:cNvSpPr>
            <p:nvPr/>
          </p:nvSpPr>
          <p:spPr bwMode="auto">
            <a:xfrm>
              <a:off x="3024" y="3552"/>
              <a:ext cx="720" cy="0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593" name="Line 12"/>
            <p:cNvSpPr>
              <a:spLocks noChangeShapeType="1"/>
            </p:cNvSpPr>
            <p:nvPr/>
          </p:nvSpPr>
          <p:spPr bwMode="auto">
            <a:xfrm>
              <a:off x="3744" y="3552"/>
              <a:ext cx="720" cy="0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594" name="Line 14"/>
            <p:cNvSpPr>
              <a:spLocks noChangeShapeType="1"/>
            </p:cNvSpPr>
            <p:nvPr/>
          </p:nvSpPr>
          <p:spPr bwMode="auto">
            <a:xfrm>
              <a:off x="2304" y="3408"/>
              <a:ext cx="0" cy="288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595" name="Text Box 15"/>
            <p:cNvSpPr txBox="1">
              <a:spLocks noChangeArrowheads="1"/>
            </p:cNvSpPr>
            <p:nvPr/>
          </p:nvSpPr>
          <p:spPr bwMode="auto">
            <a:xfrm>
              <a:off x="1937" y="2640"/>
              <a:ext cx="703" cy="74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folHlink"/>
                  </a:solidFill>
                </a:rPr>
                <a:t>Master</a:t>
              </a:r>
            </a:p>
            <a:p>
              <a:r>
                <a:rPr lang="en-US">
                  <a:solidFill>
                    <a:schemeClr val="folHlink"/>
                  </a:solidFill>
                </a:rPr>
                <a:t>boot</a:t>
              </a:r>
            </a:p>
            <a:p>
              <a:r>
                <a:rPr lang="en-US">
                  <a:solidFill>
                    <a:schemeClr val="folHlink"/>
                  </a:solidFill>
                </a:rPr>
                <a:t>record</a:t>
              </a:r>
            </a:p>
          </p:txBody>
        </p:sp>
        <p:sp>
          <p:nvSpPr>
            <p:cNvPr id="24596" name="Line 16"/>
            <p:cNvSpPr>
              <a:spLocks noChangeShapeType="1"/>
            </p:cNvSpPr>
            <p:nvPr/>
          </p:nvSpPr>
          <p:spPr bwMode="auto">
            <a:xfrm>
              <a:off x="3024" y="3408"/>
              <a:ext cx="0" cy="288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597" name="Text Box 17"/>
            <p:cNvSpPr txBox="1">
              <a:spLocks noChangeArrowheads="1"/>
            </p:cNvSpPr>
            <p:nvPr/>
          </p:nvSpPr>
          <p:spPr bwMode="auto">
            <a:xfrm>
              <a:off x="2688" y="2880"/>
              <a:ext cx="639" cy="51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folHlink"/>
                  </a:solidFill>
                </a:rPr>
                <a:t>Boot</a:t>
              </a:r>
            </a:p>
            <a:p>
              <a:r>
                <a:rPr lang="en-US">
                  <a:solidFill>
                    <a:schemeClr val="folHlink"/>
                  </a:solidFill>
                </a:rPr>
                <a:t>sector</a:t>
              </a:r>
            </a:p>
          </p:txBody>
        </p:sp>
        <p:sp>
          <p:nvSpPr>
            <p:cNvPr id="24598" name="Line 18"/>
            <p:cNvSpPr>
              <a:spLocks noChangeShapeType="1"/>
            </p:cNvSpPr>
            <p:nvPr/>
          </p:nvSpPr>
          <p:spPr bwMode="auto">
            <a:xfrm>
              <a:off x="3744" y="3408"/>
              <a:ext cx="0" cy="288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599" name="Text Box 19"/>
            <p:cNvSpPr txBox="1">
              <a:spLocks noChangeArrowheads="1"/>
            </p:cNvSpPr>
            <p:nvPr/>
          </p:nvSpPr>
          <p:spPr bwMode="auto">
            <a:xfrm>
              <a:off x="3552" y="3120"/>
              <a:ext cx="393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folHlink"/>
                  </a:solidFill>
                </a:rPr>
                <a:t>OS</a:t>
              </a:r>
            </a:p>
          </p:txBody>
        </p:sp>
      </p:grpSp>
      <p:sp>
        <p:nvSpPr>
          <p:cNvPr id="24588" name="Text Box 20"/>
          <p:cNvSpPr txBox="1">
            <a:spLocks noChangeArrowheads="1"/>
          </p:cNvSpPr>
          <p:nvPr/>
        </p:nvSpPr>
        <p:spPr bwMode="auto">
          <a:xfrm>
            <a:off x="1447800" y="3886200"/>
            <a:ext cx="1065213" cy="8302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VMBR</a:t>
            </a:r>
          </a:p>
          <a:p>
            <a:r>
              <a:rPr lang="en-US"/>
              <a:t>loads</a:t>
            </a:r>
          </a:p>
        </p:txBody>
      </p:sp>
      <p:sp>
        <p:nvSpPr>
          <p:cNvPr id="25" name="Footer Placeholder 2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Implementing malware with virtual machines</a:t>
            </a:r>
          </a:p>
        </p:txBody>
      </p:sp>
    </p:spTree>
    <p:custDataLst>
      <p:tags r:id="rId1"/>
    </p:custData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Maintaining control(cont’d)</a:t>
            </a:r>
            <a:endParaRPr lang="fa-IR" smtClean="0"/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r>
              <a:rPr lang="en-US" smtClean="0"/>
              <a:t>Loses control when the system is powered-off</a:t>
            </a:r>
          </a:p>
          <a:p>
            <a:pPr lvl="1"/>
            <a:r>
              <a:rPr lang="en-US" smtClean="0"/>
              <a:t>Reboots </a:t>
            </a:r>
          </a:p>
          <a:p>
            <a:pPr lvl="2"/>
            <a:r>
              <a:rPr lang="en-US" smtClean="0"/>
              <a:t>Restarting the virtual hardware</a:t>
            </a:r>
            <a:endParaRPr lang="en-US" sz="2800" smtClean="0"/>
          </a:p>
          <a:p>
            <a:pPr lvl="1"/>
            <a:r>
              <a:rPr lang="en-US" smtClean="0"/>
              <a:t>Shutdowns</a:t>
            </a:r>
          </a:p>
          <a:p>
            <a:pPr lvl="2"/>
            <a:r>
              <a:rPr lang="en-US" smtClean="0"/>
              <a:t>The system appears to shutdown</a:t>
            </a:r>
          </a:p>
          <a:p>
            <a:pPr lvl="3"/>
            <a:r>
              <a:rPr lang="en-US" sz="2200" smtClean="0"/>
              <a:t>ACPI sleep states</a:t>
            </a:r>
          </a:p>
          <a:p>
            <a:pPr lvl="4"/>
            <a:r>
              <a:rPr lang="en-US" smtClean="0"/>
              <a:t>Switch hardware into a low-power mode</a:t>
            </a:r>
          </a:p>
          <a:p>
            <a:pPr lvl="4">
              <a:buFont typeface="Arial" charset="0"/>
              <a:buNone/>
            </a:pPr>
            <a:r>
              <a:rPr lang="en-US" smtClean="0"/>
              <a:t>		 Spin down hard disks</a:t>
            </a:r>
          </a:p>
          <a:p>
            <a:pPr lvl="4">
              <a:buFont typeface="Arial" charset="0"/>
              <a:buNone/>
            </a:pPr>
            <a:r>
              <a:rPr lang="en-US" smtClean="0"/>
              <a:t>        Turning off fans</a:t>
            </a:r>
          </a:p>
          <a:p>
            <a:pPr lvl="4">
              <a:buFont typeface="Arial" charset="0"/>
              <a:buNone/>
            </a:pPr>
            <a:r>
              <a:rPr lang="en-US" smtClean="0"/>
              <a:t>         Place monitor into a power-saving mode</a:t>
            </a:r>
          </a:p>
          <a:p>
            <a:pPr lvl="4">
              <a:buFont typeface="Arial" charset="0"/>
              <a:buNone/>
            </a:pPr>
            <a:r>
              <a:rPr lang="en-US" smtClean="0"/>
              <a:t>           </a:t>
            </a:r>
          </a:p>
          <a:p>
            <a:pPr lvl="4"/>
            <a:endParaRPr lang="en-US" smtClean="0"/>
          </a:p>
          <a:p>
            <a:pPr lvl="3"/>
            <a:endParaRPr lang="en-US" smtClean="0"/>
          </a:p>
          <a:p>
            <a:pPr lvl="2"/>
            <a:endParaRPr lang="en-US" smtClean="0"/>
          </a:p>
          <a:p>
            <a:pPr lvl="2">
              <a:buFont typeface="Arial" charset="0"/>
              <a:buNone/>
            </a:pPr>
            <a:endParaRPr lang="en-US" smtClean="0"/>
          </a:p>
          <a:p>
            <a:endParaRPr lang="fa-IR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Implementing malware with virtual machines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004FF4-36F6-4A52-8F62-FFDD4BF11E37}" type="slidenum">
              <a:rPr lang="en-US" smtClean="0"/>
              <a:pPr>
                <a:defRPr/>
              </a:pPr>
              <a:t>16</a:t>
            </a:fld>
            <a:r>
              <a:rPr lang="en-US" dirty="0" smtClean="0"/>
              <a:t>/29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Malicious services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47800"/>
            <a:ext cx="8305800" cy="2209800"/>
          </a:xfrm>
        </p:spPr>
        <p:txBody>
          <a:bodyPr/>
          <a:lstStyle/>
          <a:p>
            <a:pPr eaLnBrk="1" hangingPunct="1"/>
            <a:r>
              <a:rPr lang="en-US" smtClean="0"/>
              <a:t>Use a separate </a:t>
            </a:r>
            <a:r>
              <a:rPr lang="en-US" i="1" smtClean="0"/>
              <a:t>attack</a:t>
            </a:r>
            <a:r>
              <a:rPr lang="en-US" smtClean="0"/>
              <a:t> OS to implement</a:t>
            </a:r>
          </a:p>
          <a:p>
            <a:pPr eaLnBrk="1" hangingPunct="1"/>
            <a:r>
              <a:rPr lang="en-US" smtClean="0"/>
              <a:t>Run invisible malicious services</a:t>
            </a:r>
          </a:p>
          <a:p>
            <a:pPr lvl="1" eaLnBrk="1" hangingPunct="1"/>
            <a:r>
              <a:rPr lang="en-US" smtClean="0"/>
              <a:t>Traditional malware with no fear of detection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DAC1A167-8D9F-4BBE-9DD5-A5E6CFFBE48A}" type="slidenum">
              <a:rPr lang="en-US" smtClean="0"/>
              <a:pPr>
                <a:defRPr/>
              </a:pPr>
              <a:t>17</a:t>
            </a:fld>
            <a:r>
              <a:rPr lang="en-US" dirty="0" smtClean="0"/>
              <a:t>/29</a:t>
            </a:r>
            <a:endParaRPr lang="en-US" dirty="0"/>
          </a:p>
        </p:txBody>
      </p:sp>
      <p:sp>
        <p:nvSpPr>
          <p:cNvPr id="26629" name="Rectangle 18"/>
          <p:cNvSpPr>
            <a:spLocks noChangeArrowheads="1"/>
          </p:cNvSpPr>
          <p:nvPr/>
        </p:nvSpPr>
        <p:spPr bwMode="auto">
          <a:xfrm>
            <a:off x="1676400" y="5715000"/>
            <a:ext cx="5257800" cy="533400"/>
          </a:xfrm>
          <a:prstGeom prst="rect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Hardware</a:t>
            </a:r>
          </a:p>
        </p:txBody>
      </p:sp>
      <p:sp>
        <p:nvSpPr>
          <p:cNvPr id="26630" name="Rectangle 19"/>
          <p:cNvSpPr>
            <a:spLocks noChangeArrowheads="1"/>
          </p:cNvSpPr>
          <p:nvPr/>
        </p:nvSpPr>
        <p:spPr bwMode="auto">
          <a:xfrm>
            <a:off x="4114800" y="4648200"/>
            <a:ext cx="2819400" cy="533400"/>
          </a:xfrm>
          <a:prstGeom prst="rect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Target OS</a:t>
            </a:r>
          </a:p>
        </p:txBody>
      </p:sp>
      <p:sp>
        <p:nvSpPr>
          <p:cNvPr id="26631" name="Rectangle 20"/>
          <p:cNvSpPr>
            <a:spLocks noChangeArrowheads="1"/>
          </p:cNvSpPr>
          <p:nvPr/>
        </p:nvSpPr>
        <p:spPr bwMode="auto">
          <a:xfrm>
            <a:off x="4114800" y="4114800"/>
            <a:ext cx="1219200" cy="533400"/>
          </a:xfrm>
          <a:prstGeom prst="rect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App1</a:t>
            </a:r>
          </a:p>
        </p:txBody>
      </p:sp>
      <p:sp>
        <p:nvSpPr>
          <p:cNvPr id="26632" name="Rectangle 21"/>
          <p:cNvSpPr>
            <a:spLocks noChangeArrowheads="1"/>
          </p:cNvSpPr>
          <p:nvPr/>
        </p:nvSpPr>
        <p:spPr bwMode="auto">
          <a:xfrm>
            <a:off x="5715000" y="4114800"/>
            <a:ext cx="1219200" cy="533400"/>
          </a:xfrm>
          <a:prstGeom prst="rect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App2</a:t>
            </a:r>
          </a:p>
        </p:txBody>
      </p:sp>
      <p:sp>
        <p:nvSpPr>
          <p:cNvPr id="26633" name="Rectangle 22"/>
          <p:cNvSpPr>
            <a:spLocks noChangeArrowheads="1"/>
          </p:cNvSpPr>
          <p:nvPr/>
        </p:nvSpPr>
        <p:spPr bwMode="auto">
          <a:xfrm>
            <a:off x="1676400" y="5181600"/>
            <a:ext cx="5257800" cy="533400"/>
          </a:xfrm>
          <a:prstGeom prst="rect">
            <a:avLst/>
          </a:prstGeom>
          <a:solidFill>
            <a:schemeClr val="folHlink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VMM</a:t>
            </a:r>
          </a:p>
        </p:txBody>
      </p:sp>
      <p:sp>
        <p:nvSpPr>
          <p:cNvPr id="26634" name="Rectangle 23"/>
          <p:cNvSpPr>
            <a:spLocks noChangeArrowheads="1"/>
          </p:cNvSpPr>
          <p:nvPr/>
        </p:nvSpPr>
        <p:spPr bwMode="auto">
          <a:xfrm>
            <a:off x="1676400" y="4648200"/>
            <a:ext cx="1752600" cy="533400"/>
          </a:xfrm>
          <a:prstGeom prst="rect">
            <a:avLst/>
          </a:prstGeom>
          <a:solidFill>
            <a:schemeClr val="folHlink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Attack OS</a:t>
            </a:r>
          </a:p>
        </p:txBody>
      </p:sp>
      <p:sp>
        <p:nvSpPr>
          <p:cNvPr id="26635" name="Rectangle 24"/>
          <p:cNvSpPr>
            <a:spLocks noChangeArrowheads="1"/>
          </p:cNvSpPr>
          <p:nvPr/>
        </p:nvSpPr>
        <p:spPr bwMode="auto">
          <a:xfrm>
            <a:off x="1676400" y="4114800"/>
            <a:ext cx="990600" cy="533400"/>
          </a:xfrm>
          <a:prstGeom prst="rect">
            <a:avLst/>
          </a:prstGeom>
          <a:solidFill>
            <a:schemeClr val="folHlink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App</a:t>
            </a: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Implementing malware with virtual machines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4038600" y="3962400"/>
            <a:ext cx="2971800" cy="1371600"/>
          </a:xfrm>
          <a:prstGeom prst="roundRect">
            <a:avLst/>
          </a:prstGeom>
          <a:noFill/>
          <a:ln w="28575">
            <a:solidFill>
              <a:srgbClr val="FFC000"/>
            </a:solidFill>
            <a:prstDash val="dash"/>
          </a:ln>
          <a:effectLst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defRPr/>
            </a:pPr>
            <a:endParaRPr lang="fa-IR" dirty="0">
              <a:solidFill>
                <a:srgbClr val="92D050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Malicious services(cont’d)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Malicious services into three categories:</a:t>
            </a:r>
          </a:p>
          <a:p>
            <a:pPr marL="854075" lvl="1" indent="-514350" eaLnBrk="1" hangingPunct="1">
              <a:buFont typeface="Franklin Gothic Book" pitchFamily="34" charset="0"/>
              <a:buAutoNum type="arabicPeriod"/>
            </a:pPr>
            <a:r>
              <a:rPr lang="en-US" sz="2400" smtClean="0"/>
              <a:t>Zero interaction malicious services</a:t>
            </a:r>
          </a:p>
          <a:p>
            <a:pPr marL="1246188" lvl="2" indent="-514350" eaLnBrk="1" hangingPunct="1"/>
            <a:r>
              <a:rPr lang="en-US" sz="2000" smtClean="0"/>
              <a:t>E.g., phishing web server</a:t>
            </a:r>
          </a:p>
          <a:p>
            <a:pPr marL="854075" lvl="1" indent="-514350" eaLnBrk="1" hangingPunct="1">
              <a:buFont typeface="Franklin Gothic Book" pitchFamily="34" charset="0"/>
              <a:buAutoNum type="arabicPeriod"/>
            </a:pPr>
            <a:r>
              <a:rPr lang="en-US" sz="2400" smtClean="0"/>
              <a:t>Passive monitoring</a:t>
            </a:r>
          </a:p>
          <a:p>
            <a:pPr marL="1246188" lvl="2" indent="-514350" eaLnBrk="1" hangingPunct="1"/>
            <a:r>
              <a:rPr lang="en-US" sz="2000" smtClean="0"/>
              <a:t>E.g., keystroke logger, network packets</a:t>
            </a:r>
          </a:p>
          <a:p>
            <a:pPr marL="854075" lvl="1" indent="-514350" eaLnBrk="1" hangingPunct="1">
              <a:buFont typeface="Franklin Gothic Book" pitchFamily="34" charset="0"/>
              <a:buAutoNum type="arabicPeriod"/>
            </a:pPr>
            <a:r>
              <a:rPr lang="en-US" sz="2400" smtClean="0"/>
              <a:t>Active execution modifications</a:t>
            </a:r>
          </a:p>
          <a:p>
            <a:pPr marL="1246188" lvl="2" indent="-514350" eaLnBrk="1" hangingPunct="1"/>
            <a:r>
              <a:rPr lang="en-US" sz="2000" smtClean="0"/>
              <a:t>E.g., delete e-mail, modify network communication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VMBR supports all above</a:t>
            </a:r>
          </a:p>
          <a:p>
            <a:pPr eaLnBrk="1" hangingPunct="1"/>
            <a:r>
              <a:rPr lang="en-US" smtClean="0"/>
              <a:t>All easy to implement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1862A3BD-4143-4E7D-86AE-0B295E372FED}" type="slidenum">
              <a:rPr lang="en-US" smtClean="0"/>
              <a:pPr>
                <a:defRPr/>
              </a:pPr>
              <a:t>18</a:t>
            </a:fld>
            <a:r>
              <a:rPr lang="en-US" dirty="0" smtClean="0"/>
              <a:t>/29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Implementing malware with virtual machines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342900" y="274638"/>
            <a:ext cx="8458200" cy="1143000"/>
          </a:xfrm>
        </p:spPr>
        <p:txBody>
          <a:bodyPr/>
          <a:lstStyle/>
          <a:p>
            <a:pPr algn="ctr"/>
            <a:r>
              <a:rPr lang="en-US" smtClean="0"/>
              <a:t>Evaluate:Proof-of-concept VMBRs</a:t>
            </a:r>
            <a:endParaRPr lang="fa-IR" smtClean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301625" y="1524000"/>
          <a:ext cx="8542338" cy="370363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124756"/>
                <a:gridCol w="1017430"/>
                <a:gridCol w="1098998"/>
                <a:gridCol w="1121534"/>
                <a:gridCol w="1097924"/>
                <a:gridCol w="679360"/>
                <a:gridCol w="705120"/>
                <a:gridCol w="705118"/>
                <a:gridCol w="992746"/>
              </a:tblGrid>
              <a:tr h="1219200">
                <a:tc>
                  <a:txBody>
                    <a:bodyPr/>
                    <a:lstStyle/>
                    <a:p>
                      <a:pPr marL="0" marR="0" indent="0" algn="l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Host Boot+ Target Boot</a:t>
                      </a:r>
                      <a:r>
                        <a:rPr lang="en-US" sz="1400" b="0" baseline="0" dirty="0" smtClean="0"/>
                        <a:t> </a:t>
                      </a:r>
                      <a:r>
                        <a:rPr lang="en-US" sz="1400" b="0" dirty="0" smtClean="0"/>
                        <a:t>After </a:t>
                      </a:r>
                    </a:p>
                    <a:p>
                      <a:pPr marL="0" marR="0" indent="0" algn="l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Power-Off</a:t>
                      </a:r>
                      <a:endParaRPr lang="fa-IR" sz="1400" b="0" dirty="0" smtClean="0"/>
                    </a:p>
                    <a:p>
                      <a:pPr algn="l" rtl="1"/>
                      <a:endParaRPr lang="fa-IR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1400" b="0" dirty="0" smtClean="0"/>
                        <a:t>Host Boot After Power-Off</a:t>
                      </a:r>
                      <a:endParaRPr lang="fa-IR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1400" b="0" dirty="0" smtClean="0"/>
                        <a:t>Target Boot</a:t>
                      </a:r>
                    </a:p>
                    <a:p>
                      <a:pPr algn="l" rtl="1"/>
                      <a:r>
                        <a:rPr lang="en-US" sz="1400" b="0" dirty="0" smtClean="0"/>
                        <a:t>After Emulated </a:t>
                      </a:r>
                    </a:p>
                    <a:p>
                      <a:pPr algn="l" rtl="1"/>
                      <a:r>
                        <a:rPr lang="en-US" sz="1400" b="0" dirty="0" smtClean="0"/>
                        <a:t>Shutdown</a:t>
                      </a:r>
                      <a:endParaRPr lang="fa-IR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1400" b="0" dirty="0" smtClean="0"/>
                        <a:t>Target Boot</a:t>
                      </a:r>
                    </a:p>
                    <a:p>
                      <a:pPr algn="l" rtl="1"/>
                      <a:r>
                        <a:rPr lang="en-US" sz="1400" b="0" dirty="0" smtClean="0"/>
                        <a:t>After Emulated </a:t>
                      </a:r>
                    </a:p>
                    <a:p>
                      <a:pPr algn="l" rtl="1"/>
                      <a:r>
                        <a:rPr lang="en-US" sz="1400" b="0" dirty="0" smtClean="0"/>
                        <a:t>Reboot</a:t>
                      </a:r>
                      <a:endParaRPr lang="fa-IR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1400" b="0" dirty="0" smtClean="0"/>
                        <a:t>Target Boot</a:t>
                      </a:r>
                    </a:p>
                    <a:p>
                      <a:pPr algn="l" rtl="1"/>
                      <a:r>
                        <a:rPr lang="en-US" sz="1400" b="0" dirty="0" smtClean="0"/>
                        <a:t>w/o VMBR</a:t>
                      </a:r>
                    </a:p>
                    <a:p>
                      <a:pPr algn="l" rtl="1"/>
                      <a:endParaRPr lang="fa-IR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1400" b="0" dirty="0" smtClean="0"/>
                        <a:t>Install</a:t>
                      </a:r>
                    </a:p>
                    <a:p>
                      <a:pPr algn="l" rtl="1"/>
                      <a:r>
                        <a:rPr lang="en-US" sz="1400" b="0" dirty="0" smtClean="0"/>
                        <a:t>Time</a:t>
                      </a:r>
                      <a:endParaRPr lang="fa-IR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1400" b="0" dirty="0" smtClean="0"/>
                        <a:t>VMM+</a:t>
                      </a:r>
                    </a:p>
                    <a:p>
                      <a:pPr algn="l" rtl="1"/>
                      <a:r>
                        <a:rPr lang="en-US" sz="1400" b="0" dirty="0" smtClean="0"/>
                        <a:t>Attack</a:t>
                      </a:r>
                    </a:p>
                    <a:p>
                      <a:pPr algn="l" rtl="1"/>
                      <a:r>
                        <a:rPr lang="en-US" sz="1400" b="0" dirty="0" smtClean="0"/>
                        <a:t>OS</a:t>
                      </a:r>
                    </a:p>
                    <a:p>
                      <a:pPr marL="0" marR="0" indent="0" algn="l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Memo</a:t>
                      </a:r>
                    </a:p>
                    <a:p>
                      <a:pPr algn="l" rtl="1"/>
                      <a:r>
                        <a:rPr lang="en-US" sz="1400" b="0" dirty="0" smtClean="0"/>
                        <a:t>Space</a:t>
                      </a:r>
                      <a:endParaRPr lang="fa-IR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1400" b="0" dirty="0" smtClean="0"/>
                        <a:t>Disk Space</a:t>
                      </a:r>
                      <a:endParaRPr lang="fa-IR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endParaRPr lang="en-US" sz="1400" dirty="0" smtClean="0"/>
                    </a:p>
                    <a:p>
                      <a:pPr algn="l" rtl="1"/>
                      <a:endParaRPr lang="en-US" sz="1400" dirty="0" smtClean="0"/>
                    </a:p>
                    <a:p>
                      <a:pPr algn="l" rtl="1"/>
                      <a:r>
                        <a:rPr lang="en-US" sz="1400" dirty="0" smtClean="0"/>
                        <a:t>Evaluate</a:t>
                      </a:r>
                      <a:endParaRPr lang="fa-I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en-US" dirty="0" smtClean="0"/>
                    </a:p>
                    <a:p>
                      <a:pPr algn="ctr" rtl="1"/>
                      <a:r>
                        <a:rPr lang="en-US" dirty="0" smtClean="0"/>
                        <a:t>145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 dirty="0" smtClean="0"/>
                    </a:p>
                    <a:p>
                      <a:pPr algn="ctr" rtl="1"/>
                      <a:r>
                        <a:rPr lang="en-US" dirty="0" smtClean="0"/>
                        <a:t>52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 dirty="0" smtClean="0"/>
                    </a:p>
                    <a:p>
                      <a:pPr algn="ctr" rtl="1"/>
                      <a:r>
                        <a:rPr lang="en-US" dirty="0" smtClean="0"/>
                        <a:t>96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 dirty="0" smtClean="0"/>
                    </a:p>
                    <a:p>
                      <a:pPr algn="ctr" rtl="1"/>
                      <a:r>
                        <a:rPr lang="en-US" dirty="0" smtClean="0"/>
                        <a:t>74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 dirty="0" smtClean="0"/>
                    </a:p>
                    <a:p>
                      <a:pPr algn="ctr" rtl="1"/>
                      <a:r>
                        <a:rPr lang="en-US" dirty="0" smtClean="0"/>
                        <a:t>53</a:t>
                      </a:r>
                    </a:p>
                    <a:p>
                      <a:pPr algn="ctr" rtl="1"/>
                      <a:endParaRPr lang="en-US" dirty="0" smtClean="0"/>
                    </a:p>
                    <a:p>
                      <a:pPr algn="ctr" rtl="1"/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 dirty="0" smtClean="0"/>
                    </a:p>
                    <a:p>
                      <a:pPr algn="ctr" rtl="1"/>
                      <a:r>
                        <a:rPr lang="en-US" dirty="0" smtClean="0"/>
                        <a:t>24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 dirty="0" smtClean="0"/>
                    </a:p>
                    <a:p>
                      <a:pPr algn="ctr" rtl="1"/>
                      <a:r>
                        <a:rPr lang="en-US" dirty="0" smtClean="0"/>
                        <a:t>3%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 dirty="0" smtClean="0"/>
                    </a:p>
                    <a:p>
                      <a:pPr algn="ctr" rtl="1"/>
                      <a:r>
                        <a:rPr lang="en-US" dirty="0" smtClean="0"/>
                        <a:t>228MB</a:t>
                      </a:r>
                    </a:p>
                    <a:p>
                      <a:pPr algn="ctr" rtl="1"/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1400" dirty="0" err="1" smtClean="0"/>
                        <a:t>VMWare</a:t>
                      </a:r>
                      <a:endParaRPr lang="en-US" sz="1400" dirty="0" smtClean="0"/>
                    </a:p>
                    <a:p>
                      <a:pPr algn="l" rtl="1"/>
                      <a:r>
                        <a:rPr lang="en-US" sz="1400" dirty="0" smtClean="0"/>
                        <a:t>Based</a:t>
                      </a:r>
                    </a:p>
                    <a:p>
                      <a:pPr algn="l" rtl="1"/>
                      <a:r>
                        <a:rPr lang="en-US" sz="1400" dirty="0" smtClean="0"/>
                        <a:t>VMBR</a:t>
                      </a:r>
                    </a:p>
                    <a:p>
                      <a:pPr algn="l" rtl="1"/>
                      <a:r>
                        <a:rPr lang="en-US" sz="1400" dirty="0" smtClean="0"/>
                        <a:t>(Linux Target)</a:t>
                      </a:r>
                      <a:endParaRPr lang="fa-IR" sz="1400" dirty="0"/>
                    </a:p>
                  </a:txBody>
                  <a:tcPr/>
                </a:tc>
              </a:tr>
              <a:tr h="1295400">
                <a:tc>
                  <a:txBody>
                    <a:bodyPr/>
                    <a:lstStyle/>
                    <a:p>
                      <a:pPr algn="ctr" rtl="1"/>
                      <a:endParaRPr lang="en-US" dirty="0" smtClean="0"/>
                    </a:p>
                    <a:p>
                      <a:pPr algn="ctr" rtl="1"/>
                      <a:r>
                        <a:rPr lang="en-US" dirty="0" smtClean="0"/>
                        <a:t>101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 dirty="0" smtClean="0"/>
                    </a:p>
                    <a:p>
                      <a:pPr algn="ctr" rtl="1"/>
                      <a:r>
                        <a:rPr lang="en-US" dirty="0" smtClean="0"/>
                        <a:t>45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 dirty="0" smtClean="0"/>
                    </a:p>
                    <a:p>
                      <a:pPr algn="ctr" rtl="1"/>
                      <a:r>
                        <a:rPr lang="en-US" dirty="0" smtClean="0"/>
                        <a:t>N/A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 dirty="0" smtClean="0"/>
                    </a:p>
                    <a:p>
                      <a:pPr algn="ctr" rtl="1"/>
                      <a:r>
                        <a:rPr lang="en-US" dirty="0" smtClean="0"/>
                        <a:t>54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 dirty="0" smtClean="0"/>
                    </a:p>
                    <a:p>
                      <a:pPr algn="ctr" rtl="1"/>
                      <a:r>
                        <a:rPr lang="en-US" dirty="0" smtClean="0"/>
                        <a:t>23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 dirty="0" smtClean="0"/>
                    </a:p>
                    <a:p>
                      <a:pPr algn="ctr" rtl="1"/>
                      <a:r>
                        <a:rPr lang="en-US" dirty="0" smtClean="0"/>
                        <a:t>262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 dirty="0" smtClean="0"/>
                    </a:p>
                    <a:p>
                      <a:pPr algn="ctr" rtl="1"/>
                      <a:r>
                        <a:rPr lang="en-US" dirty="0" smtClean="0"/>
                        <a:t>3%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en-US" dirty="0" smtClean="0"/>
                    </a:p>
                    <a:p>
                      <a:pPr algn="ctr" rtl="1"/>
                      <a:r>
                        <a:rPr lang="en-US" dirty="0" smtClean="0"/>
                        <a:t>251</a:t>
                      </a:r>
                    </a:p>
                    <a:p>
                      <a:pPr algn="ctr" rtl="1"/>
                      <a:r>
                        <a:rPr lang="en-US" dirty="0" smtClean="0"/>
                        <a:t>MB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1400" dirty="0" smtClean="0"/>
                        <a:t>Virtual</a:t>
                      </a:r>
                      <a:r>
                        <a:rPr lang="en-US" sz="1400" baseline="0" dirty="0" smtClean="0"/>
                        <a:t> PC </a:t>
                      </a:r>
                    </a:p>
                    <a:p>
                      <a:pPr algn="l" rtl="1"/>
                      <a:r>
                        <a:rPr lang="en-US" sz="1400" baseline="0" dirty="0" smtClean="0"/>
                        <a:t>Based</a:t>
                      </a:r>
                    </a:p>
                    <a:p>
                      <a:pPr algn="l" rtl="1"/>
                      <a:r>
                        <a:rPr lang="en-US" sz="1400" baseline="0" dirty="0" smtClean="0"/>
                        <a:t>VMBR</a:t>
                      </a:r>
                    </a:p>
                    <a:p>
                      <a:pPr algn="l" rtl="1"/>
                      <a:r>
                        <a:rPr lang="en-US" sz="1400" baseline="0" dirty="0" smtClean="0"/>
                        <a:t>(Win XP Target)</a:t>
                      </a:r>
                      <a:endParaRPr lang="fa-IR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Implementing malware with virtual machines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F71FE0-6DC2-4653-A98A-F4A24114E61D}" type="slidenum">
              <a:rPr lang="en-US" smtClean="0"/>
              <a:pPr>
                <a:defRPr/>
              </a:pPr>
              <a:t>19</a:t>
            </a:fld>
            <a:r>
              <a:rPr lang="en-US" dirty="0" smtClean="0"/>
              <a:t>/29</a:t>
            </a:r>
            <a:endParaRPr lang="en-US" dirty="0"/>
          </a:p>
        </p:txBody>
      </p:sp>
      <p:sp>
        <p:nvSpPr>
          <p:cNvPr id="28719" name="Rectangle 6"/>
          <p:cNvSpPr>
            <a:spLocks noChangeArrowheads="1"/>
          </p:cNvSpPr>
          <p:nvPr/>
        </p:nvSpPr>
        <p:spPr bwMode="auto">
          <a:xfrm>
            <a:off x="266700" y="5410200"/>
            <a:ext cx="86106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kumimoji="1" lang="en-US" sz="1100"/>
              <a:t>Experimental setup: </a:t>
            </a:r>
            <a:r>
              <a:rPr lang="en-US" sz="1100"/>
              <a:t>All experiments for the VMware-based VMBR run on a Dell Optiplex Workstation with a 2.8 GHz Pentium 4 and 1 GB of RAM. All experiments for the Virtual PC-based VMBR run on a Compaq Deskpro EN with a 1 GHz Pentium 4 and 256 MB of RAM. Our VMware-based VMBR compromises a RedHat Enterprise Linux 4 target system, and our Virtual PC-based VMBR compromises a Windows XP target system.</a:t>
            </a:r>
          </a:p>
          <a:p>
            <a:endParaRPr lang="fa-IR" sz="11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Preview</a:t>
            </a:r>
            <a:endParaRPr lang="fa-IR" smtClean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5259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mtClean="0"/>
              <a:t>Malware</a:t>
            </a:r>
          </a:p>
          <a:p>
            <a:pPr lvl="1">
              <a:buFont typeface="Wingdings" pitchFamily="2" charset="2"/>
              <a:buChar char="§"/>
            </a:pPr>
            <a:r>
              <a:rPr lang="en-US" smtClean="0"/>
              <a:t>Short for </a:t>
            </a:r>
            <a:r>
              <a:rPr lang="en-US" i="1" smtClean="0"/>
              <a:t>malicious software</a:t>
            </a:r>
          </a:p>
          <a:p>
            <a:pPr lvl="1">
              <a:buFont typeface="Wingdings" pitchFamily="2" charset="2"/>
              <a:buChar char="§"/>
            </a:pPr>
            <a:r>
              <a:rPr lang="en-US" smtClean="0"/>
              <a:t>Software acts on computer system </a:t>
            </a:r>
          </a:p>
          <a:p>
            <a:pPr lvl="1">
              <a:buFont typeface="Wingdings" pitchFamily="2" charset="2"/>
              <a:buChar char="§"/>
            </a:pPr>
            <a:r>
              <a:rPr lang="en-US" smtClean="0"/>
              <a:t>W/O the knowledge of user</a:t>
            </a:r>
          </a:p>
          <a:p>
            <a:pPr lvl="1">
              <a:buFont typeface="Wingdings" pitchFamily="2" charset="2"/>
              <a:buChar char="§"/>
            </a:pPr>
            <a:r>
              <a:rPr lang="en-US" smtClean="0"/>
              <a:t>A general term</a:t>
            </a:r>
            <a:endParaRPr lang="fa-IR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Implementing malware with virtual machines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EB83D2-56A4-41C6-B691-E2F8BFD2B324}" type="slidenum">
              <a:rPr lang="en-US" smtClean="0"/>
              <a:pPr>
                <a:defRPr/>
              </a:pPr>
              <a:t>2</a:t>
            </a:fld>
            <a:r>
              <a:rPr lang="en-US" dirty="0" smtClean="0"/>
              <a:t>/29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Malicious Services</a:t>
            </a:r>
            <a:endParaRPr lang="fa-IR" smtClean="0"/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Using proof-of-concept VMBR’s, we implemented four malicious services.</a:t>
            </a:r>
          </a:p>
          <a:p>
            <a:pPr marL="1136650" lvl="2" indent="-514350">
              <a:buFont typeface="Franklin Gothic Book" pitchFamily="34" charset="0"/>
              <a:buAutoNum type="arabicPeriod"/>
            </a:pPr>
            <a:r>
              <a:rPr lang="en-US" smtClean="0"/>
              <a:t>Phishing web server</a:t>
            </a:r>
          </a:p>
          <a:p>
            <a:pPr marL="1136650" lvl="2" indent="-514350">
              <a:buFont typeface="Franklin Gothic Book" pitchFamily="34" charset="0"/>
              <a:buAutoNum type="arabicPeriod"/>
            </a:pPr>
            <a:r>
              <a:rPr lang="en-US" smtClean="0"/>
              <a:t>Keystroke logger</a:t>
            </a:r>
          </a:p>
          <a:p>
            <a:pPr marL="1136650" lvl="2" indent="-514350">
              <a:buFont typeface="Franklin Gothic Book" pitchFamily="34" charset="0"/>
              <a:buAutoNum type="arabicPeriod"/>
            </a:pPr>
            <a:r>
              <a:rPr lang="en-US" smtClean="0"/>
              <a:t>File system Scanner</a:t>
            </a:r>
          </a:p>
          <a:p>
            <a:pPr marL="1136650" lvl="2" indent="-514350">
              <a:buFont typeface="Franklin Gothic Book" pitchFamily="34" charset="0"/>
              <a:buAutoNum type="arabicPeriod"/>
            </a:pPr>
            <a:r>
              <a:rPr lang="en-US" smtClean="0"/>
              <a:t>Countermeasure to detection tool</a:t>
            </a:r>
          </a:p>
          <a:p>
            <a:pPr marL="1136650" lvl="2" indent="-514350">
              <a:buFont typeface="Arial" charset="0"/>
              <a:buNone/>
            </a:pPr>
            <a:endParaRPr lang="en-US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Implementing malware with virtual machines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0F5CB5-3C39-426D-AFD8-CD56E7E012BC}" type="slidenum">
              <a:rPr lang="en-US" smtClean="0"/>
              <a:pPr>
                <a:defRPr/>
              </a:pPr>
              <a:t>20</a:t>
            </a:fld>
            <a:r>
              <a:rPr lang="en-US" dirty="0" smtClean="0"/>
              <a:t>/29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Defending against VMBRs</a:t>
            </a:r>
          </a:p>
        </p:txBody>
      </p:sp>
      <p:sp>
        <p:nvSpPr>
          <p:cNvPr id="30723" name="Rectangle 6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7924800" cy="4525963"/>
          </a:xfrm>
        </p:spPr>
        <p:txBody>
          <a:bodyPr/>
          <a:lstStyle/>
          <a:p>
            <a:pPr eaLnBrk="1" hangingPunct="1"/>
            <a:r>
              <a:rPr lang="en-US" smtClean="0"/>
              <a:t>Detecting VMBR’s presence</a:t>
            </a:r>
          </a:p>
          <a:p>
            <a:pPr eaLnBrk="1" hangingPunct="1"/>
            <a:r>
              <a:rPr lang="en-US" smtClean="0"/>
              <a:t>Hard to detect</a:t>
            </a:r>
          </a:p>
          <a:p>
            <a:pPr lvl="1"/>
            <a:r>
              <a:rPr lang="en-US" sz="2400" smtClean="0"/>
              <a:t>virtualizes state seen by target</a:t>
            </a:r>
          </a:p>
          <a:p>
            <a:pPr lvl="1"/>
            <a:r>
              <a:rPr lang="en-US" sz="2400" smtClean="0"/>
              <a:t>Ideal VMBR modifies no state inside target</a:t>
            </a:r>
          </a:p>
          <a:p>
            <a:pPr eaLnBrk="1" hangingPunct="1"/>
            <a:r>
              <a:rPr lang="en-US" smtClean="0"/>
              <a:t>Does leave signs</a:t>
            </a:r>
          </a:p>
          <a:p>
            <a:pPr lvl="1"/>
            <a:r>
              <a:rPr lang="en-US" sz="2400" smtClean="0"/>
              <a:t>Intrusion detection system can observe</a:t>
            </a:r>
          </a:p>
          <a:p>
            <a:pPr eaLnBrk="1" hangingPunct="1"/>
            <a:r>
              <a:rPr lang="en-US" smtClean="0"/>
              <a:t>Where to run detection software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sz="2400" smtClean="0"/>
              <a:t>Below VMBR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sz="2400" smtClean="0"/>
              <a:t>Above VMBR</a:t>
            </a:r>
          </a:p>
          <a:p>
            <a:pPr eaLnBrk="1" hangingPunct="1"/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E4203C14-9FB1-40C5-A8B5-4FBD9634C284}" type="slidenum">
              <a:rPr lang="en-US" smtClean="0"/>
              <a:pPr>
                <a:defRPr/>
              </a:pPr>
              <a:t>21</a:t>
            </a:fld>
            <a:r>
              <a:rPr lang="en-US" dirty="0" smtClean="0"/>
              <a:t>/29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Implementing malware with virtual machines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Security software below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More control, direct access to resources</a:t>
            </a:r>
          </a:p>
          <a:p>
            <a:pPr lvl="1" eaLnBrk="1" hangingPunct="1">
              <a:defRPr/>
            </a:pPr>
            <a:r>
              <a:rPr lang="en-US" dirty="0" smtClean="0"/>
              <a:t>Could observe/detect states or events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Ways to gain control below</a:t>
            </a:r>
          </a:p>
          <a:p>
            <a:pPr marL="906463" lvl="1" indent="-457200" eaLnBrk="1" hangingPunct="1">
              <a:buFont typeface="+mj-lt"/>
              <a:buAutoNum type="arabicPeriod"/>
              <a:defRPr/>
            </a:pPr>
            <a:r>
              <a:rPr lang="en-US" sz="2400" dirty="0" smtClean="0"/>
              <a:t>Secure hardware</a:t>
            </a:r>
          </a:p>
          <a:p>
            <a:pPr marL="1189038" lvl="2" indent="-457200" eaLnBrk="1" hangingPunct="1">
              <a:buFont typeface="Arial" pitchFamily="34" charset="0"/>
              <a:buChar char="•"/>
              <a:defRPr/>
            </a:pPr>
            <a:r>
              <a:rPr lang="en-US" sz="2000" dirty="0" smtClean="0"/>
              <a:t>E.g., Intel’s </a:t>
            </a:r>
            <a:r>
              <a:rPr lang="en-US" sz="2000" dirty="0" err="1" smtClean="0"/>
              <a:t>LaGrande</a:t>
            </a:r>
            <a:endParaRPr lang="en-US" sz="2000" dirty="0" smtClean="0"/>
          </a:p>
          <a:p>
            <a:pPr marL="1189038" lvl="2" indent="-457200" eaLnBrk="1" hangingPunct="1">
              <a:buFont typeface="Arial" pitchFamily="34" charset="0"/>
              <a:buChar char="•"/>
              <a:defRPr/>
            </a:pPr>
            <a:r>
              <a:rPr lang="en-US" sz="2000" dirty="0" smtClean="0"/>
              <a:t>E.g., AMD’s platform for trustworthy computing</a:t>
            </a:r>
          </a:p>
          <a:p>
            <a:pPr marL="1189038" lvl="2" indent="-457200" eaLnBrk="1" hangingPunct="1">
              <a:buFont typeface="Arial" pitchFamily="34" charset="0"/>
              <a:buChar char="•"/>
              <a:defRPr/>
            </a:pPr>
            <a:r>
              <a:rPr lang="en-US" sz="2000" dirty="0" smtClean="0"/>
              <a:t>E.g., Copilot all propose hardware</a:t>
            </a:r>
            <a:endParaRPr lang="en-US" sz="2200" dirty="0" smtClean="0"/>
          </a:p>
          <a:p>
            <a:pPr eaLnBrk="1" hangingPunct="1">
              <a:buFontTx/>
              <a:buNone/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7E2C1EB3-F94B-4EFE-A3FF-2CD9DDE4BD12}" type="slidenum">
              <a:rPr lang="en-US" smtClean="0"/>
              <a:pPr>
                <a:defRPr/>
              </a:pPr>
              <a:t>22</a:t>
            </a:fld>
            <a:r>
              <a:rPr lang="en-US" dirty="0" smtClean="0"/>
              <a:t>/29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Implementing malware with virtual machines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7200" cy="1143000"/>
          </a:xfrm>
        </p:spPr>
        <p:txBody>
          <a:bodyPr/>
          <a:lstStyle/>
          <a:p>
            <a:r>
              <a:rPr lang="en-US" smtClean="0"/>
              <a:t>Security software below(cont’d)</a:t>
            </a:r>
            <a:endParaRPr lang="fa-IR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800600"/>
          </a:xfrm>
        </p:spPr>
        <p:txBody>
          <a:bodyPr/>
          <a:lstStyle/>
          <a:p>
            <a:pPr marL="906463" lvl="1" indent="-457200" eaLnBrk="1" hangingPunct="1">
              <a:buFont typeface="+mj-lt"/>
              <a:buAutoNum type="arabicPeriod" startAt="2"/>
              <a:defRPr/>
            </a:pPr>
            <a:r>
              <a:rPr lang="en-US" sz="2400" dirty="0" smtClean="0"/>
              <a:t>Secure VMM</a:t>
            </a:r>
          </a:p>
          <a:p>
            <a:pPr marL="1189038" lvl="2" indent="-457200" eaLnBrk="1" hangingPunct="1">
              <a:buFont typeface="Arial" pitchFamily="34" charset="0"/>
              <a:buChar char="•"/>
              <a:defRPr/>
            </a:pPr>
            <a:r>
              <a:rPr lang="en-US" sz="2200" dirty="0" smtClean="0"/>
              <a:t> VMBR between VMM and target OS</a:t>
            </a:r>
          </a:p>
          <a:p>
            <a:pPr marL="1189038" lvl="2" indent="-457200" eaLnBrk="1" hangingPunct="1">
              <a:buFont typeface="Arial" pitchFamily="34" charset="0"/>
              <a:buChar char="•"/>
              <a:defRPr/>
            </a:pPr>
            <a:r>
              <a:rPr lang="en-US" sz="2000" dirty="0" smtClean="0"/>
              <a:t>Stops VMBR from modifying the boot sequence above secure VMM</a:t>
            </a:r>
          </a:p>
          <a:p>
            <a:pPr marL="1189038" lvl="2" indent="-457200" eaLnBrk="1" hangingPunct="1">
              <a:buFont typeface="Arial" pitchFamily="34" charset="0"/>
              <a:buChar char="•"/>
              <a:defRPr/>
            </a:pPr>
            <a:endParaRPr lang="en-US" sz="2200" dirty="0" smtClean="0"/>
          </a:p>
          <a:p>
            <a:pPr marL="906463" lvl="1" indent="-457200" eaLnBrk="1" hangingPunct="1">
              <a:buFont typeface="+mj-lt"/>
              <a:buAutoNum type="arabicPeriod" startAt="2"/>
              <a:defRPr/>
            </a:pPr>
            <a:r>
              <a:rPr lang="en-US" sz="2400" dirty="0" smtClean="0"/>
              <a:t>Secure boot</a:t>
            </a:r>
          </a:p>
          <a:p>
            <a:pPr marL="1206500" lvl="2" indent="-457200" eaLnBrk="1" hangingPunct="1">
              <a:buFont typeface="Arial" pitchFamily="34" charset="0"/>
              <a:buChar char="•"/>
              <a:defRPr/>
            </a:pPr>
            <a:r>
              <a:rPr lang="en-US" sz="2000" dirty="0" smtClean="0"/>
              <a:t>Ensures integrity of the boot sequence</a:t>
            </a:r>
          </a:p>
          <a:p>
            <a:pPr marL="1206500" lvl="2" indent="-457200" eaLnBrk="1" hangingPunct="1">
              <a:buFont typeface="Arial" pitchFamily="34" charset="0"/>
              <a:buNone/>
              <a:defRPr/>
            </a:pPr>
            <a:endParaRPr lang="en-US" dirty="0" smtClean="0"/>
          </a:p>
          <a:p>
            <a:pPr marL="906463" lvl="1" indent="-457200" eaLnBrk="1" hangingPunct="1">
              <a:buFont typeface="+mj-lt"/>
              <a:buAutoNum type="arabicPeriod" startAt="2"/>
              <a:defRPr/>
            </a:pPr>
            <a:r>
              <a:rPr lang="en-US" sz="2400" dirty="0" smtClean="0"/>
              <a:t>Boot from safe medium</a:t>
            </a:r>
            <a:endParaRPr lang="en-US" sz="3200" dirty="0" smtClean="0"/>
          </a:p>
          <a:p>
            <a:pPr marL="1206500" lvl="2" indent="-457200" eaLnBrk="1" hangingPunct="1">
              <a:buFont typeface="Arial" pitchFamily="34" charset="0"/>
              <a:buChar char="•"/>
              <a:defRPr/>
            </a:pPr>
            <a:r>
              <a:rPr lang="en-US" sz="2000" dirty="0" smtClean="0"/>
              <a:t>CD-ROM, USB drive or network boot server</a:t>
            </a:r>
          </a:p>
          <a:p>
            <a:pPr marL="1206500" lvl="2" indent="-457200" eaLnBrk="1" hangingPunct="1">
              <a:buFont typeface="Arial" pitchFamily="34" charset="0"/>
              <a:buChar char="•"/>
              <a:defRPr/>
            </a:pPr>
            <a:r>
              <a:rPr lang="en-US" sz="2000" dirty="0" smtClean="0"/>
              <a:t>VMBR can avoid it !</a:t>
            </a:r>
          </a:p>
          <a:p>
            <a:pPr marL="1481137" lvl="3" indent="-457200" eaLnBrk="1" hangingPunct="1">
              <a:buFont typeface="Arial" pitchFamily="34" charset="0"/>
              <a:buChar char="•"/>
              <a:defRPr/>
            </a:pPr>
            <a:r>
              <a:rPr lang="en-US" sz="1800" dirty="0" smtClean="0"/>
              <a:t>Unplug machine from wall</a:t>
            </a:r>
          </a:p>
          <a:p>
            <a:pPr marL="1206500" lvl="2" indent="-457200" eaLnBrk="1" hangingPunct="1">
              <a:buFont typeface="Arial" pitchFamily="34" charset="0"/>
              <a:buChar char="•"/>
              <a:defRPr/>
            </a:pPr>
            <a:r>
              <a:rPr lang="en-US" sz="2000" dirty="0" smtClean="0"/>
              <a:t>E.g., Strider </a:t>
            </a:r>
            <a:r>
              <a:rPr lang="en-US" sz="2000" dirty="0" err="1" smtClean="0"/>
              <a:t>GhostBuster</a:t>
            </a:r>
            <a:endParaRPr lang="en-US" sz="2000" dirty="0" smtClean="0"/>
          </a:p>
          <a:p>
            <a:pPr>
              <a:defRPr/>
            </a:pPr>
            <a:endParaRPr lang="fa-I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Implementing malware with virtual machines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1F3800-5B09-40D5-84E5-ECAA3008B0D3}" type="slidenum">
              <a:rPr lang="en-US" smtClean="0"/>
              <a:pPr>
                <a:defRPr/>
              </a:pPr>
              <a:t>23</a:t>
            </a:fld>
            <a:r>
              <a:rPr lang="en-US" dirty="0" smtClean="0"/>
              <a:t>/29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Security software above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686800" cy="4495800"/>
          </a:xfrm>
        </p:spPr>
        <p:txBody>
          <a:bodyPr/>
          <a:lstStyle/>
          <a:p>
            <a:pPr>
              <a:defRPr/>
            </a:pPr>
            <a:r>
              <a:rPr lang="en-US" sz="2800" dirty="0" smtClean="0"/>
              <a:t>Traditional techniques aren’t able to detect VMBR.</a:t>
            </a:r>
            <a:endParaRPr lang="en-US" sz="2400" dirty="0" smtClean="0"/>
          </a:p>
          <a:p>
            <a:pPr>
              <a:defRPr/>
            </a:pPr>
            <a:endParaRPr lang="en-US" sz="2800" dirty="0" smtClean="0"/>
          </a:p>
          <a:p>
            <a:pPr eaLnBrk="1" hangingPunct="1">
              <a:defRPr/>
            </a:pPr>
            <a:r>
              <a:rPr lang="en-US" sz="2800" dirty="0" smtClean="0"/>
              <a:t>Attack state not visible</a:t>
            </a:r>
          </a:p>
          <a:p>
            <a:pPr lvl="1" eaLnBrk="1" hangingPunct="1">
              <a:defRPr/>
            </a:pPr>
            <a:r>
              <a:rPr lang="en-US" dirty="0" smtClean="0"/>
              <a:t>Can only detect side effects</a:t>
            </a:r>
          </a:p>
          <a:p>
            <a:pPr lvl="1" eaLnBrk="1" hangingPunct="1">
              <a:defRPr/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VMBR perturbations(side effects) include:</a:t>
            </a:r>
          </a:p>
          <a:p>
            <a:pPr marL="796925" lvl="1" indent="-457200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sz="2400" dirty="0" smtClean="0"/>
              <a:t>Increase in CPU overhead</a:t>
            </a:r>
          </a:p>
          <a:p>
            <a:pPr marL="1079500" lvl="2" indent="-457200" eaLnBrk="1" hangingPunct="1">
              <a:lnSpc>
                <a:spcPct val="90000"/>
              </a:lnSpc>
              <a:buFont typeface="Arial" pitchFamily="34" charset="0"/>
              <a:buChar char="○"/>
              <a:defRPr/>
            </a:pPr>
            <a:r>
              <a:rPr lang="en-US" sz="2200" dirty="0" smtClean="0"/>
              <a:t>Timing differences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4030BAF4-21D2-446F-A76C-FCA884DA42CA}" type="slidenum">
              <a:rPr lang="en-US" smtClean="0"/>
              <a:pPr>
                <a:defRPr/>
              </a:pPr>
              <a:t>24</a:t>
            </a:fld>
            <a:r>
              <a:rPr lang="en-US" dirty="0" smtClean="0"/>
              <a:t>/29</a:t>
            </a:r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Implementing malware with virtual machines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1143000"/>
          </a:xfrm>
        </p:spPr>
        <p:txBody>
          <a:bodyPr/>
          <a:lstStyle/>
          <a:p>
            <a:r>
              <a:rPr lang="en-US" smtClean="0"/>
              <a:t>Security software above(cont’d)</a:t>
            </a:r>
            <a:endParaRPr lang="fa-IR" smtClean="0"/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876800"/>
          </a:xfrm>
        </p:spPr>
        <p:txBody>
          <a:bodyPr/>
          <a:lstStyle/>
          <a:p>
            <a:pPr marL="796925" lvl="1" indent="-457200" eaLnBrk="1" hangingPunct="1">
              <a:lnSpc>
                <a:spcPct val="90000"/>
              </a:lnSpc>
              <a:buFont typeface="Franklin Gothic Book" pitchFamily="34" charset="0"/>
              <a:buAutoNum type="arabicPeriod" startAt="2"/>
            </a:pPr>
            <a:r>
              <a:rPr lang="en-US" sz="2400" smtClean="0"/>
              <a:t>Use of memory and disk space</a:t>
            </a:r>
          </a:p>
          <a:p>
            <a:pPr marL="1079500" lvl="2" indent="-457200" eaLnBrk="1" hangingPunct="1">
              <a:lnSpc>
                <a:spcPct val="90000"/>
              </a:lnSpc>
              <a:buFont typeface="Courier New" pitchFamily="49" charset="0"/>
              <a:buChar char="o"/>
            </a:pPr>
            <a:r>
              <a:rPr lang="en-US" sz="2000" smtClean="0"/>
              <a:t>Run a program that requires entire machine’s memo/disk space</a:t>
            </a:r>
            <a:endParaRPr lang="en-US" sz="2200" smtClean="0"/>
          </a:p>
          <a:p>
            <a:pPr marL="796925" lvl="1" indent="-457200" eaLnBrk="1" hangingPunct="1">
              <a:lnSpc>
                <a:spcPct val="90000"/>
              </a:lnSpc>
              <a:buFont typeface="Franklin Gothic Book" pitchFamily="34" charset="0"/>
              <a:buAutoNum type="arabicPeriod" startAt="2"/>
            </a:pPr>
            <a:endParaRPr lang="en-US" sz="2400" smtClean="0"/>
          </a:p>
          <a:p>
            <a:pPr marL="796925" lvl="1" indent="-457200" eaLnBrk="1" hangingPunct="1">
              <a:lnSpc>
                <a:spcPct val="90000"/>
              </a:lnSpc>
              <a:buFont typeface="Franklin Gothic Book" pitchFamily="34" charset="0"/>
              <a:buAutoNum type="arabicPeriod" startAt="2"/>
            </a:pPr>
            <a:r>
              <a:rPr lang="en-US" sz="2400" smtClean="0"/>
              <a:t>Not virtualizing all I/O devices </a:t>
            </a:r>
          </a:p>
          <a:p>
            <a:pPr marL="1079500" lvl="2" indent="-457200" eaLnBrk="1" hangingPunct="1">
              <a:lnSpc>
                <a:spcPct val="90000"/>
              </a:lnSpc>
              <a:buFont typeface="Courier New" pitchFamily="49" charset="0"/>
              <a:buChar char="o"/>
            </a:pPr>
            <a:r>
              <a:rPr lang="en-US" sz="2200" smtClean="0"/>
              <a:t>Directly access to non-virtualized devices</a:t>
            </a:r>
          </a:p>
          <a:p>
            <a:pPr marL="1352550" lvl="3" indent="-457200"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z="1800" smtClean="0"/>
              <a:t>Drivers access physical memo</a:t>
            </a:r>
          </a:p>
          <a:p>
            <a:pPr marL="796925" lvl="1" indent="-457200" eaLnBrk="1" hangingPunct="1">
              <a:lnSpc>
                <a:spcPct val="90000"/>
              </a:lnSpc>
              <a:buFont typeface="Franklin Gothic Book" pitchFamily="34" charset="0"/>
              <a:buAutoNum type="arabicPeriod" startAt="2"/>
            </a:pPr>
            <a:endParaRPr lang="en-US" sz="2400" smtClean="0"/>
          </a:p>
          <a:p>
            <a:pPr marL="796925" lvl="1" indent="-457200">
              <a:buFont typeface="Franklin Gothic Book" pitchFamily="34" charset="0"/>
              <a:buAutoNum type="arabicPeriod" startAt="2"/>
            </a:pPr>
            <a:r>
              <a:rPr lang="en-US" sz="2400" smtClean="0"/>
              <a:t>Leak of VMM’s information by Sensitive, non-privileged instructions</a:t>
            </a:r>
          </a:p>
          <a:p>
            <a:pPr marL="1079500" lvl="2" indent="-457200">
              <a:buFont typeface="Courier New" pitchFamily="49" charset="0"/>
              <a:buChar char="o"/>
            </a:pPr>
            <a:r>
              <a:rPr lang="en-US" sz="2000" smtClean="0"/>
              <a:t>Execute them at a lower processor privilege level (rings 1 - 3)</a:t>
            </a:r>
          </a:p>
          <a:p>
            <a:pPr marL="1079500" lvl="2" indent="-457200">
              <a:buFont typeface="Courier New" pitchFamily="49" charset="0"/>
              <a:buChar char="o"/>
            </a:pPr>
            <a:endParaRPr lang="en-US" sz="2200" smtClean="0"/>
          </a:p>
          <a:p>
            <a:endParaRPr lang="fa-IR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Implementing malware with virtual machines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1E1C68-078C-4AEE-A373-E0DC3CEDBC2F}" type="slidenum">
              <a:rPr lang="en-US" smtClean="0"/>
              <a:pPr>
                <a:defRPr/>
              </a:pPr>
              <a:t>25</a:t>
            </a:fld>
            <a:r>
              <a:rPr lang="en-US" dirty="0" smtClean="0"/>
              <a:t>/29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Trends toward virtualization</a:t>
            </a:r>
            <a:endParaRPr lang="fa-IR" smtClean="0"/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114300" y="1600200"/>
            <a:ext cx="8915400" cy="4800600"/>
          </a:xfrm>
        </p:spPr>
        <p:txBody>
          <a:bodyPr/>
          <a:lstStyle/>
          <a:p>
            <a:r>
              <a:rPr lang="en-US" smtClean="0"/>
              <a:t>Towards hardware virtualization support</a:t>
            </a:r>
          </a:p>
          <a:p>
            <a:pPr marL="692150" lvl="3" indent="-382588">
              <a:buClr>
                <a:schemeClr val="accent1"/>
              </a:buClr>
              <a:buSzPct val="80000"/>
              <a:buFont typeface="Wingdings" pitchFamily="2" charset="2"/>
              <a:buChar char="q"/>
            </a:pPr>
            <a:r>
              <a:rPr lang="en-US" sz="2800" smtClean="0"/>
              <a:t>Intel and AMD</a:t>
            </a:r>
          </a:p>
          <a:p>
            <a:pPr marL="692150" lvl="3" indent="-382588">
              <a:buClr>
                <a:schemeClr val="accent1"/>
              </a:buClr>
              <a:buSzPct val="80000"/>
              <a:buFont typeface="Wingdings" pitchFamily="2" charset="2"/>
              <a:buChar char="q"/>
            </a:pPr>
            <a:r>
              <a:rPr lang="en-US" sz="2800" smtClean="0"/>
              <a:t>More practical VMBRs</a:t>
            </a:r>
          </a:p>
          <a:p>
            <a:pPr marL="901700" lvl="4" indent="-382588">
              <a:buClr>
                <a:schemeClr val="accent1"/>
              </a:buClr>
              <a:buSzPct val="80000"/>
              <a:buFont typeface="Wingdings" pitchFamily="2" charset="2"/>
              <a:buChar char="§"/>
            </a:pPr>
            <a:r>
              <a:rPr lang="en-US" smtClean="0"/>
              <a:t>Reduce the amount of state needed to support VMBRs</a:t>
            </a:r>
          </a:p>
          <a:p>
            <a:pPr marL="901700" lvl="4" indent="-382588">
              <a:buClr>
                <a:schemeClr val="accent1"/>
              </a:buClr>
              <a:buSzPct val="80000"/>
              <a:buFont typeface="Wingdings" pitchFamily="2" charset="2"/>
              <a:buChar char="§"/>
            </a:pPr>
            <a:r>
              <a:rPr lang="en-US" smtClean="0"/>
              <a:t>Reduce the amount of time needed to boot VMBRs</a:t>
            </a:r>
          </a:p>
          <a:p>
            <a:pPr marL="901700" lvl="4" indent="-382588">
              <a:buClr>
                <a:schemeClr val="accent1"/>
              </a:buClr>
              <a:buSzPct val="80000"/>
              <a:buFont typeface="Wingdings" pitchFamily="2" charset="2"/>
              <a:buChar char="§"/>
            </a:pPr>
            <a:r>
              <a:rPr lang="en-US" smtClean="0"/>
              <a:t>Allow hardware devices to perform at full capacity</a:t>
            </a:r>
            <a:endParaRPr lang="en-US" sz="1800" smtClean="0"/>
          </a:p>
          <a:p>
            <a:endParaRPr lang="en-US" smtClean="0"/>
          </a:p>
          <a:p>
            <a:r>
              <a:rPr lang="en-US" smtClean="0"/>
              <a:t>Towards widespread VMM use</a:t>
            </a:r>
          </a:p>
          <a:p>
            <a:pPr lvl="1">
              <a:buFont typeface="Wingdings" pitchFamily="2" charset="2"/>
              <a:buChar char="q"/>
            </a:pPr>
            <a:r>
              <a:rPr lang="en-US" smtClean="0"/>
              <a:t> Helps defenders detect/prevent VMBRs</a:t>
            </a:r>
          </a:p>
          <a:p>
            <a:pPr lvl="2">
              <a:buFont typeface="Wingdings" pitchFamily="2" charset="2"/>
              <a:buChar char="q"/>
            </a:pPr>
            <a:r>
              <a:rPr lang="en-US" smtClean="0"/>
              <a:t>Secure VMM</a:t>
            </a:r>
          </a:p>
          <a:p>
            <a:pPr lvl="2">
              <a:buFont typeface="Arial" charset="0"/>
              <a:buNone/>
            </a:pPr>
            <a:endParaRPr lang="en-US" smtClean="0"/>
          </a:p>
          <a:p>
            <a:endParaRPr lang="en-US" smtClean="0"/>
          </a:p>
          <a:p>
            <a:endParaRPr lang="fa-IR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Implementing malware with virtual machines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97FE74-C6BC-4A6D-B34D-A9DD30143051}" type="slidenum">
              <a:rPr lang="en-US" smtClean="0"/>
              <a:pPr>
                <a:defRPr/>
              </a:pPr>
              <a:t>26</a:t>
            </a:fld>
            <a:r>
              <a:rPr lang="en-US" dirty="0" smtClean="0"/>
              <a:t>/29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Related work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50862" indent="-514350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sz="2800" dirty="0" smtClean="0"/>
              <a:t>Layer below attacks</a:t>
            </a:r>
          </a:p>
          <a:p>
            <a:pPr marL="906463" lvl="1" indent="-457200" eaLnBrk="1" hangingPunct="1">
              <a:lnSpc>
                <a:spcPct val="90000"/>
              </a:lnSpc>
              <a:buFont typeface="Wingdings" pitchFamily="2" charset="2"/>
              <a:buChar char="§"/>
              <a:defRPr/>
            </a:pPr>
            <a:r>
              <a:rPr lang="en-US" sz="2400" dirty="0" smtClean="0"/>
              <a:t>Kernel layer </a:t>
            </a:r>
            <a:r>
              <a:rPr lang="en-US" sz="2400" dirty="0" err="1" smtClean="0"/>
              <a:t>rootkits</a:t>
            </a:r>
            <a:endParaRPr lang="en-US" sz="2400" dirty="0" smtClean="0"/>
          </a:p>
          <a:p>
            <a:pPr marL="550862" indent="-514350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sz="2800" dirty="0" smtClean="0"/>
              <a:t>Projects use VMMs for security</a:t>
            </a:r>
          </a:p>
          <a:p>
            <a:pPr marL="906463" lvl="1" indent="-457200" eaLnBrk="1" hangingPunct="1">
              <a:lnSpc>
                <a:spcPct val="90000"/>
              </a:lnSpc>
              <a:buFont typeface="Wingdings" pitchFamily="2" charset="2"/>
              <a:buChar char="§"/>
              <a:defRPr/>
            </a:pPr>
            <a:r>
              <a:rPr lang="en-US" sz="2400" dirty="0" smtClean="0"/>
              <a:t>Trusted VMMs: Terra, NGSCB</a:t>
            </a:r>
          </a:p>
          <a:p>
            <a:pPr marL="906463" lvl="1" indent="-457200" eaLnBrk="1" hangingPunct="1">
              <a:lnSpc>
                <a:spcPct val="90000"/>
              </a:lnSpc>
              <a:buFont typeface="Wingdings" pitchFamily="2" charset="2"/>
              <a:buChar char="§"/>
              <a:defRPr/>
            </a:pPr>
            <a:r>
              <a:rPr lang="en-US" sz="2400" dirty="0" smtClean="0"/>
              <a:t>Detect intrusions: VMI, </a:t>
            </a:r>
            <a:r>
              <a:rPr lang="en-US" sz="2400" dirty="0" err="1" smtClean="0"/>
              <a:t>IntroVirt</a:t>
            </a:r>
            <a:endParaRPr lang="en-US" sz="2400" dirty="0" smtClean="0"/>
          </a:p>
          <a:p>
            <a:pPr marL="906463" lvl="1" indent="-457200" eaLnBrk="1" hangingPunct="1">
              <a:lnSpc>
                <a:spcPct val="90000"/>
              </a:lnSpc>
              <a:buFont typeface="Wingdings" pitchFamily="2" charset="2"/>
              <a:buChar char="§"/>
              <a:defRPr/>
            </a:pPr>
            <a:r>
              <a:rPr lang="en-US" sz="2400" dirty="0" smtClean="0"/>
              <a:t>Isolation: NSA’s </a:t>
            </a:r>
            <a:r>
              <a:rPr lang="en-US" sz="2400" dirty="0" err="1" smtClean="0"/>
              <a:t>NetTop</a:t>
            </a:r>
            <a:endParaRPr lang="en-US" sz="2400" dirty="0" smtClean="0"/>
          </a:p>
          <a:p>
            <a:pPr marL="906463" lvl="1" indent="-457200" eaLnBrk="1" hangingPunct="1">
              <a:lnSpc>
                <a:spcPct val="90000"/>
              </a:lnSpc>
              <a:buFont typeface="Wingdings" pitchFamily="2" charset="2"/>
              <a:buChar char="§"/>
              <a:defRPr/>
            </a:pPr>
            <a:r>
              <a:rPr lang="en-US" sz="2400" dirty="0" smtClean="0"/>
              <a:t>Analyze intrusions: </a:t>
            </a:r>
            <a:r>
              <a:rPr lang="en-US" sz="2400" dirty="0" err="1" smtClean="0"/>
              <a:t>ReVirt</a:t>
            </a:r>
            <a:endParaRPr lang="en-US" sz="2400" dirty="0" smtClean="0"/>
          </a:p>
          <a:p>
            <a:pPr marL="550862" indent="-514350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sz="2800" dirty="0" smtClean="0"/>
              <a:t>Project detect presence of VMM</a:t>
            </a:r>
          </a:p>
          <a:p>
            <a:pPr marL="906463" lvl="1" indent="-457200" eaLnBrk="1" hangingPunct="1">
              <a:lnSpc>
                <a:spcPct val="90000"/>
              </a:lnSpc>
              <a:buFont typeface="Wingdings" pitchFamily="2" charset="2"/>
              <a:buChar char="§"/>
              <a:defRPr/>
            </a:pPr>
            <a:r>
              <a:rPr lang="en-US" sz="2400" dirty="0" smtClean="0"/>
              <a:t>Pioneer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sz="24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325C528E-B2DA-44BD-8FFA-A15A82BE20A7}" type="slidenum">
              <a:rPr lang="en-US" smtClean="0"/>
              <a:pPr>
                <a:defRPr/>
              </a:pPr>
              <a:t>27</a:t>
            </a:fld>
            <a:r>
              <a:rPr lang="en-US" dirty="0" smtClean="0"/>
              <a:t>/29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Implementing malware with virtual machines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Conclusion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VMBR</a:t>
            </a:r>
          </a:p>
          <a:p>
            <a:pPr lvl="1" eaLnBrk="1" hangingPunct="1"/>
            <a:r>
              <a:rPr lang="en-US" sz="2400" smtClean="0"/>
              <a:t>Qualitatively more control</a:t>
            </a:r>
          </a:p>
          <a:p>
            <a:pPr lvl="1" eaLnBrk="1" hangingPunct="1"/>
            <a:r>
              <a:rPr lang="en-US" sz="2400" smtClean="0"/>
              <a:t>Still easy to implement service</a:t>
            </a:r>
          </a:p>
          <a:p>
            <a:pPr lvl="1" eaLnBrk="1" hangingPunct="1"/>
            <a:r>
              <a:rPr lang="en-US" sz="2400" smtClean="0"/>
              <a:t>HW enhancements might make more effective</a:t>
            </a:r>
          </a:p>
          <a:p>
            <a:pPr lvl="1" eaLnBrk="1" hangingPunct="1"/>
            <a:r>
              <a:rPr lang="en-US" sz="2400" smtClean="0"/>
              <a:t>Defending is possible by controlling low layers</a:t>
            </a:r>
          </a:p>
          <a:p>
            <a:pPr lvl="1" eaLnBrk="1" hangingPunct="1"/>
            <a:r>
              <a:rPr lang="en-US" sz="2400" smtClean="0"/>
              <a:t>When compared to traditional malwares,</a:t>
            </a:r>
          </a:p>
          <a:p>
            <a:pPr lvl="2" eaLnBrk="1" hangingPunct="1"/>
            <a:r>
              <a:rPr lang="en-US" sz="2200" smtClean="0"/>
              <a:t>More state</a:t>
            </a:r>
          </a:p>
          <a:p>
            <a:pPr lvl="2" eaLnBrk="1" hangingPunct="1"/>
            <a:r>
              <a:rPr lang="en-US" sz="2200" smtClean="0"/>
              <a:t>More difficult to install</a:t>
            </a:r>
          </a:p>
          <a:p>
            <a:pPr lvl="2" eaLnBrk="1" hangingPunct="1"/>
            <a:r>
              <a:rPr lang="en-US" sz="2200" smtClean="0"/>
              <a:t>Reboot needed to run</a:t>
            </a:r>
          </a:p>
          <a:p>
            <a:pPr lvl="2" eaLnBrk="1" hangingPunct="1"/>
            <a:r>
              <a:rPr lang="en-US" sz="2200" smtClean="0"/>
              <a:t>More of an impact</a:t>
            </a:r>
          </a:p>
          <a:p>
            <a:pPr lvl="2" eaLnBrk="1" hangingPunct="1"/>
            <a:endParaRPr lang="en-US" sz="220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A2659C1D-0D7B-41D1-B883-9465B07202B0}" type="slidenum">
              <a:rPr lang="en-US" smtClean="0"/>
              <a:pPr>
                <a:defRPr/>
              </a:pPr>
              <a:t>28</a:t>
            </a:fld>
            <a:r>
              <a:rPr lang="en-US" dirty="0" smtClean="0"/>
              <a:t>/29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Implementing malware with virtual machines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Reference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ST. King, PM. Chen, YM. Wang, C. Verbowski, HJ. Wang, JR. Lorch, "SubVirt : Implementing malware with Virtual Machines" ,In the Proceedings of the IEEE Symposium on Security and Privacy,May 2006.</a:t>
            </a:r>
            <a:endParaRPr lang="fa-IR" sz="2400" smtClean="0"/>
          </a:p>
          <a:p>
            <a:pPr eaLnBrk="1" hangingPunct="1"/>
            <a:endParaRPr lang="en-US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Implementing malware with virtual machines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29/29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Preview(cont’d)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 lnSpcReduction="10000"/>
          </a:bodyPr>
          <a:lstStyle/>
          <a:p>
            <a:pPr marL="420624" indent="-384048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dirty="0" smtClean="0"/>
              <a:t>Control</a:t>
            </a:r>
          </a:p>
          <a:p>
            <a:pPr marL="723837" lvl="1" indent="-384048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dirty="0" smtClean="0"/>
              <a:t>Major goal of malware</a:t>
            </a:r>
            <a:r>
              <a:rPr lang="en-US" i="1" dirty="0" smtClean="0"/>
              <a:t>, </a:t>
            </a:r>
            <a:r>
              <a:rPr lang="en-US" dirty="0" smtClean="0"/>
              <a:t>to</a:t>
            </a:r>
          </a:p>
          <a:p>
            <a:pPr marL="1004951" lvl="2" indent="-274320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dirty="0" smtClean="0"/>
              <a:t> Monitor,</a:t>
            </a:r>
          </a:p>
          <a:p>
            <a:pPr marL="1004951" lvl="2" indent="-274320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dirty="0" smtClean="0"/>
              <a:t> Intercept,</a:t>
            </a:r>
          </a:p>
          <a:p>
            <a:pPr marL="1004951" lvl="2" indent="-274320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dirty="0" smtClean="0"/>
              <a:t> Modify </a:t>
            </a:r>
          </a:p>
          <a:p>
            <a:pPr marL="1004951" lvl="2" indent="-27432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 smtClean="0"/>
              <a:t>states and action of other software.</a:t>
            </a:r>
          </a:p>
          <a:p>
            <a:pPr marL="723837" lvl="1" indent="-384048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dirty="0" smtClean="0"/>
              <a:t>Allows malware  to remain invisible by </a:t>
            </a:r>
          </a:p>
          <a:p>
            <a:pPr marL="1004951" lvl="2" indent="-274320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dirty="0" smtClean="0"/>
              <a:t>Lying to </a:t>
            </a:r>
          </a:p>
          <a:p>
            <a:pPr marL="1004951" lvl="2" indent="-274320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dirty="0" smtClean="0"/>
              <a:t>Disabling </a:t>
            </a:r>
          </a:p>
          <a:p>
            <a:pPr marL="723837" lvl="1" indent="-384048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dirty="0" smtClean="0"/>
              <a:t>    intrusion detection software.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Implementing malware with virtual machines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3942D9-E99C-4C33-86BD-6DFC213AEEDE}" type="slidenum">
              <a:rPr lang="en-US" smtClean="0"/>
              <a:pPr>
                <a:defRPr/>
              </a:pPr>
              <a:t>3</a:t>
            </a:fld>
            <a:r>
              <a:rPr lang="en-US" dirty="0" smtClean="0"/>
              <a:t>/29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smtClean="0"/>
              <a:t>Thanks for paying attention.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Implementing malware with virtual machines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Preview(cont’d)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Implementing malware with virtual machines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64DF53-505E-4754-AA4E-F4E665258123}" type="slidenum">
              <a:rPr lang="en-US" smtClean="0"/>
              <a:pPr>
                <a:defRPr/>
              </a:pPr>
              <a:t>4</a:t>
            </a:fld>
            <a:r>
              <a:rPr lang="en-US" dirty="0" smtClean="0"/>
              <a:t>/29</a:t>
            </a:r>
            <a:endParaRPr lang="en-US" dirty="0"/>
          </a:p>
        </p:txBody>
      </p:sp>
      <p:sp>
        <p:nvSpPr>
          <p:cNvPr id="13317" name="Content Placeholder 8"/>
          <p:cNvSpPr>
            <a:spLocks noGrp="1"/>
          </p:cNvSpPr>
          <p:nvPr>
            <p:ph idx="1"/>
          </p:nvPr>
        </p:nvSpPr>
        <p:spPr>
          <a:xfrm>
            <a:off x="457200" y="1371600"/>
            <a:ext cx="8458200" cy="5181600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smtClean="0"/>
              <a:t>Rootkit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mtClean="0"/>
              <a:t>A malware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mtClean="0"/>
              <a:t>A software system designed to obscure this fact:</a:t>
            </a:r>
          </a:p>
          <a:p>
            <a:pPr lvl="2" eaLnBrk="1" hangingPunct="1">
              <a:buFont typeface="Wingdings" pitchFamily="2" charset="2"/>
              <a:buChar char="v"/>
            </a:pPr>
            <a:r>
              <a:rPr lang="en-US" sz="2600" smtClean="0"/>
              <a:t> </a:t>
            </a:r>
            <a:r>
              <a:rPr lang="en-US" sz="2000" smtClean="0"/>
              <a:t>System has been compromised. </a:t>
            </a:r>
            <a:endParaRPr lang="en-US" sz="2600" smtClean="0"/>
          </a:p>
          <a:p>
            <a:pPr lvl="1">
              <a:buFont typeface="Wingdings" pitchFamily="2" charset="2"/>
              <a:buChar char="§"/>
            </a:pPr>
            <a:r>
              <a:rPr lang="en-US" smtClean="0"/>
              <a:t>Tools used to hide malicious activities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mtClean="0"/>
              <a:t>Types:</a:t>
            </a:r>
          </a:p>
          <a:p>
            <a:pPr marL="1409700" lvl="3" indent="-514350" eaLnBrk="1" hangingPunct="1">
              <a:buFont typeface="Franklin Gothic Book" pitchFamily="34" charset="0"/>
              <a:buAutoNum type="arabicPeriod"/>
            </a:pPr>
            <a:r>
              <a:rPr lang="en-US" smtClean="0"/>
              <a:t>Hardware/Firmware level</a:t>
            </a:r>
          </a:p>
          <a:p>
            <a:pPr marL="1409700" lvl="3" indent="-514350" eaLnBrk="1" hangingPunct="1">
              <a:buFont typeface="Franklin Gothic Book" pitchFamily="34" charset="0"/>
              <a:buAutoNum type="arabicPeriod"/>
            </a:pPr>
            <a:r>
              <a:rPr lang="en-US" smtClean="0"/>
              <a:t>Hypervisor level</a:t>
            </a:r>
          </a:p>
          <a:p>
            <a:pPr marL="1409700" lvl="3" indent="-514350" eaLnBrk="1" hangingPunct="1">
              <a:buFont typeface="Franklin Gothic Book" pitchFamily="34" charset="0"/>
              <a:buAutoNum type="arabicPeriod"/>
            </a:pPr>
            <a:r>
              <a:rPr lang="en-US" smtClean="0"/>
              <a:t>Boot loader level</a:t>
            </a:r>
          </a:p>
          <a:p>
            <a:pPr marL="1409700" lvl="3" indent="-514350" eaLnBrk="1" hangingPunct="1">
              <a:buFont typeface="Franklin Gothic Book" pitchFamily="34" charset="0"/>
              <a:buAutoNum type="arabicPeriod"/>
            </a:pPr>
            <a:r>
              <a:rPr lang="en-US" smtClean="0"/>
              <a:t>Kernel level</a:t>
            </a:r>
          </a:p>
          <a:p>
            <a:pPr marL="1409700" lvl="3" indent="-514350" eaLnBrk="1" hangingPunct="1">
              <a:buFont typeface="Franklin Gothic Book" pitchFamily="34" charset="0"/>
              <a:buAutoNum type="arabicPeriod"/>
            </a:pPr>
            <a:r>
              <a:rPr lang="en-US" smtClean="0"/>
              <a:t>Library level</a:t>
            </a:r>
          </a:p>
          <a:p>
            <a:pPr marL="1409700" lvl="3" indent="-514350" eaLnBrk="1" hangingPunct="1">
              <a:buFont typeface="Franklin Gothic Book" pitchFamily="34" charset="0"/>
              <a:buAutoNum type="arabicPeriod"/>
            </a:pPr>
            <a:r>
              <a:rPr lang="en-US" smtClean="0"/>
              <a:t>Application level</a:t>
            </a:r>
            <a:endParaRPr lang="fa-IR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Agenda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95400"/>
            <a:ext cx="7772400" cy="2667000"/>
          </a:xfrm>
        </p:spPr>
        <p:txBody>
          <a:bodyPr/>
          <a:lstStyle/>
          <a:p>
            <a:pPr eaLnBrk="1" hangingPunct="1"/>
            <a:r>
              <a:rPr lang="en-US" sz="2800" smtClean="0"/>
              <a:t>Attackers and defenders strive for control</a:t>
            </a:r>
          </a:p>
          <a:p>
            <a:pPr lvl="1" eaLnBrk="1" hangingPunct="1"/>
            <a:r>
              <a:rPr lang="en-US" sz="2400" smtClean="0"/>
              <a:t>Attackers monitor and perturb execution</a:t>
            </a:r>
          </a:p>
          <a:p>
            <a:pPr lvl="2" eaLnBrk="1" hangingPunct="1">
              <a:buFont typeface="Wingdings" pitchFamily="2" charset="2"/>
              <a:buChar char="§"/>
            </a:pPr>
            <a:r>
              <a:rPr lang="en-US" sz="2000" smtClean="0"/>
              <a:t>Avoid defenders</a:t>
            </a:r>
          </a:p>
          <a:p>
            <a:pPr lvl="1" eaLnBrk="1" hangingPunct="1"/>
            <a:r>
              <a:rPr lang="en-US" sz="2400" smtClean="0"/>
              <a:t>Defenders detect and remove attacker</a:t>
            </a:r>
          </a:p>
          <a:p>
            <a:pPr lvl="1" eaLnBrk="1" hangingPunct="1"/>
            <a:r>
              <a:rPr lang="en-US" sz="2400" smtClean="0"/>
              <a:t>Control by lower layers</a:t>
            </a:r>
          </a:p>
          <a:p>
            <a:pPr lvl="1" eaLnBrk="1" hangingPunct="1"/>
            <a:r>
              <a:rPr lang="en-US" sz="2400" smtClean="0"/>
              <a:t>Both migrated to low-level OS code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F9CC0766-6086-443F-A5D2-F40ECC39D212}" type="slidenum">
              <a:rPr lang="en-US" smtClean="0"/>
              <a:pPr>
                <a:defRPr/>
              </a:pPr>
              <a:t>5</a:t>
            </a:fld>
            <a:r>
              <a:rPr lang="en-US" dirty="0" smtClean="0"/>
              <a:t>/29</a:t>
            </a:r>
            <a:endParaRPr lang="en-US" dirty="0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124200" y="5486400"/>
            <a:ext cx="2819400" cy="533400"/>
          </a:xfrm>
          <a:prstGeom prst="rect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Hardware</a:t>
            </a: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124200" y="4953000"/>
            <a:ext cx="2819400" cy="533400"/>
          </a:xfrm>
          <a:prstGeom prst="rect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Operating system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124200" y="4419600"/>
            <a:ext cx="1219200" cy="533400"/>
          </a:xfrm>
          <a:prstGeom prst="rect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App1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4724400" y="4419600"/>
            <a:ext cx="1219200" cy="533400"/>
          </a:xfrm>
          <a:prstGeom prst="rect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App2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1219200" y="4114800"/>
            <a:ext cx="1676400" cy="533400"/>
            <a:chOff x="768" y="1872"/>
            <a:chExt cx="1056" cy="336"/>
          </a:xfrm>
        </p:grpSpPr>
        <p:sp>
          <p:nvSpPr>
            <p:cNvPr id="14351" name="Line 8"/>
            <p:cNvSpPr>
              <a:spLocks noChangeShapeType="1"/>
            </p:cNvSpPr>
            <p:nvPr/>
          </p:nvSpPr>
          <p:spPr bwMode="auto">
            <a:xfrm>
              <a:off x="912" y="2208"/>
              <a:ext cx="91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2" name="Text Box 9"/>
            <p:cNvSpPr txBox="1">
              <a:spLocks noChangeArrowheads="1"/>
            </p:cNvSpPr>
            <p:nvPr/>
          </p:nvSpPr>
          <p:spPr bwMode="auto">
            <a:xfrm>
              <a:off x="768" y="1872"/>
              <a:ext cx="916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Attackers</a:t>
              </a:r>
            </a:p>
          </p:txBody>
        </p:sp>
      </p:grp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6248400" y="4114800"/>
            <a:ext cx="1744663" cy="533400"/>
            <a:chOff x="3936" y="1872"/>
            <a:chExt cx="1099" cy="336"/>
          </a:xfrm>
        </p:grpSpPr>
        <p:sp>
          <p:nvSpPr>
            <p:cNvPr id="14349" name="Line 19"/>
            <p:cNvSpPr>
              <a:spLocks noChangeShapeType="1"/>
            </p:cNvSpPr>
            <p:nvPr/>
          </p:nvSpPr>
          <p:spPr bwMode="auto">
            <a:xfrm>
              <a:off x="3936" y="2208"/>
              <a:ext cx="91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0" name="Text Box 20"/>
            <p:cNvSpPr txBox="1">
              <a:spLocks noChangeArrowheads="1"/>
            </p:cNvSpPr>
            <p:nvPr/>
          </p:nvSpPr>
          <p:spPr bwMode="auto">
            <a:xfrm>
              <a:off x="4032" y="1872"/>
              <a:ext cx="1003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Defenders</a:t>
              </a:r>
            </a:p>
          </p:txBody>
        </p:sp>
      </p:grp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Implementing malware with virtual machines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1066800" y="6096000"/>
            <a:ext cx="533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buFont typeface="Wingdings" pitchFamily="2" charset="2"/>
              <a:buChar char="v"/>
            </a:pPr>
            <a:r>
              <a:rPr lang="en-US">
                <a:solidFill>
                  <a:srgbClr val="FFC000"/>
                </a:solidFill>
              </a:rPr>
              <a:t>  Hope to help defenders</a:t>
            </a:r>
            <a:endParaRPr lang="fa-IR">
              <a:solidFill>
                <a:srgbClr val="FFC000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-2.22222E-6 L 2.77556E-17 0.08334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2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2.22222E-6 L -0.00365 0.08334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animBg="1"/>
      <p:bldP spid="14341" grpId="0" animBg="1"/>
      <p:bldP spid="14342" grpId="0" animBg="1"/>
      <p:bldP spid="14343" grpId="0" animBg="1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Outline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7467600" cy="5257800"/>
          </a:xfrm>
        </p:spPr>
        <p:txBody>
          <a:bodyPr/>
          <a:lstStyle/>
          <a:p>
            <a:pPr eaLnBrk="1" hangingPunct="1">
              <a:defRPr/>
            </a:pPr>
            <a:r>
              <a:rPr lang="en-US" sz="2200" dirty="0" smtClean="0"/>
              <a:t>Virtual Machines advantages</a:t>
            </a:r>
          </a:p>
          <a:p>
            <a:pPr eaLnBrk="1" hangingPunct="1">
              <a:defRPr/>
            </a:pPr>
            <a:r>
              <a:rPr lang="en-US" sz="2200" dirty="0" err="1" smtClean="0"/>
              <a:t>Subvirt</a:t>
            </a:r>
            <a:r>
              <a:rPr lang="en-US" sz="2200" dirty="0" smtClean="0"/>
              <a:t> Project</a:t>
            </a:r>
          </a:p>
          <a:p>
            <a:pPr lvl="1" eaLnBrk="1" hangingPunct="1">
              <a:defRPr/>
            </a:pPr>
            <a:r>
              <a:rPr lang="en-US" sz="1800" dirty="0" smtClean="0"/>
              <a:t>VMBRs, a new class of threat</a:t>
            </a:r>
          </a:p>
          <a:p>
            <a:pPr lvl="1" eaLnBrk="1" hangingPunct="1">
              <a:buFont typeface="Wingdings 2" pitchFamily="18" charset="2"/>
              <a:buNone/>
              <a:defRPr/>
            </a:pPr>
            <a:endParaRPr lang="en-US" sz="1200" dirty="0" smtClean="0"/>
          </a:p>
          <a:p>
            <a:pPr lvl="1" eaLnBrk="1" hangingPunct="1">
              <a:defRPr/>
            </a:pPr>
            <a:r>
              <a:rPr lang="en-US" sz="1800" dirty="0" smtClean="0"/>
              <a:t>Installing a VMBR</a:t>
            </a:r>
          </a:p>
          <a:p>
            <a:pPr lvl="1" eaLnBrk="1" hangingPunct="1">
              <a:defRPr/>
            </a:pPr>
            <a:r>
              <a:rPr lang="en-US" sz="1800" dirty="0" smtClean="0"/>
              <a:t>Maintaining control</a:t>
            </a:r>
          </a:p>
          <a:p>
            <a:pPr lvl="1" eaLnBrk="1" hangingPunct="1">
              <a:defRPr/>
            </a:pPr>
            <a:r>
              <a:rPr lang="en-US" sz="1800" dirty="0" smtClean="0"/>
              <a:t>Malicious services</a:t>
            </a:r>
            <a:endParaRPr lang="en-US" sz="2400" dirty="0" smtClean="0"/>
          </a:p>
          <a:p>
            <a:pPr lvl="1" eaLnBrk="1" hangingPunct="1">
              <a:defRPr/>
            </a:pPr>
            <a:r>
              <a:rPr lang="en-US" sz="1800" dirty="0" smtClean="0"/>
              <a:t>Proof-of-concept VMBRs</a:t>
            </a:r>
          </a:p>
          <a:p>
            <a:pPr lvl="1" eaLnBrk="1" hangingPunct="1">
              <a:defRPr/>
            </a:pPr>
            <a:r>
              <a:rPr lang="en-US" sz="1800" dirty="0" smtClean="0"/>
              <a:t>Example malicious services</a:t>
            </a:r>
            <a:endParaRPr lang="en-US" sz="2000" dirty="0" smtClean="0"/>
          </a:p>
          <a:p>
            <a:pPr marL="419100" lvl="1" indent="-382588" eaLnBrk="1" hangingPunct="1">
              <a:buSzPct val="80000"/>
              <a:buFont typeface="Wingdings 2" pitchFamily="18" charset="2"/>
              <a:buChar char=""/>
              <a:defRPr/>
            </a:pPr>
            <a:endParaRPr lang="en-US" sz="2200" dirty="0" smtClean="0"/>
          </a:p>
          <a:p>
            <a:pPr marL="419100" lvl="1" indent="-382588" eaLnBrk="1" hangingPunct="1">
              <a:buSzPct val="80000"/>
              <a:buFont typeface="Wingdings 2" pitchFamily="18" charset="2"/>
              <a:buChar char=""/>
              <a:defRPr/>
            </a:pPr>
            <a:r>
              <a:rPr lang="en-US" sz="2200" dirty="0" smtClean="0"/>
              <a:t>Defending against this threat</a:t>
            </a:r>
          </a:p>
          <a:p>
            <a:pPr eaLnBrk="1" hangingPunct="1">
              <a:defRPr/>
            </a:pPr>
            <a:r>
              <a:rPr lang="en-US" sz="2200" dirty="0" smtClean="0"/>
              <a:t>Trends toward virtualization</a:t>
            </a:r>
          </a:p>
          <a:p>
            <a:pPr eaLnBrk="1" hangingPunct="1">
              <a:defRPr/>
            </a:pPr>
            <a:r>
              <a:rPr lang="en-US" sz="2200" dirty="0" smtClean="0"/>
              <a:t>Related Work</a:t>
            </a:r>
          </a:p>
          <a:p>
            <a:pPr eaLnBrk="1" hangingPunct="1">
              <a:defRPr/>
            </a:pPr>
            <a:r>
              <a:rPr lang="en-US" sz="2200" dirty="0" smtClean="0"/>
              <a:t>Conclusion</a:t>
            </a:r>
          </a:p>
          <a:p>
            <a:pPr eaLnBrk="1" hangingPunct="1">
              <a:defRPr/>
            </a:pPr>
            <a:endParaRPr lang="en-US" sz="2000" dirty="0" smtClean="0"/>
          </a:p>
          <a:p>
            <a:pPr lvl="1" eaLnBrk="1" hangingPunct="1">
              <a:defRPr/>
            </a:pPr>
            <a:endParaRPr lang="en-US" sz="2400" dirty="0" smtClean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E1D61756-D859-404B-A02A-B6C0D7939393}" type="slidenum">
              <a:rPr lang="en-US" smtClean="0"/>
              <a:pPr>
                <a:defRPr/>
              </a:pPr>
              <a:t>6</a:t>
            </a:fld>
            <a:r>
              <a:rPr lang="en-US" dirty="0" smtClean="0"/>
              <a:t>/29</a:t>
            </a:r>
            <a:endParaRPr lang="en-US" dirty="0"/>
          </a:p>
        </p:txBody>
      </p:sp>
      <p:sp>
        <p:nvSpPr>
          <p:cNvPr id="15365" name="AutoShape 4"/>
          <p:cNvSpPr>
            <a:spLocks/>
          </p:cNvSpPr>
          <p:nvPr/>
        </p:nvSpPr>
        <p:spPr bwMode="auto">
          <a:xfrm>
            <a:off x="4343400" y="2590800"/>
            <a:ext cx="228600" cy="1752600"/>
          </a:xfrm>
          <a:prstGeom prst="rightBrace">
            <a:avLst>
              <a:gd name="adj1" fmla="val 29176"/>
              <a:gd name="adj2" fmla="val 50676"/>
            </a:avLst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a-IR" sz="1400"/>
          </a:p>
        </p:txBody>
      </p:sp>
      <p:sp>
        <p:nvSpPr>
          <p:cNvPr id="15366" name="Text Box 5"/>
          <p:cNvSpPr txBox="1">
            <a:spLocks noChangeArrowheads="1"/>
          </p:cNvSpPr>
          <p:nvPr/>
        </p:nvSpPr>
        <p:spPr bwMode="auto">
          <a:xfrm>
            <a:off x="4724400" y="3048000"/>
            <a:ext cx="1366838" cy="646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Attacker’s</a:t>
            </a:r>
          </a:p>
          <a:p>
            <a:r>
              <a:rPr lang="en-US" sz="1800"/>
              <a:t>perspective</a:t>
            </a: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Implementing malware with virtual machines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Virtual Machines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01000" cy="4525963"/>
          </a:xfrm>
        </p:spPr>
        <p:txBody>
          <a:bodyPr/>
          <a:lstStyle/>
          <a:p>
            <a:pPr eaLnBrk="1" hangingPunct="1"/>
            <a:r>
              <a:rPr lang="en-US" sz="2800" smtClean="0"/>
              <a:t>Multiplexing HW</a:t>
            </a:r>
          </a:p>
          <a:p>
            <a:pPr eaLnBrk="1" hangingPunct="1"/>
            <a:r>
              <a:rPr lang="en-US" sz="2800" smtClean="0"/>
              <a:t>Powerful platform to add service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sz="2400" smtClean="0"/>
              <a:t>Debug OS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sz="2400" smtClean="0"/>
              <a:t>Migrate live machine 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sz="2400" smtClean="0"/>
              <a:t>Detect/prevent intrusion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sz="2400" smtClean="0"/>
              <a:t>Attest for code integrity</a:t>
            </a:r>
          </a:p>
          <a:p>
            <a:pPr eaLnBrk="1" hangingPunct="1"/>
            <a:r>
              <a:rPr lang="en-US" sz="2800" smtClean="0"/>
              <a:t>A problem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smtClean="0"/>
              <a:t>Non-Visible states/events of guest</a:t>
            </a:r>
          </a:p>
          <a:p>
            <a:pPr lvl="2" eaLnBrk="1" hangingPunct="1">
              <a:buFont typeface="Wingdings" pitchFamily="2" charset="2"/>
              <a:buChar char="ü"/>
            </a:pPr>
            <a:r>
              <a:rPr lang="en-US" sz="2200" smtClean="0"/>
              <a:t>VMI is the solution.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Implementing malware with virtual machines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112123-D26E-46A7-8D36-3ED010458425}" type="slidenum">
              <a:rPr lang="en-US" smtClean="0"/>
              <a:pPr>
                <a:defRPr/>
              </a:pPr>
              <a:t>7</a:t>
            </a:fld>
            <a:r>
              <a:rPr lang="en-US" dirty="0" smtClean="0"/>
              <a:t>/29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BUT…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705600" cy="4525963"/>
          </a:xfrm>
        </p:spPr>
        <p:txBody>
          <a:bodyPr/>
          <a:lstStyle/>
          <a:p>
            <a:pPr eaLnBrk="1" hangingPunct="1"/>
            <a:r>
              <a:rPr lang="en-US" sz="3200" smtClean="0"/>
              <a:t>Despite  all  of  it’s  </a:t>
            </a:r>
            <a:r>
              <a:rPr lang="en-US" sz="3200" i="1" smtClean="0"/>
              <a:t>advantages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3200" smtClean="0"/>
              <a:t>   “Technology of Virtual Machine”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3200" smtClean="0"/>
              <a:t>   </a:t>
            </a:r>
            <a:r>
              <a:rPr lang="en-US" sz="3200" i="1" smtClean="0"/>
              <a:t>can</a:t>
            </a:r>
            <a:r>
              <a:rPr lang="en-US" sz="3200" smtClean="0"/>
              <a:t> provide a powerful platform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3200" smtClean="0"/>
              <a:t>   to build malware.</a:t>
            </a:r>
            <a:endParaRPr lang="en-US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Implementing malware with virtual machines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CADEA9-5BFF-4504-89AE-7391F04D6B55}" type="slidenum">
              <a:rPr lang="en-US" smtClean="0"/>
              <a:pPr>
                <a:defRPr/>
              </a:pPr>
              <a:t>8</a:t>
            </a:fld>
            <a:r>
              <a:rPr lang="en-US" dirty="0" smtClean="0"/>
              <a:t>/29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534400" cy="1143000"/>
          </a:xfrm>
        </p:spPr>
        <p:txBody>
          <a:bodyPr/>
          <a:lstStyle/>
          <a:p>
            <a:pPr eaLnBrk="1" hangingPunct="1"/>
            <a:r>
              <a:rPr lang="en-US" sz="3800" smtClean="0"/>
              <a:t>Virtual-Machine Based Rootkits (VMBRs)</a:t>
            </a:r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6CBBBBE2-3A4E-4E7F-9EAD-190EA5DD99A0}" type="slidenum">
              <a:rPr lang="en-US" smtClean="0"/>
              <a:pPr>
                <a:defRPr/>
              </a:pPr>
              <a:t>9</a:t>
            </a:fld>
            <a:r>
              <a:rPr lang="en-US" dirty="0" smtClean="0"/>
              <a:t>/29</a:t>
            </a:r>
            <a:endParaRPr lang="en-US" dirty="0"/>
          </a:p>
        </p:txBody>
      </p:sp>
      <p:sp>
        <p:nvSpPr>
          <p:cNvPr id="18436" name="Rectangle 15"/>
          <p:cNvSpPr>
            <a:spLocks noChangeArrowheads="1"/>
          </p:cNvSpPr>
          <p:nvPr/>
        </p:nvSpPr>
        <p:spPr bwMode="auto">
          <a:xfrm>
            <a:off x="381000" y="3902075"/>
            <a:ext cx="2819400" cy="533400"/>
          </a:xfrm>
          <a:prstGeom prst="rect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Hardware</a:t>
            </a:r>
          </a:p>
        </p:txBody>
      </p:sp>
      <p:sp>
        <p:nvSpPr>
          <p:cNvPr id="18437" name="Rectangle 16"/>
          <p:cNvSpPr>
            <a:spLocks noChangeArrowheads="1"/>
          </p:cNvSpPr>
          <p:nvPr/>
        </p:nvSpPr>
        <p:spPr bwMode="auto">
          <a:xfrm>
            <a:off x="381000" y="3368675"/>
            <a:ext cx="2819400" cy="533400"/>
          </a:xfrm>
          <a:prstGeom prst="rect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Target OS</a:t>
            </a:r>
          </a:p>
        </p:txBody>
      </p:sp>
      <p:sp>
        <p:nvSpPr>
          <p:cNvPr id="18438" name="Rectangle 17"/>
          <p:cNvSpPr>
            <a:spLocks noChangeArrowheads="1"/>
          </p:cNvSpPr>
          <p:nvPr/>
        </p:nvSpPr>
        <p:spPr bwMode="auto">
          <a:xfrm>
            <a:off x="381000" y="2835275"/>
            <a:ext cx="1219200" cy="533400"/>
          </a:xfrm>
          <a:prstGeom prst="rect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App1</a:t>
            </a:r>
          </a:p>
        </p:txBody>
      </p:sp>
      <p:sp>
        <p:nvSpPr>
          <p:cNvPr id="18439" name="Rectangle 18"/>
          <p:cNvSpPr>
            <a:spLocks noChangeArrowheads="1"/>
          </p:cNvSpPr>
          <p:nvPr/>
        </p:nvSpPr>
        <p:spPr bwMode="auto">
          <a:xfrm>
            <a:off x="1981200" y="2835275"/>
            <a:ext cx="1219200" cy="533400"/>
          </a:xfrm>
          <a:prstGeom prst="rect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App2</a:t>
            </a:r>
          </a:p>
        </p:txBody>
      </p:sp>
      <p:sp>
        <p:nvSpPr>
          <p:cNvPr id="18440" name="Text Box 26"/>
          <p:cNvSpPr txBox="1">
            <a:spLocks noChangeArrowheads="1"/>
          </p:cNvSpPr>
          <p:nvPr/>
        </p:nvSpPr>
        <p:spPr bwMode="auto">
          <a:xfrm>
            <a:off x="1008063" y="4664075"/>
            <a:ext cx="1323975" cy="8223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Before</a:t>
            </a:r>
          </a:p>
          <a:p>
            <a:r>
              <a:rPr lang="en-US"/>
              <a:t>infection</a:t>
            </a:r>
          </a:p>
        </p:txBody>
      </p:sp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3429000" y="2362200"/>
            <a:ext cx="5410200" cy="3184525"/>
            <a:chOff x="2160" y="1488"/>
            <a:chExt cx="3408" cy="2006"/>
          </a:xfrm>
        </p:grpSpPr>
        <p:sp>
          <p:nvSpPr>
            <p:cNvPr id="18446" name="Rectangle 20"/>
            <p:cNvSpPr>
              <a:spLocks noChangeArrowheads="1"/>
            </p:cNvSpPr>
            <p:nvPr/>
          </p:nvSpPr>
          <p:spPr bwMode="auto">
            <a:xfrm>
              <a:off x="3792" y="1824"/>
              <a:ext cx="1776" cy="336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/>
                <a:t>Target OS</a:t>
              </a:r>
            </a:p>
          </p:txBody>
        </p:sp>
        <p:sp>
          <p:nvSpPr>
            <p:cNvPr id="18447" name="Rectangle 21"/>
            <p:cNvSpPr>
              <a:spLocks noChangeArrowheads="1"/>
            </p:cNvSpPr>
            <p:nvPr/>
          </p:nvSpPr>
          <p:spPr bwMode="auto">
            <a:xfrm>
              <a:off x="3792" y="1488"/>
              <a:ext cx="768" cy="336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/>
                <a:t>App1</a:t>
              </a:r>
            </a:p>
          </p:txBody>
        </p:sp>
        <p:sp>
          <p:nvSpPr>
            <p:cNvPr id="18448" name="Rectangle 22"/>
            <p:cNvSpPr>
              <a:spLocks noChangeArrowheads="1"/>
            </p:cNvSpPr>
            <p:nvPr/>
          </p:nvSpPr>
          <p:spPr bwMode="auto">
            <a:xfrm>
              <a:off x="4800" y="1488"/>
              <a:ext cx="768" cy="336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/>
                <a:t>App2</a:t>
              </a:r>
            </a:p>
          </p:txBody>
        </p:sp>
        <p:sp>
          <p:nvSpPr>
            <p:cNvPr id="18449" name="Rectangle 19"/>
            <p:cNvSpPr>
              <a:spLocks noChangeArrowheads="1"/>
            </p:cNvSpPr>
            <p:nvPr/>
          </p:nvSpPr>
          <p:spPr bwMode="auto">
            <a:xfrm>
              <a:off x="2832" y="2496"/>
              <a:ext cx="2736" cy="336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/>
                <a:t>Hardware</a:t>
              </a:r>
            </a:p>
          </p:txBody>
        </p:sp>
        <p:sp>
          <p:nvSpPr>
            <p:cNvPr id="18450" name="Rectangle 23"/>
            <p:cNvSpPr>
              <a:spLocks noChangeArrowheads="1"/>
            </p:cNvSpPr>
            <p:nvPr/>
          </p:nvSpPr>
          <p:spPr bwMode="auto">
            <a:xfrm>
              <a:off x="2832" y="2160"/>
              <a:ext cx="2736" cy="336"/>
            </a:xfrm>
            <a:prstGeom prst="rect">
              <a:avLst/>
            </a:prstGeom>
            <a:solidFill>
              <a:schemeClr val="folHlink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/>
                <a:t>VMM</a:t>
              </a:r>
            </a:p>
          </p:txBody>
        </p:sp>
        <p:sp>
          <p:nvSpPr>
            <p:cNvPr id="18451" name="Rectangle 24"/>
            <p:cNvSpPr>
              <a:spLocks noChangeArrowheads="1"/>
            </p:cNvSpPr>
            <p:nvPr/>
          </p:nvSpPr>
          <p:spPr bwMode="auto">
            <a:xfrm>
              <a:off x="2832" y="1488"/>
              <a:ext cx="768" cy="672"/>
            </a:xfrm>
            <a:prstGeom prst="rect">
              <a:avLst/>
            </a:prstGeom>
            <a:solidFill>
              <a:schemeClr val="folHlink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/>
                <a:t>Attack</a:t>
              </a:r>
            </a:p>
            <a:p>
              <a:r>
                <a:rPr lang="en-US"/>
                <a:t>system</a:t>
              </a:r>
            </a:p>
          </p:txBody>
        </p:sp>
        <p:sp>
          <p:nvSpPr>
            <p:cNvPr id="18452" name="Line 25"/>
            <p:cNvSpPr>
              <a:spLocks noChangeShapeType="1"/>
            </p:cNvSpPr>
            <p:nvPr/>
          </p:nvSpPr>
          <p:spPr bwMode="auto">
            <a:xfrm>
              <a:off x="2160" y="2352"/>
              <a:ext cx="528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3" name="Text Box 27"/>
            <p:cNvSpPr txBox="1">
              <a:spLocks noChangeArrowheads="1"/>
            </p:cNvSpPr>
            <p:nvPr/>
          </p:nvSpPr>
          <p:spPr bwMode="auto">
            <a:xfrm>
              <a:off x="3788" y="2976"/>
              <a:ext cx="834" cy="51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After</a:t>
              </a:r>
            </a:p>
            <a:p>
              <a:r>
                <a:rPr lang="en-US"/>
                <a:t>infection</a:t>
              </a:r>
            </a:p>
          </p:txBody>
        </p:sp>
      </p:grp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Implementing malware with virtual machines</a:t>
            </a:r>
          </a:p>
        </p:txBody>
      </p:sp>
      <p:sp>
        <p:nvSpPr>
          <p:cNvPr id="35" name="Rounded Rectangle 34"/>
          <p:cNvSpPr/>
          <p:nvPr/>
        </p:nvSpPr>
        <p:spPr>
          <a:xfrm>
            <a:off x="5943600" y="2286000"/>
            <a:ext cx="2971800" cy="1224000"/>
          </a:xfrm>
          <a:prstGeom prst="roundRect">
            <a:avLst/>
          </a:prstGeom>
          <a:noFill/>
          <a:ln w="28575">
            <a:solidFill>
              <a:srgbClr val="FFC000"/>
            </a:solidFill>
            <a:prstDash val="dash"/>
          </a:ln>
          <a:effectLst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dirty="0">
              <a:solidFill>
                <a:srgbClr val="92D050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1.1|11.|11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6|12.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0.6"/>
</p:tagLst>
</file>

<file path=ppt/theme/theme1.xml><?xml version="1.0" encoding="utf-8"?>
<a:theme xmlns:a="http://schemas.openxmlformats.org/drawingml/2006/main" name="1_Default Design">
  <a:themeElements>
    <a:clrScheme name="">
      <a:dk1>
        <a:srgbClr val="000000"/>
      </a:dk1>
      <a:lt1>
        <a:srgbClr val="FFFFFF"/>
      </a:lt1>
      <a:dk2>
        <a:srgbClr val="000066"/>
      </a:dk2>
      <a:lt2>
        <a:srgbClr val="FFCC00"/>
      </a:lt2>
      <a:accent1>
        <a:srgbClr val="FF9900"/>
      </a:accent1>
      <a:accent2>
        <a:srgbClr val="00FFFF"/>
      </a:accent2>
      <a:accent3>
        <a:srgbClr val="AAAAB8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1_Default Design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Microsoft Sans Serif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Microsoft Sans Serif" pitchFamily="34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dss05">
  <a:themeElements>
    <a:clrScheme name="">
      <a:dk1>
        <a:srgbClr val="000000"/>
      </a:dk1>
      <a:lt1>
        <a:srgbClr val="FFFFFF"/>
      </a:lt1>
      <a:dk2>
        <a:srgbClr val="000066"/>
      </a:dk2>
      <a:lt2>
        <a:srgbClr val="FFCC00"/>
      </a:lt2>
      <a:accent1>
        <a:srgbClr val="FF9900"/>
      </a:accent1>
      <a:accent2>
        <a:srgbClr val="00FFFF"/>
      </a:accent2>
      <a:accent3>
        <a:srgbClr val="AAAAB8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ndss05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Microsoft Sans Serif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Microsoft Sans Serif" pitchFamily="34" charset="0"/>
          </a:defRPr>
        </a:defPPr>
      </a:lstStyle>
    </a:lnDef>
  </a:objectDefaults>
  <a:extraClrSchemeLst>
    <a:extraClrScheme>
      <a:clrScheme name="ndss05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dss05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dss05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dss05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dss05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dss05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dss05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Default Design">
  <a:themeElements>
    <a:clrScheme name="">
      <a:dk1>
        <a:srgbClr val="000000"/>
      </a:dk1>
      <a:lt1>
        <a:srgbClr val="FFFFFF"/>
      </a:lt1>
      <a:dk2>
        <a:srgbClr val="000066"/>
      </a:dk2>
      <a:lt2>
        <a:srgbClr val="FFCC00"/>
      </a:lt2>
      <a:accent1>
        <a:srgbClr val="FF9900"/>
      </a:accent1>
      <a:accent2>
        <a:srgbClr val="00FFFF"/>
      </a:accent2>
      <a:accent3>
        <a:srgbClr val="AAAAB8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2_Default Design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Microsoft Sans Serif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Microsoft Sans Serif" pitchFamily="34" charset="0"/>
          </a:defRPr>
        </a:defPPr>
      </a:lstStyle>
    </a:lnDef>
  </a:objectDefaults>
  <a:extraClrSchemeLst>
    <a:extraClrScheme>
      <a:clrScheme name="2_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>
    <a:spDef>
      <a:spPr>
        <a:noFill/>
        <a:ln w="9525">
          <a:solidFill>
            <a:srgbClr val="FFC000"/>
          </a:solidFill>
          <a:prstDash val="dash"/>
        </a:ln>
        <a:effectLst>
          <a:softEdge rad="12700"/>
        </a:effectLst>
        <a:scene3d>
          <a:camera prst="orthographicFront"/>
          <a:lightRig rig="threePt" dir="t"/>
        </a:scene3d>
        <a:sp3d>
          <a:bevelT/>
        </a:sp3d>
      </a:spPr>
      <a:bodyPr anchor="ctr"/>
      <a:lstStyle>
        <a:defPPr>
          <a:defRPr dirty="0">
            <a:solidFill>
              <a:srgbClr val="92D050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kingst-interview</Template>
  <TotalTime>3203</TotalTime>
  <Words>1363</Words>
  <Application>Microsoft Office PowerPoint</Application>
  <PresentationFormat>On-screen Show (4:3)</PresentationFormat>
  <Paragraphs>437</Paragraphs>
  <Slides>30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1_Default Design</vt:lpstr>
      <vt:lpstr>ndss05</vt:lpstr>
      <vt:lpstr>2_Default Design</vt:lpstr>
      <vt:lpstr>Technic</vt:lpstr>
      <vt:lpstr>Implementing  malware with virtual  machines</vt:lpstr>
      <vt:lpstr>Preview</vt:lpstr>
      <vt:lpstr>Preview(cont’d)</vt:lpstr>
      <vt:lpstr>Preview(cont’d)</vt:lpstr>
      <vt:lpstr>Agenda</vt:lpstr>
      <vt:lpstr>Outline</vt:lpstr>
      <vt:lpstr>Virtual Machines</vt:lpstr>
      <vt:lpstr>BUT…</vt:lpstr>
      <vt:lpstr>Virtual-Machine Based Rootkits (VMBRs)</vt:lpstr>
      <vt:lpstr>Virtual-Machine Based Rootkits (VMBRs) (cont’d)</vt:lpstr>
      <vt:lpstr>Virtual-Machine Based Rootkits (VMBRs) (cont’d)</vt:lpstr>
      <vt:lpstr>Installing VMBR</vt:lpstr>
      <vt:lpstr>Installing VMBR(cont’d)</vt:lpstr>
      <vt:lpstr>Installing VMBR(cont’d)</vt:lpstr>
      <vt:lpstr>Maintaining control</vt:lpstr>
      <vt:lpstr>Maintaining control(cont’d)</vt:lpstr>
      <vt:lpstr>Malicious services</vt:lpstr>
      <vt:lpstr>Malicious services(cont’d)</vt:lpstr>
      <vt:lpstr>Evaluate:Proof-of-concept VMBRs</vt:lpstr>
      <vt:lpstr>Example Malicious Services</vt:lpstr>
      <vt:lpstr>Defending against VMBRs</vt:lpstr>
      <vt:lpstr>Security software below</vt:lpstr>
      <vt:lpstr>Security software below(cont’d)</vt:lpstr>
      <vt:lpstr>Security software above</vt:lpstr>
      <vt:lpstr>Security software above(cont’d)</vt:lpstr>
      <vt:lpstr>Trends toward virtualization</vt:lpstr>
      <vt:lpstr>Related work</vt:lpstr>
      <vt:lpstr>Conclusion</vt:lpstr>
      <vt:lpstr>Reference</vt:lpstr>
      <vt:lpstr>Slide 30</vt:lpstr>
    </vt:vector>
  </TitlesOfParts>
  <Company>University of Michigan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SubVirt: Implementing malware with virtual machines</dc:title>
  <dc:creator>Sam King</dc:creator>
  <cp:lastModifiedBy> </cp:lastModifiedBy>
  <cp:revision>278</cp:revision>
  <dcterms:created xsi:type="dcterms:W3CDTF">2006-05-13T13:47:53Z</dcterms:created>
  <dcterms:modified xsi:type="dcterms:W3CDTF">2009-12-26T12:43:24Z</dcterms:modified>
</cp:coreProperties>
</file>