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2" r:id="rId3"/>
    <p:sldId id="283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39" d="100"/>
          <a:sy n="39" d="100"/>
        </p:scale>
        <p:origin x="-7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8480AD-5480-4F1E-BA08-B3052852C145}" type="datetimeFigureOut">
              <a:rPr lang="en-US"/>
              <a:pPr>
                <a:defRPr/>
              </a:pPr>
              <a:t>12/21/2009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BECF71-92C3-4715-8E82-6BF71F977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D6E15-D736-40FC-8D72-8E08E18312B3}" type="datetimeFigureOut">
              <a:rPr lang="en-US"/>
              <a:pPr>
                <a:defRPr/>
              </a:pPr>
              <a:t>12/21/2009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79DD18-77AA-47A7-AFAC-C60B0FFD0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D22E79-B379-4591-BBDA-9A3AD25BBB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239517-ED8B-49F1-AFB7-0FB2A42322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46642B-9470-4D4C-92BA-419930C7A2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3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14F454-6106-4AD4-9CB1-8CDBBCC47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305800" y="6553200"/>
            <a:ext cx="838200" cy="228600"/>
          </a:xfrm>
          <a:prstGeom prst="rect">
            <a:avLst/>
          </a:prstGeom>
          <a:noFill/>
        </p:spPr>
        <p:txBody>
          <a:bodyPr anchor="b"/>
          <a:lstStyle/>
          <a:p>
            <a:pPr>
              <a:defRPr/>
            </a:pPr>
            <a:fld id="{129384CA-7A67-4067-A19C-D8F7AFA70FFB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pPr>
                <a:defRPr/>
              </a:pPr>
              <a:t>‹#›</a:t>
            </a:fld>
            <a:r>
              <a:rPr lang="en-US" sz="1200" dirty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rPr>
              <a:t> of 27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4114800" y="6477000"/>
            <a:ext cx="4267200" cy="3048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3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endParaRPr lang="en-US" dirty="0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3ABB8CD-5A77-44F8-8863-465DA6747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rgbClr val="C32D2E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week.com/technology/content/apr2008/tc20080421_235517.htm?chan=top+news_top+news+index_technology" TargetMode="External"/><Relationship Id="rId2" Type="http://schemas.openxmlformats.org/officeDocument/2006/relationships/hyperlink" Target="http://www.budde.com.au/Research/Global-Mobile-Communications-Statistics-Trends-Forecast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k-labs.com/products/okl4-microvisor" TargetMode="External"/><Relationship Id="rId4" Type="http://schemas.openxmlformats.org/officeDocument/2006/relationships/hyperlink" Target="http://www.vmware.com/products/mobile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905000"/>
            <a:ext cx="7772400" cy="914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Applications of  Virtualization Techniques in the Mobile Phones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4343400"/>
            <a:ext cx="5105400" cy="2209800"/>
          </a:xfrm>
        </p:spPr>
        <p:txBody>
          <a:bodyPr anchor="ctr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Mehdi</a:t>
            </a:r>
            <a:r>
              <a:rPr lang="en-US" dirty="0" smtClean="0"/>
              <a:t> Cheshomi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University of Science and Technology </a:t>
            </a:r>
            <a:r>
              <a:rPr lang="en-US" dirty="0" err="1" smtClean="0"/>
              <a:t>Mazandaran</a:t>
            </a:r>
            <a:r>
              <a:rPr lang="en-US" dirty="0" smtClean="0"/>
              <a:t>, </a:t>
            </a:r>
            <a:r>
              <a:rPr lang="en-US" dirty="0" err="1" smtClean="0"/>
              <a:t>Babol</a:t>
            </a:r>
            <a:r>
              <a:rPr lang="en-US" dirty="0" smtClean="0"/>
              <a:t>,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3"/>
                </a:solidFill>
              </a:rPr>
              <a:t>mcheshomi@ustmb.ac.ir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700" dirty="0" smtClean="0">
              <a:solidFill>
                <a:schemeClr val="accent3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17 Dec 2009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7100" y="3276600"/>
            <a:ext cx="2971800" cy="5238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8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Class Seminar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Virtualization’s solutions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Virtualization is a software layer that sits on top of hardware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Virtualization reduces dependency between applications and hardware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Virtualization blocks the propagation of  “</a:t>
            </a:r>
            <a:r>
              <a:rPr lang="en-US" i="1" smtClean="0"/>
              <a:t>chain of changes</a:t>
            </a:r>
            <a:r>
              <a:rPr lang="en-US" smtClean="0"/>
              <a:t>”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Virtualization’s solutions(Cont.)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By changes in hardware, top OS can remain fix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Mobile-makers make new mobile hardware without worry about changing in </a:t>
            </a:r>
            <a:r>
              <a:rPr lang="en-US" dirty="0" err="1" smtClean="0"/>
              <a:t>OSes</a:t>
            </a:r>
            <a:endParaRPr lang="en-US" dirty="0" smtClean="0"/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Time to market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Reliable OS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Reduce number of processors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Run a rich graphical environment such as Linux and modem software on single processor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Cost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Power efficiency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Virtualization’s solutions(Cont.)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81600"/>
          </a:xfrm>
        </p:spPr>
        <p:txBody>
          <a:bodyPr>
            <a:normAutofit/>
          </a:bodyPr>
          <a:lstStyle/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Mobile Software developers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No worry about changing in own software when </a:t>
            </a:r>
            <a:r>
              <a:rPr lang="en-US" dirty="0" err="1" smtClean="0"/>
              <a:t>OSes</a:t>
            </a:r>
            <a:r>
              <a:rPr lang="en-US" dirty="0" smtClean="0"/>
              <a:t> changes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Develop a software that can run on several platforms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 2" pitchFamily="18" charset="2"/>
              <a:buNone/>
              <a:defRPr/>
            </a:pP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Mobile owners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Can use their old favorite </a:t>
            </a:r>
            <a:r>
              <a:rPr lang="en-US" dirty="0" err="1" smtClean="0"/>
              <a:t>softwares</a:t>
            </a:r>
            <a:r>
              <a:rPr lang="en-US" dirty="0" smtClean="0"/>
              <a:t> on own new mobile phone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Can use </a:t>
            </a:r>
            <a:r>
              <a:rPr lang="en-US" dirty="0" err="1" smtClean="0"/>
              <a:t>softwares</a:t>
            </a:r>
            <a:r>
              <a:rPr lang="en-US" dirty="0" smtClean="0"/>
              <a:t> that have been developed for other platforms(using windows mobile’s browser in Linux)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886968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886968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Virtualization’s solutions(Cont.)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81600"/>
          </a:xfrm>
        </p:spPr>
        <p:txBody>
          <a:bodyPr>
            <a:normAutofit/>
          </a:bodyPr>
          <a:lstStyle/>
          <a:p>
            <a:pPr marL="640080" lvl="1" indent="-237744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Can change default installed mobile OS in own mobile phone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6388" name="Picture 3" descr="ss_prod-mobile-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362200"/>
            <a:ext cx="43180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5715000"/>
            <a:ext cx="25908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Figure 2. Multiple OS support. [</a:t>
            </a:r>
            <a:r>
              <a:rPr lang="en-US" sz="1000" dirty="0" err="1">
                <a:solidFill>
                  <a:schemeClr val="tx1"/>
                </a:solidFill>
              </a:rPr>
              <a:t>Vmware09</a:t>
            </a:r>
            <a:r>
              <a:rPr lang="en-US" sz="10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Other virtualization’s advantages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Security</a:t>
            </a:r>
          </a:p>
          <a:p>
            <a:pPr lvl="1" eaLnBrk="1" hangingPunct="1"/>
            <a:r>
              <a:rPr lang="en-US" dirty="0" smtClean="0"/>
              <a:t>Mobile operators give preference to "trusted" applications</a:t>
            </a:r>
          </a:p>
          <a:p>
            <a:pPr lvl="1" eaLnBrk="1" hangingPunct="1"/>
            <a:r>
              <a:rPr lang="en-US" dirty="0" smtClean="0"/>
              <a:t> “Privileged </a:t>
            </a:r>
            <a:r>
              <a:rPr lang="en-US" dirty="0" err="1" smtClean="0"/>
              <a:t>softwares</a:t>
            </a:r>
            <a:r>
              <a:rPr lang="en-US" dirty="0" smtClean="0"/>
              <a:t>” reduction</a:t>
            </a:r>
          </a:p>
          <a:p>
            <a:pPr lvl="1" eaLnBrk="1" hangingPunct="1"/>
            <a:r>
              <a:rPr lang="en-US" dirty="0" smtClean="0"/>
              <a:t>Motion up OS to user level</a:t>
            </a:r>
          </a:p>
          <a:p>
            <a:pPr lvl="1" eaLnBrk="1" hangingPunct="1"/>
            <a:r>
              <a:rPr lang="en-US" dirty="0" smtClean="0"/>
              <a:t>Smaller </a:t>
            </a:r>
            <a:r>
              <a:rPr lang="en-US" i="1" dirty="0" err="1" smtClean="0"/>
              <a:t>TCB</a:t>
            </a:r>
            <a:r>
              <a:rPr lang="en-US" i="1" dirty="0" smtClean="0"/>
              <a:t>(Trusted Computing Base)</a:t>
            </a:r>
          </a:p>
          <a:p>
            <a:pPr lvl="1" eaLnBrk="1" hangingPunct="1"/>
            <a:r>
              <a:rPr lang="en-US" dirty="0" smtClean="0"/>
              <a:t>Isolate and protect core phone services, sensitive information and </a:t>
            </a:r>
            <a:r>
              <a:rPr lang="en-US" dirty="0" err="1" smtClean="0"/>
              <a:t>softwares</a:t>
            </a:r>
            <a:r>
              <a:rPr lang="en-US" dirty="0" smtClean="0"/>
              <a:t> from mobile malware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Other virtualization’s advantages (Cont.)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122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Optimization</a:t>
            </a:r>
          </a:p>
          <a:p>
            <a:pPr marL="612648" lvl="2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dynamic binary optimizer</a:t>
            </a:r>
          </a:p>
          <a:p>
            <a:pPr marL="822960" lvl="3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Performance</a:t>
            </a:r>
          </a:p>
          <a:p>
            <a:pPr marL="822960" lvl="3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Power efficiency</a:t>
            </a:r>
          </a:p>
          <a:p>
            <a:pPr marL="365760" lvl="1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Verdana"/>
              <a:buNone/>
              <a:defRPr/>
            </a:pPr>
            <a:endParaRPr lang="en-US" sz="1600" dirty="0" smtClean="0"/>
          </a:p>
          <a:p>
            <a:pPr marL="91122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Persona</a:t>
            </a:r>
          </a:p>
          <a:p>
            <a:pPr marL="612648" lvl="2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 2"/>
              <a:buChar char=""/>
              <a:defRPr/>
            </a:pPr>
            <a:r>
              <a:rPr lang="en-US" dirty="0" smtClean="0"/>
              <a:t>Persona is collection of user data (applications, pictures, videos, music, emails, bank info, credit card information, …)</a:t>
            </a:r>
          </a:p>
          <a:p>
            <a:pPr marL="612648" lvl="2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 2"/>
              <a:buChar char=""/>
              <a:defRPr/>
            </a:pPr>
            <a:r>
              <a:rPr lang="en-US" dirty="0" smtClean="0"/>
              <a:t>Persona migration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Other virtualization’s advantages (Cont.)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762000"/>
          </a:xfrm>
        </p:spPr>
        <p:txBody>
          <a:bodyPr/>
          <a:lstStyle/>
          <a:p>
            <a:pPr lvl="1" eaLnBrk="1" hangingPunct="1"/>
            <a:r>
              <a:rPr lang="en-US" sz="2400" smtClean="0"/>
              <a:t>Several personas on single mobile phone</a:t>
            </a:r>
          </a:p>
        </p:txBody>
      </p:sp>
      <p:pic>
        <p:nvPicPr>
          <p:cNvPr id="19460" name="Picture 3" descr="person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209800"/>
            <a:ext cx="32861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429000" y="5638800"/>
            <a:ext cx="31242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Figure 3. Several personas. [</a:t>
            </a:r>
            <a:r>
              <a:rPr lang="en-US" sz="1000" dirty="0" err="1">
                <a:solidFill>
                  <a:schemeClr val="tx1"/>
                </a:solidFill>
              </a:rPr>
              <a:t>vmware09</a:t>
            </a:r>
            <a:r>
              <a:rPr lang="en-US" sz="1000" dirty="0">
                <a:solidFill>
                  <a:schemeClr val="tx1"/>
                </a:solidFill>
              </a:rPr>
              <a:t>]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Other virtualization’s advantages (Cont.)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BYOD (Bring Your Own Device)</a:t>
            </a:r>
          </a:p>
          <a:p>
            <a:pPr lvl="1" eaLnBrk="1" hangingPunct="1"/>
            <a:r>
              <a:rPr lang="en-US" smtClean="0"/>
              <a:t>Mobile owner can use several services from multiple operators</a:t>
            </a:r>
          </a:p>
          <a:p>
            <a:pPr lvl="1" eaLnBrk="1" hangingPunct="1">
              <a:buFont typeface="Verdana" pitchFamily="34" charset="0"/>
              <a:buChar char="◦"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Mobile virtualization and existing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VMMs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029200"/>
          </a:xfrm>
        </p:spPr>
        <p:txBody>
          <a:bodyPr/>
          <a:lstStyle/>
          <a:p>
            <a:pPr eaLnBrk="1" hangingPunct="1"/>
            <a:r>
              <a:rPr lang="en-US" smtClean="0"/>
              <a:t>Special mobile characteristics</a:t>
            </a:r>
          </a:p>
          <a:p>
            <a:pPr lvl="1" eaLnBrk="1" hangingPunct="1"/>
            <a:r>
              <a:rPr lang="en-US" smtClean="0"/>
              <a:t>Real time support</a:t>
            </a:r>
          </a:p>
          <a:p>
            <a:pPr lvl="1" eaLnBrk="1" hangingPunct="1"/>
            <a:r>
              <a:rPr lang="en-US" smtClean="0"/>
              <a:t>Resource limitation</a:t>
            </a:r>
          </a:p>
          <a:p>
            <a:pPr lvl="1" eaLnBrk="1" hangingPunct="1"/>
            <a:r>
              <a:rPr lang="en-US" smtClean="0"/>
              <a:t>Power efficiency</a:t>
            </a:r>
          </a:p>
          <a:p>
            <a:pPr lvl="1" eaLnBrk="1" hangingPunct="1">
              <a:buFont typeface="Verdana" pitchFamily="34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Some current VMMs are designed for management of various servers(Xen)</a:t>
            </a:r>
          </a:p>
          <a:p>
            <a:pPr lvl="1" eaLnBrk="1" hangingPunct="1"/>
            <a:r>
              <a:rPr lang="en-US" smtClean="0"/>
              <a:t>Not optimize for </a:t>
            </a:r>
            <a:r>
              <a:rPr lang="en-US" i="1" smtClean="0"/>
              <a:t>embedded</a:t>
            </a:r>
            <a:r>
              <a:rPr lang="en-US" smtClean="0"/>
              <a:t> applications (Xen has been optimized for I/O </a:t>
            </a:r>
            <a:r>
              <a:rPr lang="en-US" i="1" smtClean="0"/>
              <a:t>throughput</a:t>
            </a:r>
            <a:r>
              <a:rPr lang="en-US" smtClean="0"/>
              <a:t> not I/O </a:t>
            </a:r>
            <a:r>
              <a:rPr lang="en-US" i="1" smtClean="0"/>
              <a:t>latency</a:t>
            </a:r>
            <a:r>
              <a:rPr lang="en-US" smtClean="0"/>
              <a:t>)</a:t>
            </a:r>
          </a:p>
          <a:p>
            <a:pPr lvl="1"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Mobile virtualization and existing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VMMs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054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SzPct val="100000"/>
              <a:buFont typeface="Wingdings 2"/>
              <a:buChar char=""/>
              <a:defRPr/>
            </a:pPr>
            <a:r>
              <a:rPr lang="en-US" dirty="0" smtClean="0"/>
              <a:t>Very different mobile architectures (unlike PC that is based on </a:t>
            </a:r>
            <a:r>
              <a:rPr lang="en-US" dirty="0" err="1" smtClean="0"/>
              <a:t>X86</a:t>
            </a:r>
            <a:r>
              <a:rPr lang="en-US" dirty="0" smtClean="0"/>
              <a:t> usually)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1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I/O mechanisms in </a:t>
            </a:r>
            <a:r>
              <a:rPr lang="en-US" dirty="0" err="1" smtClean="0"/>
              <a:t>VMMs</a:t>
            </a:r>
            <a:r>
              <a:rPr lang="en-US" dirty="0" smtClean="0"/>
              <a:t> is interrupt based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Not suitable for </a:t>
            </a:r>
            <a:r>
              <a:rPr lang="en-US" i="1" dirty="0" smtClean="0"/>
              <a:t>real time </a:t>
            </a:r>
            <a:r>
              <a:rPr lang="en-US" dirty="0" smtClean="0"/>
              <a:t>applications 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1100" dirty="0" smtClean="0"/>
          </a:p>
          <a:p>
            <a:pPr marL="365760" indent="-283464" eaLnBrk="1" fontAlgn="auto" hangingPunct="1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Power efficiency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 Battery limitation is nightmare of mobile devices!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Limitation in using speedy CPUs and large memories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  <a:p>
            <a:pPr lvl="1"/>
            <a:r>
              <a:rPr lang="en-US" smtClean="0"/>
              <a:t>Why mobile?</a:t>
            </a:r>
          </a:p>
          <a:p>
            <a:pPr lvl="1"/>
            <a:r>
              <a:rPr lang="en-US" smtClean="0"/>
              <a:t>Why virtualization?</a:t>
            </a:r>
          </a:p>
          <a:p>
            <a:pPr lvl="1"/>
            <a:r>
              <a:rPr lang="en-US" smtClean="0"/>
              <a:t>Why mobile virtualization?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mtClean="0"/>
              <a:t>Problems and Challenges</a:t>
            </a:r>
          </a:p>
          <a:p>
            <a:pPr lvl="1"/>
            <a:r>
              <a:rPr lang="en-US" smtClean="0"/>
              <a:t>High growth speed and vast variety</a:t>
            </a:r>
          </a:p>
          <a:p>
            <a:pPr lvl="1"/>
            <a:r>
              <a:rPr lang="en-US" smtClean="0"/>
              <a:t>Mobile OSes complexity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Mobile virtualization and existing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VMMs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Existing  </a:t>
            </a:r>
            <a:r>
              <a:rPr lang="en-US" dirty="0" err="1" smtClean="0"/>
              <a:t>VMMs</a:t>
            </a:r>
            <a:r>
              <a:rPr lang="en-US" dirty="0" smtClean="0"/>
              <a:t> are heavy weight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CPU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Memory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Energy management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Distributed in existing </a:t>
            </a:r>
            <a:r>
              <a:rPr lang="en-US" dirty="0" err="1" smtClean="0"/>
              <a:t>VMMs</a:t>
            </a:r>
            <a:r>
              <a:rPr lang="en-US" dirty="0" smtClean="0"/>
              <a:t> and impossible to estimate power consumption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Verdana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Isolation force limitations on mobile systems(sharing)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Mobile virtualization and existing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VMMs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81600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Special chips 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For special purposes(protection)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Combined with architecture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Not exists in PC (</a:t>
            </a:r>
            <a:r>
              <a:rPr lang="en-US" dirty="0" err="1" smtClean="0"/>
              <a:t>IMEI</a:t>
            </a:r>
            <a:r>
              <a:rPr lang="en-US" dirty="0" smtClean="0"/>
              <a:t>)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Verdana"/>
              <a:buChar char="◦"/>
              <a:defRPr/>
            </a:pPr>
            <a:endParaRPr lang="en-US" sz="1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Virtualization hole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Instructions, which fail silently or show different behavior if executed under wrong privileges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1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ISA virtualization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Overhead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 Power consumption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Mobile virtualization and existing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VMM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905000"/>
          </a:xfrm>
        </p:spPr>
        <p:txBody>
          <a:bodyPr/>
          <a:lstStyle/>
          <a:p>
            <a:pPr eaLnBrk="1" hangingPunct="1"/>
            <a:r>
              <a:rPr lang="en-US" smtClean="0"/>
              <a:t>heterogeny in mobile OSes</a:t>
            </a:r>
          </a:p>
          <a:p>
            <a:pPr lvl="1" eaLnBrk="1" hangingPunct="1"/>
            <a:r>
              <a:rPr lang="en-US" smtClean="0"/>
              <a:t>Structural (real time, general purpose)</a:t>
            </a:r>
          </a:p>
          <a:p>
            <a:pPr lvl="1" eaLnBrk="1" hangingPunct="1"/>
            <a:r>
              <a:rPr lang="en-US" smtClean="0"/>
              <a:t>Variety in developers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Full virtualization or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paravirtualization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?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054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Paravirtualization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Less overhead than full virtualization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Changing in OS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1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Full virtualization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More overhead than </a:t>
            </a:r>
            <a:r>
              <a:rPr lang="en-US" dirty="0" err="1" smtClean="0"/>
              <a:t>paravirtualizaton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It isn’t necessary to </a:t>
            </a:r>
            <a:r>
              <a:rPr lang="en-US" dirty="0" err="1" smtClean="0"/>
              <a:t>virtualize</a:t>
            </a:r>
            <a:r>
              <a:rPr lang="en-US" dirty="0" smtClean="0"/>
              <a:t> some things (microphone, head phone, …)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When device maker is different form OS developer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When hardware support virtualization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Verdana"/>
              <a:buChar char="◦"/>
              <a:defRPr/>
            </a:pP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Related works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Famous virtualization companies work on mobile virtualization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 err="1" smtClean="0"/>
              <a:t>Vmware</a:t>
            </a:r>
            <a:endParaRPr lang="en-US" sz="2800" dirty="0" smtClean="0"/>
          </a:p>
          <a:p>
            <a:pPr marL="1097280" lvl="3" indent="-173736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MVP (Mobile Virtualization Platform) supports </a:t>
            </a:r>
            <a:r>
              <a:rPr lang="en-US" dirty="0" err="1" smtClean="0"/>
              <a:t>OSes</a:t>
            </a:r>
            <a:r>
              <a:rPr lang="en-US" dirty="0" smtClean="0"/>
              <a:t> including Android 1.5, Linux </a:t>
            </a:r>
            <a:r>
              <a:rPr lang="en-US" dirty="0" err="1" smtClean="0"/>
              <a:t>2.6.x</a:t>
            </a:r>
            <a:r>
              <a:rPr lang="en-US" dirty="0" smtClean="0"/>
              <a:t>, </a:t>
            </a:r>
            <a:r>
              <a:rPr lang="en-US" dirty="0" err="1" smtClean="0"/>
              <a:t>Symbian</a:t>
            </a:r>
            <a:r>
              <a:rPr lang="en-US" dirty="0" smtClean="0"/>
              <a:t> 9.3/9.4/9.5, Microsoft Windows CE 5.0/6.0, µ</a:t>
            </a:r>
            <a:r>
              <a:rPr lang="en-US" dirty="0" err="1" smtClean="0"/>
              <a:t>ITRON</a:t>
            </a:r>
            <a:r>
              <a:rPr lang="en-US" dirty="0" smtClean="0"/>
              <a:t>,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Open kernel labs</a:t>
            </a:r>
          </a:p>
          <a:p>
            <a:pPr marL="1097280" lvl="3" indent="-173736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err="1" smtClean="0"/>
              <a:t>OKL4</a:t>
            </a:r>
            <a:r>
              <a:rPr lang="en-US" dirty="0" smtClean="0"/>
              <a:t> </a:t>
            </a:r>
            <a:r>
              <a:rPr lang="en-US" dirty="0" err="1" smtClean="0"/>
              <a:t>Microvisor</a:t>
            </a:r>
            <a:r>
              <a:rPr lang="en-US" dirty="0" smtClean="0"/>
              <a:t>(Motorola Evoke </a:t>
            </a:r>
            <a:r>
              <a:rPr lang="en-US" dirty="0" err="1" smtClean="0"/>
              <a:t>QA4</a:t>
            </a:r>
            <a:r>
              <a:rPr lang="en-US" dirty="0" smtClean="0"/>
              <a:t>)</a:t>
            </a:r>
          </a:p>
          <a:p>
            <a:pPr marL="1097280" lvl="3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886968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 err="1" smtClean="0"/>
              <a:t>Virtuallogix</a:t>
            </a:r>
            <a:endParaRPr lang="en-US" sz="2800" dirty="0" smtClean="0"/>
          </a:p>
          <a:p>
            <a:pPr marL="1097280" lvl="3" indent="-173736" eaLnBrk="1" fontAlgn="auto" hangingPunct="1">
              <a:spcAft>
                <a:spcPts val="0"/>
              </a:spcAft>
              <a:buClr>
                <a:schemeClr val="accent4"/>
              </a:buClr>
              <a:buFont typeface="Wingdings 2" pitchFamily="18" charset="2"/>
              <a:buNone/>
              <a:defRPr/>
            </a:pPr>
            <a:endParaRPr lang="en-US" dirty="0" smtClean="0"/>
          </a:p>
          <a:p>
            <a:pPr marL="1097280" lvl="3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Summary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0292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Mobile virtualization effects positively on some issues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Time to market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Cost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Functionality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Performance</a:t>
            </a:r>
          </a:p>
          <a:p>
            <a:pPr marL="365760" indent="-283464" eaLnBrk="1" fontAlgn="auto" hangingPunct="1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And offers 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Multiple </a:t>
            </a:r>
            <a:r>
              <a:rPr lang="en-US" dirty="0" err="1" smtClean="0"/>
              <a:t>OSes</a:t>
            </a:r>
            <a:r>
              <a:rPr lang="en-US" dirty="0" smtClean="0"/>
              <a:t> support for Mobile phones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Security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Reuse applications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Bibliography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</a:t>
            </a:r>
            <a:r>
              <a:rPr lang="en-US" sz="1400" dirty="0" err="1" smtClean="0"/>
              <a:t>Yoo08</a:t>
            </a:r>
            <a:r>
              <a:rPr lang="en-US" sz="1400" dirty="0" smtClean="0"/>
              <a:t>] S. </a:t>
            </a:r>
            <a:r>
              <a:rPr lang="en-US" sz="1400" dirty="0" err="1" smtClean="0"/>
              <a:t>Yoo</a:t>
            </a:r>
            <a:r>
              <a:rPr lang="en-US" sz="1400" dirty="0" smtClean="0"/>
              <a:t>, Y. Liu, C. Hong, C. </a:t>
            </a:r>
            <a:r>
              <a:rPr lang="en-US" sz="1400" dirty="0" err="1" smtClean="0"/>
              <a:t>Yoo,and</a:t>
            </a:r>
            <a:r>
              <a:rPr lang="en-US" sz="1400" dirty="0" smtClean="0"/>
              <a:t> Y. Zhang,  “</a:t>
            </a:r>
            <a:r>
              <a:rPr lang="en-US" sz="1400" dirty="0" err="1" smtClean="0"/>
              <a:t>MobiVMM</a:t>
            </a:r>
            <a:r>
              <a:rPr lang="en-US" sz="1400" dirty="0" smtClean="0"/>
              <a:t>: a Virtual Machine Monitor for Mobile Phones”, </a:t>
            </a:r>
            <a:r>
              <a:rPr lang="en-US" sz="1400" dirty="0" err="1" smtClean="0"/>
              <a:t>MobiVirt</a:t>
            </a:r>
            <a:r>
              <a:rPr lang="en-US" sz="1400" dirty="0" smtClean="0"/>
              <a:t> 2008 Breckenridge, CO. USA</a:t>
            </a:r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Heiser08</a:t>
            </a:r>
            <a:r>
              <a:rPr lang="en-US" sz="1400" dirty="0" smtClean="0"/>
              <a:t>] G. </a:t>
            </a:r>
            <a:r>
              <a:rPr lang="en-US" sz="1400" dirty="0" err="1" smtClean="0"/>
              <a:t>Heiser</a:t>
            </a:r>
            <a:r>
              <a:rPr lang="en-US" sz="1400" dirty="0" smtClean="0"/>
              <a:t>. The role of virtualization in embedded systems. Workshop on Isolation and Integration in Embedded Systems, </a:t>
            </a:r>
            <a:r>
              <a:rPr lang="en-US" sz="1400" dirty="0" err="1" smtClean="0"/>
              <a:t>IIES</a:t>
            </a:r>
            <a:r>
              <a:rPr lang="en-US" sz="1400" dirty="0" smtClean="0"/>
              <a:t>, 2008. Glasgow, UK. 1</a:t>
            </a:r>
            <a:r>
              <a:rPr lang="en-US" sz="1400" baseline="30000" dirty="0" smtClean="0"/>
              <a:t>st</a:t>
            </a:r>
            <a:endParaRPr lang="en-US" sz="1400" dirty="0" smtClean="0"/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Brakensiek008</a:t>
            </a:r>
            <a:r>
              <a:rPr lang="en-US" sz="1400" dirty="0" smtClean="0"/>
              <a:t>]  J. </a:t>
            </a:r>
            <a:r>
              <a:rPr lang="en-US" sz="1400" dirty="0" err="1" smtClean="0"/>
              <a:t>Brakensiek</a:t>
            </a:r>
            <a:r>
              <a:rPr lang="en-US" sz="1400" dirty="0" smtClean="0"/>
              <a:t>, A. </a:t>
            </a:r>
            <a:r>
              <a:rPr lang="en-US" sz="1400" dirty="0" err="1" smtClean="0"/>
              <a:t>Droge</a:t>
            </a:r>
            <a:r>
              <a:rPr lang="en-US" sz="1400" dirty="0" smtClean="0"/>
              <a:t>, H. </a:t>
            </a:r>
            <a:r>
              <a:rPr lang="en-US" sz="1400" dirty="0" err="1" smtClean="0"/>
              <a:t>Hartig</a:t>
            </a:r>
            <a:r>
              <a:rPr lang="en-US" sz="1400" dirty="0" smtClean="0"/>
              <a:t>, A. </a:t>
            </a:r>
            <a:r>
              <a:rPr lang="en-US" sz="1400" dirty="0" err="1" smtClean="0"/>
              <a:t>Lackorzynski,and</a:t>
            </a:r>
            <a:r>
              <a:rPr lang="en-US" sz="1400" dirty="0" smtClean="0"/>
              <a:t> M. </a:t>
            </a:r>
            <a:r>
              <a:rPr lang="en-US" sz="1400" dirty="0" err="1" smtClean="0"/>
              <a:t>Botteck</a:t>
            </a:r>
            <a:r>
              <a:rPr lang="en-US" sz="1400" dirty="0" smtClean="0"/>
              <a:t>. Virtualization as an enabler for security in mobile devices. Workshop on Isolation and Integration in Embedded Systems, </a:t>
            </a:r>
            <a:r>
              <a:rPr lang="en-US" sz="1400" dirty="0" err="1" smtClean="0"/>
              <a:t>IIES</a:t>
            </a:r>
            <a:r>
              <a:rPr lang="en-US" sz="1400" dirty="0" smtClean="0"/>
              <a:t>, 2008.</a:t>
            </a:r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BuddeComm09</a:t>
            </a:r>
            <a:r>
              <a:rPr lang="en-US" sz="1400" dirty="0" smtClean="0"/>
              <a:t>]  </a:t>
            </a:r>
            <a:r>
              <a:rPr lang="en-US" sz="1400" dirty="0" err="1" smtClean="0"/>
              <a:t>BuddeComm</a:t>
            </a:r>
            <a:r>
              <a:rPr lang="en-US" sz="1400" dirty="0" smtClean="0"/>
              <a:t>. March 8,2009, Global Mobile Communications - Statistics, Trends &amp; Forecasts. </a:t>
            </a:r>
            <a:r>
              <a:rPr lang="en-US" sz="1400" dirty="0" smtClean="0">
                <a:hlinkClick r:id="rId2"/>
              </a:rPr>
              <a:t>http://</a:t>
            </a:r>
            <a:r>
              <a:rPr lang="en-US" sz="1400" dirty="0" err="1" smtClean="0">
                <a:hlinkClick r:id="rId2"/>
              </a:rPr>
              <a:t>www.budde.com.au</a:t>
            </a:r>
            <a:r>
              <a:rPr lang="en-US" sz="1400" dirty="0" smtClean="0">
                <a:hlinkClick r:id="rId2"/>
              </a:rPr>
              <a:t>/Research/Global-Mobile-Communications-Statistics-Trends-</a:t>
            </a:r>
            <a:r>
              <a:rPr lang="en-US" sz="1400" dirty="0" err="1" smtClean="0">
                <a:hlinkClick r:id="rId2"/>
              </a:rPr>
              <a:t>Forecasts.html</a:t>
            </a:r>
            <a:r>
              <a:rPr lang="en-US" sz="1400" dirty="0" smtClean="0"/>
              <a:t>, [last access 16 </a:t>
            </a:r>
            <a:r>
              <a:rPr lang="en-US" sz="1400" dirty="0" err="1" smtClean="0"/>
              <a:t>dec</a:t>
            </a:r>
            <a:r>
              <a:rPr lang="en-US" sz="1400" dirty="0" smtClean="0"/>
              <a:t> 2009]</a:t>
            </a:r>
          </a:p>
          <a:p>
            <a:r>
              <a:rPr lang="en-US" sz="1400" dirty="0" smtClean="0"/>
              <a:t>[Business </a:t>
            </a:r>
            <a:r>
              <a:rPr lang="en-US" sz="1400" dirty="0" err="1" smtClean="0"/>
              <a:t>Week08</a:t>
            </a:r>
            <a:r>
              <a:rPr lang="en-US" sz="1400" dirty="0" smtClean="0"/>
              <a:t>] Business Week. April 21, 2008, Virtualization Goes Mobile, </a:t>
            </a:r>
            <a:r>
              <a:rPr lang="en-US" sz="1400" dirty="0" smtClean="0">
                <a:hlinkClick r:id="rId3"/>
              </a:rPr>
              <a:t>http://www.businessweek.com/technology/content/apr2008/tc20080421_235517.htm?chan=top+news_top+news+index_technology</a:t>
            </a:r>
            <a:r>
              <a:rPr lang="en-US" sz="1400" dirty="0" smtClean="0"/>
              <a:t>, [last access 16 </a:t>
            </a:r>
            <a:r>
              <a:rPr lang="en-US" sz="1400" dirty="0" err="1" smtClean="0"/>
              <a:t>dec</a:t>
            </a:r>
            <a:r>
              <a:rPr lang="en-US" sz="1400" dirty="0" smtClean="0"/>
              <a:t> 2009]</a:t>
            </a:r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VMware09</a:t>
            </a:r>
            <a:r>
              <a:rPr lang="en-US" sz="1400" dirty="0" smtClean="0"/>
              <a:t>]  </a:t>
            </a:r>
            <a:r>
              <a:rPr lang="en-US" sz="1400" dirty="0" err="1" smtClean="0"/>
              <a:t>VMWare</a:t>
            </a:r>
            <a:r>
              <a:rPr lang="en-US" sz="1400" dirty="0" smtClean="0"/>
              <a:t>. VMware MVP (Mobile Virtualization Platform), </a:t>
            </a:r>
            <a:r>
              <a:rPr lang="en-US" sz="1400" dirty="0" err="1" smtClean="0">
                <a:hlinkClick r:id="rId4"/>
              </a:rPr>
              <a:t>http://www.vmware.com/products/mobile/</a:t>
            </a:r>
            <a:r>
              <a:rPr lang="en-US" sz="1400" dirty="0" smtClean="0"/>
              <a:t>, [last access 16 </a:t>
            </a:r>
            <a:r>
              <a:rPr lang="en-US" sz="1400" dirty="0" err="1" smtClean="0"/>
              <a:t>dec</a:t>
            </a:r>
            <a:r>
              <a:rPr lang="en-US" sz="1400" dirty="0" smtClean="0"/>
              <a:t> 2009]</a:t>
            </a:r>
          </a:p>
          <a:p>
            <a:r>
              <a:rPr lang="en-US" sz="1400" dirty="0" smtClean="0"/>
              <a:t>[Open Kernel </a:t>
            </a:r>
            <a:r>
              <a:rPr lang="en-US" sz="1400" dirty="0" err="1" smtClean="0"/>
              <a:t>Labs09</a:t>
            </a:r>
            <a:r>
              <a:rPr lang="en-US" sz="1400" dirty="0" smtClean="0"/>
              <a:t>] Open Kernel Labs. </a:t>
            </a:r>
            <a:r>
              <a:rPr lang="en-US" sz="1400" dirty="0" err="1" smtClean="0"/>
              <a:t>OKL4</a:t>
            </a:r>
            <a:r>
              <a:rPr lang="en-US" sz="1400" dirty="0" smtClean="0"/>
              <a:t> </a:t>
            </a:r>
            <a:r>
              <a:rPr lang="en-US" sz="1400" dirty="0" err="1" smtClean="0"/>
              <a:t>Microvisor</a:t>
            </a:r>
            <a:r>
              <a:rPr lang="en-US" sz="1400" dirty="0" smtClean="0"/>
              <a:t>, </a:t>
            </a:r>
            <a:r>
              <a:rPr lang="en-US" sz="1400" dirty="0" err="1" smtClean="0">
                <a:hlinkClick r:id="rId5"/>
              </a:rPr>
              <a:t>http://www.ok-labs.com/products/okl4-microvisor</a:t>
            </a:r>
            <a:r>
              <a:rPr lang="en-US" sz="1400" dirty="0" smtClean="0"/>
              <a:t>, [last access 16 </a:t>
            </a:r>
            <a:r>
              <a:rPr lang="en-US" sz="1400" dirty="0" err="1" smtClean="0"/>
              <a:t>dec</a:t>
            </a:r>
            <a:r>
              <a:rPr lang="en-US" sz="1400" dirty="0" smtClean="0"/>
              <a:t> 2009]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0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Applications of  Virtualization Techniques in the Mobile Phones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417888" y="3124200"/>
            <a:ext cx="3254375" cy="14478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4800" dirty="0" smtClean="0"/>
              <a:t>Questions</a:t>
            </a:r>
          </a:p>
          <a:p>
            <a:pPr algn="ctr">
              <a:buFont typeface="Wingdings 2" pitchFamily="18" charset="2"/>
              <a:buNone/>
            </a:pPr>
            <a:r>
              <a:rPr lang="en-US" sz="48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Outline(Cont.)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Solutions</a:t>
            </a:r>
          </a:p>
          <a:p>
            <a:endParaRPr lang="en-US" sz="1800" smtClean="0"/>
          </a:p>
          <a:p>
            <a:r>
              <a:rPr lang="en-US" smtClean="0"/>
              <a:t>Limitations </a:t>
            </a:r>
          </a:p>
          <a:p>
            <a:pPr lvl="1"/>
            <a:r>
              <a:rPr lang="en-US" smtClean="0"/>
              <a:t>Special mobile characteristics</a:t>
            </a:r>
          </a:p>
          <a:p>
            <a:pPr lvl="1"/>
            <a:r>
              <a:rPr lang="en-US" smtClean="0"/>
              <a:t>Limitations in using existing VMMs</a:t>
            </a:r>
          </a:p>
          <a:p>
            <a:pPr lvl="1"/>
            <a:endParaRPr lang="en-US" sz="1800" smtClean="0"/>
          </a:p>
          <a:p>
            <a:r>
              <a:rPr lang="en-US" smtClean="0"/>
              <a:t>Related works</a:t>
            </a:r>
          </a:p>
          <a:p>
            <a:endParaRPr lang="en-US" sz="2000" smtClean="0"/>
          </a:p>
          <a:p>
            <a:r>
              <a:rPr lang="en-US" smtClean="0"/>
              <a:t>Summary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573963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Why Mobile?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696200" cy="5029200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IT vision: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“</a:t>
            </a:r>
            <a:r>
              <a:rPr lang="en-US" i="1" dirty="0" smtClean="0"/>
              <a:t>Information at my fingertips at any time and any place</a:t>
            </a:r>
            <a:r>
              <a:rPr lang="en-US" dirty="0" smtClean="0"/>
              <a:t>“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Verdana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Mobile  penetration: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In the world will be more than 75% in 2011 [</a:t>
            </a:r>
            <a:r>
              <a:rPr lang="en-US" dirty="0" err="1" smtClean="0"/>
              <a:t>BuddeComm09</a:t>
            </a:r>
            <a:r>
              <a:rPr lang="en-US" dirty="0" smtClean="0"/>
              <a:t>]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Varied services 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Online banking, payment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Mobile social networking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err="1" smtClean="0"/>
              <a:t>Tencent</a:t>
            </a:r>
            <a:r>
              <a:rPr lang="en-US" dirty="0" smtClean="0"/>
              <a:t> </a:t>
            </a:r>
            <a:r>
              <a:rPr lang="en-US" dirty="0" err="1" smtClean="0"/>
              <a:t>QQ</a:t>
            </a:r>
            <a:endParaRPr lang="en-US" dirty="0" smtClean="0"/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err="1" smtClean="0"/>
              <a:t>Facebook</a:t>
            </a:r>
            <a:r>
              <a:rPr lang="en-US" dirty="0" smtClean="0"/>
              <a:t> mobile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and …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Why Virtualization?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029200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400" dirty="0" smtClean="0"/>
              <a:t>Features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600" dirty="0" smtClean="0"/>
              <a:t>Isolation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sz="3400" dirty="0" smtClean="0"/>
              <a:t>Provide reliability and fault-tolerance by fully separating virtual systems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sz="3400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600" dirty="0" smtClean="0"/>
              <a:t>Consolidation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sz="3400" dirty="0" smtClean="0"/>
              <a:t>Reduce hardware costs by combining  multiple workloads on one physical computer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sz="3400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600" dirty="0" smtClean="0"/>
              <a:t>Migration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sz="3400" dirty="0" smtClean="0"/>
              <a:t>Provide portability and mobility between software and hardware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Why mobile virtualization?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35100" y="1524000"/>
            <a:ext cx="7499350" cy="4724400"/>
          </a:xfrm>
        </p:spPr>
        <p:txBody>
          <a:bodyPr/>
          <a:lstStyle/>
          <a:p>
            <a:pPr eaLnBrk="1" hangingPunct="1"/>
            <a:r>
              <a:rPr lang="en-US" smtClean="0"/>
              <a:t>Increase computing capabilities in mobile phones </a:t>
            </a:r>
          </a:p>
          <a:p>
            <a:pPr lvl="1" eaLnBrk="1" hangingPunct="1"/>
            <a:r>
              <a:rPr lang="en-US" smtClean="0"/>
              <a:t>CPU</a:t>
            </a:r>
          </a:p>
          <a:p>
            <a:pPr lvl="1" eaLnBrk="1" hangingPunct="1"/>
            <a:r>
              <a:rPr lang="en-US" smtClean="0"/>
              <a:t>Memory</a:t>
            </a:r>
          </a:p>
          <a:p>
            <a:pPr lvl="1" eaLnBrk="1" hangingPunct="1"/>
            <a:r>
              <a:rPr lang="en-US" smtClean="0"/>
              <a:t>Smart phones are computer-like systems</a:t>
            </a:r>
          </a:p>
          <a:p>
            <a:pPr lvl="1" eaLnBrk="1" hangingPunct="1">
              <a:buFont typeface="Verdana" pitchFamily="34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Positive experiences</a:t>
            </a:r>
          </a:p>
          <a:p>
            <a:pPr lvl="1" eaLnBrk="1" hangingPunct="1"/>
            <a:r>
              <a:rPr lang="en-US" smtClean="0"/>
              <a:t>Server domain</a:t>
            </a:r>
          </a:p>
          <a:p>
            <a:pPr lvl="1" eaLnBrk="1" hangingPunct="1"/>
            <a:r>
              <a:rPr lang="en-US" smtClean="0"/>
              <a:t>PC domain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Some challenges in mobile industry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High growth speed and vast variety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Mobile makers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Have to make new mobile </a:t>
            </a:r>
            <a:r>
              <a:rPr lang="en-US" dirty="0" err="1" smtClean="0"/>
              <a:t>hardwares</a:t>
            </a:r>
            <a:r>
              <a:rPr lang="en-US" dirty="0" smtClean="0"/>
              <a:t> continually, therefore have to develop new </a:t>
            </a:r>
            <a:r>
              <a:rPr lang="en-US" dirty="0" err="1" smtClean="0"/>
              <a:t>OSes</a:t>
            </a:r>
            <a:endParaRPr lang="en-US" dirty="0" smtClean="0"/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New </a:t>
            </a:r>
            <a:r>
              <a:rPr lang="en-US" dirty="0" err="1" smtClean="0"/>
              <a:t>OSes</a:t>
            </a:r>
            <a:r>
              <a:rPr lang="en-US" dirty="0" smtClean="0"/>
              <a:t> are unreliable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Compactness in software development process returns bugs, errors, depletions,…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Backward compatibility weakness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Mobile software developers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By rapid changes in mobile </a:t>
            </a:r>
            <a:r>
              <a:rPr lang="en-US" dirty="0" err="1" smtClean="0"/>
              <a:t>Oses</a:t>
            </a:r>
            <a:r>
              <a:rPr lang="en-US" dirty="0" smtClean="0"/>
              <a:t> have to compatible their </a:t>
            </a:r>
            <a:r>
              <a:rPr lang="en-US" dirty="0" err="1" smtClean="0"/>
              <a:t>softwares</a:t>
            </a:r>
            <a:r>
              <a:rPr lang="en-US" dirty="0" smtClean="0"/>
              <a:t> with new conditions 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Some challenges in mobile industry (Cont.)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724400"/>
          </a:xfrm>
        </p:spPr>
        <p:txBody>
          <a:bodyPr>
            <a:normAutofit/>
          </a:bodyPr>
          <a:lstStyle/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Variety in </a:t>
            </a:r>
            <a:r>
              <a:rPr lang="en-US" dirty="0" err="1" smtClean="0"/>
              <a:t>OSes</a:t>
            </a:r>
            <a:r>
              <a:rPr lang="en-US" dirty="0" smtClean="0"/>
              <a:t> makes developer to develop several versions of a software for several platforms 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Mobile owners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Face changes continually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Their old favorite </a:t>
            </a:r>
            <a:r>
              <a:rPr lang="en-US" dirty="0" err="1" smtClean="0"/>
              <a:t>softwares</a:t>
            </a:r>
            <a:r>
              <a:rPr lang="en-US" dirty="0" smtClean="0"/>
              <a:t> become unprofitable</a:t>
            </a:r>
          </a:p>
          <a:p>
            <a:pPr marL="886968" lvl="2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lvl="1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000" dirty="0" smtClean="0"/>
              <a:t>Mobile </a:t>
            </a:r>
            <a:r>
              <a:rPr lang="en-US" sz="3000" dirty="0" err="1" smtClean="0"/>
              <a:t>OSes</a:t>
            </a:r>
            <a:r>
              <a:rPr lang="en-US" sz="3000" dirty="0" smtClean="0"/>
              <a:t> complexity</a:t>
            </a:r>
          </a:p>
          <a:p>
            <a:pPr marL="612648" lvl="2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 2"/>
              <a:buChar char=""/>
              <a:defRPr/>
            </a:pPr>
            <a:r>
              <a:rPr lang="en-US" sz="2600" dirty="0" smtClean="0"/>
              <a:t>Must act as:</a:t>
            </a:r>
          </a:p>
          <a:p>
            <a:pPr marL="822960" lvl="3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200" dirty="0" err="1" smtClean="0"/>
              <a:t>RTOS</a:t>
            </a:r>
            <a:r>
              <a:rPr lang="en-US" sz="2200" dirty="0" smtClean="0"/>
              <a:t>(for voice commutations)</a:t>
            </a:r>
          </a:p>
          <a:p>
            <a:pPr marL="365760" lvl="1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 2"/>
              <a:buChar char=""/>
              <a:defRPr/>
            </a:pPr>
            <a:endParaRPr lang="en-US" sz="3200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Verdana"/>
              <a:buNone/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Some challenges in mobile industry (Cont.)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4508500" cy="2057400"/>
          </a:xfrm>
        </p:spPr>
        <p:txBody>
          <a:bodyPr>
            <a:normAutofit/>
          </a:bodyPr>
          <a:lstStyle/>
          <a:p>
            <a:pPr marL="777240" lvl="4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"/>
              <a:defRPr/>
            </a:pPr>
            <a:r>
              <a:rPr lang="en-US" sz="2200" dirty="0" smtClean="0"/>
              <a:t>Secure OS</a:t>
            </a:r>
          </a:p>
          <a:p>
            <a:pPr marL="777240" lvl="4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None/>
              <a:defRPr/>
            </a:pPr>
            <a:r>
              <a:rPr lang="en-US" sz="2200" dirty="0" smtClean="0"/>
              <a:t>(for online banking)</a:t>
            </a:r>
          </a:p>
          <a:p>
            <a:pPr marL="777240" lvl="4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"/>
              <a:defRPr/>
            </a:pPr>
            <a:r>
              <a:rPr lang="en-US" sz="2200" dirty="0" err="1" smtClean="0"/>
              <a:t>GPOS</a:t>
            </a:r>
            <a:endParaRPr lang="en-US" sz="2200" dirty="0" smtClean="0"/>
          </a:p>
          <a:p>
            <a:pPr marL="777240" lvl="4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None/>
              <a:defRPr/>
            </a:pPr>
            <a:r>
              <a:rPr lang="en-US" sz="2200" dirty="0" smtClean="0"/>
              <a:t>(for gaming, usual apps)</a:t>
            </a:r>
          </a:p>
          <a:p>
            <a:pPr marL="1097280" lvl="3" indent="-173736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sz="1800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Verdana"/>
              <a:buNone/>
              <a:defRPr/>
            </a:pPr>
            <a:endParaRPr lang="en-US" sz="2600" dirty="0" smtClean="0"/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accent3"/>
              </a:buClr>
              <a:buFont typeface="Verdana"/>
              <a:buChar char="◦"/>
              <a:defRPr/>
            </a:pPr>
            <a:endParaRPr lang="en-US" dirty="0"/>
          </a:p>
        </p:txBody>
      </p:sp>
      <p:pic>
        <p:nvPicPr>
          <p:cNvPr id="12292" name="Picture 3" descr="mobivm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371600"/>
            <a:ext cx="3505200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4267200"/>
            <a:ext cx="7251700" cy="2057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37744" fontAlgn="auto">
              <a:spcBef>
                <a:spcPts val="55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600" dirty="0">
                <a:latin typeface="+mn-lt"/>
                <a:cs typeface="+mn-cs"/>
              </a:rPr>
              <a:t>It is very difficult to develop and expensive!</a:t>
            </a:r>
          </a:p>
          <a:p>
            <a:pPr marL="886968" lvl="2" indent="-228600" fontAlgn="auto"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Solution: use 2 or 3 processors</a:t>
            </a:r>
          </a:p>
          <a:p>
            <a:pPr marL="1097280" lvl="3" indent="-173736"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Baseband processor (for voice communications)</a:t>
            </a:r>
          </a:p>
          <a:p>
            <a:pPr marL="1097280" lvl="3" indent="-173736"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Application processor(for email, web browser ,…)</a:t>
            </a:r>
          </a:p>
          <a:p>
            <a:pPr marL="1097280" lvl="3" indent="-173736"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Multimedia processor(for video, music ,…)</a:t>
            </a:r>
          </a:p>
          <a:p>
            <a:pPr marL="1097280" lvl="3" indent="-173736" fontAlgn="auto"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1097280" lvl="3" indent="-173736" fontAlgn="auto"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640080" lvl="1" indent="-237744" fontAlgn="auto">
              <a:spcBef>
                <a:spcPts val="550"/>
              </a:spcBef>
              <a:spcAft>
                <a:spcPts val="0"/>
              </a:spcAft>
              <a:buClr>
                <a:schemeClr val="accent3"/>
              </a:buClr>
              <a:buFont typeface="Verdana"/>
              <a:buNone/>
              <a:defRPr/>
            </a:pPr>
            <a:endParaRPr lang="en-US" sz="2600" dirty="0">
              <a:latin typeface="+mn-lt"/>
              <a:cs typeface="+mn-cs"/>
            </a:endParaRPr>
          </a:p>
          <a:p>
            <a:pPr marL="640080" lvl="1" indent="-237744" fontAlgn="auto">
              <a:spcBef>
                <a:spcPts val="550"/>
              </a:spcBef>
              <a:spcAft>
                <a:spcPts val="0"/>
              </a:spcAft>
              <a:buClr>
                <a:schemeClr val="accent3"/>
              </a:buClr>
              <a:buFont typeface="Verdana"/>
              <a:buChar char="◦"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3581400"/>
            <a:ext cx="31242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Figure 1. Mobile </a:t>
            </a:r>
            <a:r>
              <a:rPr lang="en-US" sz="1000" dirty="0" err="1">
                <a:solidFill>
                  <a:schemeClr val="tx1"/>
                </a:solidFill>
              </a:rPr>
              <a:t>VMM</a:t>
            </a:r>
            <a:r>
              <a:rPr lang="en-US" sz="1000" dirty="0">
                <a:solidFill>
                  <a:schemeClr val="tx1"/>
                </a:solidFill>
              </a:rPr>
              <a:t>. [</a:t>
            </a:r>
            <a:r>
              <a:rPr lang="en-US" sz="1000" dirty="0" err="1">
                <a:solidFill>
                  <a:schemeClr val="tx1"/>
                </a:solidFill>
              </a:rPr>
              <a:t>Yoo08</a:t>
            </a:r>
            <a:r>
              <a:rPr lang="en-US" sz="10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Applications of  Virtualization Techniques in the Mobile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1501</TotalTime>
  <Words>1371</Words>
  <Application>Microsoft Office PowerPoint</Application>
  <PresentationFormat>On-screen Show (4:3)</PresentationFormat>
  <Paragraphs>253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Applications of  Virtualization Techniques in the Mobile Phones</vt:lpstr>
      <vt:lpstr>Outline</vt:lpstr>
      <vt:lpstr>Outline(Cont.)</vt:lpstr>
      <vt:lpstr>Why Mobile?</vt:lpstr>
      <vt:lpstr>Why Virtualization?</vt:lpstr>
      <vt:lpstr>Why mobile virtualization?</vt:lpstr>
      <vt:lpstr>Some challenges in mobile industry</vt:lpstr>
      <vt:lpstr>Some challenges in mobile industry (Cont.)</vt:lpstr>
      <vt:lpstr>Some challenges in mobile industry (Cont.)</vt:lpstr>
      <vt:lpstr>Virtualization’s solutions</vt:lpstr>
      <vt:lpstr>Virtualization’s solutions(Cont.)</vt:lpstr>
      <vt:lpstr>Virtualization’s solutions(Cont.)</vt:lpstr>
      <vt:lpstr>Virtualization’s solutions(Cont.)</vt:lpstr>
      <vt:lpstr>Other virtualization’s advantages </vt:lpstr>
      <vt:lpstr>Other virtualization’s advantages (Cont.)</vt:lpstr>
      <vt:lpstr>Other virtualization’s advantages (Cont.)</vt:lpstr>
      <vt:lpstr>Other virtualization’s advantages (Cont.)</vt:lpstr>
      <vt:lpstr>Mobile virtualization and existing VMMs</vt:lpstr>
      <vt:lpstr>Mobile virtualization and existing VMMs</vt:lpstr>
      <vt:lpstr>Mobile virtualization and existing VMMs</vt:lpstr>
      <vt:lpstr>Mobile virtualization and existing VMMs</vt:lpstr>
      <vt:lpstr>Mobile virtualization and existing VMM</vt:lpstr>
      <vt:lpstr>Full virtualization or paravirtualization?</vt:lpstr>
      <vt:lpstr>Related works</vt:lpstr>
      <vt:lpstr>Summary</vt:lpstr>
      <vt:lpstr>Bibliography</vt:lpstr>
      <vt:lpstr>Applications of  Virtualization Techniques in the Mobile Phones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Feather-Weight Virtual Machines (FVMs)</dc:title>
  <dc:creator>Mehdi Cheshomi</dc:creator>
  <cp:lastModifiedBy> </cp:lastModifiedBy>
  <cp:revision>296</cp:revision>
  <dcterms:created xsi:type="dcterms:W3CDTF">2006-08-16T00:00:00Z</dcterms:created>
  <dcterms:modified xsi:type="dcterms:W3CDTF">2009-12-21T11:45:26Z</dcterms:modified>
</cp:coreProperties>
</file>