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handoutMasterIdLst>
    <p:handoutMasterId r:id="rId28"/>
  </p:handoutMasterIdLst>
  <p:sldIdLst>
    <p:sldId id="282" r:id="rId2"/>
    <p:sldId id="303" r:id="rId3"/>
    <p:sldId id="256" r:id="rId4"/>
    <p:sldId id="308" r:id="rId5"/>
    <p:sldId id="314" r:id="rId6"/>
    <p:sldId id="311" r:id="rId7"/>
    <p:sldId id="296" r:id="rId8"/>
    <p:sldId id="257" r:id="rId9"/>
    <p:sldId id="297" r:id="rId10"/>
    <p:sldId id="298" r:id="rId11"/>
    <p:sldId id="285" r:id="rId12"/>
    <p:sldId id="312" r:id="rId13"/>
    <p:sldId id="313" r:id="rId14"/>
    <p:sldId id="292" r:id="rId15"/>
    <p:sldId id="309" r:id="rId16"/>
    <p:sldId id="302" r:id="rId17"/>
    <p:sldId id="262" r:id="rId18"/>
    <p:sldId id="291" r:id="rId19"/>
    <p:sldId id="310" r:id="rId20"/>
    <p:sldId id="315" r:id="rId21"/>
    <p:sldId id="289" r:id="rId22"/>
    <p:sldId id="287" r:id="rId23"/>
    <p:sldId id="276" r:id="rId24"/>
    <p:sldId id="307" r:id="rId25"/>
    <p:sldId id="28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5" autoAdjust="0"/>
    <p:restoredTop sz="94667" autoAdjust="0"/>
  </p:normalViewPr>
  <p:slideViewPr>
    <p:cSldViewPr>
      <p:cViewPr varScale="1">
        <p:scale>
          <a:sx n="75" d="100"/>
          <a:sy n="75" d="100"/>
        </p:scale>
        <p:origin x="-8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7160D-4ADF-47F0-8AF0-87D4A9D52D26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0D2D0-33FB-420F-AD87-27DD5986E7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786532-2259-4DD3-88B1-80A99E64BB72}" type="datetimeFigureOut">
              <a:rPr lang="en-US" smtClean="0"/>
              <a:pPr/>
              <a:t>12/27/2009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3D5FE-75F3-45AC-A6D3-1FFFEFBDDB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D5FE-75F3-45AC-A6D3-1FFFEFBDDBA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31EE9E-97C7-43F4-B6B0-35337EC55D73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A47A629-E5B8-4FD4-BB2A-F837DA73AA62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8D6CCE-2041-4767-8FCD-6382F0A44A52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2F0C1-E923-4880-9BA9-D3F29755DBBB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DED7F5-49BD-44CC-88A6-9AA74EF4C71E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6453250"/>
            <a:ext cx="762000" cy="365125"/>
          </a:xfrm>
          <a:prstGeom prst="rect">
            <a:avLst/>
          </a:prstGeom>
        </p:spPr>
        <p:txBody>
          <a:bodyPr/>
          <a:lstStyle/>
          <a:p>
            <a:pPr algn="r"/>
            <a:fld id="{10D931D4-21AF-4A80-BFFE-4014B99E400C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D93E19-78EC-4C3A-B635-AE57F9622574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1F8121E-7D46-4CDD-A9B6-1CC42F808A94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5DBF48-7088-4158-A7E3-E2580651922C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6BD5FC-82FD-407E-AD05-E1923344E13F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AEF7F2-677A-4342-86B5-7585ACD91EB0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9375" y="6377050"/>
            <a:ext cx="7620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6BBC703-7EAA-4A2E-A07A-E70087865BB0}" type="datetime1">
              <a:rPr lang="en-US" smtClean="0"/>
              <a:pPr/>
              <a:t>12/27/2009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</p:spPr>
        <p:txBody>
          <a:bodyPr/>
          <a:lstStyle/>
          <a:p>
            <a:fld id="{10D931D4-21AF-4A80-BFFE-4014B99E40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772400" y="65048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1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fld id="{FB9FFF5F-D664-4D84-9532-858B987D9580}" type="slidenum">
              <a:rPr lang="fa-IR" sz="120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pPr algn="r"/>
              <a:t>‹#›</a:t>
            </a:fld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Of 25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b="1" i="1" u="sng" kern="1200">
          <a:ln>
            <a:noFill/>
          </a:ln>
          <a:solidFill>
            <a:schemeClr val="accent1">
              <a:lumMod val="50000"/>
            </a:schemeClr>
          </a:solidFill>
          <a:effectLst/>
          <a:latin typeface="Andalus" pitchFamily="2" charset="-78"/>
          <a:ea typeface="+mj-ea"/>
          <a:cs typeface="Andalus" pitchFamily="2" charset="-78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9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6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838200"/>
            <a:ext cx="8077200" cy="1447800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HONEYPOT</a:t>
            </a:r>
            <a:br>
              <a:rPr lang="en-US" sz="6600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sz="2800" cap="all" dirty="0" smtClean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whit virtual machine</a:t>
            </a:r>
            <a:endParaRPr lang="en-US" sz="2800" cap="all" dirty="0">
              <a:ln/>
              <a:solidFill>
                <a:schemeClr val="accent1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62400"/>
            <a:ext cx="7778496" cy="2667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Elham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Hormozi</a:t>
            </a:r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Mazandaran</a:t>
            </a:r>
            <a:r>
              <a:rPr lang="fa-IR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University Science &amp; Technology</a:t>
            </a:r>
          </a:p>
          <a:p>
            <a:pPr algn="ctr"/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Software_el@yahoo.com</a:t>
            </a:r>
          </a:p>
          <a:p>
            <a:pPr algn="ctr"/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2743200"/>
            <a:ext cx="9429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8839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   </a:t>
            </a:r>
          </a:p>
          <a:p>
            <a:r>
              <a:rPr lang="en-US" sz="3600" b="1" dirty="0" smtClean="0">
                <a:solidFill>
                  <a:srgbClr val="FFC000"/>
                </a:solidFill>
              </a:rPr>
              <a:t>   </a:t>
            </a:r>
          </a:p>
          <a:p>
            <a:r>
              <a:rPr lang="en-US" sz="3600" b="1" dirty="0" smtClean="0">
                <a:solidFill>
                  <a:srgbClr val="FFC000"/>
                </a:solidFill>
              </a:rPr>
              <a:t>    </a:t>
            </a: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 smtClean="0">
              <a:solidFill>
                <a:srgbClr val="FFC000"/>
              </a:solidFill>
            </a:endParaRPr>
          </a:p>
          <a:p>
            <a:endParaRPr lang="en-US" sz="3600" b="1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762001"/>
            <a:ext cx="75438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 lvl="0">
              <a:spcBef>
                <a:spcPct val="0"/>
              </a:spcBef>
              <a:defRPr/>
            </a:pPr>
            <a:r>
              <a:rPr lang="en-US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Production </a:t>
            </a:r>
            <a:r>
              <a:rPr lang="en-US" sz="40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honeypot</a:t>
            </a:r>
            <a:endParaRPr lang="en-US" sz="4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2438400"/>
            <a:ext cx="868680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/>
              <a:t>  Prevention (sticky </a:t>
            </a:r>
            <a:r>
              <a:rPr lang="en-US" sz="2800" dirty="0" err="1" smtClean="0"/>
              <a:t>Honeypot</a:t>
            </a:r>
            <a:r>
              <a:rPr lang="en-US" sz="2800" dirty="0" smtClean="0"/>
              <a:t>)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/>
              <a:t>  Detection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800" dirty="0" smtClean="0"/>
              <a:t>  Response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</a:pPr>
            <a:endParaRPr lang="en-US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uLnTx/>
                <a:uFillTx/>
                <a:latin typeface="+mj-lt"/>
                <a:ea typeface="+mj-ea"/>
                <a:cs typeface="+mj-cs"/>
              </a:rPr>
              <a:t>Low- Interaction </a:t>
            </a:r>
            <a:r>
              <a:rPr kumimoji="0" lang="en-US" sz="40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uLnTx/>
                <a:uFillTx/>
                <a:latin typeface="+mj-lt"/>
                <a:ea typeface="+mj-ea"/>
                <a:cs typeface="+mj-cs"/>
              </a:rPr>
              <a:t>honeypots</a:t>
            </a:r>
            <a:endParaRPr kumimoji="0" lang="en-US" sz="40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62000" y="2057400"/>
            <a:ext cx="7696200" cy="41148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simulated Services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operating system for attacker to access.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limited to transactional     information and attackers activities with simulated services.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610600" cy="1371600"/>
          </a:xfrm>
        </p:spPr>
        <p:txBody>
          <a:bodyPr>
            <a:noAutofit/>
          </a:bodyPr>
          <a:lstStyle/>
          <a:p>
            <a: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GB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</a:br>
            <a:r>
              <a:rPr lang="en-GB" sz="4000" b="1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+mj-lt"/>
              </a:rPr>
              <a:t>Advantages of low-interaction </a:t>
            </a:r>
            <a:br>
              <a:rPr lang="en-GB" sz="4000" b="1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+mj-lt"/>
              </a:rPr>
            </a:br>
            <a:r>
              <a:rPr lang="en-GB" sz="4000" b="1" i="1" u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+mj-lt"/>
              </a:rPr>
              <a:t>h</a:t>
            </a:r>
            <a:r>
              <a:rPr lang="en-GB" sz="4000" b="1" i="1" u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+mj-lt"/>
              </a:rPr>
              <a:t>oneypots</a:t>
            </a:r>
            <a:endParaRPr lang="en-US" sz="4000" b="1" i="1" u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35480"/>
            <a:ext cx="7924800" cy="43891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GB" sz="2200" dirty="0" smtClean="0"/>
          </a:p>
          <a:p>
            <a:pPr>
              <a:lnSpc>
                <a:spcPct val="150000"/>
              </a:lnSpc>
            </a:pPr>
            <a:r>
              <a:rPr lang="en-GB" sz="2200" dirty="0" smtClean="0"/>
              <a:t>Good starting point</a:t>
            </a:r>
          </a:p>
          <a:p>
            <a:pPr>
              <a:lnSpc>
                <a:spcPct val="150000"/>
              </a:lnSpc>
            </a:pPr>
            <a:r>
              <a:rPr lang="en-GB" sz="2200" dirty="0" smtClean="0"/>
              <a:t>Easy to install, configure, deploy and maintain</a:t>
            </a:r>
          </a:p>
          <a:p>
            <a:pPr>
              <a:lnSpc>
                <a:spcPct val="150000"/>
              </a:lnSpc>
            </a:pPr>
            <a:r>
              <a:rPr lang="en-GB" sz="2200" dirty="0" smtClean="0"/>
              <a:t>Introduce a low limited risk</a:t>
            </a:r>
          </a:p>
          <a:p>
            <a:pPr>
              <a:lnSpc>
                <a:spcPct val="150000"/>
              </a:lnSpc>
            </a:pPr>
            <a:r>
              <a:rPr lang="en-GB" sz="2200" dirty="0" smtClean="0"/>
              <a:t>Logging and analyzing is simple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GB" sz="2000" dirty="0" smtClean="0">
                <a:solidFill>
                  <a:schemeClr val="tx1">
                    <a:lumMod val="85000"/>
                  </a:schemeClr>
                </a:solidFill>
              </a:rPr>
              <a:t>only transactional information are available, no information about the attacks themselves,(e.g. time and date of an attack, protocol, source and destination IP)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991600" cy="1066800"/>
          </a:xfrm>
        </p:spPr>
        <p:txBody>
          <a:bodyPr>
            <a:noAutofit/>
          </a:bodyPr>
          <a:lstStyle/>
          <a:p>
            <a:r>
              <a:rPr lang="en-GB" sz="4000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+mj-lt"/>
              </a:rPr>
              <a:t> </a:t>
            </a:r>
            <a:r>
              <a:rPr lang="en-GB" sz="4000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Disadvantages of low-interaction </a:t>
            </a:r>
            <a:br>
              <a:rPr lang="en-GB" sz="4000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</a:br>
            <a:r>
              <a:rPr lang="en-GB" sz="4000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n-GB" sz="4000" i="1" u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honeypots</a:t>
            </a:r>
            <a:endParaRPr lang="en-US" sz="4000" i="1" u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No real interaction for an attacker possible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Very limited logging abilities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Can only capture known attacks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Easily detectable by a skilled attacker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685801" y="627064"/>
            <a:ext cx="8655051" cy="1125537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sz="48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Honeyd</a:t>
            </a:r>
            <a:r>
              <a:rPr kumimoji="0" lang="en-GB" sz="56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 </a:t>
            </a:r>
            <a:r>
              <a:rPr kumimoji="0" lang="en-GB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Bitstream Vera Sans" charset="0"/>
                <a:ea typeface="+mj-ea"/>
                <a:cs typeface="+mj-cs"/>
              </a:rPr>
              <a:t> </a:t>
            </a:r>
            <a:endParaRPr kumimoji="0" lang="en-GB" sz="2800" b="1" i="1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Bitstream Vera Sans" charset="0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4800" y="1981201"/>
            <a:ext cx="8991600" cy="4114799"/>
          </a:xfrm>
          <a:prstGeom prst="rect">
            <a:avLst/>
          </a:prstGeom>
          <a:ln/>
        </p:spPr>
        <p:txBody>
          <a:bodyPr vert="horz" lIns="0" rIns="18288">
            <a:normAutofit/>
          </a:bodyPr>
          <a:lstStyle/>
          <a:p>
            <a:pPr>
              <a:lnSpc>
                <a:spcPct val="150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fa-IR" sz="2600" dirty="0" smtClean="0">
                <a:latin typeface="Bitstream Vera Sans" charset="0"/>
              </a:rPr>
              <a:t>  </a:t>
            </a:r>
            <a:r>
              <a:rPr lang="en-GB" sz="2600" dirty="0" err="1" smtClean="0">
                <a:latin typeface="Bitstream Vera Sans" charset="0"/>
              </a:rPr>
              <a:t>Honeyd</a:t>
            </a:r>
            <a:r>
              <a:rPr lang="en-GB" sz="2600" dirty="0" smtClean="0">
                <a:latin typeface="Bitstream Vera Sans" charset="0"/>
              </a:rPr>
              <a:t> written by </a:t>
            </a:r>
            <a:r>
              <a:rPr lang="en-GB" sz="2600" dirty="0" err="1" smtClean="0">
                <a:latin typeface="Bitstream Vera Sans" charset="0"/>
              </a:rPr>
              <a:t>Neils</a:t>
            </a:r>
            <a:r>
              <a:rPr lang="en-GB" sz="2600" dirty="0" smtClean="0">
                <a:latin typeface="Bitstream Vera Sans" charset="0"/>
              </a:rPr>
              <a:t> </a:t>
            </a:r>
            <a:r>
              <a:rPr lang="en-GB" sz="2600" dirty="0" err="1" smtClean="0">
                <a:latin typeface="Bitstream Vera Sans" charset="0"/>
              </a:rPr>
              <a:t>Provos</a:t>
            </a:r>
            <a:r>
              <a:rPr lang="en-GB" sz="2600" dirty="0" smtClean="0">
                <a:latin typeface="Bitstream Vera Sans" charset="0"/>
              </a:rPr>
              <a:t> in 2002</a:t>
            </a:r>
            <a:endParaRPr lang="fa-IR" sz="2600" dirty="0" smtClean="0">
              <a:latin typeface="Bitstream Vera Sans" charset="0"/>
            </a:endParaRPr>
          </a:p>
          <a:p>
            <a:pPr>
              <a:lnSpc>
                <a:spcPct val="150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a-IR" sz="2800" dirty="0" smtClean="0"/>
              <a:t>  </a:t>
            </a:r>
            <a:r>
              <a:rPr lang="en-US" sz="2800" dirty="0" err="1" smtClean="0"/>
              <a:t>Honeyd</a:t>
            </a:r>
            <a:r>
              <a:rPr lang="en-US" sz="2800" dirty="0" smtClean="0"/>
              <a:t>, a lightweight</a:t>
            </a:r>
            <a:r>
              <a:rPr lang="fa-IR" sz="2800" dirty="0" smtClean="0"/>
              <a:t> </a:t>
            </a:r>
            <a:r>
              <a:rPr lang="en-US" sz="2800" dirty="0" smtClean="0"/>
              <a:t>framework for</a:t>
            </a:r>
          </a:p>
          <a:p>
            <a:pPr>
              <a:lnSpc>
                <a:spcPct val="150000"/>
              </a:lnSpc>
              <a:buClr>
                <a:schemeClr val="tx2">
                  <a:lumMod val="50000"/>
                </a:schemeClr>
              </a:buClr>
            </a:pPr>
            <a:r>
              <a:rPr lang="en-US" sz="2800" dirty="0" smtClean="0"/>
              <a:t>     creating virtual </a:t>
            </a:r>
            <a:r>
              <a:rPr lang="en-US" sz="2800" dirty="0" err="1" smtClean="0"/>
              <a:t>honeypots</a:t>
            </a:r>
            <a:endParaRPr lang="en-GB" sz="2600" dirty="0" smtClean="0">
              <a:latin typeface="Bitstream Vera Sans" charset="0"/>
            </a:endParaRPr>
          </a:p>
          <a:p>
            <a:pPr>
              <a:lnSpc>
                <a:spcPct val="150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</a:pPr>
            <a:r>
              <a:rPr lang="fa-IR" sz="2600" dirty="0" smtClean="0">
                <a:latin typeface="Bitstream Vera Sans" charset="0"/>
              </a:rPr>
              <a:t>  </a:t>
            </a:r>
            <a:r>
              <a:rPr lang="en-GB" sz="2600" dirty="0" smtClean="0"/>
              <a:t>Low-interaction virtual </a:t>
            </a:r>
            <a:r>
              <a:rPr lang="en-GB" sz="2600" dirty="0" err="1" smtClean="0"/>
              <a:t>honeypot</a:t>
            </a:r>
            <a:endParaRPr lang="en-GB" sz="2600" dirty="0" smtClean="0"/>
          </a:p>
          <a:p>
            <a:pPr>
              <a:lnSpc>
                <a:spcPct val="150000"/>
              </a:lnSpc>
              <a:buClr>
                <a:schemeClr val="tx2">
                  <a:lumMod val="50000"/>
                </a:schemeClr>
              </a:buClr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600" dirty="0" smtClean="0">
                <a:latin typeface="Bitstream Vera Sans" charset="0"/>
              </a:rPr>
              <a:t>  </a:t>
            </a:r>
            <a:r>
              <a:rPr lang="en-GB" sz="2600" dirty="0" err="1" smtClean="0"/>
              <a:t>Honeyd</a:t>
            </a:r>
            <a:r>
              <a:rPr lang="en-GB" sz="2600" dirty="0" smtClean="0"/>
              <a:t> is most widely used prod. </a:t>
            </a:r>
            <a:r>
              <a:rPr lang="en-GB" sz="2600" dirty="0" err="1" smtClean="0"/>
              <a:t>honeypot</a:t>
            </a:r>
            <a:endParaRPr lang="en-GB" sz="2600" dirty="0" smtClean="0"/>
          </a:p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Ø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GB" sz="2600" dirty="0" smtClean="0">
              <a:latin typeface="Bitstream Vera Sans" charset="0"/>
            </a:endParaRPr>
          </a:p>
          <a:p>
            <a:pPr>
              <a:lnSpc>
                <a:spcPct val="150000"/>
              </a:lnSpc>
              <a:buClr>
                <a:schemeClr val="bg2">
                  <a:lumMod val="60000"/>
                  <a:lumOff val="40000"/>
                </a:schemeClr>
              </a:buClr>
              <a:buFont typeface="Wingdings" pitchFamily="2" charset="2"/>
              <a:buChar char="Ø"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tstream Vera Sans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titled.jpgw.jp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>
            <a:off x="4572000" y="1752600"/>
            <a:ext cx="4096512" cy="2971800"/>
          </a:xfrm>
          <a:prstGeom prst="rect">
            <a:avLst/>
          </a:prstGeom>
          <a:solidFill>
            <a:schemeClr val="tx1">
              <a:lumMod val="75000"/>
              <a:alpha val="66000"/>
            </a:schemeClr>
          </a:solidFill>
          <a:effectLst>
            <a:innerShdw blurRad="114300">
              <a:schemeClr val="bg1">
                <a:lumMod val="50000"/>
                <a:lumOff val="50000"/>
              </a:schemeClr>
            </a:innerShdw>
          </a:effectLst>
          <a:scene3d>
            <a:camera prst="orthographicFront"/>
            <a:lightRig rig="balanced" dir="t"/>
          </a:scene3d>
          <a:sp3d extrusionH="76200" contourW="12700" prstMaterial="metal">
            <a:bevelT prst="angle"/>
            <a:bevelB prst="slope"/>
            <a:extrusionClr>
              <a:schemeClr val="tx1">
                <a:lumMod val="85000"/>
              </a:schemeClr>
            </a:extrusionClr>
            <a:contourClr>
              <a:schemeClr val="bg1">
                <a:lumMod val="75000"/>
                <a:lumOff val="25000"/>
              </a:schemeClr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304800" y="1676400"/>
            <a:ext cx="4267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000" dirty="0" smtClean="0"/>
              <a:t> The framework allows us to 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instrument thousands of IP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addresses with virtual machine 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and corresponding network 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services.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</a:t>
            </a:r>
          </a:p>
          <a:p>
            <a:pPr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000" dirty="0" smtClean="0"/>
              <a:t> </a:t>
            </a:r>
            <a:r>
              <a:rPr lang="en-US" sz="2000" dirty="0" err="1" smtClean="0"/>
              <a:t>Honeyd</a:t>
            </a:r>
            <a:r>
              <a:rPr lang="en-US" sz="2000" dirty="0" smtClean="0"/>
              <a:t> receives traffic for its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virtual </a:t>
            </a:r>
            <a:r>
              <a:rPr lang="en-US" sz="2000" dirty="0" err="1" smtClean="0"/>
              <a:t>honeypots</a:t>
            </a:r>
            <a:r>
              <a:rPr lang="en-US" sz="2000" dirty="0" smtClean="0"/>
              <a:t>, via a router. </a:t>
            </a:r>
          </a:p>
          <a:p>
            <a:pPr>
              <a:buClr>
                <a:schemeClr val="tx2">
                  <a:lumMod val="50000"/>
                </a:schemeClr>
              </a:buClr>
            </a:pPr>
            <a:endParaRPr lang="en-US" sz="2000" dirty="0" smtClean="0"/>
          </a:p>
          <a:p>
            <a:pPr>
              <a:buClr>
                <a:schemeClr val="tx2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000" dirty="0" smtClean="0"/>
              <a:t> For each </a:t>
            </a:r>
            <a:r>
              <a:rPr lang="en-US" sz="2000" dirty="0" err="1" smtClean="0"/>
              <a:t>honeypot</a:t>
            </a:r>
            <a:r>
              <a:rPr lang="en-US" sz="2000" dirty="0" smtClean="0"/>
              <a:t>, </a:t>
            </a:r>
            <a:r>
              <a:rPr lang="en-US" sz="2000" dirty="0" err="1" smtClean="0"/>
              <a:t>Honeyd</a:t>
            </a:r>
            <a:r>
              <a:rPr lang="en-US" sz="2000" dirty="0" smtClean="0"/>
              <a:t>  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can simulate the network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stack behavior of a different </a:t>
            </a:r>
          </a:p>
          <a:p>
            <a:pPr>
              <a:buClr>
                <a:schemeClr val="tx2">
                  <a:lumMod val="50000"/>
                </a:schemeClr>
              </a:buClr>
            </a:pPr>
            <a:r>
              <a:rPr lang="en-US" sz="2000" dirty="0" smtClean="0"/>
              <a:t>    operating system</a:t>
            </a:r>
            <a:r>
              <a:rPr lang="fa-IR" sz="2000" dirty="0" smtClean="0"/>
              <a:t>.</a:t>
            </a:r>
            <a:endParaRPr lang="en-US" sz="2000" dirty="0" smtClean="0"/>
          </a:p>
          <a:p>
            <a:pPr>
              <a:buClr>
                <a:schemeClr val="accent3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endParaRPr lang="en-US" sz="2000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14400"/>
            <a:ext cx="8382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Medium</a:t>
            </a:r>
            <a:r>
              <a:rPr lang="fa-IR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-</a:t>
            </a:r>
            <a:r>
              <a:rPr lang="en-US" sz="3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 interaction </a:t>
            </a:r>
            <a:r>
              <a:rPr lang="en-US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honeypot</a:t>
            </a:r>
            <a:endParaRPr lang="en-GB" sz="3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Medium-interaction </a:t>
            </a:r>
            <a:r>
              <a:rPr lang="en-GB" sz="2400" dirty="0" err="1" smtClean="0"/>
              <a:t>honeypots</a:t>
            </a:r>
            <a:r>
              <a:rPr lang="en-GB" sz="2400" dirty="0" smtClean="0"/>
              <a:t> generally offer </a:t>
            </a:r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More</a:t>
            </a:r>
            <a:r>
              <a:rPr lang="fa-IR" sz="2400" dirty="0" smtClean="0"/>
              <a:t> </a:t>
            </a:r>
            <a:r>
              <a:rPr lang="en-GB" sz="2400" dirty="0" smtClean="0"/>
              <a:t>ability</a:t>
            </a:r>
            <a:r>
              <a:rPr lang="fa-IR" sz="2400" dirty="0" smtClean="0"/>
              <a:t> </a:t>
            </a:r>
            <a:r>
              <a:rPr lang="en-GB" sz="2400" dirty="0" smtClean="0"/>
              <a:t>to interact than a low interaction </a:t>
            </a:r>
            <a:r>
              <a:rPr lang="fa-IR" sz="2400" dirty="0" smtClean="0"/>
              <a:t>     </a:t>
            </a:r>
            <a:r>
              <a:rPr lang="en-GB" sz="2400" dirty="0" err="1" smtClean="0"/>
              <a:t>honeypot</a:t>
            </a:r>
            <a:r>
              <a:rPr lang="fa-IR" sz="2400" dirty="0" smtClean="0"/>
              <a:t> </a:t>
            </a:r>
            <a:r>
              <a:rPr lang="en-GB" sz="2400" dirty="0" smtClean="0"/>
              <a:t>but less</a:t>
            </a:r>
            <a:r>
              <a:rPr lang="fa-IR" sz="2400" dirty="0" smtClean="0"/>
              <a:t> </a:t>
            </a:r>
            <a:r>
              <a:rPr lang="en-GB" sz="2400" dirty="0" smtClean="0"/>
              <a:t>functionality than high-interaction</a:t>
            </a:r>
            <a:r>
              <a:rPr lang="fa-IR" sz="2400" dirty="0" smtClean="0"/>
              <a:t> </a:t>
            </a:r>
            <a:r>
              <a:rPr lang="en-GB" sz="2400" dirty="0" smtClean="0"/>
              <a:t>solutions.</a:t>
            </a:r>
          </a:p>
          <a:p>
            <a:pPr lvl="1">
              <a:lnSpc>
                <a:spcPct val="150000"/>
              </a:lnSpc>
            </a:pPr>
            <a:endParaRPr lang="en-GB" sz="2400" dirty="0" smtClean="0"/>
          </a:p>
          <a:p>
            <a:pPr lvl="1">
              <a:lnSpc>
                <a:spcPct val="150000"/>
              </a:lnSpc>
            </a:pPr>
            <a:r>
              <a:rPr lang="en-GB" sz="2400" dirty="0" smtClean="0"/>
              <a:t>Used for production &amp; Research </a:t>
            </a:r>
            <a:r>
              <a:rPr lang="en-GB" sz="2400" dirty="0" err="1" smtClean="0"/>
              <a:t>honeypot</a:t>
            </a:r>
            <a:r>
              <a:rPr lang="en-GB" sz="2400" dirty="0" smtClean="0"/>
              <a:t> goals</a:t>
            </a:r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endParaRPr lang="en-GB" dirty="0" smtClean="0"/>
          </a:p>
          <a:p>
            <a:pPr lvl="1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5334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9600" y="762000"/>
            <a:ext cx="7086600" cy="990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High-Interaction </a:t>
            </a:r>
            <a:r>
              <a:rPr kumimoji="0" lang="en-US" sz="40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honeypot</a:t>
            </a:r>
            <a:endParaRPr kumimoji="0" lang="en-US" sz="40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2057400"/>
            <a:ext cx="7772400" cy="466344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Actual Operating Systems</a:t>
            </a: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95000"/>
              <a:buFont typeface="Wingdings" pitchFamily="2" charset="2"/>
              <a:buChar char="ü"/>
              <a:defRPr/>
            </a:pPr>
            <a:r>
              <a:rPr lang="en-US" sz="2600" dirty="0" smtClean="0"/>
              <a:t>Extensive risk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buFont typeface="Wingdings" pitchFamily="2" charset="2"/>
              <a:buChar char="ü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 extensive amounts of information</a:t>
            </a: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95000"/>
              <a:buFont typeface="Wingdings" pitchFamily="2" charset="2"/>
              <a:buChar char="ü"/>
            </a:pPr>
            <a:r>
              <a:rPr lang="en-US" sz="2400" dirty="0" smtClean="0"/>
              <a:t>Log every packet that enters and leave</a:t>
            </a: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tx2">
                  <a:lumMod val="50000"/>
                </a:schemeClr>
              </a:buClr>
              <a:buSzPct val="95000"/>
            </a:pPr>
            <a:r>
              <a:rPr lang="en-US" sz="2400" dirty="0" smtClean="0"/>
              <a:t>   </a:t>
            </a:r>
            <a:r>
              <a:rPr lang="en-US" sz="2400" dirty="0" err="1" smtClean="0"/>
              <a:t>honeypot</a:t>
            </a:r>
            <a:endParaRPr lang="en-US" sz="2400" dirty="0" smtClean="0"/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609602" y="533402"/>
            <a:ext cx="8732839" cy="1066799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GB" sz="40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Honeynet</a:t>
            </a:r>
            <a:r>
              <a:rPr kumimoji="0" lang="en-GB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 Project</a:t>
            </a:r>
            <a:endParaRPr kumimoji="0" lang="en-GB" sz="40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1" y="1524002"/>
            <a:ext cx="8458201" cy="4724399"/>
          </a:xfrm>
          <a:prstGeom prst="rect">
            <a:avLst/>
          </a:prstGeom>
          <a:ln/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tstream Vera Sans" charset="0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  A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honeynet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 is one type of high interaction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honeypot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tstream Vera Sans" charset="0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tstream Vera Sans" charset="0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  Started in 2000 by a group of volunteer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security  </a:t>
            </a:r>
          </a:p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   professionals.</a:t>
            </a:r>
          </a:p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tstream Vera Sans" charset="0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>
                <a:schemeClr val="tx2">
                  <a:lumMod val="50000"/>
                </a:schemeClr>
              </a:buClr>
              <a:buSzPct val="95000"/>
              <a:buFont typeface="Arial" pitchFamily="34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  <a:defRPr/>
            </a:pPr>
            <a:r>
              <a:rPr lang="en-GB" sz="2600" dirty="0" smtClean="0">
                <a:latin typeface="Bitstream Vera Sans" charset="0"/>
              </a:rPr>
              <a:t>  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Allows full access to OS of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honeypot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itstream Vera Sans" charset="0"/>
                <a:ea typeface="+mn-ea"/>
                <a:cs typeface="+mn-cs"/>
              </a:rPr>
              <a:t>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itstream Vera Sans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neyn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28800" y="1828800"/>
            <a:ext cx="5504111" cy="4038599"/>
          </a:xfrm>
          <a:prstGeom prst="rect">
            <a:avLst/>
          </a:prstGeom>
          <a:scene3d>
            <a:camera prst="orthographicFront"/>
            <a:lightRig rig="soft" dir="t"/>
          </a:scene3d>
          <a:sp3d contourW="12700" prstMaterial="metal">
            <a:bevelT prst="convex"/>
            <a:bevelB w="114300" prst="artDeco"/>
            <a:contourClr>
              <a:schemeClr val="bg1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066800"/>
            <a:ext cx="8001000" cy="19812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Overview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noProof="0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ea typeface="+mj-ea"/>
                <a:cs typeface="+mj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1" u="none" strike="noStrike" kern="1200" cap="none" spc="0" normalizeH="0" baseline="0" noProof="0" dirty="0" smtClean="0">
              <a:ln>
                <a:noFill/>
              </a:ln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1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1676400"/>
            <a:ext cx="8001000" cy="464820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endParaRPr lang="en-US" sz="2600" dirty="0" smtClean="0"/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lang="en-US" sz="2600" dirty="0" smtClean="0"/>
              <a:t>Definition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lang="en-US" sz="2600" dirty="0" smtClean="0"/>
              <a:t>Advantages &amp; Disadvantages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lang="en-US" sz="2600" dirty="0" smtClean="0"/>
              <a:t>Types 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lang="en-US" sz="2600" dirty="0" smtClean="0"/>
              <a:t>Level of interaction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lang="en-US" sz="2600" dirty="0" err="1" smtClean="0"/>
              <a:t>Honeyd</a:t>
            </a:r>
            <a:r>
              <a:rPr lang="en-US" sz="2600" dirty="0" smtClean="0"/>
              <a:t> project</a:t>
            </a:r>
            <a:r>
              <a:rPr lang="fa-IR" sz="2600" dirty="0" smtClean="0"/>
              <a:t>:</a:t>
            </a:r>
            <a:r>
              <a:rPr lang="en-US" sz="2600" dirty="0" smtClean="0"/>
              <a:t> A Virtual </a:t>
            </a:r>
            <a:r>
              <a:rPr lang="en-US" sz="2600" dirty="0" err="1" smtClean="0"/>
              <a:t>honeypot</a:t>
            </a:r>
            <a:r>
              <a:rPr lang="en-US" sz="2600" dirty="0" smtClean="0"/>
              <a:t> framework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lang="en-US" sz="2600" dirty="0" err="1" smtClean="0"/>
              <a:t>Honeynet</a:t>
            </a:r>
            <a:r>
              <a:rPr lang="en-US" sz="2600" dirty="0" smtClean="0"/>
              <a:t> project: An Actual </a:t>
            </a:r>
            <a:r>
              <a:rPr lang="en-US" sz="2600" dirty="0" err="1" smtClean="0"/>
              <a:t>honeypot</a:t>
            </a:r>
            <a:r>
              <a:rPr lang="en-US" sz="2600" dirty="0" smtClean="0"/>
              <a:t> framework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endParaRPr lang="en-US" sz="2600" dirty="0" smtClean="0"/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4088"/>
            <a:ext cx="8001000" cy="1048512"/>
          </a:xfrm>
        </p:spPr>
        <p:txBody>
          <a:bodyPr>
            <a:normAutofit/>
          </a:bodyPr>
          <a:lstStyle/>
          <a:p>
            <a:r>
              <a:rPr lang="en-US" sz="4400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virtual </a:t>
            </a:r>
            <a:r>
              <a:rPr lang="en-US" sz="4400" i="1" u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latin typeface="+mj-lt"/>
              </a:rPr>
              <a:t>honeynets</a:t>
            </a:r>
            <a:endParaRPr lang="en-US" sz="4400" i="1" u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1605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Virtual </a:t>
            </a:r>
            <a:r>
              <a:rPr lang="en-US" dirty="0" err="1" smtClean="0"/>
              <a:t>honeynets</a:t>
            </a:r>
            <a:r>
              <a:rPr lang="en-US" dirty="0" smtClean="0"/>
              <a:t> are one type of </a:t>
            </a:r>
            <a:r>
              <a:rPr lang="en-US" dirty="0" err="1" smtClean="0"/>
              <a:t>honeynet</a:t>
            </a:r>
            <a:r>
              <a:rPr lang="en-US" dirty="0" smtClean="0"/>
              <a:t>,    specifically </a:t>
            </a:r>
            <a:r>
              <a:rPr lang="en-US" dirty="0" err="1" smtClean="0"/>
              <a:t>honeynets</a:t>
            </a:r>
            <a:r>
              <a:rPr lang="en-US" dirty="0" smtClean="0"/>
              <a:t> that run multiple operating systems on the same physical computer.</a:t>
            </a:r>
            <a:endParaRPr lang="fa-IR" dirty="0" smtClean="0"/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This is done using virtualization software such as VMware or User-Mode Linux</a:t>
            </a:r>
            <a:r>
              <a:rPr lang="fa-IR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381000"/>
            <a:ext cx="8001000" cy="12192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Honeypots</a:t>
            </a:r>
            <a:endParaRPr kumimoji="0" lang="en-US" sz="44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7391400" y="2133600"/>
            <a:ext cx="685800" cy="2743200"/>
          </a:xfrm>
          <a:prstGeom prst="downArrow">
            <a:avLst>
              <a:gd name="adj1" fmla="val 50000"/>
              <a:gd name="adj2" fmla="val 10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chilly" dir="t"/>
          </a:scene3d>
          <a:sp3d prstMaterial="softEdge">
            <a:bevelT prst="angle"/>
          </a:sp3d>
        </p:spPr>
        <p:txBody>
          <a:bodyPr wrap="none" anchor="ctr"/>
          <a:lstStyle/>
          <a:p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248400" y="13716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Low Interaction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ahoma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24600" y="5334000"/>
            <a:ext cx="281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solidFill>
                  <a:srgbClr val="0070C0"/>
                </a:solidFill>
                <a:latin typeface="Tahoma" pitchFamily="34" charset="0"/>
              </a:rPr>
              <a:t>High Interaction</a:t>
            </a:r>
            <a:endParaRPr lang="en-US" dirty="0">
              <a:solidFill>
                <a:srgbClr val="0070C0"/>
              </a:solidFill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905000"/>
            <a:ext cx="65532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en-US" sz="2000" dirty="0" smtClean="0"/>
          </a:p>
          <a:p>
            <a:pPr lvl="1" algn="just"/>
            <a:endParaRPr lang="fa-IR" sz="2400" dirty="0" smtClean="0"/>
          </a:p>
          <a:p>
            <a:pPr algn="just"/>
            <a:r>
              <a:rPr lang="en-US" sz="2400" dirty="0" smtClean="0"/>
              <a:t>   SPECTER </a:t>
            </a:r>
            <a:r>
              <a:rPr lang="en-US" sz="2000" dirty="0" smtClean="0"/>
              <a:t>[6].</a:t>
            </a:r>
          </a:p>
          <a:p>
            <a:pPr algn="just"/>
            <a:r>
              <a:rPr lang="en-US" sz="2400" dirty="0" smtClean="0"/>
              <a:t>   </a:t>
            </a:r>
          </a:p>
          <a:p>
            <a:pPr algn="just"/>
            <a:r>
              <a:rPr lang="en-US" sz="2400" dirty="0" smtClean="0"/>
              <a:t>   </a:t>
            </a:r>
            <a:r>
              <a:rPr lang="en-US" sz="2400" dirty="0" err="1" smtClean="0"/>
              <a:t>Honeyd</a:t>
            </a:r>
            <a:r>
              <a:rPr lang="en-US" sz="2400" dirty="0" smtClean="0"/>
              <a:t> </a:t>
            </a:r>
            <a:r>
              <a:rPr lang="en-US" sz="2000" dirty="0" smtClean="0"/>
              <a:t>[2].</a:t>
            </a:r>
          </a:p>
          <a:p>
            <a:pPr algn="just"/>
            <a:r>
              <a:rPr lang="en-US" sz="2400" dirty="0" smtClean="0"/>
              <a:t>   </a:t>
            </a:r>
          </a:p>
          <a:p>
            <a:pPr algn="just"/>
            <a:r>
              <a:rPr lang="en-US" sz="2400" dirty="0" smtClean="0"/>
              <a:t>   </a:t>
            </a:r>
            <a:r>
              <a:rPr lang="en-US" sz="2400" dirty="0" err="1" smtClean="0"/>
              <a:t>ManTrap</a:t>
            </a:r>
            <a:r>
              <a:rPr lang="en-US" sz="2400" dirty="0" smtClean="0"/>
              <a:t> </a:t>
            </a:r>
            <a:r>
              <a:rPr lang="en-US" sz="2000" dirty="0" smtClean="0"/>
              <a:t>[7].</a:t>
            </a:r>
          </a:p>
          <a:p>
            <a:pPr algn="just"/>
            <a:endParaRPr lang="en-US" sz="2000" dirty="0" smtClean="0"/>
          </a:p>
          <a:p>
            <a:pPr algn="just"/>
            <a:r>
              <a:rPr lang="en-US" sz="2000" dirty="0" smtClean="0"/>
              <a:t>   </a:t>
            </a:r>
            <a:r>
              <a:rPr lang="en-US" sz="2400" dirty="0" err="1" smtClean="0"/>
              <a:t>Honeynets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en-US" sz="2000" dirty="0" smtClean="0"/>
              <a:t>[1].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1752600"/>
            <a:ext cx="53856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400" dirty="0" err="1" smtClean="0"/>
              <a:t>BackOfficer</a:t>
            </a:r>
            <a:r>
              <a:rPr lang="en-US" sz="2400" dirty="0" smtClean="0"/>
              <a:t> Friendly </a:t>
            </a:r>
            <a:r>
              <a:rPr lang="en-US" sz="2000" dirty="0" smtClean="0"/>
              <a:t>[5].</a:t>
            </a:r>
            <a:endParaRPr lang="en-US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381000"/>
            <a:ext cx="7924800" cy="16002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Which is best?</a:t>
            </a:r>
            <a:endParaRPr kumimoji="0" lang="en-US" sz="40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2362200"/>
            <a:ext cx="8001000" cy="3810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Pct val="95000"/>
              <a:buFont typeface="Wingdings" pitchFamily="2" charset="2"/>
              <a:buChar char="v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None, they all have their advantages and disadvantages.  It depends on what you are attempting to achieve.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533400"/>
            <a:ext cx="8001000" cy="9906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conclusion</a:t>
            </a:r>
            <a:endParaRPr kumimoji="0" lang="en-GB" sz="4400" b="1" i="1" u="none" strike="noStrike" kern="1200" normalizeH="0" baseline="0" noProof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1600200"/>
            <a:ext cx="7924800" cy="44196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Analyzing compromised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honeypots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supports you in getting a 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tabLst/>
              <a:defRPr/>
            </a:pPr>
            <a:r>
              <a:rPr lang="en-GB" sz="2000" dirty="0" smtClean="0"/>
              <a:t>  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certain understanding of tools, methodologies and avenues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tabLst/>
              <a:defRPr/>
            </a:pPr>
            <a:r>
              <a:rPr lang="en-GB" sz="2000" dirty="0" smtClean="0"/>
              <a:t>  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used by attackers in the wild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(may improve your own hacking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skills as well as defence strategies!)</a:t>
            </a:r>
          </a:p>
          <a:p>
            <a:pPr marL="0" marR="45720" lvl="0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</a:pPr>
            <a:r>
              <a:rPr lang="en-US" sz="2000" dirty="0" smtClean="0"/>
              <a:t> </a:t>
            </a:r>
            <a:r>
              <a:rPr lang="en-US" sz="2000" dirty="0" err="1" smtClean="0"/>
              <a:t>Honeypots</a:t>
            </a:r>
            <a:r>
              <a:rPr lang="en-US" sz="2000" dirty="0" smtClean="0"/>
              <a:t> are a highly flexible security tool that can be used </a:t>
            </a: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95000"/>
            </a:pPr>
            <a:r>
              <a:rPr lang="en-US" sz="2000" dirty="0" smtClean="0"/>
              <a:t>   in a variety of different deployments.</a:t>
            </a: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</a:pPr>
            <a:endParaRPr lang="en-US" sz="2000" dirty="0" smtClean="0"/>
          </a:p>
          <a:p>
            <a:pPr marR="4572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Ø"/>
            </a:pPr>
            <a:r>
              <a:rPr lang="en-GB" sz="2000" dirty="0" smtClean="0"/>
              <a:t> </a:t>
            </a:r>
            <a:r>
              <a:rPr lang="en-GB" sz="2000" dirty="0" err="1" smtClean="0"/>
              <a:t>Honeypots</a:t>
            </a:r>
            <a:r>
              <a:rPr lang="en-GB" sz="2000" dirty="0" smtClean="0"/>
              <a:t> are a quite new field of research, lot’s of work has </a:t>
            </a:r>
          </a:p>
          <a:p>
            <a:pPr marR="45720">
              <a:lnSpc>
                <a:spcPct val="150000"/>
              </a:lnSpc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95000"/>
            </a:pPr>
            <a:r>
              <a:rPr lang="en-GB" sz="2000" dirty="0" smtClean="0"/>
              <a:t>   still to be done .</a:t>
            </a:r>
          </a:p>
          <a:p>
            <a:pPr marR="45720" lvl="0">
              <a:lnSpc>
                <a:spcPct val="150000"/>
              </a:lnSpc>
              <a:spcBef>
                <a:spcPct val="20000"/>
              </a:spcBef>
              <a:buClr>
                <a:schemeClr val="accent3"/>
              </a:buClr>
              <a:buSzPct val="95000"/>
              <a:buFont typeface="Wingdings" pitchFamily="2" charset="2"/>
              <a:buChar char="Ø"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457200"/>
            <a:ext cx="551039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2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</a:rPr>
              <a:t>Refrences</a:t>
            </a:r>
            <a:endParaRPr lang="en-US" sz="32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8458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fa-IR" sz="1600" b="1" dirty="0" smtClean="0"/>
              <a:t> </a:t>
            </a:r>
            <a:endParaRPr lang="en-US" sz="1600" dirty="0" smtClean="0"/>
          </a:p>
          <a:p>
            <a:r>
              <a:rPr lang="en-US" sz="1600" dirty="0" smtClean="0"/>
              <a:t>[1]. </a:t>
            </a:r>
            <a:r>
              <a:rPr lang="en-US" sz="1600" dirty="0" err="1" smtClean="0"/>
              <a:t>Niels</a:t>
            </a:r>
            <a:r>
              <a:rPr lang="en-US" sz="1600" dirty="0" smtClean="0"/>
              <a:t> </a:t>
            </a:r>
            <a:r>
              <a:rPr lang="en-US" sz="1600" dirty="0" err="1" smtClean="0"/>
              <a:t>Provos</a:t>
            </a:r>
            <a:r>
              <a:rPr lang="en-US" sz="1600" dirty="0" smtClean="0"/>
              <a:t>, “</a:t>
            </a:r>
            <a:r>
              <a:rPr lang="en-US" sz="1600" dirty="0" err="1" smtClean="0"/>
              <a:t>Honeynet</a:t>
            </a:r>
            <a:r>
              <a:rPr lang="en-US" sz="1600" dirty="0" smtClean="0"/>
              <a:t> project”, October </a:t>
            </a:r>
            <a:r>
              <a:rPr lang="fa-IR" sz="1600" dirty="0" smtClean="0"/>
              <a:t>2007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       </a:t>
            </a:r>
            <a:r>
              <a:rPr lang="en-US" sz="1600" i="1" dirty="0" smtClean="0"/>
              <a:t>http;//www.Honeynet.org/papers/honeynet/index.html</a:t>
            </a:r>
            <a:r>
              <a:rPr lang="ar-SA" sz="1600" i="1" dirty="0" smtClean="0"/>
              <a:t>  </a:t>
            </a:r>
            <a:endParaRPr lang="en-US" sz="1600" dirty="0" smtClean="0"/>
          </a:p>
          <a:p>
            <a:pPr rtl="1"/>
            <a:r>
              <a:rPr lang="en-US" sz="1600" dirty="0" smtClean="0"/>
              <a:t> </a:t>
            </a:r>
          </a:p>
          <a:p>
            <a:r>
              <a:rPr lang="en-US" sz="1600" dirty="0" smtClean="0"/>
              <a:t>[2]. N. PROVOS, “</a:t>
            </a:r>
            <a:r>
              <a:rPr lang="en-US" sz="1600" dirty="0" err="1" smtClean="0"/>
              <a:t>Honeyd</a:t>
            </a:r>
            <a:r>
              <a:rPr lang="en-US" sz="1600" dirty="0" smtClean="0"/>
              <a:t> Project, A Virtual </a:t>
            </a:r>
            <a:r>
              <a:rPr lang="en-US" sz="1600" dirty="0" err="1" smtClean="0"/>
              <a:t>Honeypot</a:t>
            </a:r>
            <a:r>
              <a:rPr lang="en-US" sz="1600" dirty="0" smtClean="0"/>
              <a:t>   Framework“, Proceedings of the</a:t>
            </a:r>
          </a:p>
          <a:p>
            <a:r>
              <a:rPr lang="en-US" sz="1600" dirty="0" smtClean="0"/>
              <a:t>      </a:t>
            </a:r>
            <a:r>
              <a:rPr lang="fa-IR" sz="1600" dirty="0" smtClean="0"/>
              <a:t>13</a:t>
            </a:r>
            <a:r>
              <a:rPr lang="en-US" sz="1600" dirty="0" smtClean="0"/>
              <a:t> </a:t>
            </a:r>
            <a:r>
              <a:rPr lang="en-US" sz="1600" dirty="0" err="1" smtClean="0"/>
              <a:t>th</a:t>
            </a:r>
            <a:r>
              <a:rPr lang="en-US" sz="1600" dirty="0" smtClean="0"/>
              <a:t> USENIX Security   Symposium San Diego, CA, </a:t>
            </a:r>
            <a:r>
              <a:rPr lang="en-US" sz="1600" dirty="0" err="1" smtClean="0"/>
              <a:t>USA,Aug</a:t>
            </a:r>
            <a:r>
              <a:rPr lang="en-US" sz="1600" dirty="0" smtClean="0"/>
              <a:t>. </a:t>
            </a:r>
            <a:r>
              <a:rPr lang="ar-SA" sz="1600" dirty="0" smtClean="0"/>
              <a:t>2004</a:t>
            </a:r>
            <a:r>
              <a:rPr lang="en-US" sz="1600" dirty="0" smtClean="0"/>
              <a:t>. </a:t>
            </a:r>
          </a:p>
          <a:p>
            <a:r>
              <a:rPr lang="en-US" sz="1600" i="1" dirty="0" smtClean="0"/>
              <a:t>       http://www.honeyd</a:t>
            </a:r>
            <a:r>
              <a:rPr lang="en-US" sz="1600" dirty="0" smtClean="0"/>
              <a:t>.</a:t>
            </a:r>
            <a:r>
              <a:rPr lang="en-US" sz="1600" i="1" dirty="0" smtClean="0"/>
              <a:t>org</a:t>
            </a:r>
            <a:r>
              <a:rPr lang="en-US" sz="1600" dirty="0" smtClean="0"/>
              <a:t> </a:t>
            </a:r>
          </a:p>
          <a:p>
            <a:pPr rtl="1"/>
            <a:r>
              <a:rPr lang="en-US" sz="1600" i="1" dirty="0" smtClean="0"/>
              <a:t> </a:t>
            </a:r>
            <a:endParaRPr lang="en-US" sz="1600" dirty="0" smtClean="0"/>
          </a:p>
          <a:p>
            <a:r>
              <a:rPr lang="en-US" sz="1600" dirty="0" smtClean="0"/>
              <a:t>[3]. </a:t>
            </a:r>
            <a:r>
              <a:rPr lang="en-US" sz="1600" dirty="0" err="1" smtClean="0"/>
              <a:t>Honeypots</a:t>
            </a:r>
            <a:r>
              <a:rPr lang="en-US" sz="1600" dirty="0" smtClean="0"/>
              <a:t>: </a:t>
            </a:r>
            <a:r>
              <a:rPr lang="en-US" sz="1600" i="1" dirty="0" smtClean="0"/>
              <a:t>Tracking Hackers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      </a:t>
            </a:r>
            <a:r>
              <a:rPr lang="en-US" sz="1600" i="1" dirty="0" smtClean="0"/>
              <a:t>www.ip</a:t>
            </a:r>
            <a:r>
              <a:rPr lang="ar-SA" sz="1600" i="1" dirty="0" smtClean="0"/>
              <a:t>97</a:t>
            </a:r>
            <a:r>
              <a:rPr lang="en-US" sz="1600" i="1" dirty="0" smtClean="0"/>
              <a:t>.com/</a:t>
            </a:r>
            <a:r>
              <a:rPr lang="en-US" sz="1600" b="1" i="1" dirty="0" smtClean="0"/>
              <a:t>tracking</a:t>
            </a:r>
            <a:r>
              <a:rPr lang="en-US" sz="1600" i="1" dirty="0" smtClean="0"/>
              <a:t>-</a:t>
            </a:r>
            <a:r>
              <a:rPr lang="en-US" sz="1600" b="1" i="1" dirty="0" smtClean="0"/>
              <a:t>hackers.com</a:t>
            </a:r>
            <a:r>
              <a:rPr lang="en-US" sz="1600" i="1" dirty="0" smtClean="0"/>
              <a:t>/misc/faq.html</a:t>
            </a:r>
            <a:r>
              <a:rPr lang="en-US" sz="1600" dirty="0" smtClean="0"/>
              <a:t> </a:t>
            </a:r>
          </a:p>
          <a:p>
            <a:r>
              <a:rPr lang="en-US" sz="1600" i="1" dirty="0" smtClean="0"/>
              <a:t> </a:t>
            </a:r>
            <a:endParaRPr lang="en-US" sz="1600" dirty="0" smtClean="0"/>
          </a:p>
          <a:p>
            <a:r>
              <a:rPr lang="en-US" sz="1600" dirty="0" smtClean="0"/>
              <a:t>[4]. Lance </a:t>
            </a:r>
            <a:r>
              <a:rPr lang="en-US" sz="1600" dirty="0" err="1" smtClean="0"/>
              <a:t>Spitzner</a:t>
            </a:r>
            <a:r>
              <a:rPr lang="en-US" sz="1600" dirty="0" smtClean="0"/>
              <a:t>. </a:t>
            </a:r>
            <a:r>
              <a:rPr lang="en-US" sz="1600" dirty="0" err="1" smtClean="0"/>
              <a:t>Honeypots</a:t>
            </a:r>
            <a:r>
              <a:rPr lang="en-US" sz="1600" dirty="0" smtClean="0"/>
              <a:t>: Tracking Hackers. Addison</a:t>
            </a:r>
            <a:r>
              <a:rPr lang="en-US" sz="1600" i="1" dirty="0" smtClean="0"/>
              <a:t>  </a:t>
            </a:r>
            <a:r>
              <a:rPr lang="en-US" sz="1600" dirty="0" smtClean="0"/>
              <a:t>Wesley Professional,</a:t>
            </a:r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september</a:t>
            </a:r>
            <a:r>
              <a:rPr lang="en-US" sz="1600" dirty="0" smtClean="0"/>
              <a:t>  </a:t>
            </a:r>
            <a:r>
              <a:rPr lang="en-US" sz="1600" i="1" dirty="0" smtClean="0"/>
              <a:t> </a:t>
            </a:r>
            <a:r>
              <a:rPr lang="fa-IR" sz="1600" i="1" dirty="0" smtClean="0"/>
              <a:t>2002</a:t>
            </a:r>
            <a:r>
              <a:rPr lang="en-US" sz="1600" i="1" dirty="0" smtClean="0"/>
              <a:t>.  http://</a:t>
            </a:r>
            <a:r>
              <a:rPr lang="en-US" sz="1600" i="1" u="sng" dirty="0" smtClean="0"/>
              <a:t>www.usenix.org</a:t>
            </a:r>
            <a:endParaRPr lang="fa-IR" sz="1600" i="1" u="sng" dirty="0" smtClean="0"/>
          </a:p>
          <a:p>
            <a:pPr marL="0" lvl="1"/>
            <a:endParaRPr lang="fa-IR" sz="1600" i="1" u="sng" dirty="0" smtClean="0"/>
          </a:p>
          <a:p>
            <a:pPr marL="0" lvl="1"/>
            <a:r>
              <a:rPr lang="en-US" sz="1600" dirty="0" smtClean="0"/>
              <a:t>[5]. http://www.nfr.com/products/bof/</a:t>
            </a:r>
            <a:r>
              <a:rPr lang="en-US" sz="1600" dirty="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fa-IR" sz="16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lvl="1"/>
            <a:endParaRPr lang="fa-IR" sz="1600" dirty="0" smtClean="0">
              <a:solidFill>
                <a:schemeClr val="tx1">
                  <a:lumMod val="75000"/>
                </a:schemeClr>
              </a:solidFill>
            </a:endParaRPr>
          </a:p>
          <a:p>
            <a:pPr marL="0" lvl="1"/>
            <a:r>
              <a:rPr lang="en-US" sz="1600" dirty="0" smtClean="0"/>
              <a:t>[6]. http://www.specter.com</a:t>
            </a:r>
            <a:endParaRPr lang="fa-IR" sz="1600" dirty="0" smtClean="0"/>
          </a:p>
          <a:p>
            <a:pPr marL="0" lvl="1"/>
            <a:endParaRPr lang="fa-IR" sz="1600" dirty="0" smtClean="0"/>
          </a:p>
          <a:p>
            <a:pPr marL="0" lvl="1"/>
            <a:r>
              <a:rPr lang="en-US" sz="1600" dirty="0" smtClean="0"/>
              <a:t>[7]. http://www.recourse.com</a:t>
            </a:r>
          </a:p>
          <a:p>
            <a:pPr marL="0" lvl="1"/>
            <a:endParaRPr lang="en-US" sz="1600" dirty="0" smtClean="0"/>
          </a:p>
          <a:p>
            <a:pPr marL="0" lvl="1"/>
            <a:endParaRPr lang="en-US" sz="1600" dirty="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09601" y="2286000"/>
            <a:ext cx="4724399" cy="144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914400"/>
            <a:ext cx="6324600" cy="126188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GB" sz="4800" b="1" cap="all" dirty="0" err="1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</a:rPr>
              <a:t>Honeypot</a:t>
            </a:r>
            <a:r>
              <a:rPr lang="en-GB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br>
              <a:rPr lang="en-GB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GB" sz="2800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The end.</a:t>
            </a:r>
            <a:endParaRPr lang="en-US" sz="2800" b="1" cap="all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2667001"/>
            <a:ext cx="5715000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71500" indent="-571500" algn="ctr">
              <a:buClr>
                <a:schemeClr val="bg1"/>
              </a:buClr>
              <a:buFontTx/>
              <a:buNone/>
            </a:pPr>
            <a:r>
              <a:rPr lang="en-GB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Thanks for your patience</a:t>
            </a:r>
          </a:p>
          <a:p>
            <a:pPr marL="571500" indent="-571500" algn="ctr">
              <a:buClr>
                <a:schemeClr val="bg1"/>
              </a:buClr>
              <a:buFontTx/>
              <a:buNone/>
            </a:pPr>
            <a:r>
              <a:rPr lang="en-GB" sz="32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and attention!</a:t>
            </a:r>
          </a:p>
          <a:p>
            <a:pPr marL="571500" indent="-571500" algn="ctr">
              <a:buClr>
                <a:schemeClr val="bg1"/>
              </a:buClr>
              <a:buFontTx/>
              <a:buNone/>
            </a:pPr>
            <a:endParaRPr lang="en-GB" b="1" spc="50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571500" indent="-571500" algn="ctr">
              <a:buClr>
                <a:schemeClr val="bg1"/>
              </a:buClr>
              <a:buFontTx/>
              <a:buNone/>
            </a:pPr>
            <a:r>
              <a:rPr lang="en-GB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</a:t>
            </a:r>
            <a:r>
              <a:rPr lang="en-GB" sz="20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24.12.2009</a:t>
            </a:r>
          </a:p>
          <a:p>
            <a:pPr marL="571500" indent="-571500" algn="ctr">
              <a:buClr>
                <a:schemeClr val="bg1"/>
              </a:buClr>
              <a:buFontTx/>
              <a:buNone/>
            </a:pPr>
            <a:endParaRPr lang="en-GB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33400" y="304800"/>
            <a:ext cx="8077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8400" b="0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3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What is a </a:t>
            </a:r>
            <a:r>
              <a:rPr kumimoji="0" lang="en-GB" sz="123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honeypot</a:t>
            </a:r>
            <a:r>
              <a:rPr kumimoji="0" lang="en-GB" sz="123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762000" y="1447800"/>
            <a:ext cx="5759451" cy="5029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600" dirty="0" smtClean="0"/>
              <a:t> </a:t>
            </a:r>
            <a:r>
              <a:rPr lang="en-GB" sz="2600" dirty="0" smtClean="0">
                <a:solidFill>
                  <a:srgbClr val="0070C0"/>
                </a:solidFill>
              </a:rPr>
              <a:t>Definition:</a:t>
            </a:r>
          </a:p>
          <a:p>
            <a:r>
              <a:rPr lang="en-GB" sz="2600" dirty="0" smtClean="0"/>
              <a:t>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GB" sz="2600" dirty="0" smtClean="0"/>
              <a:t>“A </a:t>
            </a:r>
            <a:r>
              <a:rPr lang="en-GB" sz="2600" dirty="0" err="1" smtClean="0"/>
              <a:t>honeypot</a:t>
            </a:r>
            <a:r>
              <a:rPr lang="en-GB" sz="2600" dirty="0" smtClean="0"/>
              <a:t> is an information system resource whose value lies in unauthorized or illicit use of that</a:t>
            </a:r>
            <a:r>
              <a:rPr lang="fa-IR" sz="2600" dirty="0" smtClean="0"/>
              <a:t> </a:t>
            </a:r>
            <a:r>
              <a:rPr lang="en-GB" sz="2600" dirty="0" smtClean="0"/>
              <a:t>resource.”</a:t>
            </a:r>
            <a:endParaRPr lang="fa-IR" sz="2600" dirty="0" smtClean="0"/>
          </a:p>
          <a:p>
            <a:pPr>
              <a:lnSpc>
                <a:spcPct val="150000"/>
              </a:lnSpc>
              <a:buFontTx/>
              <a:buNone/>
            </a:pPr>
            <a:r>
              <a:rPr lang="en-US" sz="2600" dirty="0" smtClean="0"/>
              <a:t>Unlike firewalls or IDS sensors, </a:t>
            </a:r>
            <a:r>
              <a:rPr lang="en-US" sz="2600" dirty="0" err="1" smtClean="0"/>
              <a:t>honeypots</a:t>
            </a:r>
            <a:r>
              <a:rPr lang="en-US" sz="2600" dirty="0" smtClean="0"/>
              <a:t> are something you want the bad guys to interact with.</a:t>
            </a:r>
            <a:endParaRPr lang="en-GB" sz="2600" dirty="0" smtClean="0"/>
          </a:p>
        </p:txBody>
      </p:sp>
      <p:pic>
        <p:nvPicPr>
          <p:cNvPr id="10" name="Picture 4" descr="honeypo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9551" y="1954213"/>
            <a:ext cx="2286000" cy="3429000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How </a:t>
            </a:r>
            <a:r>
              <a:rPr kumimoji="0" lang="en-US" sz="40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honeypots</a:t>
            </a: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 work?</a:t>
            </a:r>
            <a:endParaRPr kumimoji="0" lang="en-US" sz="40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q"/>
              <a:defRPr/>
            </a:pPr>
            <a:r>
              <a:rPr lang="en-US" sz="2600" dirty="0" smtClean="0"/>
              <a:t> Simple concept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 resource that expects no data, so any traffic to or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tabLst/>
              <a:defRPr/>
            </a:pPr>
            <a:r>
              <a:rPr lang="en-US" sz="2600" dirty="0" smtClean="0"/>
              <a:t>   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from it is most likely unauthorized activity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endParaRPr lang="en-US" sz="2600" dirty="0" smtClean="0"/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US" sz="36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US" sz="3600" b="1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+mj-lt"/>
              </a:rPr>
              <a:t>What is the value of a </a:t>
            </a:r>
            <a:r>
              <a:rPr lang="en-US" sz="3600" b="1" i="1" u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+mj-lt"/>
              </a:rPr>
              <a:t>honeypot</a:t>
            </a:r>
            <a:r>
              <a:rPr lang="en-US" sz="3600" b="1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+mj-lt"/>
              </a:rPr>
              <a:t>,? what can it do for me?</a:t>
            </a:r>
            <a:endParaRPr lang="en-US" sz="3600" i="1" u="none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</a:pPr>
            <a:endParaRPr lang="en-US" sz="2400" dirty="0" smtClean="0"/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err="1" smtClean="0"/>
              <a:t>Honeypots</a:t>
            </a:r>
            <a:r>
              <a:rPr lang="en-US" sz="2400" dirty="0" smtClean="0"/>
              <a:t> are unique, they don't solve a specific problem.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 Instead, they are a highly flexible tool with many different applications to security.</a:t>
            </a:r>
          </a:p>
          <a:p>
            <a:pPr>
              <a:lnSpc>
                <a:spcPct val="150000"/>
              </a:lnSpc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</a:pPr>
            <a:r>
              <a:rPr lang="en-US" sz="2400" dirty="0" smtClean="0"/>
              <a:t> It all depends on what you want to achieve. 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066800"/>
          </a:xfrm>
        </p:spPr>
        <p:txBody>
          <a:bodyPr>
            <a:normAutofit/>
          </a:bodyPr>
          <a:lstStyle/>
          <a:p>
            <a:pPr algn="l"/>
            <a:r>
              <a:rPr lang="en-US" sz="4000" i="1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Physical &amp; virtual </a:t>
            </a:r>
            <a:r>
              <a:rPr lang="en-US" sz="4000" i="1" u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</a:rPr>
              <a:t>honeypots</a:t>
            </a:r>
            <a:endParaRPr lang="en-US" sz="4000" i="1" u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57200" y="1905000"/>
            <a:ext cx="7848600" cy="4495800"/>
          </a:xfrm>
        </p:spPr>
        <p:txBody>
          <a:bodyPr>
            <a:normAutofit/>
          </a:bodyPr>
          <a:lstStyle/>
          <a:p>
            <a:pPr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dirty="0" smtClean="0"/>
              <a:t>A physical </a:t>
            </a:r>
            <a:r>
              <a:rPr lang="en-US" sz="2400" dirty="0" err="1" smtClean="0"/>
              <a:t>honeypot</a:t>
            </a:r>
            <a:r>
              <a:rPr lang="en-US" sz="2400" dirty="0" smtClean="0"/>
              <a:t> is a real machine with its own IP address.</a:t>
            </a:r>
          </a:p>
          <a:p>
            <a:pPr algn="l">
              <a:buClr>
                <a:schemeClr val="accent1">
                  <a:lumMod val="50000"/>
                </a:schemeClr>
              </a:buClr>
            </a:pPr>
            <a:endParaRPr lang="en-US" sz="2400" dirty="0" smtClean="0"/>
          </a:p>
          <a:p>
            <a:pPr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dirty="0" smtClean="0"/>
              <a:t>A virtual </a:t>
            </a:r>
            <a:r>
              <a:rPr lang="en-US" sz="2400" dirty="0" err="1" smtClean="0"/>
              <a:t>honeypot</a:t>
            </a:r>
            <a:r>
              <a:rPr lang="en-US" sz="2400" dirty="0" smtClean="0"/>
              <a:t> is a simulated machine with modeled behaviors, one of which is the ability to respond to network traffic.</a:t>
            </a:r>
          </a:p>
          <a:p>
            <a:pPr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endParaRPr lang="en-US" sz="2400" dirty="0" smtClean="0"/>
          </a:p>
          <a:p>
            <a:pPr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ü"/>
            </a:pPr>
            <a:r>
              <a:rPr lang="en-US" sz="2400" dirty="0" smtClean="0"/>
              <a:t>Multiple virtual </a:t>
            </a:r>
            <a:r>
              <a:rPr lang="en-US" sz="2400" dirty="0" err="1" smtClean="0"/>
              <a:t>honeypots</a:t>
            </a:r>
            <a:r>
              <a:rPr lang="en-US" sz="2400" dirty="0" smtClean="0"/>
              <a:t> can be simulated on a single system. </a:t>
            </a:r>
            <a:br>
              <a:rPr lang="en-US" sz="2400" dirty="0" smtClean="0"/>
            </a:b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uLnTx/>
                <a:uFillTx/>
                <a:latin typeface="+mj-lt"/>
                <a:ea typeface="+mj-ea"/>
                <a:cs typeface="+mj-cs"/>
              </a:rPr>
              <a:t>Advantages</a:t>
            </a:r>
            <a:endParaRPr kumimoji="0" lang="en-US" sz="40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04800" y="2057400"/>
            <a:ext cx="8153400" cy="3505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457200" marR="0" lvl="1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lang="en-US" sz="2400" noProof="0" dirty="0" smtClean="0"/>
              <a:t> Small data with plenty values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New tools &amp;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tactics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Minimum requirement</a:t>
            </a:r>
          </a:p>
          <a:p>
            <a:pPr marL="457200" marR="0" lvl="1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lang="en-US" sz="2400" dirty="0" smtClean="0"/>
              <a:t> Encode or IPv6</a:t>
            </a:r>
            <a:endParaRPr lang="en-US" sz="2400" dirty="0"/>
          </a:p>
          <a:p>
            <a:pPr marL="457200" marR="0" lvl="1" indent="0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85000"/>
              <a:buFont typeface="Courier New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Simplicity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050"/>
          <p:cNvSpPr txBox="1">
            <a:spLocks noChangeArrowheads="1"/>
          </p:cNvSpPr>
          <p:nvPr/>
        </p:nvSpPr>
        <p:spPr>
          <a:xfrm>
            <a:off x="457200" y="609600"/>
            <a:ext cx="82296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endParaRPr lang="en-US" sz="3600" b="1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angle 2051"/>
          <p:cNvSpPr txBox="1">
            <a:spLocks noChangeArrowheads="1"/>
          </p:cNvSpPr>
          <p:nvPr/>
        </p:nvSpPr>
        <p:spPr>
          <a:xfrm>
            <a:off x="304800" y="762000"/>
            <a:ext cx="8458200" cy="640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40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uLnTx/>
                <a:uFillTx/>
                <a:latin typeface="+mn-lt"/>
                <a:ea typeface="+mn-ea"/>
                <a:cs typeface="+mn-cs"/>
              </a:rPr>
              <a:t>Disadvantages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en-US" sz="2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6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Limited view : 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Honeypots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can only track and capture activity that directly interacts with them. Therefore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honeypots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will not capture attacks against other systems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800" b="1" noProof="0" dirty="0" smtClean="0"/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800" i="1" noProof="0" dirty="0" smtClean="0">
                <a:solidFill>
                  <a:schemeClr val="accent1">
                    <a:lumMod val="50000"/>
                  </a:schemeClr>
                </a:solidFill>
              </a:rPr>
              <a:t>Risk :</a:t>
            </a:r>
          </a:p>
          <a:p>
            <a:pPr lvl="1">
              <a:spcBef>
                <a:spcPct val="20000"/>
              </a:spcBef>
              <a:defRPr/>
            </a:pPr>
            <a:r>
              <a:rPr lang="en-GB" sz="2400" dirty="0" smtClean="0"/>
              <a:t>Deploying a </a:t>
            </a:r>
            <a:r>
              <a:rPr lang="en-GB" sz="2400" dirty="0" err="1" smtClean="0"/>
              <a:t>honeypot</a:t>
            </a:r>
            <a:r>
              <a:rPr lang="en-GB" sz="2400" dirty="0" smtClean="0"/>
              <a:t> could create an additional risk and eventually put a whole organizations’ IT security at risk.</a:t>
            </a:r>
            <a:endParaRPr lang="en-US" sz="2400" dirty="0" smtClean="0"/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9600" y="533400"/>
            <a:ext cx="7924800" cy="12192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uLnTx/>
                <a:uFillTx/>
                <a:latin typeface="+mj-lt"/>
                <a:ea typeface="+mj-ea"/>
                <a:cs typeface="+mj-cs"/>
              </a:rPr>
              <a:t>Types of </a:t>
            </a:r>
            <a:r>
              <a:rPr kumimoji="0" lang="en-US" sz="4400" b="1" i="1" u="none" strike="noStrike" kern="1200" normalizeH="0" baseline="0" noProof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uLnTx/>
                <a:uFillTx/>
                <a:latin typeface="+mj-lt"/>
                <a:ea typeface="+mj-ea"/>
                <a:cs typeface="+mj-cs"/>
              </a:rPr>
              <a:t>honeypots</a:t>
            </a:r>
            <a:endParaRPr kumimoji="0" lang="en-US" sz="4400" b="1" i="1" u="none" strike="noStrike" kern="120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5802" y="2057400"/>
            <a:ext cx="6951663" cy="41148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Production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Honeypot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Research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Honeypot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buFont typeface="Wingdings" pitchFamily="2" charset="2"/>
              <a:buChar char="q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95000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rgbClr val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3661</TotalTime>
  <Words>780</Words>
  <Application>Microsoft Office PowerPoint</Application>
  <PresentationFormat>On-screen Show (4:3)</PresentationFormat>
  <Paragraphs>217</Paragraphs>
  <Slides>25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HONEYPOT whit virtual machine</vt:lpstr>
      <vt:lpstr>Slide 2</vt:lpstr>
      <vt:lpstr>Slide 3</vt:lpstr>
      <vt:lpstr>Slide 4</vt:lpstr>
      <vt:lpstr>  What is the value of a honeypot,? what can it do for me?</vt:lpstr>
      <vt:lpstr>Physical &amp; virtual honeypots</vt:lpstr>
      <vt:lpstr>Slide 7</vt:lpstr>
      <vt:lpstr>Slide 8</vt:lpstr>
      <vt:lpstr>Slide 9</vt:lpstr>
      <vt:lpstr>Slide 10</vt:lpstr>
      <vt:lpstr>Slide 11</vt:lpstr>
      <vt:lpstr>    Advantages of low-interaction  honeypots</vt:lpstr>
      <vt:lpstr> Disadvantages of low-interaction   honeypots</vt:lpstr>
      <vt:lpstr>Slide 14</vt:lpstr>
      <vt:lpstr>Slide 15</vt:lpstr>
      <vt:lpstr>Slide 16</vt:lpstr>
      <vt:lpstr>Slide 17</vt:lpstr>
      <vt:lpstr>Slide 18</vt:lpstr>
      <vt:lpstr>Slide 19</vt:lpstr>
      <vt:lpstr>virtual honeynets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arshad5</dc:creator>
  <cp:lastModifiedBy>Elham</cp:lastModifiedBy>
  <cp:revision>349</cp:revision>
  <dcterms:created xsi:type="dcterms:W3CDTF">2009-12-16T11:54:16Z</dcterms:created>
  <dcterms:modified xsi:type="dcterms:W3CDTF">2009-12-27T18:41:59Z</dcterms:modified>
</cp:coreProperties>
</file>