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3" r:id="rId1"/>
  </p:sldMasterIdLst>
  <p:notesMasterIdLst>
    <p:notesMasterId r:id="rId30"/>
  </p:notesMasterIdLst>
  <p:handoutMasterIdLst>
    <p:handoutMasterId r:id="rId31"/>
  </p:handoutMasterIdLst>
  <p:sldIdLst>
    <p:sldId id="256" r:id="rId2"/>
    <p:sldId id="301" r:id="rId3"/>
    <p:sldId id="305" r:id="rId4"/>
    <p:sldId id="300" r:id="rId5"/>
    <p:sldId id="257" r:id="rId6"/>
    <p:sldId id="258" r:id="rId7"/>
    <p:sldId id="302" r:id="rId8"/>
    <p:sldId id="259" r:id="rId9"/>
    <p:sldId id="306" r:id="rId10"/>
    <p:sldId id="260" r:id="rId11"/>
    <p:sldId id="261" r:id="rId12"/>
    <p:sldId id="262" r:id="rId13"/>
    <p:sldId id="263" r:id="rId14"/>
    <p:sldId id="266" r:id="rId15"/>
    <p:sldId id="271" r:id="rId16"/>
    <p:sldId id="272" r:id="rId17"/>
    <p:sldId id="273" r:id="rId18"/>
    <p:sldId id="274" r:id="rId19"/>
    <p:sldId id="278" r:id="rId20"/>
    <p:sldId id="279" r:id="rId21"/>
    <p:sldId id="280" r:id="rId22"/>
    <p:sldId id="281" r:id="rId23"/>
    <p:sldId id="304" r:id="rId24"/>
    <p:sldId id="282" r:id="rId25"/>
    <p:sldId id="283" r:id="rId26"/>
    <p:sldId id="284" r:id="rId27"/>
    <p:sldId id="285" r:id="rId28"/>
    <p:sldId id="299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87251CF-D932-4968-85C5-3A990B44EA9D}" type="datetimeFigureOut">
              <a:rPr lang="en-US"/>
              <a:pPr>
                <a:defRPr/>
              </a:pPr>
              <a:t>1/1/2010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D740F1A-8B1F-44D6-8C26-A8A766CEE4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2571C62-4BF2-4F5D-8509-B0C6C7C072C8}" type="datetimeFigureOut">
              <a:rPr lang="en-US"/>
              <a:pPr>
                <a:defRPr/>
              </a:pPr>
              <a:t>1/1/2010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1569FF3-1C5F-44FD-AB34-B01A7B3AD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F7C7E2-8270-4EF2-90A0-D9FB2BB8D706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EDB098-CFB6-400E-92AB-BD895A54B966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Virtualizing the Datacenter Without Compromising Server Performance</a:t>
            </a: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94BD298-2A8A-4878-BA44-8EC91278CE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Virtualizing the Datacenter Without Compromising Server Performance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7CACB-E074-412C-A574-BB182E552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Virtualizing the Datacenter Without Compromising Server Performance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53C38-C253-4769-839F-0E25BCADDB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Virtualizing the Datacenter Without Compromising Server Performance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6DCE6-7A14-4ADD-AB51-6CCC401277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Virtualizing the Datacenter Without Compromising Server Performance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A2A948-DE42-41F1-A15A-AACEF9EA3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Virtualizing the Datacenter Without Compromising Server Performance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A38C44-8B63-4FBB-98C7-EEAFA56B15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Virtualizing the Datacenter Without Compromising Server Performance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F466AD-EFD3-4AE6-83B2-D0A3C7BA7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Virtualizing the Datacenter Without Compromising Server Performance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CACC88-E2D1-4BC3-9D3D-0DF3A2066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Virtualizing the Datacenter Without Compromising Server Performance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946DA-45AE-400A-8F74-19571CAFDB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Virtualizing the Datacenter Without Compromising Server Performance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02A536-840F-4F8A-8517-50CB55E34C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Virtualizing the Datacenter Without Compromising Server Performance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4487E46-2605-405C-8CA0-37C139054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Virtualizing the Datacenter Without Compromising Server Performance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A7E1505-26A1-4949-97B0-44351ACEC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88" r:id="rId2"/>
    <p:sldLayoutId id="2147483893" r:id="rId3"/>
    <p:sldLayoutId id="2147483894" r:id="rId4"/>
    <p:sldLayoutId id="2147483895" r:id="rId5"/>
    <p:sldLayoutId id="2147483896" r:id="rId6"/>
    <p:sldLayoutId id="2147483889" r:id="rId7"/>
    <p:sldLayoutId id="2147483897" r:id="rId8"/>
    <p:sldLayoutId id="2147483898" r:id="rId9"/>
    <p:sldLayoutId id="2147483890" r:id="rId10"/>
    <p:sldLayoutId id="214748389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hadighi@ustmb.ac.i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dorbit.com/news/technology/1374175/server_farms_becoming_a_cash_crop_in_the_midwes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0080" y="228600"/>
            <a:ext cx="7772400" cy="2362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Virtualizing</a:t>
            </a:r>
            <a:r>
              <a:rPr lang="en-US" dirty="0" smtClean="0"/>
              <a:t> the  Datacenter</a:t>
            </a:r>
            <a:br>
              <a:rPr lang="en-US" dirty="0" smtClean="0"/>
            </a:br>
            <a:r>
              <a:rPr lang="en-US" dirty="0" smtClean="0"/>
              <a:t>Without Compromising Server Performance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276600"/>
            <a:ext cx="7772400" cy="1752600"/>
          </a:xfrm>
        </p:spPr>
        <p:txBody>
          <a:bodyPr/>
          <a:lstStyle/>
          <a:p>
            <a:pPr marR="0" algn="ctr" eaLnBrk="1" hangingPunct="1">
              <a:lnSpc>
                <a:spcPct val="80000"/>
              </a:lnSpc>
            </a:pPr>
            <a:r>
              <a:rPr lang="en-US" sz="1900" dirty="0" smtClean="0"/>
              <a:t>Virtual Machine Course</a:t>
            </a:r>
          </a:p>
          <a:p>
            <a:pPr marR="0" algn="ctr" eaLnBrk="1" hangingPunct="1">
              <a:lnSpc>
                <a:spcPct val="80000"/>
              </a:lnSpc>
            </a:pPr>
            <a:r>
              <a:rPr lang="en-US" sz="1900" dirty="0" err="1" smtClean="0"/>
              <a:t>Rofideh</a:t>
            </a:r>
            <a:r>
              <a:rPr lang="en-US" sz="1900" dirty="0" smtClean="0"/>
              <a:t> </a:t>
            </a:r>
            <a:r>
              <a:rPr lang="en-US" sz="1900" dirty="0" err="1" smtClean="0"/>
              <a:t>Hadighi</a:t>
            </a:r>
            <a:endParaRPr lang="en-US" sz="1900" dirty="0" smtClean="0"/>
          </a:p>
          <a:p>
            <a:pPr marR="0" algn="ctr" eaLnBrk="1" hangingPunct="1">
              <a:lnSpc>
                <a:spcPct val="80000"/>
              </a:lnSpc>
            </a:pPr>
            <a:r>
              <a:rPr lang="en-US" sz="1900" dirty="0" smtClean="0"/>
              <a:t>University of Science and Technology of </a:t>
            </a:r>
            <a:r>
              <a:rPr lang="en-US" sz="1900" dirty="0" err="1" smtClean="0"/>
              <a:t>Mazandaran</a:t>
            </a:r>
            <a:r>
              <a:rPr lang="en-US" sz="1900" dirty="0" smtClean="0"/>
              <a:t>,</a:t>
            </a:r>
          </a:p>
          <a:p>
            <a:pPr marR="0" algn="ctr" eaLnBrk="1" hangingPunct="1">
              <a:lnSpc>
                <a:spcPct val="80000"/>
              </a:lnSpc>
            </a:pPr>
            <a:r>
              <a:rPr lang="en-US" sz="1900" dirty="0" smtClean="0">
                <a:hlinkClick r:id="rId2"/>
              </a:rPr>
              <a:t>rhadighi@ustmb.ac.ir</a:t>
            </a:r>
            <a:endParaRPr lang="en-US" sz="1900" dirty="0" smtClean="0"/>
          </a:p>
          <a:p>
            <a:pPr marR="0" algn="ctr" eaLnBrk="1" hangingPunct="1">
              <a:lnSpc>
                <a:spcPct val="80000"/>
              </a:lnSpc>
            </a:pPr>
            <a:r>
              <a:rPr lang="en-US" sz="1900" dirty="0" smtClean="0"/>
              <a:t>31 Dec 2009</a:t>
            </a:r>
          </a:p>
          <a:p>
            <a:pPr marR="0" algn="ctr" eaLnBrk="1" hangingPunct="1">
              <a:lnSpc>
                <a:spcPct val="80000"/>
              </a:lnSpc>
            </a:pPr>
            <a:endParaRPr lang="en-US" sz="1900" dirty="0" smtClean="0"/>
          </a:p>
          <a:p>
            <a:pPr marR="0" algn="ctr" eaLnBrk="1" hangingPunct="1">
              <a:lnSpc>
                <a:spcPct val="80000"/>
              </a:lnSpc>
            </a:pPr>
            <a:endParaRPr lang="en-US" sz="1900" dirty="0" smtClean="0"/>
          </a:p>
          <a:p>
            <a:pPr marR="0" algn="ctr" eaLnBrk="1" hangingPunct="1">
              <a:lnSpc>
                <a:spcPct val="80000"/>
              </a:lnSpc>
            </a:pPr>
            <a:endParaRPr lang="en-US" sz="1900" dirty="0" smtClean="0"/>
          </a:p>
          <a:p>
            <a:pPr marR="0" algn="ctr" eaLnBrk="1" hangingPunct="1">
              <a:lnSpc>
                <a:spcPct val="80000"/>
              </a:lnSpc>
            </a:pPr>
            <a:endParaRPr lang="en-US" sz="19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91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Basic concept of server virtualization</a:t>
            </a:r>
            <a:endParaRPr lang="en-US" dirty="0"/>
          </a:p>
        </p:txBody>
      </p:sp>
      <p:sp>
        <p:nvSpPr>
          <p:cNvPr id="16387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  <a:p>
            <a:pPr algn="ctr" eaLnBrk="1" hangingPunct="1">
              <a:buFont typeface="Wingdings 3" pitchFamily="18" charset="2"/>
              <a:buNone/>
            </a:pPr>
            <a:endParaRPr lang="en-US" dirty="0" smtClean="0"/>
          </a:p>
          <a:p>
            <a:pPr algn="ctr" eaLnBrk="1" hangingPunct="1">
              <a:buFont typeface="Wingdings 3" pitchFamily="18" charset="2"/>
              <a:buNone/>
            </a:pPr>
            <a:r>
              <a:rPr lang="en-US" sz="1800" dirty="0" smtClean="0"/>
              <a:t>Figure2.[1]</a:t>
            </a:r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00200"/>
            <a:ext cx="7620000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019800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9C7B46A-575E-472A-AC39-687D134FDA8B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16390" name="Footer Placeholder 7"/>
          <p:cNvSpPr>
            <a:spLocks noGrp="1"/>
          </p:cNvSpPr>
          <p:nvPr>
            <p:ph type="ftr" sz="quarter" idx="11"/>
          </p:nvPr>
        </p:nvSpPr>
        <p:spPr bwMode="auto">
          <a:xfrm>
            <a:off x="3810000" y="6019800"/>
            <a:ext cx="4800600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>
          <a:xfrm>
            <a:off x="76200" y="1371600"/>
            <a:ext cx="8610600" cy="4635500"/>
          </a:xfrm>
        </p:spPr>
        <p:txBody>
          <a:bodyPr/>
          <a:lstStyle/>
          <a:p>
            <a:pPr algn="just" eaLnBrk="1" hangingPunct="1">
              <a:defRPr/>
            </a:pPr>
            <a:endParaRPr lang="en-US" dirty="0" smtClean="0"/>
          </a:p>
          <a:p>
            <a:pPr algn="just" eaLnBrk="1" hangingPunct="1">
              <a:defRPr/>
            </a:pPr>
            <a:r>
              <a:rPr lang="en-US" dirty="0" smtClean="0"/>
              <a:t>Enhanced hardware utilization:</a:t>
            </a:r>
          </a:p>
          <a:p>
            <a:pPr lvl="1" algn="just" eaLnBrk="1" hangingPunct="1">
              <a:defRPr/>
            </a:pPr>
            <a:r>
              <a:rPr lang="en-US" sz="2700" dirty="0" smtClean="0"/>
              <a:t>Consolidating underutilized servers into a fewer consolidated resources.</a:t>
            </a:r>
          </a:p>
          <a:p>
            <a:pPr marL="365125" lvl="1" indent="-255588" algn="just" eaLnBrk="1" hangingPunct="1">
              <a:spcBef>
                <a:spcPts val="400"/>
              </a:spcBef>
              <a:buSzPct val="68000"/>
              <a:buFont typeface="Wingdings 3" pitchFamily="18" charset="2"/>
              <a:buChar char=""/>
              <a:defRPr/>
            </a:pPr>
            <a:r>
              <a:rPr lang="en-US" sz="2700" dirty="0" smtClean="0"/>
              <a:t>Agile provisioning and deployment:</a:t>
            </a:r>
          </a:p>
          <a:p>
            <a:pPr lvl="1" algn="just" eaLnBrk="1" hangingPunct="1">
              <a:defRPr/>
            </a:pPr>
            <a:r>
              <a:rPr lang="en-US" sz="2700" dirty="0" smtClean="0"/>
              <a:t>Encapsulated files reside on the host machine.</a:t>
            </a:r>
          </a:p>
          <a:p>
            <a:pPr lvl="1" algn="just" eaLnBrk="1" hangingPunct="1">
              <a:defRPr/>
            </a:pPr>
            <a:r>
              <a:rPr lang="en-US" sz="2700" dirty="0" smtClean="0"/>
              <a:t>readily cloned and reused.</a:t>
            </a:r>
          </a:p>
          <a:p>
            <a:pPr lvl="1" algn="just" eaLnBrk="1" hangingPunct="1">
              <a:defRPr/>
            </a:pPr>
            <a:r>
              <a:rPr lang="en-US" sz="2700" dirty="0" smtClean="0"/>
              <a:t>New virtual server on an existing physical machine.</a:t>
            </a:r>
          </a:p>
          <a:p>
            <a:pPr lvl="1" algn="just" eaLnBrk="1" hangingPunct="1">
              <a:defRPr/>
            </a:pPr>
            <a:r>
              <a:rPr lang="en-US" sz="2700" dirty="0" smtClean="0"/>
              <a:t>No additional hardware, software.</a:t>
            </a:r>
          </a:p>
          <a:p>
            <a:pPr lvl="1" eaLnBrk="1" hangingPunct="1">
              <a:defRPr/>
            </a:pPr>
            <a:endParaRPr lang="en-US" sz="2800" dirty="0" smtClean="0"/>
          </a:p>
          <a:p>
            <a:pPr lvl="1" eaLnBrk="1" hangingPunct="1">
              <a:defRPr/>
            </a:pPr>
            <a:endParaRPr lang="en-US" sz="2800" dirty="0" smtClean="0"/>
          </a:p>
          <a:p>
            <a:pPr lvl="1" eaLnBrk="1" hangingPunct="1">
              <a:defRPr/>
            </a:pPr>
            <a:endParaRPr lang="en-US" sz="2800" dirty="0" smtClean="0"/>
          </a:p>
          <a:p>
            <a:pPr lvl="1" eaLnBrk="1" hangingPunct="1">
              <a:defRPr/>
            </a:pPr>
            <a:endParaRPr lang="en-US" sz="2800" dirty="0" smtClean="0"/>
          </a:p>
          <a:p>
            <a:pPr marL="365125" lvl="1" indent="-255588" algn="just" eaLnBrk="1" hangingPunct="1">
              <a:spcBef>
                <a:spcPts val="400"/>
              </a:spcBef>
              <a:buSzPct val="68000"/>
              <a:buFont typeface="Wingdings 3" pitchFamily="18" charset="2"/>
              <a:buChar char=""/>
              <a:defRPr/>
            </a:pPr>
            <a:endParaRPr lang="en-US" sz="2800" dirty="0" smtClean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91600" cy="1143000"/>
          </a:xfrm>
        </p:spPr>
        <p:txBody>
          <a:bodyPr>
            <a:noAutofit/>
          </a:bodyPr>
          <a:lstStyle/>
          <a:p>
            <a:pPr algn="ctr" defTabSz="274320" eaLnBrk="1" fontAlgn="auto" hangingPunct="1">
              <a:spcAft>
                <a:spcPts val="0"/>
              </a:spcAft>
              <a:defRPr/>
            </a:pPr>
            <a:r>
              <a:rPr lang="en-US" sz="3500" dirty="0" smtClean="0"/>
              <a:t>Good 	things	  about	 server virtualization</a:t>
            </a:r>
            <a:endParaRPr lang="en-US" sz="3500" dirty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5E11A5A-E2DE-46AD-B093-C57E7DAD22C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886200" y="6248400"/>
            <a:ext cx="4953000" cy="525463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en-US" smtClean="0"/>
              <a:t>Virtualizing the Datacenter Without Compromising Server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>
          <a:xfrm>
            <a:off x="304800" y="1481138"/>
            <a:ext cx="8839200" cy="4525962"/>
          </a:xfrm>
        </p:spPr>
        <p:txBody>
          <a:bodyPr/>
          <a:lstStyle/>
          <a:p>
            <a:pPr algn="just" eaLnBrk="1" hangingPunct="1"/>
            <a:r>
              <a:rPr lang="en-US" dirty="0" smtClean="0"/>
              <a:t>Lower total cost of ownership(TCO)</a:t>
            </a:r>
          </a:p>
          <a:p>
            <a:pPr lvl="1" eaLnBrk="1" hangingPunct="1"/>
            <a:r>
              <a:rPr lang="en-US" sz="2700" dirty="0" smtClean="0"/>
              <a:t>Through consolidation.</a:t>
            </a:r>
          </a:p>
          <a:p>
            <a:pPr lvl="2" eaLnBrk="1" hangingPunct="1"/>
            <a:r>
              <a:rPr lang="en-US" sz="2700" dirty="0" smtClean="0"/>
              <a:t>(1)deferred purchase of new servers.</a:t>
            </a:r>
          </a:p>
          <a:p>
            <a:pPr lvl="2" eaLnBrk="1" hangingPunct="1"/>
            <a:r>
              <a:rPr lang="en-US" sz="2700" dirty="0" smtClean="0"/>
              <a:t>(2)lower maintenance costs.</a:t>
            </a:r>
          </a:p>
          <a:p>
            <a:pPr lvl="2" eaLnBrk="1" hangingPunct="1"/>
            <a:r>
              <a:rPr lang="en-US" sz="2700" dirty="0" smtClean="0"/>
              <a:t>(3)increase performance per watt.</a:t>
            </a:r>
          </a:p>
          <a:p>
            <a:pPr lvl="2" eaLnBrk="1" hangingPunct="1"/>
            <a:r>
              <a:rPr lang="en-US" sz="2700" dirty="0" smtClean="0"/>
              <a:t>(4)lower power, cooling and cabling  requirements.</a:t>
            </a:r>
          </a:p>
          <a:p>
            <a:pPr lvl="2" eaLnBrk="1" hangingPunct="1"/>
            <a:r>
              <a:rPr lang="en-US" sz="2700" dirty="0" smtClean="0"/>
              <a:t>(5)lower disaster recovery costs.</a:t>
            </a:r>
          </a:p>
          <a:p>
            <a:pPr lvl="2" algn="just" eaLnBrk="1" hangingPunct="1"/>
            <a:endParaRPr lang="en-US" sz="2700" dirty="0" smtClean="0"/>
          </a:p>
          <a:p>
            <a:pPr lvl="2" algn="just" eaLnBrk="1" hangingPunct="1"/>
            <a:endParaRPr lang="en-US" sz="2700" dirty="0" smtClean="0"/>
          </a:p>
          <a:p>
            <a:pPr lvl="1" algn="just" eaLnBrk="1" hangingPunct="1"/>
            <a:endParaRPr lang="en-US" sz="2700" dirty="0" smtClean="0"/>
          </a:p>
          <a:p>
            <a:pPr algn="just" eaLnBrk="1" hangingPunct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Good  t</a:t>
            </a:r>
            <a:r>
              <a:rPr lang="en-US" sz="3900" dirty="0" smtClean="0"/>
              <a:t>hings </a:t>
            </a:r>
            <a:r>
              <a:rPr lang="en-US" dirty="0" smtClean="0"/>
              <a:t> about  server virtualization(Cont`d)</a:t>
            </a:r>
            <a:endParaRPr 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096000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AD8D4AB-8AE7-46E9-BD33-28AB59D2CB0B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581400" y="6019800"/>
            <a:ext cx="5181599" cy="449262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/>
          <p:cNvSpPr>
            <a:spLocks noGrp="1"/>
          </p:cNvSpPr>
          <p:nvPr>
            <p:ph idx="1"/>
          </p:nvPr>
        </p:nvSpPr>
        <p:spPr>
          <a:xfrm>
            <a:off x="0" y="1481138"/>
            <a:ext cx="9144000" cy="4525962"/>
          </a:xfrm>
        </p:spPr>
        <p:txBody>
          <a:bodyPr/>
          <a:lstStyle/>
          <a:p>
            <a:pPr marL="274320" indent="-182880" algn="just" eaLnBrk="1" hangingPunct="1"/>
            <a:endParaRPr lang="en-US" sz="2800" dirty="0" smtClean="0"/>
          </a:p>
          <a:p>
            <a:pPr marL="274320" indent="-182880" algn="just" eaLnBrk="1" hangingPunct="1"/>
            <a:r>
              <a:rPr lang="en-US" sz="2800" dirty="0" smtClean="0"/>
              <a:t>Enhanced availability :</a:t>
            </a:r>
          </a:p>
          <a:p>
            <a:pPr marL="365760" lvl="1" indent="-182880" algn="just" eaLnBrk="1" hangingPunct="1">
              <a:buFont typeface="Arial" charset="0"/>
              <a:buChar char="•"/>
            </a:pPr>
            <a:r>
              <a:rPr lang="en-US" sz="2800" dirty="0" smtClean="0"/>
              <a:t>With isolation</a:t>
            </a:r>
          </a:p>
          <a:p>
            <a:pPr marL="741362" lvl="3" indent="-182880" algn="just" eaLnBrk="1" hangingPunct="1"/>
            <a:r>
              <a:rPr lang="en-US" sz="2800" dirty="0" smtClean="0"/>
              <a:t>No effect on host with the crash of guest.</a:t>
            </a:r>
          </a:p>
          <a:p>
            <a:pPr marL="365760" lvl="1" indent="-182880" algn="just" eaLnBrk="1" hangingPunct="1">
              <a:buFont typeface="Arial" charset="0"/>
              <a:buChar char="•"/>
            </a:pPr>
            <a:r>
              <a:rPr lang="en-US" sz="2800" dirty="0" smtClean="0"/>
              <a:t>Unaware of the underlying hardware.</a:t>
            </a:r>
          </a:p>
          <a:p>
            <a:pPr marL="741362" lvl="3" indent="-182880" algn="just" eaLnBrk="1" hangingPunct="1"/>
            <a:r>
              <a:rPr lang="en-US" sz="2800" dirty="0" smtClean="0"/>
              <a:t>Easy transfer from one physical server to another.</a:t>
            </a:r>
          </a:p>
          <a:p>
            <a:pPr marL="741362" lvl="3" indent="-182880" algn="just" eaLnBrk="1" hangingPunct="1"/>
            <a:r>
              <a:rPr lang="en-US" sz="2800" dirty="0" smtClean="0"/>
              <a:t>Easy perform backup and disaster recovery.</a:t>
            </a:r>
          </a:p>
          <a:p>
            <a:pPr marL="1143000" lvl="6" indent="-182880" algn="just"/>
            <a:r>
              <a:rPr lang="en-US" sz="2800" dirty="0" smtClean="0"/>
              <a:t>Taking a snapshot (virtual image).</a:t>
            </a:r>
          </a:p>
          <a:p>
            <a:pPr marL="274320" lvl="3" indent="-182880" algn="just" eaLnBrk="1" hangingPunct="1"/>
            <a:endParaRPr lang="en-US" sz="2800" dirty="0" smtClean="0"/>
          </a:p>
          <a:p>
            <a:pPr marL="274320" indent="-182880" algn="just" eaLnBrk="1" hangingPunct="1">
              <a:buFont typeface="Wingdings 3" pitchFamily="18" charset="2"/>
              <a:buNone/>
            </a:pPr>
            <a:endParaRPr lang="en-US" sz="2800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188075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4301B73-00B5-46D6-A862-6A51F50D1467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886200" y="6096000"/>
            <a:ext cx="4800601" cy="449262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defTabSz="0" eaLnBrk="1" fontAlgn="auto" hangingPunct="1">
              <a:spcAft>
                <a:spcPts val="0"/>
              </a:spcAft>
              <a:defRPr/>
            </a:pPr>
            <a:r>
              <a:rPr lang="en-US" dirty="0" smtClean="0"/>
              <a:t>Good  things  about  Server Virtualization(Cont`d)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525962"/>
          </a:xfrm>
        </p:spPr>
        <p:txBody>
          <a:bodyPr/>
          <a:lstStyle/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Performance degradation:</a:t>
            </a:r>
          </a:p>
          <a:p>
            <a:pPr lvl="1" eaLnBrk="1" hangingPunct="1"/>
            <a:r>
              <a:rPr lang="en-US" sz="2800" dirty="0" smtClean="0"/>
              <a:t>CPU Usage, and network performance.</a:t>
            </a:r>
          </a:p>
          <a:p>
            <a:pPr lvl="1" eaLnBrk="1" hangingPunct="1"/>
            <a:r>
              <a:rPr lang="en-US" sz="2800" dirty="0" smtClean="0"/>
              <a:t>Storage performance.</a:t>
            </a:r>
          </a:p>
          <a:p>
            <a:pPr lvl="1" eaLnBrk="1" hangingPunct="1"/>
            <a:r>
              <a:rPr lang="en-US" sz="2800" dirty="0" smtClean="0"/>
              <a:t>Memory performance.</a:t>
            </a:r>
          </a:p>
          <a:p>
            <a:pPr lvl="1" eaLnBrk="1" hangingPunct="1"/>
            <a:r>
              <a:rPr lang="en-US" sz="2800" dirty="0" smtClean="0"/>
              <a:t>I/O  bottleneck.</a:t>
            </a:r>
          </a:p>
          <a:p>
            <a:pPr eaLnBrk="1" hangingPunct="1"/>
            <a:r>
              <a:rPr lang="en-US" sz="2800" dirty="0" smtClean="0"/>
              <a:t>Scalability  constraints</a:t>
            </a:r>
          </a:p>
          <a:p>
            <a:pPr eaLnBrk="1" hangingPunct="1"/>
            <a:r>
              <a:rPr lang="en-US" sz="2800" dirty="0" smtClean="0"/>
              <a:t>Security  vulnerabilities</a:t>
            </a:r>
          </a:p>
          <a:p>
            <a:pPr eaLnBrk="1" hangingPunct="1"/>
            <a:endParaRPr lang="en-US" sz="2800" dirty="0" smtClean="0"/>
          </a:p>
          <a:p>
            <a:pPr lvl="1" eaLnBrk="1" hangingPunct="1"/>
            <a:endParaRPr lang="en-US" sz="2800" dirty="0" smtClean="0"/>
          </a:p>
          <a:p>
            <a:pPr lvl="1"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 bad things  about  server virtualization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019800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1D70586-D4E1-48D9-B690-55B01D575309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810000" y="5943600"/>
            <a:ext cx="4876799" cy="449263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2300" indent="-514350" eaLnBrk="1" hangingPunct="1">
              <a:buFont typeface="Lucida Sans Unicode" pitchFamily="34" charset="0"/>
              <a:buAutoNum type="arabicPeriod"/>
            </a:pPr>
            <a:endParaRPr lang="en-US" dirty="0" smtClean="0"/>
          </a:p>
          <a:p>
            <a:pPr marL="622300" indent="-514350" eaLnBrk="1" hangingPunct="1">
              <a:buFont typeface="Lucida Sans Unicode" pitchFamily="34" charset="0"/>
              <a:buAutoNum type="arabicPeriod"/>
            </a:pPr>
            <a:r>
              <a:rPr lang="en-US" dirty="0" smtClean="0"/>
              <a:t>Selective Virtualization.</a:t>
            </a:r>
          </a:p>
          <a:p>
            <a:pPr marL="622300" indent="-514350" eaLnBrk="1" hangingPunct="1">
              <a:buFont typeface="Lucida Sans Unicode" pitchFamily="34" charset="0"/>
              <a:buAutoNum type="arabicPeriod"/>
            </a:pPr>
            <a:r>
              <a:rPr lang="en-US" dirty="0" smtClean="0"/>
              <a:t>Direct  assignment of  physical NICs to VMs.</a:t>
            </a:r>
          </a:p>
          <a:p>
            <a:pPr marL="622300" indent="-514350" eaLnBrk="1" hangingPunct="1">
              <a:buFont typeface="Lucida Sans Unicode" pitchFamily="34" charset="0"/>
              <a:buAutoNum type="arabicPeriod"/>
            </a:pPr>
            <a:r>
              <a:rPr lang="en-US" dirty="0" smtClean="0"/>
              <a:t>Consolidating resources in a shared resource pool.</a:t>
            </a:r>
          </a:p>
          <a:p>
            <a:pPr marL="622300" indent="-514350" eaLnBrk="1" hangingPunct="1">
              <a:buFont typeface="Lucida Sans Unicode" pitchFamily="34" charset="0"/>
              <a:buAutoNum type="arabicPeriod"/>
            </a:pPr>
            <a:r>
              <a:rPr lang="en-US" dirty="0" smtClean="0"/>
              <a:t>Management tools for virtual environments</a:t>
            </a:r>
          </a:p>
          <a:p>
            <a:pPr marL="622300" indent="-514350" eaLnBrk="1" hangingPunct="1">
              <a:buFont typeface="Lucida Sans Unicode" pitchFamily="34" charset="0"/>
              <a:buAutoNum type="arabicPeriod"/>
            </a:pPr>
            <a:r>
              <a:rPr lang="en-US" dirty="0" smtClean="0"/>
              <a:t>Advances in processor and memory technologies.</a:t>
            </a:r>
          </a:p>
          <a:p>
            <a:pPr marL="622300" indent="-514350" eaLnBrk="1" hangingPunct="1">
              <a:buFont typeface="Wingdings 3" pitchFamily="18" charset="2"/>
              <a:buNone/>
            </a:pPr>
            <a:endParaRPr lang="en-US" dirty="0" smtClean="0"/>
          </a:p>
          <a:p>
            <a:pPr marL="622300" indent="-514350" eaLnBrk="1" hangingPunct="1">
              <a:buFont typeface="Lucida Sans Unicode" pitchFamily="34" charset="0"/>
              <a:buAutoNum type="arabicPeriod"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Virtualizing</a:t>
            </a:r>
            <a:r>
              <a:rPr lang="en-US" dirty="0" smtClean="0"/>
              <a:t>  while  safeguarding performance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10601" y="6172200"/>
            <a:ext cx="403224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DD4F396-A72F-4E40-99EF-F65874A03134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733800" y="6188075"/>
            <a:ext cx="4953000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"/>
          <p:cNvSpPr>
            <a:spLocks noGrp="1"/>
          </p:cNvSpPr>
          <p:nvPr>
            <p:ph idx="1"/>
          </p:nvPr>
        </p:nvSpPr>
        <p:spPr>
          <a:xfrm>
            <a:off x="304800" y="1481138"/>
            <a:ext cx="8686800" cy="4525962"/>
          </a:xfrm>
        </p:spPr>
        <p:txBody>
          <a:bodyPr/>
          <a:lstStyle/>
          <a:p>
            <a:pPr marL="182880" indent="-18288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800" dirty="0" smtClean="0"/>
              <a:t>I/O bottlenecks on hypervisor layer.</a:t>
            </a:r>
          </a:p>
          <a:p>
            <a:pPr marL="182880" indent="-182880" algn="just" eaLnBrk="1" hangingPunct="1"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2800" dirty="0" smtClean="0"/>
              <a:t>Safe to keep away from virtualization:</a:t>
            </a:r>
          </a:p>
          <a:p>
            <a:pPr lvl="2" algn="just" eaLnBrk="1" hangingPunct="1">
              <a:lnSpc>
                <a:spcPct val="150000"/>
              </a:lnSpc>
              <a:defRPr/>
            </a:pPr>
            <a:r>
              <a:rPr lang="en-US" sz="2800" dirty="0" smtClean="0"/>
              <a:t>Latency-sensitive application (such as ERP systems).</a:t>
            </a:r>
          </a:p>
          <a:p>
            <a:pPr lvl="2" algn="just" eaLnBrk="1" hangingPunct="1">
              <a:lnSpc>
                <a:spcPct val="150000"/>
              </a:lnSpc>
              <a:defRPr/>
            </a:pPr>
            <a:r>
              <a:rPr lang="en-US" sz="2800" dirty="0" smtClean="0"/>
              <a:t>Application  which exhibit peak utilization.</a:t>
            </a:r>
          </a:p>
          <a:p>
            <a:pPr eaLnBrk="1" hangingPunct="1">
              <a:lnSpc>
                <a:spcPct val="150000"/>
              </a:lnSpc>
              <a:defRPr/>
            </a:pPr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Selective virtualization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111875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5AC65F5-BF84-4391-A65B-916BC7B420B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886200" y="6172200"/>
            <a:ext cx="4800599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1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2"/>
          </a:xfrm>
        </p:spPr>
        <p:txBody>
          <a:bodyPr/>
          <a:lstStyle/>
          <a:p>
            <a:pPr algn="just" eaLnBrk="1" hangingPunct="1"/>
            <a:r>
              <a:rPr lang="en-US" sz="2800" dirty="0" smtClean="0"/>
              <a:t>Address the I/O bottleneck:</a:t>
            </a:r>
          </a:p>
          <a:p>
            <a:pPr lvl="1" algn="just" eaLnBrk="1" hangingPunct="1"/>
            <a:r>
              <a:rPr lang="en-US" sz="2800" dirty="0" smtClean="0"/>
              <a:t>Dedicate separate physical NICs to VMs.</a:t>
            </a:r>
          </a:p>
          <a:p>
            <a:pPr lvl="1" algn="just" eaLnBrk="1" hangingPunct="1"/>
            <a:r>
              <a:rPr lang="en-US" sz="2800" dirty="0" smtClean="0"/>
              <a:t>Each VM allowed to exchange data with a    dedicated physical NIC. </a:t>
            </a:r>
          </a:p>
          <a:p>
            <a:pPr algn="just" eaLnBrk="1" hangingPunct="1"/>
            <a:r>
              <a:rPr lang="en-US" sz="2800" dirty="0" smtClean="0"/>
              <a:t>VMM is excluded from the I/O data path. </a:t>
            </a:r>
          </a:p>
          <a:p>
            <a:pPr algn="just" eaLnBrk="1" hangingPunct="1"/>
            <a:r>
              <a:rPr lang="en-US" sz="2800" dirty="0" smtClean="0"/>
              <a:t>Direct memory access (DMA):</a:t>
            </a:r>
          </a:p>
          <a:p>
            <a:pPr lvl="1"/>
            <a:r>
              <a:rPr lang="en-US" sz="2800" dirty="0" smtClean="0"/>
              <a:t>Maps system memory access to the target VM.</a:t>
            </a:r>
          </a:p>
          <a:p>
            <a:pPr algn="just" eaLnBrk="1" hangingPunct="1"/>
            <a:endParaRPr lang="en-US" sz="2800" dirty="0" smtClean="0"/>
          </a:p>
          <a:p>
            <a:pPr algn="just" eaLnBrk="1" hangingPunct="1">
              <a:buFont typeface="Wingdings 3" pitchFamily="18" charset="2"/>
              <a:buNone/>
            </a:pPr>
            <a:r>
              <a:rPr lang="en-US" sz="2800" dirty="0" smtClean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smtClean="0"/>
              <a:t>Direct  assignment  of  physical  NICs to VMs</a:t>
            </a:r>
            <a:br>
              <a:rPr lang="en-US" sz="3500" dirty="0" smtClean="0"/>
            </a:br>
            <a:endParaRPr lang="en-US" sz="3500" dirty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111875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FB48D9D-D487-4A37-A168-193818C304B1}" type="slidenum">
              <a:rPr lang="en-US" smtClean="0"/>
              <a:pPr/>
              <a:t>17</a:t>
            </a:fld>
            <a:endParaRPr lang="en-US" dirty="0" smtClean="0"/>
          </a:p>
        </p:txBody>
      </p:sp>
      <p:sp>
        <p:nvSpPr>
          <p:cNvPr id="29701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733800" y="6019800"/>
            <a:ext cx="4876800" cy="525463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Direct  assignment of physical NICs to VMs(Cont`d)</a:t>
            </a:r>
            <a:endParaRPr lang="en-US" dirty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172200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493877B-93EE-462B-B66A-F8A6239CCAA9}" type="slidenum">
              <a:rPr lang="en-US" smtClean="0"/>
              <a:pPr/>
              <a:t>18</a:t>
            </a:fld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810000" y="6019800"/>
            <a:ext cx="4876801" cy="449262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1800" dirty="0" smtClean="0"/>
              <a:t>Figure3.</a:t>
            </a:r>
            <a:r>
              <a:rPr lang="en-US" sz="1800" i="1" dirty="0" smtClean="0"/>
              <a:t> Dedicating separate NICs to VMs.[1]</a:t>
            </a:r>
          </a:p>
          <a:p>
            <a:pPr algn="ctr">
              <a:buNone/>
            </a:pPr>
            <a:endParaRPr lang="en-US" dirty="0"/>
          </a:p>
        </p:txBody>
      </p:sp>
      <p:pic>
        <p:nvPicPr>
          <p:cNvPr id="9" name="Picture 8" descr="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1447800"/>
            <a:ext cx="5972175" cy="403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1"/>
          <p:cNvSpPr>
            <a:spLocks noGrp="1"/>
          </p:cNvSpPr>
          <p:nvPr>
            <p:ph idx="1"/>
          </p:nvPr>
        </p:nvSpPr>
        <p:spPr>
          <a:xfrm>
            <a:off x="0" y="1295400"/>
            <a:ext cx="8610600" cy="4864100"/>
          </a:xfrm>
        </p:spPr>
        <p:txBody>
          <a:bodyPr/>
          <a:lstStyle/>
          <a:p>
            <a:pPr eaLnBrk="1" hangingPunct="1"/>
            <a:r>
              <a:rPr lang="en-US" dirty="0" smtClean="0"/>
              <a:t>Allocate virtual machines to a resource pool.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algn="ctr" eaLnBrk="1" hangingPunct="1">
              <a:buFont typeface="Wingdings 3" pitchFamily="18" charset="2"/>
              <a:buNone/>
            </a:pPr>
            <a:endParaRPr lang="en-US" sz="1500" dirty="0" smtClean="0"/>
          </a:p>
          <a:p>
            <a:pPr algn="ctr" eaLnBrk="1" hangingPunct="1">
              <a:buFont typeface="Wingdings 3" pitchFamily="18" charset="2"/>
              <a:buNone/>
            </a:pPr>
            <a:r>
              <a:rPr lang="en-US" sz="1500" dirty="0" smtClean="0"/>
              <a:t>Figure4.Multiple VMs sharing a common resource pool.[1]</a:t>
            </a:r>
          </a:p>
          <a:p>
            <a:pPr eaLnBrk="1" hangingPunct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0668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Consolidating  resources  in  a shared resource  pool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172200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DDFA2C6-D177-4770-A52D-20A80D631146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657600" y="6096000"/>
            <a:ext cx="4800600" cy="449262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</a:p>
        </p:txBody>
      </p:sp>
      <p:pic>
        <p:nvPicPr>
          <p:cNvPr id="7" name="Picture 6" descr="1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752600"/>
            <a:ext cx="4362450" cy="33956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indent="-182880" algn="just" defTabSz="91440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sz="2800" dirty="0" err="1" smtClean="0"/>
              <a:t>Virtualizing</a:t>
            </a:r>
            <a:r>
              <a:rPr lang="en-US" sz="2800" dirty="0" smtClean="0"/>
              <a:t> the datacenter.</a:t>
            </a:r>
          </a:p>
          <a:p>
            <a:pPr marL="182880" indent="-182880" algn="just" defTabSz="91440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/>
              <a:t>Good things about server virtualization.</a:t>
            </a:r>
          </a:p>
          <a:p>
            <a:pPr marL="182880" indent="-182880" algn="just" defTabSz="91440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/>
              <a:t>Bad things about server virtualization.</a:t>
            </a:r>
          </a:p>
          <a:p>
            <a:pPr marL="182880" indent="-182880" algn="just" defTabSz="91440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sz="2800" dirty="0" err="1" smtClean="0"/>
              <a:t>Virtualizing</a:t>
            </a:r>
            <a:r>
              <a:rPr lang="en-US" sz="2800" dirty="0" smtClean="0"/>
              <a:t> while safeguarding performance. </a:t>
            </a:r>
          </a:p>
          <a:p>
            <a:pPr marL="182880" indent="-182880" algn="just" defTabSz="91440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/>
              <a:t>Future perspectives.</a:t>
            </a:r>
          </a:p>
          <a:p>
            <a:pPr marL="182880" indent="-182880" algn="just" defTabSz="91440"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pPr marL="182880" indent="-182880" algn="just" defTabSz="91440" eaLnBrk="1" hangingPunct="1">
              <a:lnSpc>
                <a:spcPct val="150000"/>
              </a:lnSpc>
              <a:spcBef>
                <a:spcPts val="0"/>
              </a:spcBef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ffectLst/>
                <a:latin typeface="+mn-lt"/>
              </a:rPr>
              <a:t>Outline</a:t>
            </a:r>
            <a:endParaRPr lang="en-US" sz="4000" dirty="0">
              <a:effectLst/>
              <a:latin typeface="+mn-lt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096000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83D8FD3-9E30-4BDA-8CB1-C5AFA57BEA0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886200" y="5791200"/>
            <a:ext cx="4800600" cy="6858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1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4953000"/>
          </a:xfrm>
        </p:spPr>
        <p:txBody>
          <a:bodyPr/>
          <a:lstStyle/>
          <a:p>
            <a:pPr marL="274320" indent="0" algn="just" defTabSz="182880"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/>
              <a:t>Pool offers :</a:t>
            </a:r>
          </a:p>
          <a:p>
            <a:pPr marL="457200" lvl="1" indent="0" algn="just" defTabSz="91440">
              <a:lnSpc>
                <a:spcPct val="150000"/>
              </a:lnSpc>
              <a:spcBef>
                <a:spcPts val="0"/>
              </a:spcBef>
              <a:tabLst>
                <a:tab pos="0" algn="l"/>
                <a:tab pos="91440" algn="l"/>
              </a:tabLst>
            </a:pPr>
            <a:r>
              <a:rPr lang="en-US" sz="2800" dirty="0" smtClean="0"/>
              <a:t>Processor,	 memory, disk, networking resources. </a:t>
            </a:r>
          </a:p>
          <a:p>
            <a:pPr marL="274320" indent="0" algn="just" defTabSz="182880"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/>
              <a:t>Distributed resource scheduler (DSR):</a:t>
            </a:r>
          </a:p>
          <a:p>
            <a:pPr marL="457200" lvl="1" indent="0" algn="just" defTabSz="182880"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/>
              <a:t>Dynamically balance VM workloads.</a:t>
            </a:r>
          </a:p>
          <a:p>
            <a:pPr marL="640080" lvl="2" indent="0" algn="just" defTabSz="182880"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/>
              <a:t>Free-up resources. </a:t>
            </a:r>
          </a:p>
          <a:p>
            <a:pPr marL="640080" lvl="2" indent="0" algn="just" defTabSz="182880"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/>
              <a:t>Light workload into a fewer number</a:t>
            </a:r>
          </a:p>
          <a:p>
            <a:pPr marL="640080" lvl="2" indent="0" algn="just" defTabSz="18288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 smtClean="0"/>
              <a:t> of physical severs.</a:t>
            </a:r>
          </a:p>
          <a:p>
            <a:pPr marL="457200" lvl="1" indent="0" algn="just" defTabSz="182880">
              <a:lnSpc>
                <a:spcPct val="150000"/>
              </a:lnSpc>
              <a:spcBef>
                <a:spcPts val="0"/>
              </a:spcBef>
            </a:pPr>
            <a:r>
              <a:rPr lang="en-US" sz="2800" dirty="0" smtClean="0"/>
              <a:t> Requesting additional resources.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700" dirty="0" smtClean="0"/>
              <a:t>Consolidating resources in a shared resource pool(Cont`d)</a:t>
            </a:r>
            <a:endParaRPr lang="en-US" sz="2700" dirty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172200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6006B7D-5B8A-4059-9A4A-E86999C93BF2}" type="slidenum">
              <a:rPr lang="en-US" smtClean="0"/>
              <a:pPr/>
              <a:t>20</a:t>
            </a:fld>
            <a:endParaRPr lang="en-US" dirty="0" smtClean="0"/>
          </a:p>
        </p:txBody>
      </p:sp>
      <p:sp>
        <p:nvSpPr>
          <p:cNvPr id="3584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657600" y="6096000"/>
            <a:ext cx="4953000" cy="449262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1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525962"/>
          </a:xfrm>
        </p:spPr>
        <p:txBody>
          <a:bodyPr/>
          <a:lstStyle/>
          <a:p>
            <a:r>
              <a:rPr lang="en-US" dirty="0" smtClean="0"/>
              <a:t>Intelligent management tools:</a:t>
            </a:r>
          </a:p>
          <a:p>
            <a:pPr lvl="1"/>
            <a:r>
              <a:rPr lang="en-US" sz="2700" dirty="0" smtClean="0"/>
              <a:t>Assist in optimizing:</a:t>
            </a:r>
          </a:p>
          <a:p>
            <a:pPr lvl="2"/>
            <a:r>
              <a:rPr lang="en-US" sz="2700" dirty="0" smtClean="0"/>
              <a:t>Allocation of physical and virtual resources to individual VMs.</a:t>
            </a:r>
          </a:p>
          <a:p>
            <a:pPr lvl="1"/>
            <a:r>
              <a:rPr lang="en-US" sz="2700" dirty="0" smtClean="0"/>
              <a:t>Dynamic load balancing tools.</a:t>
            </a:r>
          </a:p>
          <a:p>
            <a:r>
              <a:rPr lang="en-US" dirty="0" smtClean="0"/>
              <a:t>Core system components:</a:t>
            </a:r>
          </a:p>
          <a:p>
            <a:pPr lvl="1"/>
            <a:r>
              <a:rPr lang="en-US" sz="2700" dirty="0" smtClean="0"/>
              <a:t>CPU, memory and hard disks.</a:t>
            </a:r>
          </a:p>
          <a:p>
            <a:pPr lvl="2"/>
            <a:r>
              <a:rPr lang="en-US" sz="2700" dirty="0" smtClean="0"/>
              <a:t>Self utilization monitoring and management.</a:t>
            </a:r>
          </a:p>
          <a:p>
            <a:pPr lvl="2"/>
            <a:r>
              <a:rPr lang="en-US" sz="2700" dirty="0" smtClean="0"/>
              <a:t>Changing workload conditions</a:t>
            </a:r>
            <a:r>
              <a:rPr lang="en-US" sz="2800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Management  tools  for  virtual environments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096000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0A9D0BA-827B-4D35-A273-E6E9E11D4B3C}" type="slidenum">
              <a:rPr lang="en-US" smtClean="0"/>
              <a:pPr/>
              <a:t>21</a:t>
            </a:fld>
            <a:endParaRPr lang="en-US" dirty="0" smtClean="0"/>
          </a:p>
        </p:txBody>
      </p:sp>
      <p:sp>
        <p:nvSpPr>
          <p:cNvPr id="368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810000" y="6019800"/>
            <a:ext cx="4800600" cy="449262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686800" cy="4864100"/>
          </a:xfrm>
        </p:spPr>
        <p:txBody>
          <a:bodyPr/>
          <a:lstStyle/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Virtual server management strategy:</a:t>
            </a:r>
          </a:p>
          <a:p>
            <a:pPr lvl="1" algn="just"/>
            <a:r>
              <a:rPr lang="en-US" sz="2800" dirty="0" smtClean="0"/>
              <a:t>Monitor the health of the virtual servers.</a:t>
            </a:r>
          </a:p>
          <a:p>
            <a:pPr lvl="1" algn="just"/>
            <a:r>
              <a:rPr lang="en-US" sz="2800" dirty="0" smtClean="0"/>
              <a:t> predict their failures.</a:t>
            </a:r>
          </a:p>
          <a:p>
            <a:pPr lvl="1" algn="just"/>
            <a:r>
              <a:rPr lang="en-US" sz="2800" dirty="0" smtClean="0"/>
              <a:t>Generate alerts. </a:t>
            </a:r>
          </a:p>
          <a:p>
            <a:pPr algn="just"/>
            <a:r>
              <a:rPr lang="en-US" sz="2800" dirty="0" smtClean="0"/>
              <a:t>Assessing beforehand:</a:t>
            </a:r>
          </a:p>
          <a:p>
            <a:pPr lvl="1" algn="just"/>
            <a:r>
              <a:rPr lang="en-US" sz="2800" dirty="0" smtClean="0"/>
              <a:t>Capacity planning.</a:t>
            </a:r>
          </a:p>
          <a:p>
            <a:pPr lvl="1" algn="just"/>
            <a:r>
              <a:rPr lang="en-US" sz="2800" dirty="0" smtClean="0"/>
              <a:t>Modeling.</a:t>
            </a:r>
          </a:p>
          <a:p>
            <a:pPr lvl="1" algn="just"/>
            <a:r>
              <a:rPr lang="en-US" sz="2800" dirty="0" smtClean="0"/>
              <a:t>Simulation. </a:t>
            </a:r>
          </a:p>
          <a:p>
            <a:pPr algn="just"/>
            <a:endParaRPr lang="en-US" sz="2800" dirty="0" smtClean="0"/>
          </a:p>
          <a:p>
            <a:pPr algn="just">
              <a:buNone/>
            </a:pPr>
            <a:r>
              <a:rPr lang="en-US" sz="2800" dirty="0" smtClean="0"/>
              <a:t> </a:t>
            </a:r>
          </a:p>
          <a:p>
            <a:pPr algn="just" eaLnBrk="1" hangingPunct="1"/>
            <a:endParaRPr lang="en-US" sz="2800" dirty="0" smtClean="0"/>
          </a:p>
          <a:p>
            <a:pPr algn="just" eaLnBrk="1" hangingPunct="1"/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Management  tools  for  virtual environments(Cont`d)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096000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0FAED9C-B767-42EC-A997-2D2B16ACC94B}" type="slidenum">
              <a:rPr lang="en-US" smtClean="0"/>
              <a:pPr/>
              <a:t>22</a:t>
            </a:fld>
            <a:endParaRPr lang="en-US" dirty="0" smtClean="0"/>
          </a:p>
        </p:txBody>
      </p:sp>
      <p:sp>
        <p:nvSpPr>
          <p:cNvPr id="3789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581400" y="6096000"/>
            <a:ext cx="4952999" cy="373063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 smtClean="0"/>
              <a:t>Capacity tools:</a:t>
            </a:r>
          </a:p>
          <a:p>
            <a:pPr lvl="1" algn="just"/>
            <a:r>
              <a:rPr lang="en-US" sz="2800" dirty="0" smtClean="0"/>
              <a:t>Assist in minimizing:</a:t>
            </a:r>
          </a:p>
          <a:p>
            <a:pPr algn="just"/>
            <a:r>
              <a:rPr lang="en-US" sz="3200" u="sng" dirty="0" smtClean="0"/>
              <a:t>Management Tools:</a:t>
            </a:r>
          </a:p>
          <a:p>
            <a:pPr lvl="1" algn="just"/>
            <a:r>
              <a:rPr lang="en-US" sz="2800" dirty="0" err="1" smtClean="0"/>
              <a:t>VKernel</a:t>
            </a:r>
            <a:r>
              <a:rPr lang="en-US" sz="2800" dirty="0" smtClean="0"/>
              <a:t> </a:t>
            </a:r>
          </a:p>
          <a:p>
            <a:pPr lvl="1" algn="just"/>
            <a:r>
              <a:rPr lang="en-US" sz="2800" dirty="0" err="1" smtClean="0"/>
              <a:t>Veeam</a:t>
            </a:r>
            <a:r>
              <a:rPr lang="en-US" sz="2800" dirty="0" smtClean="0"/>
              <a:t> </a:t>
            </a:r>
            <a:r>
              <a:rPr lang="en-US" sz="2800" dirty="0" err="1" smtClean="0"/>
              <a:t>FastSCP</a:t>
            </a:r>
            <a:endParaRPr lang="en-US" sz="2800" dirty="0" smtClean="0"/>
          </a:p>
          <a:p>
            <a:pPr lvl="1" algn="just"/>
            <a:r>
              <a:rPr lang="en-US" sz="2800" dirty="0" err="1" smtClean="0"/>
              <a:t>Akorri's</a:t>
            </a:r>
            <a:r>
              <a:rPr lang="en-US" sz="2800" dirty="0" smtClean="0"/>
              <a:t> </a:t>
            </a:r>
            <a:r>
              <a:rPr lang="en-US" sz="2800" dirty="0" err="1" smtClean="0"/>
              <a:t>BalancePoint</a:t>
            </a:r>
            <a:endParaRPr lang="en-US" sz="2800" dirty="0" smtClean="0"/>
          </a:p>
          <a:p>
            <a:pPr lvl="1" algn="just"/>
            <a:r>
              <a:rPr lang="en-US" sz="2800" dirty="0" err="1" smtClean="0">
                <a:solidFill>
                  <a:srgbClr val="000000"/>
                </a:solidFill>
              </a:rPr>
              <a:t>Embotics</a:t>
            </a:r>
            <a:r>
              <a:rPr lang="en-US" sz="2800" dirty="0" smtClean="0">
                <a:solidFill>
                  <a:srgbClr val="000000"/>
                </a:solidFill>
              </a:rPr>
              <a:t> V-</a:t>
            </a:r>
            <a:r>
              <a:rPr lang="en-US" sz="2800" dirty="0" err="1" smtClean="0">
                <a:solidFill>
                  <a:srgbClr val="000000"/>
                </a:solidFill>
              </a:rPr>
              <a:t>Commande</a:t>
            </a:r>
            <a:endParaRPr lang="en-US" sz="2800" dirty="0" smtClean="0">
              <a:solidFill>
                <a:srgbClr val="000000"/>
              </a:solidFill>
            </a:endParaRPr>
          </a:p>
          <a:p>
            <a:pPr lvl="1" algn="just"/>
            <a:r>
              <a:rPr lang="en-US" sz="2800" dirty="0" err="1" smtClean="0">
                <a:solidFill>
                  <a:srgbClr val="000000"/>
                </a:solidFill>
              </a:rPr>
              <a:t>VReolicator</a:t>
            </a:r>
            <a:r>
              <a:rPr lang="en-US" sz="2800" dirty="0" smtClean="0">
                <a:solidFill>
                  <a:srgbClr val="000000"/>
                </a:solidFill>
              </a:rPr>
              <a:t> , </a:t>
            </a:r>
            <a:r>
              <a:rPr lang="en-US" sz="2800" dirty="0" err="1" smtClean="0">
                <a:solidFill>
                  <a:srgbClr val="000000"/>
                </a:solidFill>
              </a:rPr>
              <a:t>VFoglight</a:t>
            </a:r>
            <a:endParaRPr lang="en-US" sz="2800" dirty="0" smtClean="0">
              <a:solidFill>
                <a:srgbClr val="000000"/>
              </a:solidFill>
            </a:endParaRPr>
          </a:p>
          <a:p>
            <a:pPr lvl="1" algn="just"/>
            <a:r>
              <a:rPr lang="en-US" sz="2800" dirty="0" smtClean="0"/>
              <a:t>PRTS Network Monitor</a:t>
            </a:r>
            <a:endParaRPr lang="en-US" sz="2800" dirty="0" smtClean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Management  tools  for  virtual environments(Cont`d)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Virtualizing the Datacenter Without Compromising Server Performance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6DCE6-7A14-4ADD-AB51-6CCC4012778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1"/>
          <p:cNvSpPr>
            <a:spLocks noGrp="1"/>
          </p:cNvSpPr>
          <p:nvPr>
            <p:ph idx="1"/>
          </p:nvPr>
        </p:nvSpPr>
        <p:spPr>
          <a:xfrm>
            <a:off x="304800" y="1481138"/>
            <a:ext cx="8534400" cy="4525962"/>
          </a:xfrm>
        </p:spPr>
        <p:txBody>
          <a:bodyPr/>
          <a:lstStyle/>
          <a:p>
            <a:pPr algn="just"/>
            <a:endParaRPr lang="en-US" sz="2800" dirty="0" smtClean="0"/>
          </a:p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New breed of </a:t>
            </a:r>
            <a:r>
              <a:rPr lang="en-US" sz="2800" dirty="0" err="1" smtClean="0"/>
              <a:t>cpu</a:t>
            </a:r>
            <a:r>
              <a:rPr lang="en-US" sz="2800" dirty="0" smtClean="0"/>
              <a:t>, good for bottlenecks:</a:t>
            </a:r>
          </a:p>
          <a:p>
            <a:pPr lvl="1" algn="just"/>
            <a:r>
              <a:rPr lang="en-US" sz="2800" dirty="0" smtClean="0"/>
              <a:t>Low-power.</a:t>
            </a:r>
          </a:p>
          <a:p>
            <a:pPr lvl="1" algn="just"/>
            <a:r>
              <a:rPr lang="en-US" sz="2800" dirty="0" smtClean="0"/>
              <a:t>Multi-core processors. </a:t>
            </a:r>
          </a:p>
          <a:p>
            <a:pPr algn="just"/>
            <a:r>
              <a:rPr lang="en-US" sz="2800" dirty="0" smtClean="0"/>
              <a:t>Advances in core micro-architectures:</a:t>
            </a:r>
          </a:p>
          <a:p>
            <a:pPr lvl="1" algn="just"/>
            <a:r>
              <a:rPr lang="en-US" sz="2800" dirty="0" smtClean="0"/>
              <a:t>more instructions per clock cycle, </a:t>
            </a:r>
          </a:p>
          <a:p>
            <a:pPr lvl="1" algn="just"/>
            <a:r>
              <a:rPr lang="en-US" sz="2800" dirty="0" smtClean="0"/>
              <a:t>Increasing throughput.</a:t>
            </a:r>
          </a:p>
          <a:p>
            <a:pPr algn="just"/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868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Advances  in  processor and  memory  technologies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5959475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767AD51-8F99-463A-A565-ADC16E9B562B}" type="slidenum">
              <a:rPr lang="en-US" smtClean="0"/>
              <a:pPr/>
              <a:t>24</a:t>
            </a:fld>
            <a:endParaRPr lang="en-US" dirty="0" smtClean="0"/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733800" y="6019800"/>
            <a:ext cx="4800599" cy="373063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sz="2800" dirty="0" smtClean="0"/>
          </a:p>
          <a:p>
            <a:pPr algn="just"/>
            <a:r>
              <a:rPr lang="en-US" sz="2800" dirty="0" smtClean="0"/>
              <a:t>Support virtualization in many ways:</a:t>
            </a:r>
          </a:p>
          <a:p>
            <a:pPr lvl="1" algn="just">
              <a:buNone/>
            </a:pPr>
            <a:r>
              <a:rPr lang="en-US" sz="2800" dirty="0" smtClean="0"/>
              <a:t>(1)Accelerate communication between the hypervisor and the VMs.</a:t>
            </a:r>
          </a:p>
          <a:p>
            <a:pPr lvl="1" algn="just">
              <a:buNone/>
            </a:pPr>
            <a:r>
              <a:rPr lang="en-US" sz="2800" dirty="0" smtClean="0"/>
              <a:t> (2) Better support  I/O virtualization.</a:t>
            </a:r>
          </a:p>
          <a:p>
            <a:pPr lvl="1" algn="just">
              <a:buNone/>
            </a:pPr>
            <a:r>
              <a:rPr lang="en-US" sz="2800" dirty="0" smtClean="0"/>
              <a:t> (3) Better support  to handle VM interrupts.</a:t>
            </a:r>
          </a:p>
          <a:p>
            <a:pPr algn="just"/>
            <a:r>
              <a:rPr lang="en-US" sz="2800" dirty="0" smtClean="0"/>
              <a:t>Advances memory access and caching mechanisms:</a:t>
            </a:r>
          </a:p>
          <a:p>
            <a:pPr lvl="1" algn="just"/>
            <a:r>
              <a:rPr lang="en-US" sz="2800" dirty="0" smtClean="0"/>
              <a:t>Reducing memory access latency.</a:t>
            </a:r>
          </a:p>
          <a:p>
            <a:pPr lvl="1" algn="just"/>
            <a:endParaRPr lang="en-US" sz="2800" dirty="0" smtClean="0"/>
          </a:p>
          <a:p>
            <a:pPr algn="just" eaLnBrk="1" hangingPunct="1"/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172200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151EAA5-16B4-477B-ADCB-20902927A050}" type="slidenum">
              <a:rPr lang="en-US" smtClean="0"/>
              <a:pPr/>
              <a:t>25</a:t>
            </a:fld>
            <a:endParaRPr lang="en-US" dirty="0" smtClean="0"/>
          </a:p>
        </p:txBody>
      </p:sp>
      <p:sp>
        <p:nvSpPr>
          <p:cNvPr id="39941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733800" y="6096000"/>
            <a:ext cx="4800600" cy="4572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Advances  in  processor  and memory  technologies(Cont`d)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1"/>
          <p:cNvSpPr>
            <a:spLocks noGrp="1"/>
          </p:cNvSpPr>
          <p:nvPr>
            <p:ph idx="1"/>
          </p:nvPr>
        </p:nvSpPr>
        <p:spPr>
          <a:xfrm>
            <a:off x="0" y="1384300"/>
            <a:ext cx="9144000" cy="47879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Enterprises consider virtualization technology:</a:t>
            </a:r>
          </a:p>
          <a:p>
            <a:pPr lvl="1" eaLnBrk="1" hangingPunct="1"/>
            <a:r>
              <a:rPr lang="en-US" sz="2800" dirty="0" smtClean="0"/>
              <a:t>Reduce TCO.</a:t>
            </a:r>
          </a:p>
          <a:p>
            <a:pPr lvl="1" eaLnBrk="1" hangingPunct="1"/>
            <a:r>
              <a:rPr lang="en-US" sz="2800" dirty="0" smtClean="0"/>
              <a:t>Recent economic downturn.</a:t>
            </a:r>
          </a:p>
          <a:p>
            <a:pPr eaLnBrk="1" hangingPunct="1"/>
            <a:r>
              <a:rPr lang="en-US" sz="2800" dirty="0" smtClean="0"/>
              <a:t>Further reduce:</a:t>
            </a:r>
          </a:p>
          <a:p>
            <a:pPr lvl="1" eaLnBrk="1" hangingPunct="1"/>
            <a:r>
              <a:rPr lang="en-US" sz="2800" dirty="0" smtClean="0"/>
              <a:t>Open source virtualization solutions.</a:t>
            </a:r>
          </a:p>
          <a:p>
            <a:pPr eaLnBrk="1" hangingPunct="1"/>
            <a:r>
              <a:rPr lang="en-US" sz="2800" dirty="0" smtClean="0"/>
              <a:t>More partnerships and collaborations:</a:t>
            </a:r>
          </a:p>
          <a:p>
            <a:pPr lvl="1"/>
            <a:r>
              <a:rPr lang="en-US" sz="2800" dirty="0" smtClean="0"/>
              <a:t>Between server virtualization players and processor manufacturers.</a:t>
            </a:r>
          </a:p>
          <a:p>
            <a:pPr eaLnBrk="1" hangingPunct="1"/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048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Future perspectives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096000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B0FDA58-3B3C-4DD2-AF56-FB5CEF893A23}" type="slidenum">
              <a:rPr lang="en-US" smtClean="0"/>
              <a:pPr/>
              <a:t>26</a:t>
            </a:fld>
            <a:endParaRPr lang="en-US" dirty="0" smtClean="0"/>
          </a:p>
        </p:txBody>
      </p:sp>
      <p:sp>
        <p:nvSpPr>
          <p:cNvPr id="4096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657600" y="5943600"/>
            <a:ext cx="4876800" cy="5334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 smtClean="0"/>
              <a:t>Small and medium size business (SMB):</a:t>
            </a:r>
          </a:p>
          <a:p>
            <a:pPr lvl="1" algn="just"/>
            <a:r>
              <a:rPr lang="en-US" sz="2800" dirty="0" smtClean="0"/>
              <a:t>Entail building.</a:t>
            </a:r>
          </a:p>
          <a:p>
            <a:pPr lvl="1" algn="just"/>
            <a:r>
              <a:rPr lang="en-US" sz="2800" dirty="0" smtClean="0"/>
              <a:t>Acquiring the appropriate expertise.</a:t>
            </a:r>
          </a:p>
          <a:p>
            <a:pPr algn="just"/>
            <a:r>
              <a:rPr lang="en-US" sz="2800" dirty="0" smtClean="0"/>
              <a:t>Vanish extra layer of hypervisor software:</a:t>
            </a:r>
          </a:p>
          <a:p>
            <a:pPr lvl="1" algn="just"/>
            <a:r>
              <a:rPr lang="en-US" sz="2800" dirty="0" smtClean="0"/>
              <a:t>Hardware-based access mechanisms. </a:t>
            </a:r>
          </a:p>
          <a:p>
            <a:pPr lvl="1" algn="just"/>
            <a:r>
              <a:rPr lang="en-US" sz="2800" dirty="0" smtClean="0"/>
              <a:t>Address the prevailing overhead issue.</a:t>
            </a:r>
          </a:p>
          <a:p>
            <a:pPr lvl="1" algn="just"/>
            <a:r>
              <a:rPr lang="en-US" sz="2800" dirty="0" smtClean="0"/>
              <a:t>migration from software-based towards hardware-based in hypervisor.</a:t>
            </a:r>
          </a:p>
          <a:p>
            <a:pPr lvl="1" algn="just"/>
            <a:endParaRPr lang="en-US" sz="2800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096000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072FA9D-E843-4FAE-AD95-326CDCFDC7B0}" type="slidenum">
              <a:rPr lang="en-US" smtClean="0"/>
              <a:pPr/>
              <a:t>27</a:t>
            </a:fld>
            <a:endParaRPr lang="en-US" dirty="0" smtClean="0"/>
          </a:p>
        </p:txBody>
      </p:sp>
      <p:sp>
        <p:nvSpPr>
          <p:cNvPr id="4198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733800" y="6096000"/>
            <a:ext cx="4953000" cy="373063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Future perspectives(Cont`d)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1"/>
          <p:cNvSpPr>
            <a:spLocks noGrp="1"/>
          </p:cNvSpPr>
          <p:nvPr>
            <p:ph idx="1"/>
          </p:nvPr>
        </p:nvSpPr>
        <p:spPr>
          <a:xfrm>
            <a:off x="304800" y="1481138"/>
            <a:ext cx="8534400" cy="4525962"/>
          </a:xfrm>
        </p:spPr>
        <p:txBody>
          <a:bodyPr/>
          <a:lstStyle/>
          <a:p>
            <a:pPr marL="623888" indent="-514350" eaLnBrk="1" hangingPunct="1">
              <a:buFont typeface="Lucida Sans Unicode" pitchFamily="34" charset="0"/>
              <a:buAutoNum type="arabicPeriod"/>
            </a:pPr>
            <a:endParaRPr lang="en-US" dirty="0" smtClean="0">
              <a:hlinkClick r:id="rId2"/>
            </a:endParaRPr>
          </a:p>
          <a:p>
            <a:r>
              <a:rPr lang="en-US" dirty="0" smtClean="0"/>
              <a:t>[</a:t>
            </a:r>
            <a:r>
              <a:rPr lang="fa-IR" dirty="0" smtClean="0"/>
              <a:t>1</a:t>
            </a:r>
            <a:r>
              <a:rPr lang="en-US" dirty="0" smtClean="0"/>
              <a:t>] F. </a:t>
            </a:r>
            <a:r>
              <a:rPr lang="en-US" dirty="0" err="1" smtClean="0"/>
              <a:t>Kamoun</a:t>
            </a:r>
            <a:r>
              <a:rPr lang="en-US" dirty="0" smtClean="0"/>
              <a:t>, “Virtualization the Datacenter without Compromising Server Performance”,     ACM Ubiquity Magazine, Vol.2009</a:t>
            </a:r>
            <a:r>
              <a:rPr lang="en-US" smtClean="0"/>
              <a:t>, Issue9, </a:t>
            </a:r>
            <a:r>
              <a:rPr lang="en-US" dirty="0" smtClean="0"/>
              <a:t> New York, NY, USA.</a:t>
            </a:r>
          </a:p>
          <a:p>
            <a:pPr marL="623888" indent="-514350" eaLnBrk="1" hangingPunct="1">
              <a:buFont typeface="Lucida Sans Unicode" pitchFamily="34" charset="0"/>
              <a:buAutoNum type="arabicPeriod"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Refrences</a:t>
            </a:r>
            <a:endParaRPr lang="en-US" dirty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096000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37A4F4F-6511-4DB0-9AB1-5936F344D660}" type="slidenum">
              <a:rPr lang="en-US" smtClean="0"/>
              <a:pPr/>
              <a:t>28</a:t>
            </a:fld>
            <a:endParaRPr lang="en-US" dirty="0" smtClean="0"/>
          </a:p>
        </p:txBody>
      </p:sp>
      <p:sp>
        <p:nvSpPr>
          <p:cNvPr id="4403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657600" y="5943600"/>
            <a:ext cx="4953001" cy="525463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2"/>
          </a:xfrm>
        </p:spPr>
        <p:txBody>
          <a:bodyPr/>
          <a:lstStyle/>
          <a:p>
            <a:pPr marL="182880" indent="-182880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600" dirty="0" smtClean="0"/>
              <a:t>At MIT in the early 1960s.</a:t>
            </a:r>
          </a:p>
          <a:p>
            <a:pPr marL="182880" indent="-182880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600" dirty="0" smtClean="0"/>
              <a:t>Drawing of the Internet:</a:t>
            </a:r>
          </a:p>
          <a:p>
            <a:pPr marL="421005" lvl="2" indent="-182880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000" dirty="0" smtClean="0"/>
              <a:t>Hiding many servers.</a:t>
            </a:r>
          </a:p>
          <a:p>
            <a:pPr marL="421005" lvl="2" indent="-182880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000" dirty="0" smtClean="0"/>
              <a:t>Connections.</a:t>
            </a:r>
          </a:p>
          <a:p>
            <a:pPr marL="182880" indent="-182880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600" dirty="0" smtClean="0"/>
              <a:t>User can receive a service.</a:t>
            </a:r>
          </a:p>
          <a:p>
            <a:pPr marL="182880" indent="-182880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600" dirty="0" smtClean="0"/>
              <a:t>Without ever knowing:</a:t>
            </a:r>
          </a:p>
          <a:p>
            <a:pPr marL="421005" lvl="2" indent="-182880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000" dirty="0" smtClean="0"/>
              <a:t>which machine (or machines) rendered the service. </a:t>
            </a:r>
          </a:p>
          <a:p>
            <a:pPr marL="421005" lvl="2" indent="-182880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000" dirty="0" smtClean="0"/>
              <a:t>where it was located.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effectLst/>
              </a:rPr>
              <a:t>Cloud computing</a:t>
            </a:r>
            <a:endParaRPr lang="en-US" sz="4000" dirty="0">
              <a:effectLst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86200" y="6172200"/>
            <a:ext cx="4800600" cy="373063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7113" y="6172200"/>
            <a:ext cx="366712" cy="365125"/>
          </a:xfrm>
        </p:spPr>
        <p:txBody>
          <a:bodyPr/>
          <a:lstStyle/>
          <a:p>
            <a:pPr>
              <a:defRPr/>
            </a:pPr>
            <a:fld id="{C126DCE6-7A14-4ADD-AB51-6CCC4012778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00600"/>
          </a:xfrm>
        </p:spPr>
        <p:txBody>
          <a:bodyPr>
            <a:noAutofit/>
          </a:bodyPr>
          <a:lstStyle/>
          <a:p>
            <a:pPr marL="365760" indent="-256032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n-US" sz="2450" dirty="0" smtClean="0"/>
              <a:t>A </a:t>
            </a:r>
            <a:r>
              <a:rPr lang="en-US" sz="2450" b="1" dirty="0" smtClean="0"/>
              <a:t>data center</a:t>
            </a:r>
            <a:r>
              <a:rPr lang="en-US" sz="2450" dirty="0" smtClean="0"/>
              <a:t> or </a:t>
            </a:r>
            <a:r>
              <a:rPr lang="en-US" sz="2450" b="1" dirty="0" smtClean="0"/>
              <a:t>datacenter</a:t>
            </a:r>
            <a:r>
              <a:rPr lang="en-US" sz="2450" dirty="0" smtClean="0"/>
              <a:t> or </a:t>
            </a:r>
            <a:r>
              <a:rPr lang="en-US" sz="2450" b="1" dirty="0" err="1" smtClean="0"/>
              <a:t>datacentre</a:t>
            </a:r>
            <a:r>
              <a:rPr lang="en-US" sz="2450" b="1" smtClean="0"/>
              <a:t> </a:t>
            </a:r>
            <a:r>
              <a:rPr lang="en-US" sz="2450" b="1" smtClean="0"/>
              <a:t>o</a:t>
            </a:r>
            <a:r>
              <a:rPr lang="en-US" sz="2450" smtClean="0"/>
              <a:t>r </a:t>
            </a:r>
            <a:r>
              <a:rPr lang="en-US" sz="2450" dirty="0" smtClean="0"/>
              <a:t>server farm:</a:t>
            </a:r>
          </a:p>
          <a:p>
            <a:pPr marL="365760" indent="-256032"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450" dirty="0" smtClean="0"/>
              <a:t>Computer systems: </a:t>
            </a:r>
          </a:p>
          <a:p>
            <a:pPr marL="621792" lvl="1" algn="just" eaLnBrk="1" fontAlgn="auto" hangingPunct="1">
              <a:lnSpc>
                <a:spcPct val="150000"/>
              </a:lnSpc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50" dirty="0" smtClean="0"/>
              <a:t>Telecommunications, storage systems. </a:t>
            </a:r>
          </a:p>
          <a:p>
            <a:pPr marL="366204" algn="just" eaLnBrk="1" fontAlgn="auto" hangingPunct="1">
              <a:lnSpc>
                <a:spcPct val="150000"/>
              </a:lnSpc>
              <a:spcBef>
                <a:spcPts val="324"/>
              </a:spcBef>
              <a:spcAft>
                <a:spcPts val="0"/>
              </a:spcAft>
              <a:defRPr/>
            </a:pPr>
            <a:r>
              <a:rPr lang="en-US" sz="2450" dirty="0" smtClean="0"/>
              <a:t>Backup power supplies.</a:t>
            </a:r>
          </a:p>
          <a:p>
            <a:pPr marL="366204" algn="just" eaLnBrk="1" fontAlgn="auto" hangingPunct="1">
              <a:lnSpc>
                <a:spcPct val="150000"/>
              </a:lnSpc>
              <a:spcBef>
                <a:spcPts val="324"/>
              </a:spcBef>
              <a:spcAft>
                <a:spcPts val="0"/>
              </a:spcAft>
              <a:defRPr/>
            </a:pPr>
            <a:r>
              <a:rPr lang="en-US" sz="2450" dirty="0" smtClean="0"/>
              <a:t>Environmental controls:</a:t>
            </a:r>
          </a:p>
          <a:p>
            <a:pPr marL="621792" lvl="1" algn="just" eaLnBrk="1" fontAlgn="auto" hangingPunct="1">
              <a:lnSpc>
                <a:spcPct val="150000"/>
              </a:lnSpc>
              <a:spcBef>
                <a:spcPts val="324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50" dirty="0" smtClean="0"/>
              <a:t>Air conditioning, fire suppression.</a:t>
            </a:r>
          </a:p>
          <a:p>
            <a:pPr marL="366204" algn="just" eaLnBrk="1" fontAlgn="auto" hangingPunct="1">
              <a:lnSpc>
                <a:spcPct val="150000"/>
              </a:lnSpc>
              <a:spcBef>
                <a:spcPts val="324"/>
              </a:spcBef>
              <a:spcAft>
                <a:spcPts val="0"/>
              </a:spcAft>
              <a:defRPr/>
            </a:pPr>
            <a:r>
              <a:rPr lang="en-US" sz="2450" dirty="0" smtClean="0"/>
              <a:t>Security devices</a:t>
            </a:r>
            <a:r>
              <a:rPr lang="en-US" sz="3000" dirty="0" smtClean="0"/>
              <a:t>.</a:t>
            </a:r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ffectLst/>
              </a:rPr>
              <a:t>Datacenter</a:t>
            </a:r>
            <a:endParaRPr lang="en-US" dirty="0">
              <a:effectLst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458200" y="6111875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99E4754-804F-4F3C-80F2-218EDF3EBC03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505200" y="5867400"/>
            <a:ext cx="5029200" cy="601663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just"/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763000" cy="4525962"/>
          </a:xfrm>
        </p:spPr>
        <p:txBody>
          <a:bodyPr/>
          <a:lstStyle/>
          <a:p>
            <a:pPr indent="-182880" algn="just" defTabSz="91440" eaLnBrk="1" hangingPunct="1">
              <a:lnSpc>
                <a:spcPct val="150000"/>
              </a:lnSpc>
            </a:pPr>
            <a:r>
              <a:rPr lang="en-US" sz="2800" dirty="0" smtClean="0"/>
              <a:t>To solve cloud computing bottleneck.</a:t>
            </a:r>
          </a:p>
          <a:p>
            <a:pPr indent="-182880" algn="just" defTabSz="91440" eaLnBrk="1" hangingPunct="1">
              <a:lnSpc>
                <a:spcPct val="150000"/>
              </a:lnSpc>
            </a:pPr>
            <a:r>
              <a:rPr lang="en-US" sz="2800" dirty="0" smtClean="0"/>
              <a:t>Increasing physical servers’ processing and computing powers.</a:t>
            </a:r>
          </a:p>
          <a:p>
            <a:pPr indent="-182880" algn="just" defTabSz="91440" eaLnBrk="1" hangingPunct="1">
              <a:lnSpc>
                <a:spcPct val="150000"/>
              </a:lnSpc>
            </a:pPr>
            <a:r>
              <a:rPr lang="en-US" sz="2800" dirty="0" smtClean="0"/>
              <a:t>New breed of 	multi-core 	and	 multi-bit processors.</a:t>
            </a:r>
          </a:p>
          <a:p>
            <a:pPr indent="-182880" algn="just" defTabSz="91440" eaLnBrk="1" hangingPunct="1">
              <a:lnSpc>
                <a:spcPct val="150000"/>
              </a:lnSpc>
            </a:pPr>
            <a:r>
              <a:rPr lang="en-US" sz="2800" dirty="0" smtClean="0"/>
              <a:t> Unprecedented amounts of memory and disk space.</a:t>
            </a:r>
          </a:p>
          <a:p>
            <a:pPr indent="-182880" algn="just" defTabSz="91440" eaLnBrk="1" hangingPunct="1">
              <a:lnSpc>
                <a:spcPct val="150000"/>
              </a:lnSpc>
            </a:pPr>
            <a:endParaRPr lang="en-US" sz="2800" dirty="0" smtClean="0"/>
          </a:p>
          <a:p>
            <a:pPr indent="-182880" algn="just" defTabSz="91440" eaLnBrk="1" hangingPunct="1">
              <a:lnSpc>
                <a:spcPct val="150000"/>
              </a:lnSpc>
            </a:pPr>
            <a:endParaRPr lang="en-US" sz="2800" dirty="0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800" dirty="0"/>
              <a:t>Why </a:t>
            </a:r>
            <a:r>
              <a:rPr lang="en-US" sz="3800" dirty="0" err="1" smtClean="0"/>
              <a:t>virtualizing</a:t>
            </a:r>
            <a:r>
              <a:rPr lang="en-US" sz="3800" dirty="0" smtClean="0"/>
              <a:t> </a:t>
            </a:r>
            <a:r>
              <a:rPr lang="en-US" sz="3800" dirty="0"/>
              <a:t>the </a:t>
            </a:r>
            <a:r>
              <a:rPr lang="en-US" sz="3800" dirty="0" smtClean="0"/>
              <a:t>datacenter</a:t>
            </a:r>
            <a:r>
              <a:rPr lang="en-US" sz="3800" dirty="0"/>
              <a:t>?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701088" y="6096000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7061863-DC93-4B17-96AB-FDD53E2C9EAC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886200" y="5867400"/>
            <a:ext cx="4800599" cy="601663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525962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500" dirty="0" smtClean="0"/>
              <a:t>Underutilized resources of physical servers in most datacenters.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500" dirty="0" smtClean="0"/>
              <a:t> Inefficient power consumption.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500" dirty="0" smtClean="0"/>
              <a:t> Excessive Total Cost of Ownership (TCO).</a:t>
            </a:r>
          </a:p>
          <a:p>
            <a:pPr eaLnBrk="1" hangingPunct="1">
              <a:lnSpc>
                <a:spcPct val="150000"/>
              </a:lnSpc>
            </a:pPr>
            <a:r>
              <a:rPr lang="en-US" sz="2500" dirty="0" smtClean="0"/>
              <a:t>Scaling up organization`s IT infrastructure to accommodate for more: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500" dirty="0" smtClean="0"/>
              <a:t>  Applications, workloads, users.</a:t>
            </a:r>
          </a:p>
          <a:p>
            <a:pPr lvl="1" eaLnBrk="1" hangingPunct="1">
              <a:lnSpc>
                <a:spcPct val="150000"/>
              </a:lnSpc>
              <a:buFontTx/>
              <a:buNone/>
            </a:pPr>
            <a:endParaRPr lang="en-US" sz="2800" dirty="0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800" dirty="0"/>
              <a:t>Why </a:t>
            </a:r>
            <a:r>
              <a:rPr lang="en-US" sz="3800" dirty="0" err="1" smtClean="0"/>
              <a:t>virtualizing</a:t>
            </a:r>
            <a:r>
              <a:rPr lang="en-US" sz="3800" dirty="0" smtClean="0"/>
              <a:t> </a:t>
            </a:r>
            <a:r>
              <a:rPr lang="en-US" sz="3800" dirty="0"/>
              <a:t>the </a:t>
            </a:r>
            <a:r>
              <a:rPr lang="en-US" sz="3800" dirty="0" smtClean="0"/>
              <a:t>datacenter? (</a:t>
            </a:r>
            <a:r>
              <a:rPr lang="en-US" sz="3800" dirty="0"/>
              <a:t>Cont`d)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019800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1DF8E3-ACCF-4F60-9EFD-18739C8909B6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962400" y="6019800"/>
            <a:ext cx="4876800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457200"/>
            <a:ext cx="8991600" cy="1143000"/>
          </a:xfrm>
        </p:spPr>
        <p:txBody>
          <a:bodyPr>
            <a:normAutofit/>
          </a:bodyPr>
          <a:lstStyle/>
          <a:p>
            <a:pPr algn="just" defTabSz="274320" eaLnBrk="1" hangingPunct="1">
              <a:defRPr/>
            </a:pPr>
            <a:r>
              <a:rPr lang="en-US" sz="3600" dirty="0" smtClean="0"/>
              <a:t>Basic  concept of  server virtualization</a:t>
            </a:r>
            <a:endParaRPr lang="en-US" sz="3600" dirty="0"/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3886200" y="6172200"/>
            <a:ext cx="4876800" cy="381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172200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35C577B-E36C-4121-84F9-26ECF34FEDDC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 algn="ctr">
              <a:buNone/>
            </a:pPr>
            <a:endParaRPr lang="en-US" sz="1800" dirty="0" smtClean="0"/>
          </a:p>
          <a:p>
            <a:pPr algn="ctr">
              <a:buNone/>
            </a:pPr>
            <a:r>
              <a:rPr lang="en-US" sz="1800" dirty="0" smtClean="0"/>
              <a:t>Figure1.</a:t>
            </a:r>
            <a:r>
              <a:rPr lang="en-US" sz="1800" b="1" i="1" dirty="0" smtClean="0"/>
              <a:t> Illustrating the basic concept of server virtualization.[1]</a:t>
            </a:r>
          </a:p>
          <a:p>
            <a:endParaRPr lang="en-US" dirty="0"/>
          </a:p>
        </p:txBody>
      </p:sp>
      <p:pic>
        <p:nvPicPr>
          <p:cNvPr id="7" name="Picture 6" descr="2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752600"/>
            <a:ext cx="5362575" cy="3705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711700"/>
          </a:xfrm>
        </p:spPr>
        <p:txBody>
          <a:bodyPr>
            <a:noAutofit/>
          </a:bodyPr>
          <a:lstStyle/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en-US" sz="2800" dirty="0" smtClean="0"/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 smtClean="0"/>
              <a:t>With virtual machine </a:t>
            </a:r>
            <a:r>
              <a:rPr lang="en-US" sz="2800" dirty="0"/>
              <a:t>(VM</a:t>
            </a:r>
            <a:r>
              <a:rPr lang="en-US" sz="2800" dirty="0" smtClean="0"/>
              <a:t>):</a:t>
            </a:r>
          </a:p>
          <a:p>
            <a:pPr marL="621792" lvl="1" eaLnBrk="1" fontAlgn="auto" hangingPunct="1">
              <a:lnSpc>
                <a:spcPct val="15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800" dirty="0" smtClean="0"/>
              <a:t>Partitioning </a:t>
            </a:r>
            <a:r>
              <a:rPr lang="en-US" sz="2800" dirty="0"/>
              <a:t>technique to run multiple </a:t>
            </a:r>
            <a:r>
              <a:rPr lang="en-US" sz="2800" dirty="0" smtClean="0"/>
              <a:t>and </a:t>
            </a:r>
            <a:r>
              <a:rPr lang="en-US" sz="2800" i="1" dirty="0" smtClean="0"/>
              <a:t>isolated  </a:t>
            </a:r>
            <a:r>
              <a:rPr lang="en-US" sz="2800" dirty="0" smtClean="0"/>
              <a:t>virtual servers.</a:t>
            </a:r>
          </a:p>
          <a:p>
            <a:pPr marL="621792" lvl="1" eaLnBrk="1" fontAlgn="auto" hangingPunct="1">
              <a:lnSpc>
                <a:spcPct val="15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sz="2800" dirty="0" smtClean="0"/>
              <a:t>optimizing </a:t>
            </a:r>
            <a:r>
              <a:rPr lang="en-US" sz="2800" dirty="0"/>
              <a:t>hardware usage. </a:t>
            </a:r>
          </a:p>
          <a:p>
            <a:pPr marL="603504" lvl="2" indent="-256032" eaLnBrk="1" fontAlgn="auto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ct val="68000"/>
              <a:buNone/>
              <a:defRPr/>
            </a:pPr>
            <a:endParaRPr lang="en-US" sz="2800" dirty="0"/>
          </a:p>
          <a:p>
            <a:pPr marL="365760" indent="-256032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None/>
              <a:defRPr/>
            </a:pPr>
            <a:endParaRPr lang="en-US" sz="2800" dirty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Datacenter  virtualization</a:t>
            </a:r>
            <a:endParaRPr lang="en-US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096000"/>
            <a:ext cx="366712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C25D35-9464-45B8-ABCB-02055EAB3E60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096000"/>
            <a:ext cx="4764087" cy="3651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l"/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-256032" eaLnBrk="1" fontAlgn="auto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SzPct val="68000"/>
              <a:buFont typeface="Wingdings 3"/>
              <a:buChar char=""/>
              <a:defRPr/>
            </a:pPr>
            <a:r>
              <a:rPr lang="en-US" sz="2800" dirty="0" smtClean="0"/>
              <a:t>By assigning each core one or more VMs.</a:t>
            </a:r>
          </a:p>
          <a:p>
            <a:pPr marL="594360" lvl="4" indent="-18288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68000"/>
              <a:buFont typeface="Wingdings 3"/>
              <a:buChar char=""/>
              <a:defRPr/>
            </a:pPr>
            <a:r>
              <a:rPr lang="en-US" sz="2500" dirty="0" smtClean="0"/>
              <a:t>physical separation of multiple VMs .</a:t>
            </a:r>
          </a:p>
          <a:p>
            <a:pPr marL="594360" lvl="4" indent="-18288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68000"/>
              <a:buFont typeface="Wingdings 3"/>
              <a:buChar char=""/>
              <a:defRPr/>
            </a:pPr>
            <a:r>
              <a:rPr lang="en-US" sz="2500" dirty="0" smtClean="0"/>
              <a:t> Each virtual server running a guest OS.</a:t>
            </a:r>
          </a:p>
          <a:p>
            <a:pPr marL="594360" lvl="4" indent="-182880"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68000"/>
              <a:buFont typeface="Wingdings 3"/>
              <a:buChar char=""/>
              <a:defRPr/>
            </a:pPr>
            <a:r>
              <a:rPr lang="en-US" sz="2500" dirty="0" smtClean="0"/>
              <a:t> Guest OS presented with its virtual hardware.</a:t>
            </a:r>
          </a:p>
          <a:p>
            <a:pPr marL="109791" indent="-256032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800" dirty="0" smtClean="0"/>
              <a:t>VMs and shared resources are managed by  hypervisor(VMM).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How to virtualization?</a:t>
            </a:r>
            <a:br>
              <a:rPr lang="en-US" sz="4400" dirty="0" smtClean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57600" y="6172200"/>
            <a:ext cx="4876799" cy="365125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Virtualizing</a:t>
            </a:r>
            <a:r>
              <a:rPr lang="en-US" dirty="0" smtClean="0"/>
              <a:t> the Datacenter Without Compromising Server Performance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7113" y="6172200"/>
            <a:ext cx="366712" cy="365125"/>
          </a:xfrm>
        </p:spPr>
        <p:txBody>
          <a:bodyPr/>
          <a:lstStyle/>
          <a:p>
            <a:pPr>
              <a:defRPr/>
            </a:pPr>
            <a:fld id="{C126DCE6-7A14-4ADD-AB51-6CCC4012778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2167</TotalTime>
  <Words>1116</Words>
  <Application>Microsoft Office PowerPoint</Application>
  <PresentationFormat>On-screen Show (4:3)</PresentationFormat>
  <Paragraphs>299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Concourse</vt:lpstr>
      <vt:lpstr>Virtualizing the  Datacenter Without Compromising Server Performance</vt:lpstr>
      <vt:lpstr>Outline</vt:lpstr>
      <vt:lpstr>Cloud computing</vt:lpstr>
      <vt:lpstr>Datacenter</vt:lpstr>
      <vt:lpstr>Why virtualizing the datacenter?</vt:lpstr>
      <vt:lpstr>Why virtualizing the datacenter? (Cont`d)</vt:lpstr>
      <vt:lpstr>Basic  concept of  server virtualization</vt:lpstr>
      <vt:lpstr>Datacenter  virtualization</vt:lpstr>
      <vt:lpstr> How to virtualization? </vt:lpstr>
      <vt:lpstr>Basic concept of server virtualization</vt:lpstr>
      <vt:lpstr>Good  things   about  server virtualization</vt:lpstr>
      <vt:lpstr>Good  things  about  server virtualization(Cont`d)</vt:lpstr>
      <vt:lpstr>Good  things  about  Server Virtualization(Cont`d)</vt:lpstr>
      <vt:lpstr> The  bad things  about  server virtualization </vt:lpstr>
      <vt:lpstr> Virtualizing  while  safeguarding performance </vt:lpstr>
      <vt:lpstr>Selective virtualization </vt:lpstr>
      <vt:lpstr> Direct  assignment  of  physical  NICs to VMs </vt:lpstr>
      <vt:lpstr>Direct  assignment of physical NICs to VMs(Cont`d)</vt:lpstr>
      <vt:lpstr> Consolidating  resources  in  a shared resource  pool </vt:lpstr>
      <vt:lpstr>Consolidating resources in a shared resource pool(Cont`d)</vt:lpstr>
      <vt:lpstr> Management  tools  for  virtual environments </vt:lpstr>
      <vt:lpstr> Management  tools  for  virtual environments(Cont`d) </vt:lpstr>
      <vt:lpstr>Management  tools  for  virtual environments(Cont`d)</vt:lpstr>
      <vt:lpstr> Advances  in  processor and  memory  technologies </vt:lpstr>
      <vt:lpstr> Advances  in  processor  and memory  technologies(Cont`d) </vt:lpstr>
      <vt:lpstr>Future perspectives </vt:lpstr>
      <vt:lpstr>Future perspectives(Cont`d) </vt:lpstr>
      <vt:lpstr>Refrences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Virtualizing the Datacenter</dc:title>
  <dc:creator>Rofideh</dc:creator>
  <cp:lastModifiedBy>Rofideh</cp:lastModifiedBy>
  <cp:revision>270</cp:revision>
  <dcterms:created xsi:type="dcterms:W3CDTF">2009-12-20T18:07:36Z</dcterms:created>
  <dcterms:modified xsi:type="dcterms:W3CDTF">2009-12-31T21:19:38Z</dcterms:modified>
</cp:coreProperties>
</file>