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0" r:id="rId4"/>
    <p:sldId id="262" r:id="rId5"/>
    <p:sldId id="263" r:id="rId6"/>
    <p:sldId id="274" r:id="rId7"/>
    <p:sldId id="277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75" r:id="rId17"/>
    <p:sldId id="276" r:id="rId18"/>
    <p:sldId id="265" r:id="rId19"/>
    <p:sldId id="261" r:id="rId20"/>
  </p:sldIdLst>
  <p:sldSz cx="9144000" cy="6858000" type="screen4x3"/>
  <p:notesSz cx="6858000" cy="9144000"/>
  <p:photoAlbum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7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0146A-F290-4FEC-8F78-182D1BC02809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7C7921D-DEB5-452F-8CC2-EAB382885B0B}">
      <dgm:prSet phldrT="[Text]" custT="1"/>
      <dgm:spPr/>
      <dgm:t>
        <a:bodyPr/>
        <a:lstStyle/>
        <a:p>
          <a:pPr rtl="0"/>
          <a:r>
            <a:rPr lang="en-US" sz="2400" dirty="0"/>
            <a:t>Metrics</a:t>
          </a:r>
          <a:endParaRPr lang="fa-IR" sz="2400" dirty="0"/>
        </a:p>
      </dgm:t>
    </dgm:pt>
    <dgm:pt modelId="{C62F810A-B4B9-4920-8FBB-42B90E884E60}" type="parTrans" cxnId="{2231F75B-E5B4-46ED-8C2A-D9687F505436}">
      <dgm:prSet/>
      <dgm:spPr/>
      <dgm:t>
        <a:bodyPr/>
        <a:lstStyle/>
        <a:p>
          <a:pPr rtl="1"/>
          <a:endParaRPr lang="fa-IR"/>
        </a:p>
      </dgm:t>
    </dgm:pt>
    <dgm:pt modelId="{14DAD51F-0607-4318-BE93-256996C5D4B6}" type="sibTrans" cxnId="{2231F75B-E5B4-46ED-8C2A-D9687F505436}">
      <dgm:prSet/>
      <dgm:spPr/>
      <dgm:t>
        <a:bodyPr/>
        <a:lstStyle/>
        <a:p>
          <a:pPr rtl="1"/>
          <a:endParaRPr lang="fa-IR"/>
        </a:p>
      </dgm:t>
    </dgm:pt>
    <dgm:pt modelId="{2EEB9423-01E6-41BA-99F9-87844DCBB9A6}">
      <dgm:prSet phldrT="[Text]" custT="1"/>
      <dgm:spPr/>
      <dgm:t>
        <a:bodyPr/>
        <a:lstStyle/>
        <a:p>
          <a:pPr rtl="0"/>
          <a:r>
            <a:rPr lang="en-US" sz="1400" dirty="0"/>
            <a:t>Scalability</a:t>
          </a:r>
          <a:endParaRPr lang="fa-IR" sz="1400" dirty="0"/>
        </a:p>
      </dgm:t>
    </dgm:pt>
    <dgm:pt modelId="{61D22AB3-7A76-4059-9CA1-13EBB0B76A16}" type="parTrans" cxnId="{F4C30E4C-D181-4B3B-8B82-546FAADEB09E}">
      <dgm:prSet/>
      <dgm:spPr/>
      <dgm:t>
        <a:bodyPr/>
        <a:lstStyle/>
        <a:p>
          <a:pPr rtl="1"/>
          <a:endParaRPr lang="fa-IR"/>
        </a:p>
      </dgm:t>
    </dgm:pt>
    <dgm:pt modelId="{764FDC62-5375-4389-9256-3E317A7511C0}" type="sibTrans" cxnId="{F4C30E4C-D181-4B3B-8B82-546FAADEB09E}">
      <dgm:prSet/>
      <dgm:spPr/>
      <dgm:t>
        <a:bodyPr/>
        <a:lstStyle/>
        <a:p>
          <a:pPr rtl="0"/>
          <a:endParaRPr lang="fa-IR"/>
        </a:p>
      </dgm:t>
    </dgm:pt>
    <dgm:pt modelId="{31BD2275-4903-4845-8C71-ACC8C8A3CD20}">
      <dgm:prSet phldrT="[Text]" custT="1"/>
      <dgm:spPr/>
      <dgm:t>
        <a:bodyPr/>
        <a:lstStyle/>
        <a:p>
          <a:pPr rtl="0"/>
          <a:r>
            <a:rPr lang="en-US" sz="1800" dirty="0"/>
            <a:t>Cost</a:t>
          </a:r>
          <a:endParaRPr lang="fa-IR" sz="1800" dirty="0"/>
        </a:p>
      </dgm:t>
    </dgm:pt>
    <dgm:pt modelId="{C6C887F3-A9A4-4FAE-8769-323F2849AB7B}" type="parTrans" cxnId="{FFCAC3E9-3A4B-440D-8511-A5180308660D}">
      <dgm:prSet/>
      <dgm:spPr/>
      <dgm:t>
        <a:bodyPr/>
        <a:lstStyle/>
        <a:p>
          <a:pPr rtl="1"/>
          <a:endParaRPr lang="fa-IR"/>
        </a:p>
      </dgm:t>
    </dgm:pt>
    <dgm:pt modelId="{D87DFA0B-6BA7-436D-9834-FEE983582011}" type="sibTrans" cxnId="{FFCAC3E9-3A4B-440D-8511-A5180308660D}">
      <dgm:prSet/>
      <dgm:spPr/>
      <dgm:t>
        <a:bodyPr/>
        <a:lstStyle/>
        <a:p>
          <a:pPr rtl="0"/>
          <a:endParaRPr lang="fa-IR"/>
        </a:p>
      </dgm:t>
    </dgm:pt>
    <dgm:pt modelId="{0460218D-3F03-456E-BE2E-DD130AC5201B}">
      <dgm:prSet phldrT="[Text]" custT="1"/>
      <dgm:spPr/>
      <dgm:t>
        <a:bodyPr/>
        <a:lstStyle/>
        <a:p>
          <a:pPr rtl="0"/>
          <a:r>
            <a:rPr lang="en-US" sz="1800" dirty="0"/>
            <a:t>Peaks</a:t>
          </a:r>
          <a:endParaRPr lang="fa-IR" sz="1800" dirty="0"/>
        </a:p>
      </dgm:t>
    </dgm:pt>
    <dgm:pt modelId="{70AA8D1A-18CF-4275-A265-480D6F3DB064}" type="parTrans" cxnId="{3C1251FA-6906-4C5D-BEE3-BA83F9294186}">
      <dgm:prSet/>
      <dgm:spPr/>
      <dgm:t>
        <a:bodyPr/>
        <a:lstStyle/>
        <a:p>
          <a:pPr rtl="1"/>
          <a:endParaRPr lang="fa-IR"/>
        </a:p>
      </dgm:t>
    </dgm:pt>
    <dgm:pt modelId="{21595613-EF04-4754-802F-DE56B845C71F}" type="sibTrans" cxnId="{3C1251FA-6906-4C5D-BEE3-BA83F9294186}">
      <dgm:prSet/>
      <dgm:spPr/>
      <dgm:t>
        <a:bodyPr/>
        <a:lstStyle/>
        <a:p>
          <a:pPr rtl="0"/>
          <a:endParaRPr lang="fa-IR"/>
        </a:p>
      </dgm:t>
    </dgm:pt>
    <dgm:pt modelId="{5E4D47F4-40F3-49C5-AAE0-009C30CA9653}">
      <dgm:prSet phldrT="[Text]" custT="1"/>
      <dgm:spPr/>
      <dgm:t>
        <a:bodyPr/>
        <a:lstStyle/>
        <a:p>
          <a:pPr rtl="0"/>
          <a:r>
            <a:rPr lang="en-US" sz="1400" dirty="0"/>
            <a:t>Fault tolerance</a:t>
          </a:r>
          <a:endParaRPr lang="fa-IR" sz="1400" dirty="0"/>
        </a:p>
      </dgm:t>
    </dgm:pt>
    <dgm:pt modelId="{7512B98D-B3E5-4661-AAA6-EB115C535F99}" type="parTrans" cxnId="{861245C7-8163-4C97-9E51-E14A96E705CD}">
      <dgm:prSet/>
      <dgm:spPr/>
      <dgm:t>
        <a:bodyPr/>
        <a:lstStyle/>
        <a:p>
          <a:pPr rtl="1"/>
          <a:endParaRPr lang="fa-IR"/>
        </a:p>
      </dgm:t>
    </dgm:pt>
    <dgm:pt modelId="{52552CB3-7CE8-42CF-9BE9-61E3025DF4DC}" type="sibTrans" cxnId="{861245C7-8163-4C97-9E51-E14A96E705CD}">
      <dgm:prSet/>
      <dgm:spPr/>
      <dgm:t>
        <a:bodyPr/>
        <a:lstStyle/>
        <a:p>
          <a:pPr rtl="0"/>
          <a:endParaRPr lang="fa-IR"/>
        </a:p>
      </dgm:t>
    </dgm:pt>
    <dgm:pt modelId="{213AB211-8C2D-4E23-A4C1-7C095A8F5FFA}" type="pres">
      <dgm:prSet presAssocID="{2920146A-F290-4FEC-8F78-182D1BC0280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1B96011-8EA7-4388-B4CE-98C9ED7C9B1D}" type="pres">
      <dgm:prSet presAssocID="{37C7921D-DEB5-452F-8CC2-EAB382885B0B}" presName="centerShape" presStyleLbl="node0" presStyleIdx="0" presStyleCnt="1" custLinFactNeighborX="-466"/>
      <dgm:spPr/>
      <dgm:t>
        <a:bodyPr/>
        <a:lstStyle/>
        <a:p>
          <a:pPr rtl="1"/>
          <a:endParaRPr lang="fa-IR"/>
        </a:p>
      </dgm:t>
    </dgm:pt>
    <dgm:pt modelId="{50892593-A2A9-421B-A838-B157D20EBA0D}" type="pres">
      <dgm:prSet presAssocID="{2EEB9423-01E6-41BA-99F9-87844DCBB9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E25EE6B-692C-4F6C-B237-2CA97E13827A}" type="pres">
      <dgm:prSet presAssocID="{2EEB9423-01E6-41BA-99F9-87844DCBB9A6}" presName="dummy" presStyleCnt="0"/>
      <dgm:spPr/>
    </dgm:pt>
    <dgm:pt modelId="{B7289887-C94D-42DB-AB4A-183BB86D2107}" type="pres">
      <dgm:prSet presAssocID="{764FDC62-5375-4389-9256-3E317A7511C0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11BD6D0A-EE01-40CE-867A-5A3701FE7851}" type="pres">
      <dgm:prSet presAssocID="{31BD2275-4903-4845-8C71-ACC8C8A3CD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500041C-419F-4453-8876-E487A8B8EF20}" type="pres">
      <dgm:prSet presAssocID="{31BD2275-4903-4845-8C71-ACC8C8A3CD20}" presName="dummy" presStyleCnt="0"/>
      <dgm:spPr/>
    </dgm:pt>
    <dgm:pt modelId="{B7E1C060-9D8C-4248-8165-CC5731930434}" type="pres">
      <dgm:prSet presAssocID="{D87DFA0B-6BA7-436D-9834-FEE983582011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102A7E45-C223-433E-9E37-D359E6471F08}" type="pres">
      <dgm:prSet presAssocID="{0460218D-3F03-456E-BE2E-DD130AC520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B596B3-D22F-4138-AB6E-A7B9ADB258BE}" type="pres">
      <dgm:prSet presAssocID="{0460218D-3F03-456E-BE2E-DD130AC5201B}" presName="dummy" presStyleCnt="0"/>
      <dgm:spPr/>
    </dgm:pt>
    <dgm:pt modelId="{06085AB3-59B3-4A14-A8C1-C45CE9CE1F80}" type="pres">
      <dgm:prSet presAssocID="{21595613-EF04-4754-802F-DE56B845C71F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2C28B032-D5A6-44E6-BDCA-7932755A8545}" type="pres">
      <dgm:prSet presAssocID="{5E4D47F4-40F3-49C5-AAE0-009C30CA96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B6D8912-EA63-467E-935C-4779B6A40996}" type="pres">
      <dgm:prSet presAssocID="{5E4D47F4-40F3-49C5-AAE0-009C30CA9653}" presName="dummy" presStyleCnt="0"/>
      <dgm:spPr/>
    </dgm:pt>
    <dgm:pt modelId="{C5D1851D-66FE-47AA-B9DE-D921B73A7405}" type="pres">
      <dgm:prSet presAssocID="{52552CB3-7CE8-42CF-9BE9-61E3025DF4DC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</dgm:ptLst>
  <dgm:cxnLst>
    <dgm:cxn modelId="{F4C30E4C-D181-4B3B-8B82-546FAADEB09E}" srcId="{37C7921D-DEB5-452F-8CC2-EAB382885B0B}" destId="{2EEB9423-01E6-41BA-99F9-87844DCBB9A6}" srcOrd="0" destOrd="0" parTransId="{61D22AB3-7A76-4059-9CA1-13EBB0B76A16}" sibTransId="{764FDC62-5375-4389-9256-3E317A7511C0}"/>
    <dgm:cxn modelId="{A0AB7035-7A28-49AB-8FBF-585FBDE6936A}" type="presOf" srcId="{37C7921D-DEB5-452F-8CC2-EAB382885B0B}" destId="{F1B96011-8EA7-4388-B4CE-98C9ED7C9B1D}" srcOrd="0" destOrd="0" presId="urn:microsoft.com/office/officeart/2005/8/layout/radial6"/>
    <dgm:cxn modelId="{B9E6C45A-F280-4A82-8724-22D9FA4D353F}" type="presOf" srcId="{764FDC62-5375-4389-9256-3E317A7511C0}" destId="{B7289887-C94D-42DB-AB4A-183BB86D2107}" srcOrd="0" destOrd="0" presId="urn:microsoft.com/office/officeart/2005/8/layout/radial6"/>
    <dgm:cxn modelId="{3C1251FA-6906-4C5D-BEE3-BA83F9294186}" srcId="{37C7921D-DEB5-452F-8CC2-EAB382885B0B}" destId="{0460218D-3F03-456E-BE2E-DD130AC5201B}" srcOrd="2" destOrd="0" parTransId="{70AA8D1A-18CF-4275-A265-480D6F3DB064}" sibTransId="{21595613-EF04-4754-802F-DE56B845C71F}"/>
    <dgm:cxn modelId="{2231F75B-E5B4-46ED-8C2A-D9687F505436}" srcId="{2920146A-F290-4FEC-8F78-182D1BC02809}" destId="{37C7921D-DEB5-452F-8CC2-EAB382885B0B}" srcOrd="0" destOrd="0" parTransId="{C62F810A-B4B9-4920-8FBB-42B90E884E60}" sibTransId="{14DAD51F-0607-4318-BE93-256996C5D4B6}"/>
    <dgm:cxn modelId="{BDC9511A-E9A5-4254-91D1-1B2300C38896}" type="presOf" srcId="{21595613-EF04-4754-802F-DE56B845C71F}" destId="{06085AB3-59B3-4A14-A8C1-C45CE9CE1F80}" srcOrd="0" destOrd="0" presId="urn:microsoft.com/office/officeart/2005/8/layout/radial6"/>
    <dgm:cxn modelId="{ADBB8BA0-7F4F-4CE7-A718-206A675D7ACE}" type="presOf" srcId="{2920146A-F290-4FEC-8F78-182D1BC02809}" destId="{213AB211-8C2D-4E23-A4C1-7C095A8F5FFA}" srcOrd="0" destOrd="0" presId="urn:microsoft.com/office/officeart/2005/8/layout/radial6"/>
    <dgm:cxn modelId="{FFCAC3E9-3A4B-440D-8511-A5180308660D}" srcId="{37C7921D-DEB5-452F-8CC2-EAB382885B0B}" destId="{31BD2275-4903-4845-8C71-ACC8C8A3CD20}" srcOrd="1" destOrd="0" parTransId="{C6C887F3-A9A4-4FAE-8769-323F2849AB7B}" sibTransId="{D87DFA0B-6BA7-436D-9834-FEE983582011}"/>
    <dgm:cxn modelId="{AA258FA4-3B7F-4F02-8A3C-2896ECE82E7F}" type="presOf" srcId="{D87DFA0B-6BA7-436D-9834-FEE983582011}" destId="{B7E1C060-9D8C-4248-8165-CC5731930434}" srcOrd="0" destOrd="0" presId="urn:microsoft.com/office/officeart/2005/8/layout/radial6"/>
    <dgm:cxn modelId="{206DC64C-5C1E-4EB3-B1B9-CBD42FC8FDEF}" type="presOf" srcId="{31BD2275-4903-4845-8C71-ACC8C8A3CD20}" destId="{11BD6D0A-EE01-40CE-867A-5A3701FE7851}" srcOrd="0" destOrd="0" presId="urn:microsoft.com/office/officeart/2005/8/layout/radial6"/>
    <dgm:cxn modelId="{071C3382-C840-45C6-ABEF-C4C97A0A2F84}" type="presOf" srcId="{5E4D47F4-40F3-49C5-AAE0-009C30CA9653}" destId="{2C28B032-D5A6-44E6-BDCA-7932755A8545}" srcOrd="0" destOrd="0" presId="urn:microsoft.com/office/officeart/2005/8/layout/radial6"/>
    <dgm:cxn modelId="{759DAEED-F757-4A76-B35E-A869E5861DE6}" type="presOf" srcId="{2EEB9423-01E6-41BA-99F9-87844DCBB9A6}" destId="{50892593-A2A9-421B-A838-B157D20EBA0D}" srcOrd="0" destOrd="0" presId="urn:microsoft.com/office/officeart/2005/8/layout/radial6"/>
    <dgm:cxn modelId="{15326CB2-C45C-4C8F-8E1E-6C8D11BDAF3D}" type="presOf" srcId="{0460218D-3F03-456E-BE2E-DD130AC5201B}" destId="{102A7E45-C223-433E-9E37-D359E6471F08}" srcOrd="0" destOrd="0" presId="urn:microsoft.com/office/officeart/2005/8/layout/radial6"/>
    <dgm:cxn modelId="{7DCFA26E-224B-48AD-B867-FCFAE9FECFF6}" type="presOf" srcId="{52552CB3-7CE8-42CF-9BE9-61E3025DF4DC}" destId="{C5D1851D-66FE-47AA-B9DE-D921B73A7405}" srcOrd="0" destOrd="0" presId="urn:microsoft.com/office/officeart/2005/8/layout/radial6"/>
    <dgm:cxn modelId="{861245C7-8163-4C97-9E51-E14A96E705CD}" srcId="{37C7921D-DEB5-452F-8CC2-EAB382885B0B}" destId="{5E4D47F4-40F3-49C5-AAE0-009C30CA9653}" srcOrd="3" destOrd="0" parTransId="{7512B98D-B3E5-4661-AAA6-EB115C535F99}" sibTransId="{52552CB3-7CE8-42CF-9BE9-61E3025DF4DC}"/>
    <dgm:cxn modelId="{E4A7F893-8E94-4067-B088-7139C8578CC7}" type="presParOf" srcId="{213AB211-8C2D-4E23-A4C1-7C095A8F5FFA}" destId="{F1B96011-8EA7-4388-B4CE-98C9ED7C9B1D}" srcOrd="0" destOrd="0" presId="urn:microsoft.com/office/officeart/2005/8/layout/radial6"/>
    <dgm:cxn modelId="{EF9B8F0C-6FE7-4C56-AE5F-DCA0734D2CAC}" type="presParOf" srcId="{213AB211-8C2D-4E23-A4C1-7C095A8F5FFA}" destId="{50892593-A2A9-421B-A838-B157D20EBA0D}" srcOrd="1" destOrd="0" presId="urn:microsoft.com/office/officeart/2005/8/layout/radial6"/>
    <dgm:cxn modelId="{74CC19BA-3A83-4B95-AD70-8E15B4B8B687}" type="presParOf" srcId="{213AB211-8C2D-4E23-A4C1-7C095A8F5FFA}" destId="{9E25EE6B-692C-4F6C-B237-2CA97E13827A}" srcOrd="2" destOrd="0" presId="urn:microsoft.com/office/officeart/2005/8/layout/radial6"/>
    <dgm:cxn modelId="{6EA8CEE3-A1DD-4C17-8A1E-2C4708A5AFA9}" type="presParOf" srcId="{213AB211-8C2D-4E23-A4C1-7C095A8F5FFA}" destId="{B7289887-C94D-42DB-AB4A-183BB86D2107}" srcOrd="3" destOrd="0" presId="urn:microsoft.com/office/officeart/2005/8/layout/radial6"/>
    <dgm:cxn modelId="{9DD03E52-081D-486F-93A3-3DA06135C812}" type="presParOf" srcId="{213AB211-8C2D-4E23-A4C1-7C095A8F5FFA}" destId="{11BD6D0A-EE01-40CE-867A-5A3701FE7851}" srcOrd="4" destOrd="0" presId="urn:microsoft.com/office/officeart/2005/8/layout/radial6"/>
    <dgm:cxn modelId="{448FB4DA-3DD6-49DE-A5C0-35E6D17E601B}" type="presParOf" srcId="{213AB211-8C2D-4E23-A4C1-7C095A8F5FFA}" destId="{C500041C-419F-4453-8876-E487A8B8EF20}" srcOrd="5" destOrd="0" presId="urn:microsoft.com/office/officeart/2005/8/layout/radial6"/>
    <dgm:cxn modelId="{EA0321E8-0DFC-4C7A-9BB8-CC665B1AA54F}" type="presParOf" srcId="{213AB211-8C2D-4E23-A4C1-7C095A8F5FFA}" destId="{B7E1C060-9D8C-4248-8165-CC5731930434}" srcOrd="6" destOrd="0" presId="urn:microsoft.com/office/officeart/2005/8/layout/radial6"/>
    <dgm:cxn modelId="{7B5FFBC3-0780-4715-A8C5-660319E3CF68}" type="presParOf" srcId="{213AB211-8C2D-4E23-A4C1-7C095A8F5FFA}" destId="{102A7E45-C223-433E-9E37-D359E6471F08}" srcOrd="7" destOrd="0" presId="urn:microsoft.com/office/officeart/2005/8/layout/radial6"/>
    <dgm:cxn modelId="{7E1BBE25-D2EB-4169-91FA-FFD5E13BC6BC}" type="presParOf" srcId="{213AB211-8C2D-4E23-A4C1-7C095A8F5FFA}" destId="{53B596B3-D22F-4138-AB6E-A7B9ADB258BE}" srcOrd="8" destOrd="0" presId="urn:microsoft.com/office/officeart/2005/8/layout/radial6"/>
    <dgm:cxn modelId="{0C6F35BD-460F-4C34-A271-59B951ABE425}" type="presParOf" srcId="{213AB211-8C2D-4E23-A4C1-7C095A8F5FFA}" destId="{06085AB3-59B3-4A14-A8C1-C45CE9CE1F80}" srcOrd="9" destOrd="0" presId="urn:microsoft.com/office/officeart/2005/8/layout/radial6"/>
    <dgm:cxn modelId="{1600AA48-23C9-4681-8F49-8DD8FFED9CC8}" type="presParOf" srcId="{213AB211-8C2D-4E23-A4C1-7C095A8F5FFA}" destId="{2C28B032-D5A6-44E6-BDCA-7932755A8545}" srcOrd="10" destOrd="0" presId="urn:microsoft.com/office/officeart/2005/8/layout/radial6"/>
    <dgm:cxn modelId="{31D2CC27-5809-4B1A-94C0-EB43F3DEBDEC}" type="presParOf" srcId="{213AB211-8C2D-4E23-A4C1-7C095A8F5FFA}" destId="{EB6D8912-EA63-467E-935C-4779B6A40996}" srcOrd="11" destOrd="0" presId="urn:microsoft.com/office/officeart/2005/8/layout/radial6"/>
    <dgm:cxn modelId="{3FB1ED63-2488-4B09-B047-2F36AA79F112}" type="presParOf" srcId="{213AB211-8C2D-4E23-A4C1-7C095A8F5FFA}" destId="{C5D1851D-66FE-47AA-B9DE-D921B73A74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1851D-66FE-47AA-B9DE-D921B73A7405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085AB3-59B3-4A14-A8C1-C45CE9CE1F80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E1C060-9D8C-4248-8165-CC5731930434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289887-C94D-42DB-AB4A-183BB86D2107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96011-8EA7-4388-B4CE-98C9ED7C9B1D}">
      <dsp:nvSpPr>
        <dsp:cNvPr id="0" name=""/>
        <dsp:cNvSpPr/>
      </dsp:nvSpPr>
      <dsp:spPr>
        <a:xfrm>
          <a:off x="3297286" y="1461318"/>
          <a:ext cx="1603325" cy="1603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Metrics</a:t>
          </a:r>
          <a:endParaRPr lang="fa-IR" sz="2400" kern="1200" dirty="0"/>
        </a:p>
      </dsp:txBody>
      <dsp:txXfrm>
        <a:off x="3297286" y="1461318"/>
        <a:ext cx="1603325" cy="1603325"/>
      </dsp:txXfrm>
    </dsp:sp>
    <dsp:sp modelId="{50892593-A2A9-421B-A838-B157D20EBA0D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Scalability</a:t>
          </a:r>
          <a:endParaRPr lang="fa-IR" sz="1400" kern="1200" dirty="0"/>
        </a:p>
      </dsp:txBody>
      <dsp:txXfrm>
        <a:off x="3553636" y="1079"/>
        <a:ext cx="1122327" cy="1122327"/>
      </dsp:txXfrm>
    </dsp:sp>
    <dsp:sp modelId="{11BD6D0A-EE01-40CE-867A-5A3701FE7851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Cost</a:t>
          </a:r>
          <a:endParaRPr lang="fa-IR" sz="1800" kern="1200" dirty="0"/>
        </a:p>
      </dsp:txBody>
      <dsp:txXfrm>
        <a:off x="5254373" y="1701817"/>
        <a:ext cx="1122327" cy="1122327"/>
      </dsp:txXfrm>
    </dsp:sp>
    <dsp:sp modelId="{102A7E45-C223-433E-9E37-D359E6471F08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Peaks</a:t>
          </a:r>
          <a:endParaRPr lang="fa-IR" sz="1800" kern="1200" dirty="0"/>
        </a:p>
      </dsp:txBody>
      <dsp:txXfrm>
        <a:off x="3553636" y="3402555"/>
        <a:ext cx="1122327" cy="1122327"/>
      </dsp:txXfrm>
    </dsp:sp>
    <dsp:sp modelId="{2C28B032-D5A6-44E6-BDCA-7932755A8545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Fault tolerance</a:t>
          </a:r>
          <a:endParaRPr lang="fa-IR" sz="1400" kern="1200" dirty="0"/>
        </a:p>
      </dsp:txBody>
      <dsp:txXfrm>
        <a:off x="1852898" y="1701817"/>
        <a:ext cx="1122327" cy="1122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B38F76-2497-4BCF-8F2B-0493BB4F8D7D}" type="datetimeFigureOut">
              <a:rPr lang="fa-IR" smtClean="0"/>
              <a:pPr/>
              <a:t>1432/03/03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F239348-6A43-41D4-9596-17C6E89D715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39348-6A43-41D4-9596-17C6E89D715A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39348-6A43-41D4-9596-17C6E89D715A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D55-1162-4395-ACF4-472970BCAF5D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584F-B49E-4593-99A5-8B7292A78F87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E3FCF-AFDB-48F6-A9BF-F5CDB08BC6C9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2833-8086-4612-9E59-C4EE8E95BB3E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04D7-B1EC-4CDB-9C64-6CAF4AAD9297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4475-D64A-4303-8A02-53584F840B9B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DCD8-E472-4D04-8DDF-0AC14A50B06B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8ADE-1045-4F98-ACC6-4A80ACA1DD0B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326-CFC1-4525-8A37-37310A92AD42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523-49BA-403A-A435-950A73064E1B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AF5F-4E4F-4BEB-A96A-A91FD68D7573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19BB-6BE0-4D9D-9370-0E52D4580CB9}" type="datetime8">
              <a:rPr lang="fa-IR" smtClean="0"/>
              <a:pPr/>
              <a:t>11/فوريه/6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S.Rostami © 2011 MUST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CD87-0BEB-4824-88FC-4532B5E82C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14356"/>
            <a:ext cx="5429256" cy="1470025"/>
          </a:xfrm>
        </p:spPr>
        <p:txBody>
          <a:bodyPr/>
          <a:lstStyle/>
          <a:p>
            <a:r>
              <a:rPr lang="en-US" b="1" dirty="0"/>
              <a:t>Cloud Benchmarking</a:t>
            </a:r>
            <a:endParaRPr lang="fa-IR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6072198" cy="2357454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Soroush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Rostami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Advanced Topics in Information Systems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Mazandaran</a:t>
            </a:r>
            <a:r>
              <a:rPr lang="en-US" sz="2000" dirty="0">
                <a:solidFill>
                  <a:schemeClr val="tx1"/>
                </a:solidFill>
              </a:rPr>
              <a:t> University of Science and Technology,</a:t>
            </a:r>
          </a:p>
          <a:p>
            <a:r>
              <a:rPr lang="en-US" sz="2000" dirty="0">
                <a:solidFill>
                  <a:schemeClr val="tx1"/>
                </a:solidFill>
              </a:rPr>
              <a:t>s.rostami@ustmb.ac.ir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Advisor: Mr. </a:t>
            </a:r>
            <a:r>
              <a:rPr lang="en-US" sz="2000" dirty="0" err="1">
                <a:solidFill>
                  <a:schemeClr val="tx1"/>
                </a:solidFill>
              </a:rPr>
              <a:t>Hadi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Salimi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February 4, 2011</a:t>
            </a:r>
            <a:endParaRPr lang="fa-IR" sz="2000" dirty="0">
              <a:solidFill>
                <a:schemeClr val="tx1"/>
              </a:solidFill>
            </a:endParaRPr>
          </a:p>
        </p:txBody>
      </p:sp>
      <p:pic>
        <p:nvPicPr>
          <p:cNvPr id="6" name="Picture 141" descr="علوم و فنون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7000892" y="4667272"/>
            <a:ext cx="1345380" cy="147637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Metrics for Benchmarking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10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Metrics for Benchmarking (Cont.)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/>
              <a:t>Scalability [1]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</a:t>
            </a:r>
          </a:p>
          <a:p>
            <a:pPr lvl="2" algn="l" rtl="0"/>
            <a:r>
              <a:rPr lang="en-US" dirty="0"/>
              <a:t>Web Interactions Per Seconds (WIPS)</a:t>
            </a:r>
          </a:p>
          <a:p>
            <a:pPr lvl="2" algn="l" rtl="0"/>
            <a:r>
              <a:rPr lang="en-US" dirty="0"/>
              <a:t>WIPS in Response Time (WIPS in RT)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 deviates</a:t>
            </a:r>
          </a:p>
          <a:p>
            <a:pPr lvl="2" algn="l" rtl="0"/>
            <a:r>
              <a:rPr lang="en-US" dirty="0"/>
              <a:t>Correlation </a:t>
            </a:r>
            <a:r>
              <a:rPr lang="en-US" dirty="0" err="1"/>
              <a:t>coefﬁcient</a:t>
            </a:r>
            <a:r>
              <a:rPr lang="en-US" dirty="0"/>
              <a:t> R2</a:t>
            </a:r>
          </a:p>
          <a:p>
            <a:pPr lvl="2" algn="l" rtl="0"/>
            <a:r>
              <a:rPr lang="en-US" dirty="0"/>
              <a:t>Determining the parameters of a power function</a:t>
            </a:r>
          </a:p>
          <a:p>
            <a:pPr lvl="2" algn="l" rtl="0"/>
            <a:endParaRPr lang="en-US" dirty="0"/>
          </a:p>
          <a:p>
            <a:pPr lvl="2" algn="l" rtl="0"/>
            <a:endParaRPr lang="fa-IR" dirty="0"/>
          </a:p>
          <a:p>
            <a:pPr algn="l" rtl="0"/>
            <a:endParaRPr lang="fa-IR" dirty="0"/>
          </a:p>
        </p:txBody>
      </p:sp>
      <p:pic>
        <p:nvPicPr>
          <p:cNvPr id="6" name="Content Placeholder 5" descr="cb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0637" y="2534444"/>
            <a:ext cx="3133725" cy="2657475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11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Metrics for Benchmarking (Cont.)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Cost [1]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Overall cost</a:t>
            </a:r>
          </a:p>
          <a:p>
            <a:pPr lvl="2" algn="l" rtl="0"/>
            <a:r>
              <a:rPr lang="en-US" dirty="0"/>
              <a:t>Self-owned infrastructure</a:t>
            </a:r>
          </a:p>
          <a:p>
            <a:pPr lvl="3" algn="l" rtl="0">
              <a:buFont typeface="Arial" pitchFamily="34" charset="0"/>
              <a:buChar char="•"/>
            </a:pPr>
            <a:r>
              <a:rPr lang="en-US" dirty="0"/>
              <a:t>Software</a:t>
            </a:r>
          </a:p>
          <a:p>
            <a:pPr lvl="3" algn="l" rtl="0">
              <a:buFont typeface="Arial" pitchFamily="34" charset="0"/>
              <a:buChar char="•"/>
            </a:pPr>
            <a:r>
              <a:rPr lang="en-US" dirty="0"/>
              <a:t>Hardware</a:t>
            </a:r>
          </a:p>
          <a:p>
            <a:pPr lvl="2" algn="l" rtl="0"/>
            <a:r>
              <a:rPr lang="en-US" dirty="0"/>
              <a:t>Administration cost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</a:t>
            </a:r>
          </a:p>
          <a:p>
            <a:pPr lvl="2" algn="l" rtl="0"/>
            <a:r>
              <a:rPr lang="en-US" dirty="0"/>
              <a:t>Cost in dollars per WIPS ($/WIPS)</a:t>
            </a:r>
          </a:p>
          <a:p>
            <a:pPr lvl="2" algn="l" rtl="0"/>
            <a:r>
              <a:rPr lang="en-US" dirty="0"/>
              <a:t>Average $/WIPS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 deviates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2" algn="l" rtl="0"/>
            <a:endParaRPr lang="fa-IR" dirty="0"/>
          </a:p>
        </p:txBody>
      </p:sp>
      <p:pic>
        <p:nvPicPr>
          <p:cNvPr id="6" name="Content Placeholder 5" descr="cb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0637" y="2539206"/>
            <a:ext cx="3133725" cy="2647950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12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-24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Metrics for Benchmarking (Cont.)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Peaks [1]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</a:t>
            </a:r>
          </a:p>
          <a:p>
            <a:pPr lvl="2" algn="l" rtl="0"/>
            <a:r>
              <a:rPr lang="en-US" dirty="0"/>
              <a:t>WIPS </a:t>
            </a:r>
          </a:p>
          <a:p>
            <a:pPr lvl="2" algn="l" rtl="0"/>
            <a:r>
              <a:rPr lang="en-US" dirty="0"/>
              <a:t>WIPS in RT</a:t>
            </a:r>
          </a:p>
          <a:p>
            <a:pPr lvl="2" algn="l" rtl="0"/>
            <a:r>
              <a:rPr lang="en-US" dirty="0"/>
              <a:t>Ratio between WIPS in RT &amp; WIPS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 deviates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Be </a:t>
            </a:r>
            <a:r>
              <a:rPr lang="en-US" dirty="0" err="1"/>
              <a:t>inﬂuenced</a:t>
            </a:r>
            <a:r>
              <a:rPr lang="en-US" dirty="0"/>
              <a:t> by</a:t>
            </a:r>
          </a:p>
          <a:p>
            <a:pPr lvl="2" algn="l" rtl="0"/>
            <a:r>
              <a:rPr lang="en-US" dirty="0"/>
              <a:t>Base load</a:t>
            </a:r>
          </a:p>
          <a:p>
            <a:pPr lvl="2" algn="l" rtl="0"/>
            <a:r>
              <a:rPr lang="en-US" dirty="0"/>
              <a:t>Elevation of the peak</a:t>
            </a:r>
          </a:p>
          <a:p>
            <a:pPr lvl="2" algn="l" rtl="0"/>
            <a:endParaRPr lang="en-US" dirty="0"/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/>
            <a:endParaRPr lang="fa-IR" dirty="0"/>
          </a:p>
        </p:txBody>
      </p:sp>
      <p:pic>
        <p:nvPicPr>
          <p:cNvPr id="6" name="Content Placeholder 5" descr="cb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81587" y="2543969"/>
            <a:ext cx="3171825" cy="2638425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13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Metrics for Benchmarking (Cont.)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/>
              <a:t>Fault tolerance [1]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Calculate</a:t>
            </a:r>
          </a:p>
          <a:p>
            <a:pPr lvl="2" algn="l" rtl="0"/>
            <a:r>
              <a:rPr lang="en-US" dirty="0"/>
              <a:t>WIPS </a:t>
            </a:r>
          </a:p>
          <a:p>
            <a:pPr lvl="2" algn="l" rtl="0"/>
            <a:r>
              <a:rPr lang="en-US" dirty="0"/>
              <a:t>WIPS in RT</a:t>
            </a:r>
          </a:p>
          <a:p>
            <a:pPr lvl="2" algn="l" rtl="0"/>
            <a:r>
              <a:rPr lang="en-US" dirty="0"/>
              <a:t>Ratio between WIPS in RT &amp; WIPS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Be </a:t>
            </a:r>
            <a:r>
              <a:rPr lang="en-US" dirty="0" err="1"/>
              <a:t>inﬂuenced</a:t>
            </a:r>
            <a:r>
              <a:rPr lang="en-US" dirty="0"/>
              <a:t> by</a:t>
            </a:r>
          </a:p>
          <a:p>
            <a:pPr lvl="2" algn="l" rtl="0"/>
            <a:r>
              <a:rPr lang="en-US" dirty="0"/>
              <a:t>The percentage of failures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Be reportable by </a:t>
            </a:r>
          </a:p>
          <a:p>
            <a:pPr lvl="2" algn="l" rtl="0"/>
            <a:r>
              <a:rPr lang="en-US" dirty="0"/>
              <a:t>Cloud providers &amp; not users</a:t>
            </a:r>
            <a:endParaRPr lang="fa-IR" dirty="0"/>
          </a:p>
        </p:txBody>
      </p:sp>
      <p:pic>
        <p:nvPicPr>
          <p:cNvPr id="6" name="Content Placeholder 5" descr="cb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14925" y="2558256"/>
            <a:ext cx="3105150" cy="2609850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14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Challenges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Main Cloud Benchmarking challenges include: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Make the reported results comparable [1]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Scalability [2]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Cost [2]</a:t>
            </a:r>
          </a:p>
          <a:p>
            <a:pPr lvl="2" algn="l" rtl="0"/>
            <a:endParaRPr lang="en-US" dirty="0"/>
          </a:p>
          <a:p>
            <a:pPr lvl="2" algn="l" rtl="0"/>
            <a:endParaRPr lang="en-US" dirty="0"/>
          </a:p>
          <a:p>
            <a:pPr lvl="1" algn="l" rtl="0">
              <a:buFont typeface="Arial" pitchFamily="34" charset="0"/>
              <a:buChar char="•"/>
            </a:pP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15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Related Work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Cloud Benchmark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Yahoo! Cloud Serving Benchmark [3]</a:t>
            </a:r>
          </a:p>
          <a:p>
            <a:pPr lvl="2" algn="l" rtl="0"/>
            <a:r>
              <a:rPr lang="en-US" dirty="0"/>
              <a:t>Focus on serving database system</a:t>
            </a:r>
          </a:p>
          <a:p>
            <a:pPr lvl="3" algn="l" rtl="0">
              <a:buFont typeface="Arial" pitchFamily="34" charset="0"/>
              <a:buChar char="•"/>
            </a:pPr>
            <a:r>
              <a:rPr lang="en-US" dirty="0"/>
              <a:t>Sherpa, </a:t>
            </a:r>
            <a:r>
              <a:rPr lang="en-US" dirty="0" err="1"/>
              <a:t>BigTable</a:t>
            </a:r>
            <a:r>
              <a:rPr lang="en-US" dirty="0"/>
              <a:t>, Cassandra, etc</a:t>
            </a:r>
          </a:p>
          <a:p>
            <a:pPr lvl="2" algn="l" rtl="0"/>
            <a:r>
              <a:rPr lang="en-US" dirty="0"/>
              <a:t>Project team</a:t>
            </a:r>
          </a:p>
          <a:p>
            <a:pPr lvl="3" algn="l" rtl="0">
              <a:buFont typeface="Arial" pitchFamily="34" charset="0"/>
              <a:buChar char="•"/>
            </a:pPr>
            <a:r>
              <a:rPr lang="en-US" dirty="0"/>
              <a:t>Brian Cooper, Adam Silberstein, Russell Sears</a:t>
            </a:r>
          </a:p>
          <a:p>
            <a:pPr lvl="2" algn="l" rtl="0"/>
            <a:endParaRPr lang="en-US" dirty="0"/>
          </a:p>
        </p:txBody>
      </p:sp>
      <p:pic>
        <p:nvPicPr>
          <p:cNvPr id="7" name="Picture 6" descr="yaho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2143116"/>
            <a:ext cx="1428760" cy="114300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16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Conclusions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goal of benchmarking a software system is to evaluate its average performance</a:t>
            </a:r>
          </a:p>
          <a:p>
            <a:pPr algn="l" rtl="0"/>
            <a:r>
              <a:rPr lang="en-US" dirty="0"/>
              <a:t>A new benchmark should look like that </a:t>
            </a:r>
            <a:r>
              <a:rPr lang="en-US" dirty="0" err="1"/>
              <a:t>ﬁts</a:t>
            </a:r>
            <a:r>
              <a:rPr lang="en-US" dirty="0"/>
              <a:t> better to the characteristics of cloud computing</a:t>
            </a:r>
          </a:p>
          <a:p>
            <a:pPr algn="l" rtl="0"/>
            <a:r>
              <a:rPr lang="en-US" dirty="0"/>
              <a:t>Implement a </a:t>
            </a:r>
            <a:r>
              <a:rPr lang="en-US" dirty="0" err="1"/>
              <a:t>ﬁrst</a:t>
            </a:r>
            <a:r>
              <a:rPr lang="en-US" dirty="0"/>
              <a:t> version of a new cloud benchmark that is based on our ideas</a:t>
            </a:r>
          </a:p>
          <a:p>
            <a:pPr algn="l" rtl="0"/>
            <a:r>
              <a:rPr lang="en-US" dirty="0"/>
              <a:t>Apply the new benchmark to different cloud architectures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17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References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400" dirty="0"/>
              <a:t>[1] Binnig, C., </a:t>
            </a:r>
            <a:r>
              <a:rPr lang="en-US" sz="2400" dirty="0" err="1"/>
              <a:t>Kossmann</a:t>
            </a:r>
            <a:r>
              <a:rPr lang="en-US" sz="2400" dirty="0"/>
              <a:t>, D., </a:t>
            </a:r>
            <a:r>
              <a:rPr lang="en-US" sz="2400" dirty="0" err="1"/>
              <a:t>Kraska</a:t>
            </a:r>
            <a:r>
              <a:rPr lang="en-US" sz="2400" dirty="0"/>
              <a:t>, T. and </a:t>
            </a:r>
            <a:r>
              <a:rPr lang="en-US" sz="2400" dirty="0" err="1"/>
              <a:t>Loesing</a:t>
            </a:r>
            <a:r>
              <a:rPr lang="en-US" sz="2400" dirty="0"/>
              <a:t>, S. How is the weather tomorrow?: towards a benchmark for the cloud. ACM, City, 2009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[2] </a:t>
            </a:r>
            <a:r>
              <a:rPr lang="en-US" sz="2400" dirty="0" err="1"/>
              <a:t>Armbrust</a:t>
            </a:r>
            <a:r>
              <a:rPr lang="en-US" sz="2400" dirty="0"/>
              <a:t>, M. Above the clouds: A </a:t>
            </a:r>
            <a:r>
              <a:rPr lang="en-US" sz="2400" dirty="0" err="1"/>
              <a:t>berkeley</a:t>
            </a:r>
            <a:r>
              <a:rPr lang="en-US" sz="2400" dirty="0"/>
              <a:t> view of cloud computing. Technical Report UCB/EECS-2009-28, City, 2009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[3] Cooper, B., Silberstein, A. Benchmarking cloud serving systems with YCSB. ACM, City, 2010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[4] TPC. TPC-W Benchmark 1.8. City, 2002. </a:t>
            </a:r>
          </a:p>
          <a:p>
            <a:pPr algn="l" rtl="0"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18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4205288" y="3995738"/>
            <a:ext cx="46180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1" eaLnBrk="0" hangingPunct="0">
              <a:lnSpc>
                <a:spcPct val="95000"/>
              </a:lnSpc>
            </a:pPr>
            <a:endParaRPr lang="de-DE" sz="24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gray">
          <a:xfrm>
            <a:off x="4174060" y="1565754"/>
            <a:ext cx="457517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 eaLnBrk="0" hangingPunct="0"/>
            <a:r>
              <a:rPr lang="en-US" sz="4600" b="1" dirty="0"/>
              <a:t>Thank you </a:t>
            </a:r>
          </a:p>
          <a:p>
            <a:pPr algn="ctr" eaLnBrk="0" hangingPunct="0"/>
            <a:r>
              <a:rPr lang="en-US" sz="3600" b="1" dirty="0"/>
              <a:t>and</a:t>
            </a:r>
            <a:r>
              <a:rPr lang="en-US" sz="4600" b="1" dirty="0"/>
              <a:t> </a:t>
            </a:r>
            <a:br>
              <a:rPr lang="en-US" sz="4600" b="1" dirty="0"/>
            </a:br>
            <a:r>
              <a:rPr lang="en-US" sz="4600" b="1" dirty="0"/>
              <a:t>Any Questions?</a:t>
            </a:r>
            <a:endParaRPr lang="de-DE" sz="4600" b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538288" y="1919288"/>
            <a:ext cx="1322387" cy="216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A0A0A0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777875" y="2855913"/>
            <a:ext cx="1004888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D3D3D3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2200275" y="2817813"/>
            <a:ext cx="1546225" cy="2535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808080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1587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16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5535613" cy="600075"/>
          </a:xfrm>
        </p:spPr>
        <p:txBody>
          <a:bodyPr>
            <a:noAutofit/>
          </a:bodyPr>
          <a:lstStyle/>
          <a:p>
            <a:pPr algn="l" rtl="0"/>
            <a:r>
              <a:rPr lang="en-US" noProof="1"/>
              <a:t>Agenda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gray">
          <a:xfrm>
            <a:off x="787400" y="1555750"/>
            <a:ext cx="8047038" cy="446088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noProof="1"/>
              <a:t>Cloud Services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gray">
          <a:xfrm>
            <a:off x="787400" y="2098675"/>
            <a:ext cx="8047038" cy="446088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noProof="1"/>
              <a:t>Purpose of Benchmarking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gray">
          <a:xfrm>
            <a:off x="787400" y="2640013"/>
            <a:ext cx="8047038" cy="44926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dirty="0"/>
              <a:t>Requirements to a Cloud Benchmark</a:t>
            </a:r>
            <a:endParaRPr lang="en-US" noProof="1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gray">
          <a:xfrm>
            <a:off x="787400" y="3184525"/>
            <a:ext cx="8047038" cy="447675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dirty="0"/>
              <a:t>Review of Traditional Benchmark</a:t>
            </a:r>
            <a:endParaRPr lang="en-US" noProof="1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gray">
          <a:xfrm>
            <a:off x="787400" y="3727450"/>
            <a:ext cx="8047038" cy="446088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dirty="0"/>
              <a:t>Metrics for Benchmarking</a:t>
            </a:r>
            <a:endParaRPr lang="en-US" noProof="1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gray">
          <a:xfrm>
            <a:off x="328613" y="2098675"/>
            <a:ext cx="463550" cy="4460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gray">
          <a:xfrm>
            <a:off x="328613" y="2640013"/>
            <a:ext cx="463550" cy="44926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gray">
          <a:xfrm>
            <a:off x="328613" y="3184525"/>
            <a:ext cx="463550" cy="4476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gray">
          <a:xfrm>
            <a:off x="328613" y="3727450"/>
            <a:ext cx="463550" cy="4460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gray">
          <a:xfrm>
            <a:off x="787400" y="4256088"/>
            <a:ext cx="8047038" cy="44926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endParaRPr lang="en-US" noProof="1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gray">
          <a:xfrm>
            <a:off x="787400" y="4800600"/>
            <a:ext cx="8047038" cy="446088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dirty="0"/>
              <a:t>Related Work</a:t>
            </a:r>
            <a:endParaRPr lang="en-US" noProof="1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gray">
          <a:xfrm>
            <a:off x="328613" y="4256088"/>
            <a:ext cx="463550" cy="44926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gray">
          <a:xfrm>
            <a:off x="328613" y="4800600"/>
            <a:ext cx="463550" cy="4460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gray">
          <a:xfrm>
            <a:off x="314324" y="1038225"/>
            <a:ext cx="852011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indent="-174625" algn="l" rtl="0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77604" y="4309722"/>
            <a:ext cx="1195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Bef>
                <a:spcPct val="25000"/>
              </a:spcBef>
            </a:pPr>
            <a:r>
              <a:rPr lang="en-US" dirty="0"/>
              <a:t>Challenges</a:t>
            </a:r>
            <a:endParaRPr lang="en-US" noProof="1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gray">
          <a:xfrm>
            <a:off x="322236" y="1554152"/>
            <a:ext cx="463550" cy="4460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gray">
          <a:xfrm>
            <a:off x="785786" y="5340366"/>
            <a:ext cx="8047038" cy="446088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52000" tIns="72000" rIns="72000" bIns="72000" anchor="ctr"/>
          <a:lstStyle/>
          <a:p>
            <a:pPr algn="l" rtl="0">
              <a:spcBef>
                <a:spcPct val="25000"/>
              </a:spcBef>
            </a:pPr>
            <a:r>
              <a:rPr lang="en-US" dirty="0"/>
              <a:t>Conclusions</a:t>
            </a:r>
            <a:endParaRPr lang="en-US" noProof="1"/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gray">
          <a:xfrm>
            <a:off x="322236" y="5340366"/>
            <a:ext cx="463550" cy="4460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0" eaLnBrk="0" hangingPunct="0"/>
            <a:r>
              <a:rPr lang="en-US" sz="2800" b="1" noProof="1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30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Cloud Services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72188" cy="4525963"/>
          </a:xfrm>
        </p:spPr>
        <p:txBody>
          <a:bodyPr/>
          <a:lstStyle/>
          <a:p>
            <a:pPr algn="l" rtl="0"/>
            <a:r>
              <a:rPr lang="en-US" dirty="0"/>
              <a:t>Infrastructure as a Service (</a:t>
            </a:r>
            <a:r>
              <a:rPr lang="en-US" dirty="0" err="1"/>
              <a:t>IaaS</a:t>
            </a:r>
            <a:r>
              <a:rPr lang="en-US" dirty="0"/>
              <a:t>) [2]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Amazon EC2, S3, SQS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/>
              <a:t>GoGrid</a:t>
            </a:r>
            <a:endParaRPr lang="en-US" dirty="0"/>
          </a:p>
          <a:p>
            <a:pPr algn="l" rtl="0"/>
            <a:r>
              <a:rPr lang="en-US" dirty="0"/>
              <a:t>Platform as a Service (</a:t>
            </a:r>
            <a:r>
              <a:rPr lang="en-US" dirty="0" err="1"/>
              <a:t>PaaS</a:t>
            </a:r>
            <a:r>
              <a:rPr lang="en-US" dirty="0"/>
              <a:t>) [2]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Microsoft Azure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Google </a:t>
            </a:r>
            <a:r>
              <a:rPr lang="en-US" dirty="0" err="1"/>
              <a:t>AppEngine</a:t>
            </a:r>
            <a:endParaRPr lang="en-US" dirty="0"/>
          </a:p>
          <a:p>
            <a:pPr algn="l" rtl="0"/>
            <a:r>
              <a:rPr lang="en-US" dirty="0"/>
              <a:t>Software as a Service (</a:t>
            </a:r>
            <a:r>
              <a:rPr lang="en-US" dirty="0" err="1"/>
              <a:t>SaaS</a:t>
            </a:r>
            <a:r>
              <a:rPr lang="en-US" dirty="0"/>
              <a:t>) [2]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/>
              <a:t>SalesForce</a:t>
            </a: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 err="1"/>
              <a:t>GMail</a:t>
            </a:r>
            <a:endParaRPr lang="fa-IR" dirty="0"/>
          </a:p>
        </p:txBody>
      </p:sp>
      <p:pic>
        <p:nvPicPr>
          <p:cNvPr id="10" name="Content Placeholder 9" descr="cb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86446" y="2143116"/>
            <a:ext cx="2752725" cy="2876550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3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Advantage of Cloud Services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Scalability</a:t>
            </a:r>
          </a:p>
          <a:p>
            <a:pPr algn="l" rtl="0"/>
            <a:r>
              <a:rPr lang="en-US" dirty="0"/>
              <a:t>Pay-per-use</a:t>
            </a:r>
          </a:p>
          <a:p>
            <a:pPr algn="l" rtl="0"/>
            <a:r>
              <a:rPr lang="en-US" dirty="0"/>
              <a:t>High-availability</a:t>
            </a:r>
          </a:p>
          <a:p>
            <a:pPr algn="l" rtl="0"/>
            <a:r>
              <a:rPr lang="en-US" dirty="0"/>
              <a:t>Fault-tolerance</a:t>
            </a:r>
          </a:p>
          <a:p>
            <a:pPr algn="l" rtl="0"/>
            <a:r>
              <a:rPr lang="en-US" dirty="0"/>
              <a:t>Elasticity</a:t>
            </a:r>
          </a:p>
          <a:p>
            <a:pPr algn="l" rtl="0"/>
            <a:endParaRPr lang="en-US" dirty="0"/>
          </a:p>
        </p:txBody>
      </p:sp>
      <p:pic>
        <p:nvPicPr>
          <p:cNvPr id="6" name="Content Placeholder 5" descr="5cecabe2bc5416b62785166da2604fe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1928802"/>
            <a:ext cx="4038600" cy="3833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4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spcBef>
                <a:spcPct val="25000"/>
              </a:spcBef>
            </a:pPr>
            <a:r>
              <a:rPr lang="en-US" noProof="1"/>
              <a:t>Purpose of Cloud Benchmarking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Implement a standard benchmark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Evaluate different systems on dynamic workloads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Focus on performance and scalability</a:t>
            </a:r>
          </a:p>
          <a:p>
            <a:pPr lvl="2" algn="l" rtl="0"/>
            <a:r>
              <a:rPr lang="en-US" dirty="0"/>
              <a:t>Future additions – availability, cost, fault-tolerance</a:t>
            </a:r>
          </a:p>
          <a:p>
            <a:pPr algn="l" rtl="0"/>
            <a:r>
              <a:rPr lang="en-US" dirty="0"/>
              <a:t>How do they compare?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Feature tradeoffs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Performance tradeoffs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Not clear! 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5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ycs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929066"/>
            <a:ext cx="28575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/>
              <a:t>Requirements to a Cloud Benchmark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Features and Metrics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Scalability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Pay-per-use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Fault-tolerance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Architectures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6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Benchmark tool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Java application [3]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Many systems have Java APIs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Other systems via HTTP/REST, JNI or other solution </a:t>
            </a:r>
          </a:p>
          <a:p>
            <a:pPr lvl="1" algn="l" rtl="0">
              <a:buFont typeface="Arial" pitchFamily="34" charset="0"/>
              <a:buChar char="•"/>
            </a:pPr>
            <a:endParaRPr lang="fa-IR" dirty="0"/>
          </a:p>
        </p:txBody>
      </p:sp>
      <p:pic>
        <p:nvPicPr>
          <p:cNvPr id="5" name="Picture 4" descr="cb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3500438"/>
            <a:ext cx="5153025" cy="27813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7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-24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Review of Traditional Benchmark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TPC  benchmark [4]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TPC-W</a:t>
            </a:r>
          </a:p>
          <a:p>
            <a:pPr lvl="2" algn="l" rtl="0"/>
            <a:r>
              <a:rPr lang="en-US" dirty="0"/>
              <a:t>Primary metric is average performance of a static system</a:t>
            </a:r>
          </a:p>
          <a:p>
            <a:pPr lvl="2" algn="l" rtl="0"/>
            <a:r>
              <a:rPr lang="en-US" dirty="0"/>
              <a:t>Use for e-commerce application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TPC-H</a:t>
            </a:r>
          </a:p>
          <a:p>
            <a:pPr lvl="2" algn="l" rtl="0">
              <a:buNone/>
            </a:pP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TPC-C</a:t>
            </a:r>
          </a:p>
          <a:p>
            <a:pPr lvl="2" algn="l" rtl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8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11"/>
            <a:ext cx="9144000" cy="6856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Problems of TPC Benchmark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Designed for transactional database systems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Not suitable for scalable systems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Lot-size problem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Not support modern technology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S.Rostami © 2011 MUST</a:t>
            </a:r>
            <a:endParaRPr lang="fa-IR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219075" y="6408738"/>
            <a:ext cx="1343025" cy="247650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/>
          <a:p>
            <a:pPr lvl="0"/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B1490E0-714E-43AC-9ABE-41E6F38C002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lvl="0"/>
              <a:t>9</a:t>
            </a:fld>
            <a:r>
              <a:rPr lang="de-DE" sz="1200" dirty="0">
                <a:solidFill>
                  <a:schemeClr val="tx1">
                    <a:tint val="75000"/>
                  </a:schemeClr>
                </a:solidFill>
              </a:rPr>
              <a:t>/18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696</Words>
  <Application>Microsoft Office PowerPoint</Application>
  <PresentationFormat>On-screen Show (4:3)</PresentationFormat>
  <Paragraphs>200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Cloud Benchmarking</vt:lpstr>
      <vt:lpstr>Agenda</vt:lpstr>
      <vt:lpstr>Cloud Services</vt:lpstr>
      <vt:lpstr>Advantage of Cloud Services</vt:lpstr>
      <vt:lpstr>Purpose of Cloud Benchmarking</vt:lpstr>
      <vt:lpstr>Requirements to a Cloud Benchmark</vt:lpstr>
      <vt:lpstr>Benchmark tool</vt:lpstr>
      <vt:lpstr>Review of Traditional Benchmark</vt:lpstr>
      <vt:lpstr>Problems of TPC Benchmark</vt:lpstr>
      <vt:lpstr>Metrics for Benchmarking</vt:lpstr>
      <vt:lpstr>Metrics for Benchmarking (Cont.)</vt:lpstr>
      <vt:lpstr>Metrics for Benchmarking (Cont.)</vt:lpstr>
      <vt:lpstr>Metrics for Benchmarking (Cont.)</vt:lpstr>
      <vt:lpstr>Metrics for Benchmarking (Cont.)</vt:lpstr>
      <vt:lpstr>Challenges</vt:lpstr>
      <vt:lpstr>Related Work</vt:lpstr>
      <vt:lpstr>Conclusions</vt:lpstr>
      <vt:lpstr>References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VAIO</dc:creator>
  <cp:lastModifiedBy>Hadi</cp:lastModifiedBy>
  <cp:revision>158</cp:revision>
  <dcterms:created xsi:type="dcterms:W3CDTF">2011-02-01T11:08:31Z</dcterms:created>
  <dcterms:modified xsi:type="dcterms:W3CDTF">2011-02-06T14:58:35Z</dcterms:modified>
</cp:coreProperties>
</file>