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56" r:id="rId1"/>
  </p:sldMasterIdLst>
  <p:notesMasterIdLst>
    <p:notesMasterId r:id="rId19"/>
  </p:notesMasterIdLst>
  <p:sldIdLst>
    <p:sldId id="256" r:id="rId2"/>
    <p:sldId id="257" r:id="rId3"/>
    <p:sldId id="258" r:id="rId4"/>
    <p:sldId id="259" r:id="rId5"/>
    <p:sldId id="270" r:id="rId6"/>
    <p:sldId id="271" r:id="rId7"/>
    <p:sldId id="262" r:id="rId8"/>
    <p:sldId id="274" r:id="rId9"/>
    <p:sldId id="272" r:id="rId10"/>
    <p:sldId id="273" r:id="rId11"/>
    <p:sldId id="263" r:id="rId12"/>
    <p:sldId id="264" r:id="rId13"/>
    <p:sldId id="265" r:id="rId14"/>
    <p:sldId id="269" r:id="rId15"/>
    <p:sldId id="266" r:id="rId16"/>
    <p:sldId id="267" r:id="rId17"/>
    <p:sldId id="268"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667326-7E68-4709-8CDA-ABF9A2835087}" type="datetimeFigureOut">
              <a:rPr lang="fa-IR" smtClean="0"/>
              <a:pPr/>
              <a:t>1432/03/01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81B5378-D953-4453-931C-DB49D0B63658}"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81B5378-D953-4453-931C-DB49D0B63658}" type="slidenum">
              <a:rPr lang="fa-IR" smtClean="0"/>
              <a:pPr/>
              <a:t>2</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781B5378-D953-4453-931C-DB49D0B63658}" type="slidenum">
              <a:rPr lang="fa-IR" smtClean="0"/>
              <a:pPr/>
              <a:t>4</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402A962-BADC-4A24-A9C8-DA48A6207B15}" type="datetime8">
              <a:rPr lang="fa-IR" smtClean="0"/>
              <a:pPr/>
              <a:t>11/فوريه/4</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Cloud Architecture</a:t>
            </a:r>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8891A64-10AB-4C22-9934-A39CF903C6DD}"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6D6549-C8A3-4554-B37E-D64911E592FF}" type="datetime8">
              <a:rPr lang="fa-IR" smtClean="0"/>
              <a:pPr/>
              <a:t>11/فوريه/4</a:t>
            </a:fld>
            <a:endParaRPr lang="fa-IR"/>
          </a:p>
        </p:txBody>
      </p:sp>
      <p:sp>
        <p:nvSpPr>
          <p:cNvPr id="5" name="Footer Placeholder 4"/>
          <p:cNvSpPr>
            <a:spLocks noGrp="1"/>
          </p:cNvSpPr>
          <p:nvPr>
            <p:ph type="ftr" sz="quarter" idx="11"/>
          </p:nvPr>
        </p:nvSpPr>
        <p:spPr/>
        <p:txBody>
          <a:bodyPr/>
          <a:lstStyle/>
          <a:p>
            <a:r>
              <a:rPr lang="en-US" smtClean="0"/>
              <a:t>Cloud Architecture</a:t>
            </a:r>
            <a:endParaRPr lang="fa-IR"/>
          </a:p>
        </p:txBody>
      </p:sp>
      <p:sp>
        <p:nvSpPr>
          <p:cNvPr id="6" name="Slide Number Placeholder 5"/>
          <p:cNvSpPr>
            <a:spLocks noGrp="1"/>
          </p:cNvSpPr>
          <p:nvPr>
            <p:ph type="sldNum" sz="quarter" idx="12"/>
          </p:nvPr>
        </p:nvSpPr>
        <p:spPr/>
        <p:txBody>
          <a:bodyPr/>
          <a:lstStyle/>
          <a:p>
            <a:fld id="{A8891A64-10AB-4C22-9934-A39CF903C6D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A00C8DC-5D26-4802-9DAF-0F5E1B5413D3}" type="datetime8">
              <a:rPr lang="fa-IR" smtClean="0"/>
              <a:pPr/>
              <a:t>11/فوريه/4</a:t>
            </a:fld>
            <a:endParaRPr lang="fa-IR"/>
          </a:p>
        </p:txBody>
      </p:sp>
      <p:sp>
        <p:nvSpPr>
          <p:cNvPr id="5" name="Footer Placeholder 4"/>
          <p:cNvSpPr>
            <a:spLocks noGrp="1"/>
          </p:cNvSpPr>
          <p:nvPr>
            <p:ph type="ftr" sz="quarter" idx="11"/>
          </p:nvPr>
        </p:nvSpPr>
        <p:spPr>
          <a:xfrm>
            <a:off x="457201" y="6248207"/>
            <a:ext cx="5573483" cy="365125"/>
          </a:xfrm>
        </p:spPr>
        <p:txBody>
          <a:bodyPr/>
          <a:lstStyle/>
          <a:p>
            <a:r>
              <a:rPr lang="en-US" smtClean="0"/>
              <a:t>Cloud Architecture</a:t>
            </a:r>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8891A64-10AB-4C22-9934-A39CF903C6D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A3F449C-2885-4D08-80F8-B6B73798463E}" type="datetime8">
              <a:rPr lang="fa-IR" smtClean="0"/>
              <a:pPr/>
              <a:t>11/فوريه/4</a:t>
            </a:fld>
            <a:endParaRPr lang="fa-IR"/>
          </a:p>
        </p:txBody>
      </p:sp>
      <p:sp>
        <p:nvSpPr>
          <p:cNvPr id="5" name="Footer Placeholder 4"/>
          <p:cNvSpPr>
            <a:spLocks noGrp="1"/>
          </p:cNvSpPr>
          <p:nvPr>
            <p:ph type="ftr" sz="quarter" idx="11"/>
          </p:nvPr>
        </p:nvSpPr>
        <p:spPr/>
        <p:txBody>
          <a:bodyPr/>
          <a:lstStyle/>
          <a:p>
            <a:r>
              <a:rPr lang="en-US" smtClean="0"/>
              <a:t>Cloud Architecture</a:t>
            </a:r>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8891A64-10AB-4C22-9934-A39CF903C6DD}"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B9EDF7E-F427-4602-8DD2-2ED2B04FC060}" type="datetime8">
              <a:rPr lang="fa-IR" smtClean="0"/>
              <a:pPr/>
              <a:t>11/فوريه/4</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8891A64-10AB-4C22-9934-A39CF903C6DD}" type="slidenum">
              <a:rPr lang="fa-IR" smtClean="0"/>
              <a:pPr/>
              <a:t>‹#›</a:t>
            </a:fld>
            <a:endParaRPr lang="fa-IR"/>
          </a:p>
        </p:txBody>
      </p:sp>
      <p:sp>
        <p:nvSpPr>
          <p:cNvPr id="14" name="Footer Placeholder 13"/>
          <p:cNvSpPr>
            <a:spLocks noGrp="1"/>
          </p:cNvSpPr>
          <p:nvPr>
            <p:ph type="ftr" sz="quarter" idx="12"/>
          </p:nvPr>
        </p:nvSpPr>
        <p:spPr/>
        <p:txBody>
          <a:bodyPr/>
          <a:lstStyle/>
          <a:p>
            <a:r>
              <a:rPr lang="en-US" smtClean="0"/>
              <a:t>Cloud Architecture</a:t>
            </a: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6EEE1F1-1858-4A03-8441-5365051EDF90}" type="datetime8">
              <a:rPr lang="fa-IR" smtClean="0"/>
              <a:pPr/>
              <a:t>11/فوريه/4</a:t>
            </a:fld>
            <a:endParaRPr lang="fa-IR"/>
          </a:p>
        </p:txBody>
      </p:sp>
      <p:sp>
        <p:nvSpPr>
          <p:cNvPr id="10" name="Slide Number Placeholder 9"/>
          <p:cNvSpPr>
            <a:spLocks noGrp="1"/>
          </p:cNvSpPr>
          <p:nvPr>
            <p:ph type="sldNum" sz="quarter" idx="16"/>
          </p:nvPr>
        </p:nvSpPr>
        <p:spPr/>
        <p:txBody>
          <a:bodyPr rtlCol="0"/>
          <a:lstStyle/>
          <a:p>
            <a:fld id="{A8891A64-10AB-4C22-9934-A39CF903C6DD}" type="slidenum">
              <a:rPr lang="fa-IR" smtClean="0"/>
              <a:pPr/>
              <a:t>‹#›</a:t>
            </a:fld>
            <a:endParaRPr lang="fa-IR"/>
          </a:p>
        </p:txBody>
      </p:sp>
      <p:sp>
        <p:nvSpPr>
          <p:cNvPr id="12" name="Footer Placeholder 11"/>
          <p:cNvSpPr>
            <a:spLocks noGrp="1"/>
          </p:cNvSpPr>
          <p:nvPr>
            <p:ph type="ftr" sz="quarter" idx="17"/>
          </p:nvPr>
        </p:nvSpPr>
        <p:spPr/>
        <p:txBody>
          <a:bodyPr rtlCol="0"/>
          <a:lstStyle/>
          <a:p>
            <a:r>
              <a:rPr lang="en-US" smtClean="0"/>
              <a:t>Cloud Architecture</a:t>
            </a:r>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F0CAB23-8350-4952-8A6A-059C1F2A3BAA}" type="datetime8">
              <a:rPr lang="fa-IR" smtClean="0"/>
              <a:pPr/>
              <a:t>11/فوريه/4</a:t>
            </a:fld>
            <a:endParaRPr lang="fa-IR"/>
          </a:p>
        </p:txBody>
      </p:sp>
      <p:sp>
        <p:nvSpPr>
          <p:cNvPr id="12" name="Slide Number Placeholder 11"/>
          <p:cNvSpPr>
            <a:spLocks noGrp="1"/>
          </p:cNvSpPr>
          <p:nvPr>
            <p:ph type="sldNum" sz="quarter" idx="16"/>
          </p:nvPr>
        </p:nvSpPr>
        <p:spPr/>
        <p:txBody>
          <a:bodyPr rtlCol="0"/>
          <a:lstStyle/>
          <a:p>
            <a:fld id="{A8891A64-10AB-4C22-9934-A39CF903C6DD}" type="slidenum">
              <a:rPr lang="fa-IR" smtClean="0"/>
              <a:pPr/>
              <a:t>‹#›</a:t>
            </a:fld>
            <a:endParaRPr lang="fa-IR"/>
          </a:p>
        </p:txBody>
      </p:sp>
      <p:sp>
        <p:nvSpPr>
          <p:cNvPr id="14" name="Footer Placeholder 13"/>
          <p:cNvSpPr>
            <a:spLocks noGrp="1"/>
          </p:cNvSpPr>
          <p:nvPr>
            <p:ph type="ftr" sz="quarter" idx="17"/>
          </p:nvPr>
        </p:nvSpPr>
        <p:spPr/>
        <p:txBody>
          <a:bodyPr rtlCol="0"/>
          <a:lstStyle/>
          <a:p>
            <a:r>
              <a:rPr lang="en-US" smtClean="0"/>
              <a:t>Cloud Architecture</a:t>
            </a:r>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77AC43-F9CA-41A0-A822-C3940916A7EA}" type="datetime8">
              <a:rPr lang="fa-IR" smtClean="0"/>
              <a:pPr/>
              <a:t>11/فوريه/4</a:t>
            </a:fld>
            <a:endParaRPr lang="fa-IR"/>
          </a:p>
        </p:txBody>
      </p:sp>
      <p:sp>
        <p:nvSpPr>
          <p:cNvPr id="4" name="Footer Placeholder 3"/>
          <p:cNvSpPr>
            <a:spLocks noGrp="1"/>
          </p:cNvSpPr>
          <p:nvPr>
            <p:ph type="ftr" sz="quarter" idx="11"/>
          </p:nvPr>
        </p:nvSpPr>
        <p:spPr/>
        <p:txBody>
          <a:bodyPr/>
          <a:lstStyle/>
          <a:p>
            <a:r>
              <a:rPr lang="en-US" smtClean="0"/>
              <a:t>Cloud Architecture</a:t>
            </a:r>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8891A64-10AB-4C22-9934-A39CF903C6DD}"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D2A6B-6959-4C73-9022-7985900009BE}" type="datetime8">
              <a:rPr lang="fa-IR" smtClean="0"/>
              <a:pPr/>
              <a:t>11/فوريه/4</a:t>
            </a:fld>
            <a:endParaRPr lang="fa-IR"/>
          </a:p>
        </p:txBody>
      </p:sp>
      <p:sp>
        <p:nvSpPr>
          <p:cNvPr id="3" name="Footer Placeholder 2"/>
          <p:cNvSpPr>
            <a:spLocks noGrp="1"/>
          </p:cNvSpPr>
          <p:nvPr>
            <p:ph type="ftr" sz="quarter" idx="11"/>
          </p:nvPr>
        </p:nvSpPr>
        <p:spPr/>
        <p:txBody>
          <a:bodyPr/>
          <a:lstStyle/>
          <a:p>
            <a:r>
              <a:rPr lang="en-US" smtClean="0"/>
              <a:t>Cloud Architecture</a:t>
            </a:r>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8891A64-10AB-4C22-9934-A39CF903C6D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57FDC8-6D93-41A9-BBA9-FAF6A69C507A}" type="datetime8">
              <a:rPr lang="fa-IR" smtClean="0"/>
              <a:pPr/>
              <a:t>11/فوريه/4</a:t>
            </a:fld>
            <a:endParaRPr lang="fa-IR"/>
          </a:p>
        </p:txBody>
      </p:sp>
      <p:sp>
        <p:nvSpPr>
          <p:cNvPr id="6" name="Footer Placeholder 5"/>
          <p:cNvSpPr>
            <a:spLocks noGrp="1"/>
          </p:cNvSpPr>
          <p:nvPr>
            <p:ph type="ftr" sz="quarter" idx="11"/>
          </p:nvPr>
        </p:nvSpPr>
        <p:spPr/>
        <p:txBody>
          <a:bodyPr/>
          <a:lstStyle/>
          <a:p>
            <a:r>
              <a:rPr lang="en-US" smtClean="0"/>
              <a:t>Cloud Architecture</a:t>
            </a:r>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8891A64-10AB-4C22-9934-A39CF903C6DD}"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040278B-4806-44F2-A5BA-B102977AE8A3}" type="datetime8">
              <a:rPr lang="fa-IR" smtClean="0"/>
              <a:pPr/>
              <a:t>11/فوريه/4</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8891A64-10AB-4C22-9934-A39CF903C6DD}"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Cloud Architecture</a:t>
            </a:r>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4E5F367-B33A-4ED0-8CBE-651755C2220B}" type="datetime8">
              <a:rPr lang="fa-IR" smtClean="0"/>
              <a:pPr/>
              <a:t>11/فوريه/4</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Cloud Architecture</a:t>
            </a:r>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8891A64-10AB-4C22-9934-A39CF903C6D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85728"/>
            <a:ext cx="8624918" cy="900130"/>
          </a:xfrm>
        </p:spPr>
        <p:txBody>
          <a:bodyPr>
            <a:normAutofit/>
          </a:bodyPr>
          <a:lstStyle/>
          <a:p>
            <a:pPr algn="ctr"/>
            <a:r>
              <a:rPr lang="en-US" dirty="0" smtClean="0">
                <a:latin typeface="Brad" pitchFamily="2" charset="0"/>
              </a:rPr>
              <a:t>Cloud architecture</a:t>
            </a:r>
            <a:endParaRPr lang="fa-IR" dirty="0">
              <a:latin typeface="Brad" pitchFamily="2" charset="0"/>
            </a:endParaRPr>
          </a:p>
        </p:txBody>
      </p:sp>
      <p:sp>
        <p:nvSpPr>
          <p:cNvPr id="3" name="Subtitle 2"/>
          <p:cNvSpPr>
            <a:spLocks noGrp="1"/>
          </p:cNvSpPr>
          <p:nvPr>
            <p:ph type="subTitle" idx="1"/>
          </p:nvPr>
        </p:nvSpPr>
        <p:spPr/>
        <p:txBody>
          <a:bodyPr>
            <a:noAutofit/>
          </a:bodyPr>
          <a:lstStyle/>
          <a:p>
            <a:endParaRPr lang="fa-IR" sz="2800" b="1" dirty="0" smtClean="0"/>
          </a:p>
          <a:p>
            <a:r>
              <a:rPr lang="en-US" sz="2800" b="1" dirty="0" smtClean="0"/>
              <a:t>Advanced Topics in Information Systems</a:t>
            </a:r>
          </a:p>
          <a:p>
            <a:endParaRPr lang="fa-IR" sz="2800" dirty="0"/>
          </a:p>
        </p:txBody>
      </p:sp>
      <p:sp>
        <p:nvSpPr>
          <p:cNvPr id="4" name="TextBox 3"/>
          <p:cNvSpPr txBox="1"/>
          <p:nvPr/>
        </p:nvSpPr>
        <p:spPr>
          <a:xfrm>
            <a:off x="5563767" y="1214422"/>
            <a:ext cx="1980029" cy="523220"/>
          </a:xfrm>
          <a:prstGeom prst="rect">
            <a:avLst/>
          </a:prstGeom>
          <a:noFill/>
        </p:spPr>
        <p:txBody>
          <a:bodyPr wrap="none" rtlCol="1">
            <a:spAutoFit/>
          </a:bodyPr>
          <a:lstStyle/>
          <a:p>
            <a:r>
              <a:rPr lang="en-US" sz="2800" dirty="0" smtClean="0">
                <a:latin typeface="Brad" pitchFamily="2" charset="0"/>
              </a:rPr>
              <a:t>Modeling </a:t>
            </a:r>
          </a:p>
        </p:txBody>
      </p:sp>
      <p:sp>
        <p:nvSpPr>
          <p:cNvPr id="5" name="TextBox 4"/>
          <p:cNvSpPr txBox="1"/>
          <p:nvPr/>
        </p:nvSpPr>
        <p:spPr>
          <a:xfrm>
            <a:off x="7163167" y="1977086"/>
            <a:ext cx="1409361" cy="523220"/>
          </a:xfrm>
          <a:prstGeom prst="rect">
            <a:avLst/>
          </a:prstGeom>
          <a:noFill/>
        </p:spPr>
        <p:txBody>
          <a:bodyPr wrap="none" rtlCol="1">
            <a:spAutoFit/>
          </a:bodyPr>
          <a:lstStyle/>
          <a:p>
            <a:r>
              <a:rPr lang="en-US" sz="2800" dirty="0" smtClean="0">
                <a:latin typeface="Brad" pitchFamily="2" charset="0"/>
              </a:rPr>
              <a:t>Design</a:t>
            </a:r>
            <a:endParaRPr lang="fa-IR" sz="2800" dirty="0">
              <a:latin typeface="Brad" pitchFamily="2" charset="0"/>
            </a:endParaRPr>
          </a:p>
        </p:txBody>
      </p:sp>
      <p:sp>
        <p:nvSpPr>
          <p:cNvPr id="6" name="TextBox 5"/>
          <p:cNvSpPr txBox="1"/>
          <p:nvPr/>
        </p:nvSpPr>
        <p:spPr>
          <a:xfrm>
            <a:off x="7315804" y="1571612"/>
            <a:ext cx="399468" cy="523220"/>
          </a:xfrm>
          <a:prstGeom prst="rect">
            <a:avLst/>
          </a:prstGeom>
          <a:noFill/>
        </p:spPr>
        <p:txBody>
          <a:bodyPr wrap="none" rtlCol="1">
            <a:spAutoFit/>
          </a:bodyPr>
          <a:lstStyle/>
          <a:p>
            <a:r>
              <a:rPr lang="en-US" sz="2800" dirty="0" smtClean="0">
                <a:latin typeface="Brad" pitchFamily="2" charset="0"/>
              </a:rPr>
              <a:t>&amp;</a:t>
            </a:r>
            <a:endParaRPr lang="fa-IR" sz="2800" dirty="0">
              <a:latin typeface="Brad" pitchFamily="2" charset="0"/>
            </a:endParaRPr>
          </a:p>
        </p:txBody>
      </p:sp>
      <p:sp>
        <p:nvSpPr>
          <p:cNvPr id="11" name="TextBox 10"/>
          <p:cNvSpPr txBox="1"/>
          <p:nvPr/>
        </p:nvSpPr>
        <p:spPr>
          <a:xfrm>
            <a:off x="785786" y="5429264"/>
            <a:ext cx="7120987" cy="461665"/>
          </a:xfrm>
          <a:prstGeom prst="rect">
            <a:avLst/>
          </a:prstGeom>
          <a:noFill/>
        </p:spPr>
        <p:txBody>
          <a:bodyPr wrap="none" rtlCol="1">
            <a:spAutoFit/>
          </a:bodyPr>
          <a:lstStyle/>
          <a:p>
            <a:r>
              <a:rPr lang="en-US" sz="2400" dirty="0" smtClean="0"/>
              <a:t>Mazandaran University of Science and Technology, IRAN</a:t>
            </a:r>
            <a:endParaRPr lang="en-US" sz="1200" dirty="0" smtClean="0"/>
          </a:p>
        </p:txBody>
      </p:sp>
      <p:sp>
        <p:nvSpPr>
          <p:cNvPr id="12" name="Subtitle 2"/>
          <p:cNvSpPr txBox="1">
            <a:spLocks/>
          </p:cNvSpPr>
          <p:nvPr/>
        </p:nvSpPr>
        <p:spPr>
          <a:xfrm>
            <a:off x="1600200" y="2643182"/>
            <a:ext cx="6858000" cy="1371600"/>
          </a:xfrm>
          <a:prstGeom prst="rect">
            <a:avLst/>
          </a:prstGeom>
        </p:spPr>
        <p:txBody>
          <a:bodyPr vert="horz" anchor="ctr">
            <a:normAutofit fontScale="92500" lnSpcReduction="20000"/>
          </a:bodyPr>
          <a:lstStyle/>
          <a:p>
            <a:pPr marL="0" marR="0" lvl="0" indent="0" algn="ctr" defTabSz="914400" rtl="1" eaLnBrk="1" fontAlgn="auto" latinLnBrk="0" hangingPunct="1">
              <a:lnSpc>
                <a:spcPct val="100000"/>
              </a:lnSpc>
              <a:spcBef>
                <a:spcPts val="700"/>
              </a:spcBef>
              <a:spcAft>
                <a:spcPts val="0"/>
              </a:spcAft>
              <a:buClr>
                <a:schemeClr val="accent2"/>
              </a:buClr>
              <a:buSzPct val="60000"/>
              <a:buFont typeface="Wingdings 2"/>
              <a:buNone/>
              <a:tabLst/>
              <a:defRPr/>
            </a:pPr>
            <a:endParaRPr kumimoji="0" lang="en-US" sz="2600" b="0" i="0" u="none" strike="noStrike" kern="1200" cap="none" spc="0" normalizeH="0" baseline="0" noProof="0" dirty="0" smtClean="0">
              <a:ln>
                <a:noFill/>
              </a:ln>
              <a:solidFill>
                <a:srgbClr val="FFFFFF"/>
              </a:solidFill>
              <a:effectLst/>
              <a:uLnTx/>
              <a:uFillTx/>
              <a:latin typeface="+mn-lt"/>
              <a:ea typeface="+mn-ea"/>
              <a:cs typeface="+mn-cs"/>
            </a:endParaRPr>
          </a:p>
          <a:p>
            <a:pPr marL="0" marR="0" lvl="0" indent="0" algn="ctr" defTabSz="914400" rtl="1" eaLnBrk="1" fontAlgn="auto" latinLnBrk="0" hangingPunct="1">
              <a:lnSpc>
                <a:spcPct val="100000"/>
              </a:lnSpc>
              <a:spcBef>
                <a:spcPts val="700"/>
              </a:spcBef>
              <a:spcAft>
                <a:spcPts val="0"/>
              </a:spcAft>
              <a:buClr>
                <a:schemeClr val="accent2"/>
              </a:buClr>
              <a:buSzPct val="60000"/>
              <a:buFont typeface="Wingdings 2"/>
              <a:buNone/>
              <a:tabLst/>
              <a:defRPr/>
            </a:pPr>
            <a:r>
              <a:rPr kumimoji="0" lang="en-US" sz="2400" b="1" i="0" u="none" strike="noStrike" kern="1200" cap="none" spc="0" normalizeH="0" baseline="0" noProof="0" dirty="0" err="1" smtClean="0">
                <a:ln>
                  <a:noFill/>
                </a:ln>
                <a:solidFill>
                  <a:srgbClr val="FFFFFF"/>
                </a:solidFill>
                <a:effectLst/>
                <a:uLnTx/>
                <a:uFillTx/>
                <a:latin typeface="Arial" pitchFamily="34" charset="0"/>
                <a:ea typeface="+mn-ea"/>
                <a:cs typeface="Arial" pitchFamily="34" charset="0"/>
              </a:rPr>
              <a:t>Vahid</a:t>
            </a:r>
            <a:r>
              <a:rPr kumimoji="0" lang="en-US" sz="2400" b="1"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 Balanchi (Ms)</a:t>
            </a:r>
          </a:p>
          <a:p>
            <a:pPr marL="0" marR="0" lvl="0" indent="0" algn="ctr" defTabSz="914400" rtl="1" eaLnBrk="1" fontAlgn="auto" latinLnBrk="0" hangingPunct="1">
              <a:lnSpc>
                <a:spcPct val="100000"/>
              </a:lnSpc>
              <a:spcBef>
                <a:spcPts val="700"/>
              </a:spcBef>
              <a:spcAft>
                <a:spcPts val="0"/>
              </a:spcAft>
              <a:buClr>
                <a:schemeClr val="accent2"/>
              </a:buClr>
              <a:buSzPct val="60000"/>
              <a:buFont typeface="Wingdings 2"/>
              <a:buNone/>
              <a:tabLst/>
              <a:defRPr/>
            </a:pPr>
            <a:r>
              <a:rPr kumimoji="0" lang="en-US" sz="2000" b="0" i="0"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University of Science and Technology Mazandaran, Babol</a:t>
            </a:r>
          </a:p>
          <a:p>
            <a:pPr marL="0" marR="0" lvl="0" indent="0" algn="ctr" defTabSz="914400" rtl="1" eaLnBrk="1" fontAlgn="auto" latinLnBrk="0" hangingPunct="1">
              <a:lnSpc>
                <a:spcPct val="100000"/>
              </a:lnSpc>
              <a:spcBef>
                <a:spcPts val="700"/>
              </a:spcBef>
              <a:spcAft>
                <a:spcPts val="0"/>
              </a:spcAft>
              <a:buClr>
                <a:schemeClr val="accent2"/>
              </a:buClr>
              <a:buSzPct val="60000"/>
              <a:buFont typeface="Wingdings 2"/>
              <a:buNone/>
              <a:tabLst/>
              <a:defRPr/>
            </a:pPr>
            <a:r>
              <a:rPr kumimoji="0" lang="en-US" sz="1900" b="0" i="0" u="none" strike="noStrike" kern="1200" cap="none" spc="0" normalizeH="0" baseline="0" noProof="0" dirty="0" smtClean="0">
                <a:ln>
                  <a:noFill/>
                </a:ln>
                <a:solidFill>
                  <a:srgbClr val="002060"/>
                </a:solidFill>
                <a:effectLst/>
                <a:uLnTx/>
                <a:uFillTx/>
                <a:latin typeface="Arial" charset="0"/>
                <a:ea typeface="+mn-ea"/>
                <a:cs typeface="Arial" charset="0"/>
              </a:rPr>
              <a:t>Email:Vahid.Balanchi@ustmb.ac.ir</a:t>
            </a:r>
          </a:p>
          <a:p>
            <a:pPr marL="0" marR="0" lvl="0" indent="0" algn="ctr" defTabSz="914400" rtl="1" eaLnBrk="1" fontAlgn="auto" latinLnBrk="0" hangingPunct="1">
              <a:lnSpc>
                <a:spcPct val="100000"/>
              </a:lnSpc>
              <a:spcBef>
                <a:spcPts val="700"/>
              </a:spcBef>
              <a:spcAft>
                <a:spcPts val="0"/>
              </a:spcAft>
              <a:buClr>
                <a:schemeClr val="accent2"/>
              </a:buClr>
              <a:buSzPct val="60000"/>
              <a:buFont typeface="Wingdings 2"/>
              <a:buNone/>
              <a:tabLst/>
              <a:defRPr/>
            </a:pPr>
            <a:endParaRPr kumimoji="0" lang="en-US" sz="2600" b="0" i="0" u="none" strike="noStrike" kern="1200" cap="none" spc="0" normalizeH="0" baseline="0" noProof="0" dirty="0" smtClean="0">
              <a:ln>
                <a:noFill/>
              </a:ln>
              <a:solidFill>
                <a:schemeClr val="accent3"/>
              </a:solidFill>
              <a:effectLst/>
              <a:uLnTx/>
              <a:uFillTx/>
              <a:latin typeface="+mn-lt"/>
              <a:ea typeface="+mn-ea"/>
              <a:cs typeface="+mn-cs"/>
            </a:endParaRPr>
          </a:p>
        </p:txBody>
      </p:sp>
      <p:sp>
        <p:nvSpPr>
          <p:cNvPr id="13" name="TextBox 12"/>
          <p:cNvSpPr txBox="1"/>
          <p:nvPr/>
        </p:nvSpPr>
        <p:spPr>
          <a:xfrm>
            <a:off x="3143240" y="4214818"/>
            <a:ext cx="3810000" cy="723900"/>
          </a:xfrm>
          <a:prstGeom prst="rect">
            <a:avLst/>
          </a:prstGeom>
          <a:noFill/>
        </p:spPr>
        <p:txBody>
          <a:bodyPr>
            <a:spAutoFit/>
          </a:bodyPr>
          <a:lstStyle/>
          <a:p>
            <a:pPr marL="27432" algn="ctr" fontAlgn="auto">
              <a:spcBef>
                <a:spcPts val="600"/>
              </a:spcBef>
              <a:spcAft>
                <a:spcPts val="0"/>
              </a:spcAft>
              <a:buClr>
                <a:schemeClr val="accent1"/>
              </a:buClr>
              <a:buSzPct val="80000"/>
              <a:defRPr/>
            </a:pPr>
            <a:r>
              <a:rPr lang="en-US" b="1" dirty="0">
                <a:solidFill>
                  <a:schemeClr val="tx1">
                    <a:lumMod val="95000"/>
                  </a:schemeClr>
                </a:solidFill>
                <a:latin typeface="Arial" charset="0"/>
                <a:cs typeface="Arial" charset="0"/>
              </a:rPr>
              <a:t>Advisor: Hadi Salimi</a:t>
            </a:r>
          </a:p>
          <a:p>
            <a:pPr marL="27432" algn="ctr" fontAlgn="auto">
              <a:spcBef>
                <a:spcPts val="600"/>
              </a:spcBef>
              <a:spcAft>
                <a:spcPts val="0"/>
              </a:spcAft>
              <a:buClr>
                <a:schemeClr val="accent1"/>
              </a:buClr>
              <a:buSzPct val="80000"/>
              <a:defRPr/>
            </a:pPr>
            <a:r>
              <a:rPr lang="en-US" dirty="0">
                <a:solidFill>
                  <a:srgbClr val="002060"/>
                </a:solidFill>
                <a:latin typeface="Arial" charset="0"/>
                <a:cs typeface="Arial" charset="0"/>
              </a:rPr>
              <a:t>Email: hsalimi@iust.ac.ir</a:t>
            </a:r>
          </a:p>
        </p:txBody>
      </p:sp>
      <p:sp>
        <p:nvSpPr>
          <p:cNvPr id="14" name="TextBox 4"/>
          <p:cNvSpPr txBox="1">
            <a:spLocks noChangeArrowheads="1"/>
          </p:cNvSpPr>
          <p:nvPr/>
        </p:nvSpPr>
        <p:spPr bwMode="auto">
          <a:xfrm>
            <a:off x="4286248" y="5072074"/>
            <a:ext cx="1905000" cy="381000"/>
          </a:xfrm>
          <a:prstGeom prst="rect">
            <a:avLst/>
          </a:prstGeom>
          <a:noFill/>
          <a:ln w="9525">
            <a:noFill/>
            <a:miter lim="800000"/>
            <a:headEnd/>
            <a:tailEnd/>
          </a:ln>
        </p:spPr>
        <p:txBody>
          <a:bodyPr>
            <a:spAutoFit/>
          </a:bodyPr>
          <a:lstStyle/>
          <a:p>
            <a:pPr algn="ctr"/>
            <a:r>
              <a:rPr lang="en-US" smtClean="0"/>
              <a:t>4 </a:t>
            </a:r>
            <a:r>
              <a:rPr lang="en-US" dirty="0" smtClean="0"/>
              <a:t>Feb, 2011</a:t>
            </a:r>
            <a:endParaRPr lang="en-US" dirty="0"/>
          </a:p>
        </p:txBody>
      </p:sp>
      <p:sp>
        <p:nvSpPr>
          <p:cNvPr id="15" name="Subtitle 2"/>
          <p:cNvSpPr txBox="1">
            <a:spLocks/>
          </p:cNvSpPr>
          <p:nvPr/>
        </p:nvSpPr>
        <p:spPr>
          <a:xfrm>
            <a:off x="-42204" y="6071108"/>
            <a:ext cx="2286016" cy="685800"/>
          </a:xfrm>
          <a:prstGeom prst="rect">
            <a:avLst/>
          </a:prstGeom>
        </p:spPr>
        <p:txBody>
          <a:bodyPr vert="horz" anchor="ctr">
            <a:noAutofit/>
          </a:bodyPr>
          <a:lstStyle/>
          <a:p>
            <a:pPr marL="0" marR="0" lvl="0" indent="0" algn="l" defTabSz="914400" rtl="1"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800" b="1" i="0" u="none" strike="noStrike" kern="1200" cap="none" spc="0" normalizeH="0" baseline="0" noProof="0" dirty="0" smtClean="0">
                <a:ln>
                  <a:noFill/>
                </a:ln>
                <a:solidFill>
                  <a:srgbClr val="FFFFFF"/>
                </a:solidFill>
                <a:effectLst/>
                <a:uLnTx/>
                <a:uFillTx/>
                <a:latin typeface="+mn-lt"/>
                <a:ea typeface="+mn-ea"/>
                <a:cs typeface="+mn-cs"/>
              </a:rPr>
              <a:t>Class Seminar</a:t>
            </a:r>
            <a:endParaRPr kumimoji="0" lang="fa-IR" sz="2800" b="0" i="0" u="none" strike="noStrike" kern="1200" cap="none" spc="0" normalizeH="0" baseline="0" noProof="0" dirty="0">
              <a:ln>
                <a:noFill/>
              </a:ln>
              <a:solidFill>
                <a:srgbClr val="FFFFFF"/>
              </a:solidFill>
              <a:effectLst/>
              <a:uLnTx/>
              <a:uFillTx/>
              <a:latin typeface="+mn-lt"/>
              <a:ea typeface="+mn-ea"/>
              <a:cs typeface="+mn-cs"/>
            </a:endParaRPr>
          </a:p>
        </p:txBody>
      </p:sp>
      <p:sp>
        <p:nvSpPr>
          <p:cNvPr id="16" name="Subtitle 2"/>
          <p:cNvSpPr txBox="1">
            <a:spLocks/>
          </p:cNvSpPr>
          <p:nvPr/>
        </p:nvSpPr>
        <p:spPr>
          <a:xfrm>
            <a:off x="7558748" y="6402100"/>
            <a:ext cx="1675722" cy="428628"/>
          </a:xfrm>
          <a:prstGeom prst="rect">
            <a:avLst/>
          </a:prstGeom>
        </p:spPr>
        <p:txBody>
          <a:bodyPr vert="horz" anchor="ctr">
            <a:noAutofit/>
          </a:bodyPr>
          <a:lstStyle/>
          <a:p>
            <a:pPr marL="0" marR="0" lvl="0" indent="0" algn="l" defTabSz="914400" rtl="1" eaLnBrk="1" fontAlgn="auto" latinLnBrk="0" hangingPunct="1">
              <a:lnSpc>
                <a:spcPct val="100000"/>
              </a:lnSpc>
              <a:spcBef>
                <a:spcPts val="700"/>
              </a:spcBef>
              <a:spcAft>
                <a:spcPts val="0"/>
              </a:spcAft>
              <a:buClr>
                <a:schemeClr val="accent2"/>
              </a:buClr>
              <a:buSzPct val="60000"/>
              <a:buFont typeface="Wingdings"/>
              <a:buNone/>
              <a:tabLst/>
              <a:defRPr/>
            </a:pPr>
            <a:r>
              <a:rPr kumimoji="0" lang="en-US" sz="1600" i="0" u="none" strike="noStrike" kern="1200" cap="none" spc="0" normalizeH="0" baseline="0" noProof="0" dirty="0" smtClean="0">
                <a:ln>
                  <a:noFill/>
                </a:ln>
                <a:solidFill>
                  <a:srgbClr val="FFFFFF"/>
                </a:solidFill>
                <a:effectLst/>
                <a:uLnTx/>
                <a:uFillTx/>
                <a:latin typeface="+mn-lt"/>
                <a:ea typeface="+mn-ea"/>
                <a:cs typeface="+mn-cs"/>
              </a:rPr>
              <a:t>Cloud Computing</a:t>
            </a:r>
            <a:endParaRPr kumimoji="0" lang="fa-IR" sz="160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000" dirty="0" smtClean="0">
                <a:latin typeface="Amherst" pitchFamily="2" charset="0"/>
              </a:rPr>
              <a:t> </a:t>
            </a:r>
            <a:r>
              <a:rPr lang="en-US" sz="4000" dirty="0" smtClean="0">
                <a:latin typeface="Amherst" pitchFamily="2" charset="0"/>
              </a:rPr>
              <a:t>Logical Architecture Model </a:t>
            </a:r>
            <a:r>
              <a:rPr lang="en-US" sz="3100" dirty="0" smtClean="0">
                <a:latin typeface="Amherst" pitchFamily="2" charset="0"/>
              </a:rPr>
              <a:t>(</a:t>
            </a:r>
            <a:r>
              <a:rPr lang="en-US" sz="4000" dirty="0" smtClean="0">
                <a:latin typeface="Amherst" pitchFamily="2" charset="0"/>
              </a:rPr>
              <a:t>cont’d</a:t>
            </a:r>
            <a:r>
              <a:rPr lang="en-US" sz="3100" dirty="0" smtClean="0">
                <a:latin typeface="Amherst" pitchFamily="2" charset="0"/>
              </a:rPr>
              <a:t>)</a:t>
            </a:r>
            <a:endParaRPr lang="fa-IR" sz="4000" dirty="0"/>
          </a:p>
        </p:txBody>
      </p:sp>
      <p:pic>
        <p:nvPicPr>
          <p:cNvPr id="4" name="Content Placeholder 3" descr="r.JPG"/>
          <p:cNvPicPr>
            <a:picLocks noGrp="1" noChangeAspect="1"/>
          </p:cNvPicPr>
          <p:nvPr>
            <p:ph sz="quarter" idx="1"/>
          </p:nvPr>
        </p:nvPicPr>
        <p:blipFill>
          <a:blip r:embed="rId2" cstate="print"/>
          <a:stretch>
            <a:fillRect/>
          </a:stretch>
        </p:blipFill>
        <p:spPr>
          <a:xfrm>
            <a:off x="571472" y="1571612"/>
            <a:ext cx="8894403" cy="5000660"/>
          </a:xfrm>
          <a:prstGeom prst="rect">
            <a:avLst/>
          </a:prstGeom>
          <a:ln>
            <a:noFill/>
          </a:ln>
          <a:effectLst>
            <a:softEdge rad="112500"/>
          </a:effectLst>
        </p:spPr>
      </p:pic>
      <p:sp>
        <p:nvSpPr>
          <p:cNvPr id="5" name="Slide Number Placeholder 4"/>
          <p:cNvSpPr>
            <a:spLocks noGrp="1"/>
          </p:cNvSpPr>
          <p:nvPr>
            <p:ph type="sldNum" sz="quarter" idx="12"/>
          </p:nvPr>
        </p:nvSpPr>
        <p:spPr/>
        <p:txBody>
          <a:bodyPr>
            <a:normAutofit fontScale="77500" lnSpcReduction="20000"/>
          </a:bodyPr>
          <a:lstStyle/>
          <a:p>
            <a:r>
              <a:rPr lang="en-US" dirty="0" smtClean="0"/>
              <a:t>17</a:t>
            </a:r>
            <a:r>
              <a:rPr lang="fa-IR" dirty="0" smtClean="0"/>
              <a:t>/</a:t>
            </a:r>
            <a:r>
              <a:rPr lang="en-US" dirty="0" smtClean="0"/>
              <a:t>10</a:t>
            </a:r>
            <a:endParaRPr lang="fa-IR" dirty="0"/>
          </a:p>
        </p:txBody>
      </p:sp>
      <p:sp>
        <p:nvSpPr>
          <p:cNvPr id="6" name="Footer Placeholder 5"/>
          <p:cNvSpPr>
            <a:spLocks noGrp="1"/>
          </p:cNvSpPr>
          <p:nvPr>
            <p:ph type="ftr" sz="quarter" idx="11"/>
          </p:nvPr>
        </p:nvSpPr>
        <p:spPr/>
        <p:txBody>
          <a:bodyPr/>
          <a:lstStyle/>
          <a:p>
            <a:r>
              <a:rPr lang="en-US" smtClean="0"/>
              <a:t>Cloud Architecture</a:t>
            </a:r>
            <a:endParaRPr lang="fa-I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mherst" pitchFamily="2" charset="0"/>
              </a:rPr>
              <a:t>Alternative Deployment Models</a:t>
            </a:r>
            <a:endParaRPr lang="fa-IR" sz="4000" dirty="0">
              <a:latin typeface="Amherst" pitchFamily="2" charset="0"/>
            </a:endParaRPr>
          </a:p>
        </p:txBody>
      </p:sp>
      <p:sp>
        <p:nvSpPr>
          <p:cNvPr id="3" name="Content Placeholder 2"/>
          <p:cNvSpPr>
            <a:spLocks noGrp="1"/>
          </p:cNvSpPr>
          <p:nvPr>
            <p:ph sz="quarter" idx="1"/>
          </p:nvPr>
        </p:nvSpPr>
        <p:spPr/>
        <p:txBody>
          <a:bodyPr/>
          <a:lstStyle/>
          <a:p>
            <a:pPr algn="l">
              <a:buNone/>
            </a:pPr>
            <a:r>
              <a:rPr lang="en-US" dirty="0" smtClean="0"/>
              <a:t>As long as we’re looking at the SPI framework, let’s also take a quick peek at a couple of alternative deployment models, one that is based on SPI and </a:t>
            </a:r>
            <a:r>
              <a:rPr lang="en-US" b="1" u="sng" dirty="0" smtClean="0">
                <a:solidFill>
                  <a:srgbClr val="FF0000"/>
                </a:solidFill>
              </a:rPr>
              <a:t>extends</a:t>
            </a:r>
            <a:r>
              <a:rPr lang="en-US" dirty="0" smtClean="0"/>
              <a:t> it, the other a </a:t>
            </a:r>
            <a:r>
              <a:rPr lang="en-US" b="1" u="sng" dirty="0" smtClean="0">
                <a:solidFill>
                  <a:srgbClr val="FF0000"/>
                </a:solidFill>
              </a:rPr>
              <a:t>completely different </a:t>
            </a:r>
            <a:r>
              <a:rPr lang="en-US" dirty="0" smtClean="0"/>
              <a:t>view of the cloud computing architecture.</a:t>
            </a:r>
            <a:endParaRPr lang="fa-IR" dirty="0"/>
          </a:p>
        </p:txBody>
      </p:sp>
      <p:sp>
        <p:nvSpPr>
          <p:cNvPr id="4" name="Slide Number Placeholder 3"/>
          <p:cNvSpPr>
            <a:spLocks noGrp="1"/>
          </p:cNvSpPr>
          <p:nvPr>
            <p:ph type="sldNum" sz="quarter" idx="12"/>
          </p:nvPr>
        </p:nvSpPr>
        <p:spPr/>
        <p:txBody>
          <a:bodyPr>
            <a:normAutofit fontScale="77500" lnSpcReduction="20000"/>
          </a:bodyPr>
          <a:lstStyle/>
          <a:p>
            <a:r>
              <a:rPr lang="en-US" dirty="0" smtClean="0"/>
              <a:t>11/17</a:t>
            </a:r>
            <a:endParaRPr lang="fa-IR" dirty="0"/>
          </a:p>
        </p:txBody>
      </p:sp>
      <p:sp>
        <p:nvSpPr>
          <p:cNvPr id="5" name="Footer Placeholder 4"/>
          <p:cNvSpPr>
            <a:spLocks noGrp="1"/>
          </p:cNvSpPr>
          <p:nvPr>
            <p:ph type="ftr" sz="quarter" idx="11"/>
          </p:nvPr>
        </p:nvSpPr>
        <p:spPr/>
        <p:txBody>
          <a:bodyPr/>
          <a:lstStyle/>
          <a:p>
            <a:r>
              <a:rPr lang="en-US" smtClean="0"/>
              <a:t>Cloud Architecture</a:t>
            </a:r>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The Linthicum Model</a:t>
            </a:r>
            <a:endParaRPr lang="fa-IR" dirty="0"/>
          </a:p>
        </p:txBody>
      </p:sp>
      <p:sp>
        <p:nvSpPr>
          <p:cNvPr id="3" name="Content Placeholder 2"/>
          <p:cNvSpPr>
            <a:spLocks noGrp="1"/>
          </p:cNvSpPr>
          <p:nvPr>
            <p:ph sz="quarter" idx="1"/>
          </p:nvPr>
        </p:nvSpPr>
        <p:spPr>
          <a:xfrm>
            <a:off x="612648" y="1600200"/>
            <a:ext cx="8153400" cy="4900634"/>
          </a:xfrm>
        </p:spPr>
        <p:txBody>
          <a:bodyPr>
            <a:normAutofit/>
          </a:bodyPr>
          <a:lstStyle/>
          <a:p>
            <a:pPr algn="l">
              <a:buNone/>
            </a:pPr>
            <a:r>
              <a:rPr lang="en-US" sz="2400" b="1" dirty="0" smtClean="0"/>
              <a:t>Storage as a Service</a:t>
            </a:r>
            <a:endParaRPr lang="fa-IR" sz="2400" b="1" dirty="0" smtClean="0"/>
          </a:p>
          <a:p>
            <a:pPr algn="l">
              <a:buNone/>
            </a:pPr>
            <a:r>
              <a:rPr lang="en-US" sz="2400" b="1" dirty="0" smtClean="0"/>
              <a:t>Database as a Service</a:t>
            </a:r>
            <a:endParaRPr lang="fa-IR" sz="2400" b="1" dirty="0" smtClean="0"/>
          </a:p>
          <a:p>
            <a:pPr algn="l">
              <a:buNone/>
            </a:pPr>
            <a:r>
              <a:rPr lang="en-US" sz="2400" b="1" dirty="0" smtClean="0"/>
              <a:t>Information as a Service</a:t>
            </a:r>
            <a:endParaRPr lang="fa-IR" sz="2400" b="1" dirty="0" smtClean="0"/>
          </a:p>
          <a:p>
            <a:pPr algn="l">
              <a:buNone/>
            </a:pPr>
            <a:r>
              <a:rPr lang="en-US" sz="2400" b="1" dirty="0" smtClean="0"/>
              <a:t>Process as a Service</a:t>
            </a:r>
            <a:endParaRPr lang="fa-IR" sz="2400" b="1" dirty="0" smtClean="0"/>
          </a:p>
          <a:p>
            <a:pPr algn="l">
              <a:buNone/>
            </a:pPr>
            <a:r>
              <a:rPr lang="en-US" sz="2400" b="1" dirty="0" smtClean="0"/>
              <a:t>Application as a Service</a:t>
            </a:r>
            <a:endParaRPr lang="fa-IR" sz="2400" b="1" dirty="0" smtClean="0"/>
          </a:p>
          <a:p>
            <a:pPr algn="l">
              <a:buNone/>
            </a:pPr>
            <a:r>
              <a:rPr lang="en-US" sz="2400" b="1" dirty="0" smtClean="0"/>
              <a:t>Platform as a Service</a:t>
            </a:r>
            <a:endParaRPr lang="fa-IR" sz="2400" b="1" dirty="0" smtClean="0"/>
          </a:p>
          <a:p>
            <a:pPr algn="l">
              <a:buNone/>
            </a:pPr>
            <a:r>
              <a:rPr lang="en-US" sz="2400" b="1" dirty="0" smtClean="0"/>
              <a:t>Integration as a Service</a:t>
            </a:r>
            <a:endParaRPr lang="fa-IR" sz="2400" b="1" dirty="0" smtClean="0"/>
          </a:p>
          <a:p>
            <a:pPr algn="l">
              <a:buNone/>
            </a:pPr>
            <a:r>
              <a:rPr lang="en-US" sz="2400" b="1" dirty="0" smtClean="0"/>
              <a:t>Security as a Service</a:t>
            </a:r>
            <a:endParaRPr lang="fa-IR" sz="2400" b="1" dirty="0" smtClean="0"/>
          </a:p>
          <a:p>
            <a:pPr algn="l">
              <a:buNone/>
            </a:pPr>
            <a:r>
              <a:rPr lang="en-US" sz="2400" b="1" dirty="0" smtClean="0"/>
              <a:t>Management/Governance as a Service</a:t>
            </a:r>
            <a:endParaRPr lang="fa-IR" sz="2400" b="1" dirty="0" smtClean="0"/>
          </a:p>
          <a:p>
            <a:pPr algn="l">
              <a:buNone/>
            </a:pPr>
            <a:r>
              <a:rPr lang="en-US" sz="2400" b="1" dirty="0" smtClean="0"/>
              <a:t>Testing as a Service</a:t>
            </a:r>
            <a:endParaRPr lang="fa-IR" sz="2400" dirty="0"/>
          </a:p>
        </p:txBody>
      </p:sp>
      <p:sp>
        <p:nvSpPr>
          <p:cNvPr id="4" name="Slide Number Placeholder 3"/>
          <p:cNvSpPr>
            <a:spLocks noGrp="1"/>
          </p:cNvSpPr>
          <p:nvPr>
            <p:ph type="sldNum" sz="quarter" idx="12"/>
          </p:nvPr>
        </p:nvSpPr>
        <p:spPr/>
        <p:txBody>
          <a:bodyPr>
            <a:normAutofit fontScale="77500" lnSpcReduction="20000"/>
          </a:bodyPr>
          <a:lstStyle/>
          <a:p>
            <a:r>
              <a:rPr lang="en-US" dirty="0" smtClean="0"/>
              <a:t>17</a:t>
            </a:r>
            <a:r>
              <a:rPr lang="fa-IR" dirty="0" smtClean="0"/>
              <a:t>/</a:t>
            </a:r>
            <a:r>
              <a:rPr lang="en-US" dirty="0" smtClean="0"/>
              <a:t>12</a:t>
            </a:r>
            <a:endParaRPr lang="fa-IR" dirty="0"/>
          </a:p>
        </p:txBody>
      </p:sp>
      <p:sp>
        <p:nvSpPr>
          <p:cNvPr id="5" name="Footer Placeholder 4"/>
          <p:cNvSpPr>
            <a:spLocks noGrp="1"/>
          </p:cNvSpPr>
          <p:nvPr>
            <p:ph type="ftr" sz="quarter" idx="11"/>
          </p:nvPr>
        </p:nvSpPr>
        <p:spPr/>
        <p:txBody>
          <a:bodyPr/>
          <a:lstStyle/>
          <a:p>
            <a:r>
              <a:rPr lang="en-US" smtClean="0"/>
              <a:t>Cloud Architecture</a:t>
            </a:r>
            <a:endParaRPr lang="fa-I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Amherst" pitchFamily="2" charset="0"/>
              </a:rPr>
              <a:t>The Jericho Cloud Cube Model</a:t>
            </a:r>
            <a:endParaRPr lang="fa-IR" dirty="0">
              <a:latin typeface="Amherst" pitchFamily="2" charset="0"/>
            </a:endParaRPr>
          </a:p>
        </p:txBody>
      </p:sp>
      <p:sp>
        <p:nvSpPr>
          <p:cNvPr id="5" name="Slide Number Placeholder 4"/>
          <p:cNvSpPr>
            <a:spLocks noGrp="1"/>
          </p:cNvSpPr>
          <p:nvPr>
            <p:ph type="sldNum" sz="quarter" idx="12"/>
          </p:nvPr>
        </p:nvSpPr>
        <p:spPr/>
        <p:txBody>
          <a:bodyPr>
            <a:normAutofit fontScale="77500" lnSpcReduction="20000"/>
          </a:bodyPr>
          <a:lstStyle/>
          <a:p>
            <a:r>
              <a:rPr lang="en-US" dirty="0" smtClean="0"/>
              <a:t>17</a:t>
            </a:r>
            <a:r>
              <a:rPr lang="fa-IR" dirty="0" smtClean="0"/>
              <a:t>/</a:t>
            </a:r>
            <a:r>
              <a:rPr lang="en-US" dirty="0" smtClean="0"/>
              <a:t>13</a:t>
            </a:r>
            <a:endParaRPr lang="fa-IR" dirty="0"/>
          </a:p>
        </p:txBody>
      </p:sp>
      <p:sp>
        <p:nvSpPr>
          <p:cNvPr id="6" name="Footer Placeholder 5"/>
          <p:cNvSpPr>
            <a:spLocks noGrp="1"/>
          </p:cNvSpPr>
          <p:nvPr>
            <p:ph type="ftr" sz="quarter" idx="11"/>
          </p:nvPr>
        </p:nvSpPr>
        <p:spPr/>
        <p:txBody>
          <a:bodyPr/>
          <a:lstStyle/>
          <a:p>
            <a:r>
              <a:rPr lang="en-US" smtClean="0"/>
              <a:t>Cloud Architecture</a:t>
            </a:r>
            <a:endParaRPr lang="fa-IR"/>
          </a:p>
        </p:txBody>
      </p:sp>
      <p:pic>
        <p:nvPicPr>
          <p:cNvPr id="8" name="Content Placeholder 7" descr="avg_smb_the_cloud_cube_model.jpg"/>
          <p:cNvPicPr>
            <a:picLocks noGrp="1" noChangeAspect="1"/>
          </p:cNvPicPr>
          <p:nvPr>
            <p:ph sz="quarter" idx="1"/>
          </p:nvPr>
        </p:nvPicPr>
        <p:blipFill>
          <a:blip r:embed="rId2" cstate="print"/>
          <a:stretch>
            <a:fillRect/>
          </a:stretch>
        </p:blipFill>
        <p:spPr>
          <a:xfrm>
            <a:off x="1142976" y="1486131"/>
            <a:ext cx="7100527" cy="4728951"/>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herst" pitchFamily="2" charset="0"/>
              </a:rPr>
              <a:t>Open Issues and Offers</a:t>
            </a:r>
            <a:endParaRPr lang="fa-IR" dirty="0">
              <a:latin typeface="Amherst" pitchFamily="2" charset="0"/>
            </a:endParaRPr>
          </a:p>
        </p:txBody>
      </p:sp>
      <p:sp>
        <p:nvSpPr>
          <p:cNvPr id="3" name="Footer Placeholder 2"/>
          <p:cNvSpPr>
            <a:spLocks noGrp="1"/>
          </p:cNvSpPr>
          <p:nvPr>
            <p:ph type="ftr" sz="quarter" idx="11"/>
          </p:nvPr>
        </p:nvSpPr>
        <p:spPr/>
        <p:txBody>
          <a:bodyPr/>
          <a:lstStyle/>
          <a:p>
            <a:r>
              <a:rPr lang="en-US" dirty="0" smtClean="0"/>
              <a:t>Cloud Architecture</a:t>
            </a:r>
            <a:endParaRPr lang="fa-IR" dirty="0"/>
          </a:p>
        </p:txBody>
      </p:sp>
      <p:sp>
        <p:nvSpPr>
          <p:cNvPr id="4" name="Slide Number Placeholder 3"/>
          <p:cNvSpPr>
            <a:spLocks noGrp="1"/>
          </p:cNvSpPr>
          <p:nvPr>
            <p:ph type="sldNum" sz="quarter" idx="12"/>
          </p:nvPr>
        </p:nvSpPr>
        <p:spPr/>
        <p:txBody>
          <a:bodyPr>
            <a:normAutofit fontScale="77500" lnSpcReduction="20000"/>
          </a:bodyPr>
          <a:lstStyle/>
          <a:p>
            <a:r>
              <a:rPr lang="en-US" dirty="0" smtClean="0"/>
              <a:t>14/17</a:t>
            </a:r>
            <a:endParaRPr lang="fa-IR" dirty="0"/>
          </a:p>
        </p:txBody>
      </p:sp>
      <p:sp>
        <p:nvSpPr>
          <p:cNvPr id="5" name="Content Placeholder 4"/>
          <p:cNvSpPr>
            <a:spLocks noGrp="1"/>
          </p:cNvSpPr>
          <p:nvPr>
            <p:ph sz="quarter" idx="1"/>
          </p:nvPr>
        </p:nvSpPr>
        <p:spPr>
          <a:xfrm>
            <a:off x="612648" y="1600200"/>
            <a:ext cx="8531352" cy="4495800"/>
          </a:xfrm>
        </p:spPr>
        <p:txBody>
          <a:bodyPr>
            <a:normAutofit fontScale="92500" lnSpcReduction="10000"/>
          </a:bodyPr>
          <a:lstStyle/>
          <a:p>
            <a:pPr algn="l" rtl="0"/>
            <a:r>
              <a:rPr lang="en-US" sz="2500" dirty="0" smtClean="0">
                <a:latin typeface="Amherst" pitchFamily="2" charset="0"/>
              </a:rPr>
              <a:t>Cloud Cube Model</a:t>
            </a:r>
          </a:p>
          <a:p>
            <a:pPr algn="l" rtl="0"/>
            <a:endParaRPr lang="en-US" sz="2500" dirty="0" smtClean="0">
              <a:latin typeface="Amherst" pitchFamily="2" charset="0"/>
            </a:endParaRPr>
          </a:p>
          <a:p>
            <a:pPr algn="l" rtl="0"/>
            <a:r>
              <a:rPr lang="en-US" sz="2500" dirty="0" smtClean="0">
                <a:latin typeface="Amherst" pitchFamily="2" charset="0"/>
              </a:rPr>
              <a:t>Security, Privacy, and Trust models</a:t>
            </a:r>
          </a:p>
          <a:p>
            <a:pPr algn="l" rtl="0"/>
            <a:endParaRPr lang="en-US" sz="2500" dirty="0" smtClean="0">
              <a:latin typeface="Amherst" pitchFamily="2" charset="0"/>
            </a:endParaRPr>
          </a:p>
          <a:p>
            <a:pPr algn="l" rtl="0"/>
            <a:r>
              <a:rPr lang="en-US" sz="2500" dirty="0" smtClean="0">
                <a:latin typeface="Amherst" pitchFamily="2" charset="0"/>
              </a:rPr>
              <a:t>Models for supporting mobility in the cloud and </a:t>
            </a:r>
          </a:p>
          <a:p>
            <a:pPr algn="l" rtl="0"/>
            <a:endParaRPr lang="en-US" sz="2500" dirty="0" smtClean="0">
              <a:latin typeface="Amherst" pitchFamily="2" charset="0"/>
            </a:endParaRPr>
          </a:p>
          <a:p>
            <a:pPr algn="l" rtl="0"/>
            <a:r>
              <a:rPr lang="en-US" sz="2500" dirty="0" smtClean="0">
                <a:latin typeface="Amherst" pitchFamily="2" charset="0"/>
              </a:rPr>
              <a:t>mobile clouds</a:t>
            </a:r>
          </a:p>
          <a:p>
            <a:pPr algn="l" rtl="0"/>
            <a:endParaRPr lang="en-US" sz="2500" dirty="0" smtClean="0">
              <a:latin typeface="Amherst" pitchFamily="2" charset="0"/>
            </a:endParaRPr>
          </a:p>
          <a:p>
            <a:pPr algn="l" rtl="0"/>
            <a:r>
              <a:rPr lang="en-US" sz="2500" dirty="0" smtClean="0">
                <a:latin typeface="Amherst" pitchFamily="2" charset="0"/>
              </a:rPr>
              <a:t>Maintenance and (self-)management models</a:t>
            </a:r>
          </a:p>
          <a:p>
            <a:pPr algn="l" rtl="0"/>
            <a:endParaRPr lang="en-US" sz="2500" dirty="0" smtClean="0">
              <a:latin typeface="Amherst" pitchFamily="2" charset="0"/>
            </a:endParaRPr>
          </a:p>
          <a:p>
            <a:pPr algn="l" rtl="0"/>
            <a:r>
              <a:rPr lang="en-US" sz="2500" dirty="0" smtClean="0">
                <a:latin typeface="Amherst" pitchFamily="2" charset="0"/>
              </a:rPr>
              <a:t>Infrastructure-platform-application integration models</a:t>
            </a:r>
            <a:endParaRPr lang="fa-IR" sz="2500" dirty="0">
              <a:latin typeface="Amherst"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77500" lnSpcReduction="20000"/>
          </a:bodyPr>
          <a:lstStyle/>
          <a:p>
            <a:r>
              <a:rPr lang="en-US" dirty="0" smtClean="0"/>
              <a:t>15/17</a:t>
            </a:r>
            <a:endParaRPr lang="fa-IR" dirty="0"/>
          </a:p>
        </p:txBody>
      </p:sp>
      <p:sp>
        <p:nvSpPr>
          <p:cNvPr id="4" name="Content Placeholder 3"/>
          <p:cNvSpPr>
            <a:spLocks noGrp="1"/>
          </p:cNvSpPr>
          <p:nvPr>
            <p:ph sz="quarter" idx="1"/>
          </p:nvPr>
        </p:nvSpPr>
        <p:spPr/>
        <p:txBody>
          <a:bodyPr>
            <a:normAutofit fontScale="92500" lnSpcReduction="20000"/>
          </a:bodyPr>
          <a:lstStyle/>
          <a:p>
            <a:pPr algn="l" rtl="0"/>
            <a:r>
              <a:rPr lang="en-US" sz="2400" dirty="0" smtClean="0">
                <a:latin typeface="Gill Sans MT" pitchFamily="34" charset="0"/>
              </a:rPr>
              <a:t>There are a number of choices that a client can use to take advantage of the benefits of cloud computing !</a:t>
            </a:r>
          </a:p>
          <a:p>
            <a:pPr algn="l" rtl="0"/>
            <a:endParaRPr lang="en-US" sz="2400" dirty="0" smtClean="0">
              <a:latin typeface="Gill Sans MT" pitchFamily="34" charset="0"/>
            </a:endParaRPr>
          </a:p>
          <a:p>
            <a:pPr algn="l" rtl="0"/>
            <a:r>
              <a:rPr lang="en-US" sz="2400" dirty="0" smtClean="0">
                <a:latin typeface="Gill Sans MT" pitchFamily="34" charset="0"/>
              </a:rPr>
              <a:t>The </a:t>
            </a:r>
            <a:r>
              <a:rPr lang="en-US" sz="2400" dirty="0" err="1" smtClean="0">
                <a:latin typeface="Gill Sans MT" pitchFamily="34" charset="0"/>
              </a:rPr>
              <a:t>benefi</a:t>
            </a:r>
            <a:r>
              <a:rPr lang="en-US" sz="2400" dirty="0" smtClean="0">
                <a:latin typeface="Gill Sans MT" pitchFamily="34" charset="0"/>
              </a:rPr>
              <a:t> </a:t>
            </a:r>
            <a:r>
              <a:rPr lang="en-US" sz="2400" dirty="0" err="1" smtClean="0">
                <a:latin typeface="Gill Sans MT" pitchFamily="34" charset="0"/>
              </a:rPr>
              <a:t>ts</a:t>
            </a:r>
            <a:r>
              <a:rPr lang="en-US" sz="2400" dirty="0" smtClean="0">
                <a:latin typeface="Gill Sans MT" pitchFamily="34" charset="0"/>
              </a:rPr>
              <a:t> of using cloud computing are varied !</a:t>
            </a:r>
          </a:p>
          <a:p>
            <a:pPr algn="l" rtl="0"/>
            <a:endParaRPr lang="en-US" sz="2400" dirty="0" smtClean="0">
              <a:latin typeface="Gill Sans MT" pitchFamily="34" charset="0"/>
            </a:endParaRPr>
          </a:p>
          <a:p>
            <a:pPr algn="l" rtl="0"/>
            <a:r>
              <a:rPr lang="en-US" sz="2400" dirty="0" smtClean="0"/>
              <a:t>A lot of semi-serious definitions:</a:t>
            </a:r>
          </a:p>
          <a:p>
            <a:pPr lvl="1" algn="l" rtl="0">
              <a:buFont typeface="Wingdings" pitchFamily="2" charset="2"/>
              <a:buChar char="§"/>
            </a:pPr>
            <a:r>
              <a:rPr lang="en-US" sz="2100" dirty="0" smtClean="0">
                <a:latin typeface="Gill Sans MT" pitchFamily="34" charset="0"/>
              </a:rPr>
              <a:t>Cloud = Grid made right</a:t>
            </a:r>
          </a:p>
          <a:p>
            <a:pPr lvl="1" algn="l" rtl="0">
              <a:buFont typeface="Wingdings" pitchFamily="2" charset="2"/>
              <a:buChar char="§"/>
            </a:pPr>
            <a:r>
              <a:rPr lang="en-US" sz="2100" dirty="0" smtClean="0">
                <a:latin typeface="Gill Sans MT" pitchFamily="34" charset="0"/>
              </a:rPr>
              <a:t>Cloud = Grid may easy</a:t>
            </a:r>
          </a:p>
          <a:p>
            <a:pPr lvl="1" algn="l" rtl="0">
              <a:buFont typeface="Wingdings" pitchFamily="2" charset="2"/>
              <a:buChar char="§"/>
            </a:pPr>
            <a:endParaRPr lang="en-US" sz="2100" dirty="0" smtClean="0">
              <a:latin typeface="Gill Sans MT" pitchFamily="34" charset="0"/>
            </a:endParaRPr>
          </a:p>
          <a:p>
            <a:pPr lvl="1" algn="l" rtl="0">
              <a:buFont typeface="Wingdings" pitchFamily="2" charset="2"/>
              <a:buChar char="§"/>
            </a:pPr>
            <a:r>
              <a:rPr lang="en-US" sz="2100" dirty="0" smtClean="0">
                <a:latin typeface="Gill Sans MT" pitchFamily="34" charset="0"/>
              </a:rPr>
              <a:t>Grid:  from Science for Science</a:t>
            </a:r>
          </a:p>
          <a:p>
            <a:pPr lvl="1" algn="l" rtl="0">
              <a:buFont typeface="Wingdings" pitchFamily="2" charset="2"/>
              <a:buChar char="§"/>
            </a:pPr>
            <a:r>
              <a:rPr lang="en-US" sz="2100" dirty="0" smtClean="0">
                <a:latin typeface="Gill Sans MT" pitchFamily="34" charset="0"/>
              </a:rPr>
              <a:t>Cloud:  from Business fro Business</a:t>
            </a:r>
          </a:p>
          <a:p>
            <a:pPr lvl="1" algn="l" rtl="0">
              <a:buFont typeface="Wingdings" pitchFamily="2" charset="2"/>
              <a:buChar char="§"/>
            </a:pPr>
            <a:endParaRPr lang="en-US" sz="2100" dirty="0" smtClean="0">
              <a:latin typeface="Gill Sans MT" pitchFamily="34" charset="0"/>
            </a:endParaRPr>
          </a:p>
          <a:p>
            <a:pPr lvl="2" algn="l" rtl="0">
              <a:buFont typeface="Wingdings" pitchFamily="2" charset="2"/>
              <a:buChar char="§"/>
            </a:pPr>
            <a:r>
              <a:rPr lang="en-US" sz="1800" dirty="0" smtClean="0"/>
              <a:t>Let‘s be serious…</a:t>
            </a:r>
            <a:endParaRPr lang="en-US" sz="1800" dirty="0" smtClean="0">
              <a:latin typeface="Gill Sans MT" pitchFamily="34" charset="0"/>
            </a:endParaRPr>
          </a:p>
          <a:p>
            <a:pPr lvl="1" algn="l" rtl="0">
              <a:buFont typeface="Wingdings" pitchFamily="2" charset="2"/>
              <a:buChar char="§"/>
            </a:pPr>
            <a:endParaRPr lang="en-US" sz="2100" dirty="0" smtClean="0">
              <a:latin typeface="Gill Sans MT" pitchFamily="34" charset="0"/>
            </a:endParaRPr>
          </a:p>
          <a:p>
            <a:pPr lvl="2" algn="l" rtl="0">
              <a:buFont typeface="Wingdings" pitchFamily="2" charset="2"/>
              <a:buChar char="§"/>
            </a:pPr>
            <a:endParaRPr lang="en-US" sz="1800" dirty="0" smtClean="0">
              <a:latin typeface="Gill Sans MT" pitchFamily="34" charset="0"/>
            </a:endParaRPr>
          </a:p>
          <a:p>
            <a:pPr algn="l" rtl="0">
              <a:buNone/>
            </a:pPr>
            <a:endParaRPr lang="fa-IR" sz="2400" dirty="0">
              <a:latin typeface="Gill Sans MT" pitchFamily="34" charset="0"/>
            </a:endParaRPr>
          </a:p>
        </p:txBody>
      </p:sp>
      <p:sp>
        <p:nvSpPr>
          <p:cNvPr id="5" name="Footer Placeholder 4"/>
          <p:cNvSpPr>
            <a:spLocks noGrp="1"/>
          </p:cNvSpPr>
          <p:nvPr>
            <p:ph type="ftr" sz="quarter" idx="11"/>
          </p:nvPr>
        </p:nvSpPr>
        <p:spPr/>
        <p:txBody>
          <a:bodyPr/>
          <a:lstStyle/>
          <a:p>
            <a:r>
              <a:rPr lang="en-US" smtClean="0"/>
              <a:t>Cloud Architecture</a:t>
            </a:r>
            <a:endParaRPr lang="fa-IR"/>
          </a:p>
        </p:txBody>
      </p:sp>
      <p:sp>
        <p:nvSpPr>
          <p:cNvPr id="6" name="Title 1"/>
          <p:cNvSpPr>
            <a:spLocks noGrp="1"/>
          </p:cNvSpPr>
          <p:nvPr>
            <p:ph type="title"/>
          </p:nvPr>
        </p:nvSpPr>
        <p:spPr/>
        <p:txBody>
          <a:bodyPr/>
          <a:lstStyle/>
          <a:p>
            <a:pPr>
              <a:defRPr/>
            </a:pPr>
            <a:r>
              <a:rPr lang="en-US" dirty="0" smtClean="0">
                <a:latin typeface="Amherst" pitchFamily="2" charset="0"/>
              </a:rPr>
              <a:t>Conclusion</a:t>
            </a:r>
            <a:endParaRPr lang="en-US" dirty="0">
              <a:latin typeface="Amherst" pitchFamily="2" charset="0"/>
            </a:endParaRPr>
          </a:p>
        </p:txBody>
      </p:sp>
      <p:pic>
        <p:nvPicPr>
          <p:cNvPr id="7" name="Picture 6" descr="kghhgkk.jpg"/>
          <p:cNvPicPr>
            <a:picLocks noChangeAspect="1"/>
          </p:cNvPicPr>
          <p:nvPr/>
        </p:nvPicPr>
        <p:blipFill>
          <a:blip r:embed="rId2" cstate="print"/>
          <a:stretch>
            <a:fillRect/>
          </a:stretch>
        </p:blipFill>
        <p:spPr>
          <a:xfrm>
            <a:off x="5522934" y="3500438"/>
            <a:ext cx="3121032" cy="27098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atMod val="130000"/>
                  </a:schemeClr>
                </a:solidFill>
                <a:latin typeface="Amherst" pitchFamily="2" charset="0"/>
              </a:rPr>
              <a:t>Bibliography</a:t>
            </a:r>
            <a:endParaRPr lang="fa-IR" dirty="0">
              <a:latin typeface="Amherst" pitchFamily="2" charset="0"/>
            </a:endParaRPr>
          </a:p>
        </p:txBody>
      </p:sp>
      <p:sp>
        <p:nvSpPr>
          <p:cNvPr id="3" name="Footer Placeholder 2"/>
          <p:cNvSpPr>
            <a:spLocks noGrp="1"/>
          </p:cNvSpPr>
          <p:nvPr>
            <p:ph type="ftr" sz="quarter" idx="11"/>
          </p:nvPr>
        </p:nvSpPr>
        <p:spPr/>
        <p:txBody>
          <a:bodyPr/>
          <a:lstStyle/>
          <a:p>
            <a:r>
              <a:rPr lang="en-US" smtClean="0"/>
              <a:t>Cloud Architecture</a:t>
            </a:r>
            <a:endParaRPr lang="fa-IR"/>
          </a:p>
        </p:txBody>
      </p:sp>
      <p:sp>
        <p:nvSpPr>
          <p:cNvPr id="4" name="Slide Number Placeholder 3"/>
          <p:cNvSpPr>
            <a:spLocks noGrp="1"/>
          </p:cNvSpPr>
          <p:nvPr>
            <p:ph type="sldNum" sz="quarter" idx="12"/>
          </p:nvPr>
        </p:nvSpPr>
        <p:spPr/>
        <p:txBody>
          <a:bodyPr>
            <a:normAutofit fontScale="77500" lnSpcReduction="20000"/>
          </a:bodyPr>
          <a:lstStyle/>
          <a:p>
            <a:r>
              <a:rPr lang="en-US" dirty="0" smtClean="0"/>
              <a:t>16/17</a:t>
            </a:r>
            <a:endParaRPr lang="fa-IR" dirty="0"/>
          </a:p>
        </p:txBody>
      </p:sp>
      <p:sp>
        <p:nvSpPr>
          <p:cNvPr id="5" name="Content Placeholder 4"/>
          <p:cNvSpPr>
            <a:spLocks noGrp="1"/>
          </p:cNvSpPr>
          <p:nvPr>
            <p:ph sz="quarter" idx="1"/>
          </p:nvPr>
        </p:nvSpPr>
        <p:spPr/>
        <p:txBody>
          <a:bodyPr/>
          <a:lstStyle/>
          <a:p>
            <a:pPr algn="l" rtl="0">
              <a:buNone/>
            </a:pPr>
            <a:r>
              <a:rPr lang="en-US" dirty="0" smtClean="0"/>
              <a:t>[1] </a:t>
            </a:r>
            <a:r>
              <a:rPr lang="en-US" sz="2000" dirty="0" err="1" smtClean="0"/>
              <a:t>Krutz</a:t>
            </a:r>
            <a:r>
              <a:rPr lang="en-US" sz="2000" dirty="0" smtClean="0"/>
              <a:t>, R. and R. Vines (2010). Cloud Security: A Comprehensive Guide to Secure Cloud Computing, Wiley.</a:t>
            </a:r>
            <a:endParaRPr lang="en-US" dirty="0" smtClean="0"/>
          </a:p>
          <a:p>
            <a:pPr algn="l" rtl="0">
              <a:buNone/>
            </a:pPr>
            <a:endParaRPr lang="en-US" dirty="0" smtClean="0"/>
          </a:p>
          <a:p>
            <a:pPr algn="l" rtl="0">
              <a:buNone/>
            </a:pPr>
            <a:r>
              <a:rPr lang="en-US" dirty="0" smtClean="0"/>
              <a:t>[2] </a:t>
            </a:r>
            <a:r>
              <a:rPr lang="en-US" sz="2000" dirty="0" smtClean="0"/>
              <a:t>Marks, E. and B. Lozano (2010). Executive's Guide to Cloud Computing, Wiley.</a:t>
            </a:r>
            <a:endParaRPr lang="en-US" dirty="0" smtClean="0"/>
          </a:p>
          <a:p>
            <a:pPr algn="l" rtl="0">
              <a:buNone/>
            </a:pPr>
            <a:endParaRPr lang="en-US" dirty="0" smtClean="0"/>
          </a:p>
          <a:p>
            <a:pPr algn="l" rtl="0">
              <a:buNone/>
            </a:pPr>
            <a:r>
              <a:rPr lang="en-US" dirty="0" smtClean="0"/>
              <a:t>[3] </a:t>
            </a:r>
            <a:r>
              <a:rPr lang="en-US" sz="2000" dirty="0" smtClean="0"/>
              <a:t>Jericho Forum, “Cloud Cube Model: Selecting Cloud Formations for Secure Collaboration Version 1.0”, Jericho Forum Specification, April 2009.</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herst" pitchFamily="2" charset="0"/>
              </a:rPr>
              <a:t>Comment/Question </a:t>
            </a:r>
            <a:endParaRPr lang="fa-IR" dirty="0">
              <a:latin typeface="Amherst" pitchFamily="2" charset="0"/>
            </a:endParaRPr>
          </a:p>
        </p:txBody>
      </p:sp>
      <p:sp>
        <p:nvSpPr>
          <p:cNvPr id="3" name="Footer Placeholder 2"/>
          <p:cNvSpPr>
            <a:spLocks noGrp="1"/>
          </p:cNvSpPr>
          <p:nvPr>
            <p:ph type="ftr" sz="quarter" idx="11"/>
          </p:nvPr>
        </p:nvSpPr>
        <p:spPr/>
        <p:txBody>
          <a:bodyPr/>
          <a:lstStyle/>
          <a:p>
            <a:r>
              <a:rPr lang="en-US" smtClean="0"/>
              <a:t>Cloud Architecture</a:t>
            </a:r>
            <a:endParaRPr lang="fa-IR"/>
          </a:p>
        </p:txBody>
      </p:sp>
      <p:sp>
        <p:nvSpPr>
          <p:cNvPr id="4" name="Slide Number Placeholder 3"/>
          <p:cNvSpPr>
            <a:spLocks noGrp="1"/>
          </p:cNvSpPr>
          <p:nvPr>
            <p:ph type="sldNum" sz="quarter" idx="12"/>
          </p:nvPr>
        </p:nvSpPr>
        <p:spPr/>
        <p:txBody>
          <a:bodyPr>
            <a:normAutofit fontScale="77500" lnSpcReduction="20000"/>
          </a:bodyPr>
          <a:lstStyle/>
          <a:p>
            <a:r>
              <a:rPr lang="en-US" dirty="0" smtClean="0"/>
              <a:t>17/17</a:t>
            </a:r>
            <a:endParaRPr lang="fa-IR" dirty="0"/>
          </a:p>
        </p:txBody>
      </p:sp>
      <p:pic>
        <p:nvPicPr>
          <p:cNvPr id="6" name="Content Placeholder 5" descr="cloud_question_mark.jpg"/>
          <p:cNvPicPr>
            <a:picLocks noGrp="1" noChangeAspect="1"/>
          </p:cNvPicPr>
          <p:nvPr>
            <p:ph sz="quarter" idx="1"/>
          </p:nvPr>
        </p:nvPicPr>
        <p:blipFill>
          <a:blip r:embed="rId2" cstate="print"/>
          <a:stretch>
            <a:fillRect/>
          </a:stretch>
        </p:blipFill>
        <p:spPr>
          <a:xfrm>
            <a:off x="1500166" y="1571612"/>
            <a:ext cx="6001675" cy="44958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has" pitchFamily="2" charset="0"/>
              </a:rPr>
              <a:t>Agenda</a:t>
            </a:r>
            <a:endParaRPr lang="fa-IR" dirty="0">
              <a:latin typeface="Chas" pitchFamily="2" charset="0"/>
            </a:endParaRPr>
          </a:p>
        </p:txBody>
      </p:sp>
      <p:sp>
        <p:nvSpPr>
          <p:cNvPr id="3" name="Content Placeholder 2"/>
          <p:cNvSpPr>
            <a:spLocks noGrp="1"/>
          </p:cNvSpPr>
          <p:nvPr>
            <p:ph sz="quarter" idx="1"/>
          </p:nvPr>
        </p:nvSpPr>
        <p:spPr>
          <a:xfrm>
            <a:off x="1490698" y="1600200"/>
            <a:ext cx="8153400" cy="4495800"/>
          </a:xfrm>
        </p:spPr>
        <p:txBody>
          <a:bodyPr/>
          <a:lstStyle/>
          <a:p>
            <a:pPr algn="l">
              <a:buNone/>
            </a:pPr>
            <a:r>
              <a:rPr lang="en-US" sz="3000" dirty="0" smtClean="0">
                <a:latin typeface="Arabic Typesetting" pitchFamily="66" charset="-78"/>
                <a:cs typeface="Arabic Typesetting" pitchFamily="66" charset="-78"/>
              </a:rPr>
              <a:t>Motivation</a:t>
            </a:r>
            <a:endParaRPr lang="fa-IR" sz="3000" dirty="0" smtClean="0">
              <a:latin typeface="Arabic Typesetting" pitchFamily="66" charset="-78"/>
              <a:cs typeface="Arabic Typesetting" pitchFamily="66" charset="-78"/>
            </a:endParaRPr>
          </a:p>
          <a:p>
            <a:pPr algn="l">
              <a:buNone/>
            </a:pPr>
            <a:r>
              <a:rPr lang="en-US" sz="3000" dirty="0" smtClean="0">
                <a:latin typeface="Arabic Typesetting" pitchFamily="66" charset="-78"/>
                <a:cs typeface="Arabic Typesetting" pitchFamily="66" charset="-78"/>
              </a:rPr>
              <a:t>Cloud Modeling</a:t>
            </a:r>
          </a:p>
          <a:p>
            <a:pPr algn="l">
              <a:buNone/>
            </a:pPr>
            <a:r>
              <a:rPr lang="en-US" sz="3000" dirty="0" smtClean="0">
                <a:latin typeface="Arabic Typesetting" pitchFamily="66" charset="-78"/>
                <a:cs typeface="Arabic Typesetting" pitchFamily="66" charset="-78"/>
              </a:rPr>
              <a:t>Cloud Delivery Models</a:t>
            </a:r>
          </a:p>
          <a:p>
            <a:pPr algn="l">
              <a:buNone/>
            </a:pPr>
            <a:r>
              <a:rPr lang="en-US" sz="3000" dirty="0" smtClean="0">
                <a:latin typeface="Arabic Typesetting" pitchFamily="66" charset="-78"/>
                <a:cs typeface="Arabic Typesetting" pitchFamily="66" charset="-78"/>
              </a:rPr>
              <a:t>Cloud Deployment Models</a:t>
            </a:r>
          </a:p>
          <a:p>
            <a:pPr algn="l">
              <a:buNone/>
            </a:pPr>
            <a:r>
              <a:rPr lang="en-US" sz="3000" dirty="0" smtClean="0">
                <a:latin typeface="Arabic Typesetting" pitchFamily="66" charset="-78"/>
                <a:cs typeface="Arabic Typesetting" pitchFamily="66" charset="-78"/>
              </a:rPr>
              <a:t>Cloud Architecture</a:t>
            </a:r>
            <a:endParaRPr lang="fa-IR" sz="3000" dirty="0" smtClean="0">
              <a:latin typeface="Arabic Typesetting" pitchFamily="66" charset="-78"/>
              <a:cs typeface="Arabic Typesetting" pitchFamily="66" charset="-78"/>
            </a:endParaRPr>
          </a:p>
          <a:p>
            <a:pPr algn="l">
              <a:buNone/>
            </a:pPr>
            <a:r>
              <a:rPr lang="en-US" sz="3000" dirty="0" smtClean="0">
                <a:latin typeface="Arabic Typesetting" pitchFamily="66" charset="-78"/>
                <a:cs typeface="Arabic Typesetting" pitchFamily="66" charset="-78"/>
              </a:rPr>
              <a:t>Alternative Deployment Models</a:t>
            </a:r>
            <a:endParaRPr lang="fa-IR" sz="3000" dirty="0" smtClean="0">
              <a:latin typeface="Arabic Typesetting" pitchFamily="66" charset="-78"/>
              <a:cs typeface="Arabic Typesetting" pitchFamily="66" charset="-78"/>
            </a:endParaRPr>
          </a:p>
          <a:p>
            <a:pPr algn="l">
              <a:buNone/>
            </a:pPr>
            <a:r>
              <a:rPr lang="en-US" sz="3000" dirty="0" smtClean="0">
                <a:latin typeface="Arabic Typesetting" pitchFamily="66" charset="-78"/>
                <a:cs typeface="Arabic Typesetting" pitchFamily="66" charset="-78"/>
              </a:rPr>
              <a:t>Conclusion and Open Issues</a:t>
            </a:r>
          </a:p>
          <a:p>
            <a:pPr algn="l">
              <a:buNone/>
            </a:pPr>
            <a:endParaRPr lang="fa-IR" dirty="0"/>
          </a:p>
        </p:txBody>
      </p:sp>
      <p:sp>
        <p:nvSpPr>
          <p:cNvPr id="4" name="Slide Number Placeholder 3"/>
          <p:cNvSpPr>
            <a:spLocks noGrp="1"/>
          </p:cNvSpPr>
          <p:nvPr>
            <p:ph type="sldNum" sz="quarter" idx="12"/>
          </p:nvPr>
        </p:nvSpPr>
        <p:spPr/>
        <p:txBody>
          <a:bodyPr>
            <a:normAutofit fontScale="77500" lnSpcReduction="20000"/>
          </a:bodyPr>
          <a:lstStyle/>
          <a:p>
            <a:r>
              <a:rPr lang="en-US" dirty="0" smtClean="0"/>
              <a:t>2 / 17</a:t>
            </a:r>
            <a:endParaRPr lang="fa-IR" dirty="0"/>
          </a:p>
        </p:txBody>
      </p:sp>
      <p:sp>
        <p:nvSpPr>
          <p:cNvPr id="5" name="Footer Placeholder 4"/>
          <p:cNvSpPr>
            <a:spLocks noGrp="1"/>
          </p:cNvSpPr>
          <p:nvPr>
            <p:ph type="ftr" sz="quarter" idx="11"/>
          </p:nvPr>
        </p:nvSpPr>
        <p:spPr/>
        <p:txBody>
          <a:bodyPr/>
          <a:lstStyle/>
          <a:p>
            <a:r>
              <a:rPr lang="en-US" dirty="0" smtClean="0"/>
              <a:t>Cloud Architecture</a:t>
            </a:r>
            <a:endParaRPr lang="fa-IR" dirty="0"/>
          </a:p>
        </p:txBody>
      </p:sp>
      <p:sp>
        <p:nvSpPr>
          <p:cNvPr id="6" name="TextBox 5"/>
          <p:cNvSpPr txBox="1"/>
          <p:nvPr/>
        </p:nvSpPr>
        <p:spPr>
          <a:xfrm>
            <a:off x="1025565" y="1516551"/>
            <a:ext cx="617477" cy="769441"/>
          </a:xfrm>
          <a:prstGeom prst="rect">
            <a:avLst/>
          </a:prstGeom>
          <a:noFill/>
        </p:spPr>
        <p:txBody>
          <a:bodyPr wrap="none" rtlCol="1">
            <a:spAutoFit/>
          </a:bodyPr>
          <a:lstStyle/>
          <a:p>
            <a:r>
              <a:rPr lang="fa-IR" sz="4400" b="1" dirty="0" smtClean="0">
                <a:solidFill>
                  <a:srgbClr val="FF0000"/>
                </a:solidFill>
                <a:sym typeface="Wingdings 2"/>
              </a:rPr>
              <a:t></a:t>
            </a:r>
            <a:endParaRPr lang="fa-IR" sz="4400" b="1" dirty="0">
              <a:solidFill>
                <a:srgbClr val="FF0000"/>
              </a:solidFill>
            </a:endParaRPr>
          </a:p>
        </p:txBody>
      </p:sp>
      <p:sp>
        <p:nvSpPr>
          <p:cNvPr id="7" name="TextBox 6"/>
          <p:cNvSpPr txBox="1"/>
          <p:nvPr/>
        </p:nvSpPr>
        <p:spPr>
          <a:xfrm rot="16200000">
            <a:off x="-726712" y="3286282"/>
            <a:ext cx="3227167" cy="369332"/>
          </a:xfrm>
          <a:prstGeom prst="rect">
            <a:avLst/>
          </a:prstGeom>
          <a:noFill/>
          <a:ln>
            <a:solidFill>
              <a:srgbClr val="00B050"/>
            </a:solidFill>
          </a:ln>
        </p:spPr>
        <p:txBody>
          <a:bodyPr wrap="none" rtlCol="1">
            <a:spAutoFit/>
          </a:bodyPr>
          <a:lstStyle/>
          <a:p>
            <a:r>
              <a:rPr lang="en-US" b="1" dirty="0" smtClean="0">
                <a:solidFill>
                  <a:schemeClr val="accent5">
                    <a:lumMod val="75000"/>
                  </a:schemeClr>
                </a:solidFill>
              </a:rPr>
              <a:t>Cloud Adoption Lifecycle Model</a:t>
            </a:r>
            <a:endParaRPr lang="fa-IR" b="1" dirty="0">
              <a:solidFill>
                <a:schemeClr val="accent5">
                  <a:lumMod val="75000"/>
                </a:schemeClr>
              </a:solidFill>
            </a:endParaRPr>
          </a:p>
        </p:txBody>
      </p:sp>
      <p:sp>
        <p:nvSpPr>
          <p:cNvPr id="8" name="Left Brace 7"/>
          <p:cNvSpPr/>
          <p:nvPr/>
        </p:nvSpPr>
        <p:spPr>
          <a:xfrm>
            <a:off x="1168440" y="2214554"/>
            <a:ext cx="331725" cy="2571768"/>
          </a:xfrm>
          <a:prstGeom prst="leftBrac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00042"/>
            <a:ext cx="8153400" cy="990600"/>
          </a:xfrm>
        </p:spPr>
        <p:txBody>
          <a:bodyPr>
            <a:normAutofit fontScale="90000"/>
          </a:bodyPr>
          <a:lstStyle/>
          <a:p>
            <a:r>
              <a:rPr lang="fa-IR" dirty="0" smtClean="0"/>
              <a:t> </a:t>
            </a:r>
            <a:r>
              <a:rPr lang="en-US" dirty="0" smtClean="0">
                <a:latin typeface="Amherst" pitchFamily="2" charset="0"/>
              </a:rPr>
              <a:t>Cloud Modeling ????</a:t>
            </a:r>
            <a:r>
              <a:rPr lang="en-US" dirty="0" smtClean="0"/>
              <a:t/>
            </a:r>
            <a:br>
              <a:rPr lang="en-US" dirty="0" smtClean="0"/>
            </a:br>
            <a:endParaRPr lang="fa-IR" dirty="0"/>
          </a:p>
        </p:txBody>
      </p:sp>
      <p:sp>
        <p:nvSpPr>
          <p:cNvPr id="3" name="Content Placeholder 2"/>
          <p:cNvSpPr>
            <a:spLocks noGrp="1"/>
          </p:cNvSpPr>
          <p:nvPr>
            <p:ph sz="quarter" idx="1"/>
          </p:nvPr>
        </p:nvSpPr>
        <p:spPr/>
        <p:txBody>
          <a:bodyPr>
            <a:normAutofit/>
          </a:bodyPr>
          <a:lstStyle/>
          <a:p>
            <a:pPr algn="just">
              <a:buNone/>
            </a:pPr>
            <a:r>
              <a:rPr lang="en-US" dirty="0" smtClean="0">
                <a:solidFill>
                  <a:srgbClr val="FF0000"/>
                </a:solidFill>
              </a:rPr>
              <a:t>Determining</a:t>
            </a:r>
            <a:r>
              <a:rPr lang="en-US" dirty="0" smtClean="0"/>
              <a:t>, </a:t>
            </a:r>
            <a:r>
              <a:rPr lang="en-US" dirty="0" smtClean="0">
                <a:solidFill>
                  <a:srgbClr val="FF0000"/>
                </a:solidFill>
              </a:rPr>
              <a:t>mapping</a:t>
            </a:r>
            <a:r>
              <a:rPr lang="en-US" dirty="0" smtClean="0"/>
              <a:t>, and </a:t>
            </a:r>
            <a:r>
              <a:rPr lang="en-US" dirty="0" smtClean="0">
                <a:solidFill>
                  <a:srgbClr val="FF0000"/>
                </a:solidFill>
              </a:rPr>
              <a:t>alignment</a:t>
            </a:r>
            <a:r>
              <a:rPr lang="en-US" dirty="0" smtClean="0"/>
              <a:t> of business drivers and key requirements to the range of potential cloud technical and resource patterns available. Cloud modeling forces the explicit definition of business needs, and then establishing what cloud technical patterns and resource models best suit those business requirements.                      </a:t>
            </a:r>
            <a:endParaRPr lang="fa-IR" dirty="0"/>
          </a:p>
        </p:txBody>
      </p:sp>
      <p:sp>
        <p:nvSpPr>
          <p:cNvPr id="4" name="Slide Number Placeholder 3"/>
          <p:cNvSpPr>
            <a:spLocks noGrp="1"/>
          </p:cNvSpPr>
          <p:nvPr>
            <p:ph type="sldNum" sz="quarter" idx="12"/>
          </p:nvPr>
        </p:nvSpPr>
        <p:spPr>
          <a:xfrm>
            <a:off x="-32" y="1272222"/>
            <a:ext cx="533400" cy="244476"/>
          </a:xfrm>
        </p:spPr>
        <p:txBody>
          <a:bodyPr>
            <a:normAutofit fontScale="85000" lnSpcReduction="20000"/>
          </a:bodyPr>
          <a:lstStyle/>
          <a:p>
            <a:r>
              <a:rPr lang="en-US" dirty="0" smtClean="0"/>
              <a:t>17</a:t>
            </a:r>
            <a:r>
              <a:rPr lang="fa-IR" dirty="0" smtClean="0"/>
              <a:t>/</a:t>
            </a:r>
            <a:r>
              <a:rPr lang="en-US" dirty="0" smtClean="0"/>
              <a:t>3</a:t>
            </a:r>
            <a:endParaRPr lang="fa-IR" dirty="0"/>
          </a:p>
        </p:txBody>
      </p:sp>
      <p:sp>
        <p:nvSpPr>
          <p:cNvPr id="5" name="Footer Placeholder 4"/>
          <p:cNvSpPr>
            <a:spLocks noGrp="1"/>
          </p:cNvSpPr>
          <p:nvPr>
            <p:ph type="ftr" sz="quarter" idx="11"/>
          </p:nvPr>
        </p:nvSpPr>
        <p:spPr/>
        <p:txBody>
          <a:bodyPr/>
          <a:lstStyle/>
          <a:p>
            <a:r>
              <a:rPr lang="en-US" smtClean="0"/>
              <a:t>Cloud Architecture</a:t>
            </a:r>
            <a:endParaRPr lang="fa-IR"/>
          </a:p>
        </p:txBody>
      </p:sp>
      <p:pic>
        <p:nvPicPr>
          <p:cNvPr id="6" name="Picture 5" descr="cloud.gif"/>
          <p:cNvPicPr>
            <a:picLocks noChangeAspect="1"/>
          </p:cNvPicPr>
          <p:nvPr/>
        </p:nvPicPr>
        <p:blipFill>
          <a:blip r:embed="rId2" cstate="print"/>
          <a:stretch>
            <a:fillRect/>
          </a:stretch>
        </p:blipFill>
        <p:spPr>
          <a:xfrm>
            <a:off x="5536888" y="4639231"/>
            <a:ext cx="3178483" cy="1647289"/>
          </a:xfrm>
          <a:prstGeom prst="rect">
            <a:avLst/>
          </a:prstGeom>
          <a:ln>
            <a:noFill/>
          </a:ln>
          <a:effectLst>
            <a:softEdge rad="112500"/>
          </a:effectLst>
        </p:spPr>
      </p:pic>
      <p:pic>
        <p:nvPicPr>
          <p:cNvPr id="7" name="Picture 6" descr="605px-cloud_computing-svg.png"/>
          <p:cNvPicPr>
            <a:picLocks noChangeAspect="1"/>
          </p:cNvPicPr>
          <p:nvPr/>
        </p:nvPicPr>
        <p:blipFill>
          <a:blip r:embed="rId3" cstate="print"/>
          <a:stretch>
            <a:fillRect/>
          </a:stretch>
        </p:blipFill>
        <p:spPr>
          <a:xfrm>
            <a:off x="731194" y="4786336"/>
            <a:ext cx="2881313" cy="20002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153400" cy="990600"/>
          </a:xfrm>
        </p:spPr>
        <p:txBody>
          <a:bodyPr>
            <a:normAutofit fontScale="90000"/>
          </a:bodyPr>
          <a:lstStyle/>
          <a:p>
            <a:r>
              <a:rPr lang="en-US" dirty="0" smtClean="0">
                <a:latin typeface="Amherst" pitchFamily="2" charset="0"/>
              </a:rPr>
              <a:t>Cloud Delivery Model</a:t>
            </a:r>
            <a:br>
              <a:rPr lang="en-US" dirty="0" smtClean="0">
                <a:latin typeface="Amherst" pitchFamily="2" charset="0"/>
              </a:rPr>
            </a:br>
            <a:endParaRPr lang="fa-IR" dirty="0">
              <a:latin typeface="Amherst" pitchFamily="2" charset="0"/>
            </a:endParaRPr>
          </a:p>
        </p:txBody>
      </p:sp>
      <p:sp>
        <p:nvSpPr>
          <p:cNvPr id="3" name="Content Placeholder 2"/>
          <p:cNvSpPr>
            <a:spLocks noGrp="1"/>
          </p:cNvSpPr>
          <p:nvPr>
            <p:ph sz="quarter" idx="1"/>
          </p:nvPr>
        </p:nvSpPr>
        <p:spPr/>
        <p:txBody>
          <a:bodyPr/>
          <a:lstStyle/>
          <a:p>
            <a:pPr algn="l">
              <a:buNone/>
            </a:pPr>
            <a:r>
              <a:rPr lang="en-US" dirty="0" err="1" smtClean="0"/>
              <a:t>SaaS</a:t>
            </a:r>
            <a:r>
              <a:rPr lang="en-US" dirty="0" smtClean="0"/>
              <a:t> </a:t>
            </a:r>
          </a:p>
          <a:p>
            <a:pPr algn="l">
              <a:buNone/>
            </a:pPr>
            <a:r>
              <a:rPr lang="en-US" dirty="0" err="1" smtClean="0"/>
              <a:t>PaaS</a:t>
            </a:r>
            <a:endParaRPr lang="en-US" dirty="0" smtClean="0"/>
          </a:p>
          <a:p>
            <a:pPr algn="l">
              <a:buNone/>
            </a:pPr>
            <a:r>
              <a:rPr lang="en-US" dirty="0" err="1" smtClean="0"/>
              <a:t>IaaS</a:t>
            </a:r>
            <a:endParaRPr lang="fa-IR" dirty="0"/>
          </a:p>
        </p:txBody>
      </p:sp>
      <p:pic>
        <p:nvPicPr>
          <p:cNvPr id="4" name="Picture 3" descr="untitled.JPG"/>
          <p:cNvPicPr>
            <a:picLocks noChangeAspect="1"/>
          </p:cNvPicPr>
          <p:nvPr/>
        </p:nvPicPr>
        <p:blipFill>
          <a:blip r:embed="rId3" cstate="print"/>
          <a:stretch>
            <a:fillRect/>
          </a:stretch>
        </p:blipFill>
        <p:spPr>
          <a:xfrm>
            <a:off x="2067205" y="1500174"/>
            <a:ext cx="9148529" cy="5143536"/>
          </a:xfrm>
          <a:prstGeom prst="rect">
            <a:avLst/>
          </a:prstGeom>
          <a:ln>
            <a:noFill/>
          </a:ln>
          <a:effectLst>
            <a:softEdge rad="112500"/>
          </a:effectLst>
        </p:spPr>
      </p:pic>
      <p:sp>
        <p:nvSpPr>
          <p:cNvPr id="7" name="Line Callout 2 (Border and Accent Bar) 6"/>
          <p:cNvSpPr/>
          <p:nvPr/>
        </p:nvSpPr>
        <p:spPr>
          <a:xfrm>
            <a:off x="4714876" y="1643050"/>
            <a:ext cx="4214842" cy="2286016"/>
          </a:xfrm>
          <a:prstGeom prst="accentBorderCallout2">
            <a:avLst>
              <a:gd name="adj1" fmla="val 18750"/>
              <a:gd name="adj2" fmla="val -8333"/>
              <a:gd name="adj3" fmla="val 18750"/>
              <a:gd name="adj4" fmla="val -16667"/>
              <a:gd name="adj5" fmla="val 12193"/>
              <a:gd name="adj6" fmla="val -7553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t>Amazon EC2 and S3</a:t>
            </a:r>
            <a:r>
              <a:rPr lang="en-US" sz="2400" dirty="0" smtClean="0"/>
              <a:t> </a:t>
            </a:r>
            <a:r>
              <a:rPr lang="en-US" sz="2400" dirty="0" err="1" smtClean="0"/>
              <a:t>SunMicrosystems</a:t>
            </a:r>
            <a:r>
              <a:rPr lang="en-US" sz="2400" dirty="0" smtClean="0"/>
              <a:t> Cloud Services</a:t>
            </a:r>
          </a:p>
          <a:p>
            <a:pPr algn="ctr"/>
            <a:r>
              <a:rPr lang="en-US" sz="2400" dirty="0" err="1" smtClean="0"/>
              <a:t>Terremark</a:t>
            </a:r>
            <a:r>
              <a:rPr lang="en-US" sz="2400" dirty="0" smtClean="0"/>
              <a:t>, </a:t>
            </a:r>
            <a:r>
              <a:rPr lang="en-US" sz="2400" dirty="0" err="1" smtClean="0"/>
              <a:t>Dropbox</a:t>
            </a:r>
            <a:endParaRPr lang="fa-IR" sz="2400" dirty="0"/>
          </a:p>
        </p:txBody>
      </p:sp>
      <p:sp>
        <p:nvSpPr>
          <p:cNvPr id="8" name="Line Callout 2 (Border and Accent Bar) 7"/>
          <p:cNvSpPr/>
          <p:nvPr/>
        </p:nvSpPr>
        <p:spPr>
          <a:xfrm>
            <a:off x="4071934" y="4071942"/>
            <a:ext cx="3500462" cy="1857388"/>
          </a:xfrm>
          <a:prstGeom prst="accentBorderCallout2">
            <a:avLst>
              <a:gd name="adj1" fmla="val 18750"/>
              <a:gd name="adj2" fmla="val -8333"/>
              <a:gd name="adj3" fmla="val 18750"/>
              <a:gd name="adj4" fmla="val -16667"/>
              <a:gd name="adj5" fmla="val -86610"/>
              <a:gd name="adj6" fmla="val -7180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t>Google App Engine</a:t>
            </a:r>
          </a:p>
          <a:p>
            <a:pPr algn="ctr"/>
            <a:r>
              <a:rPr lang="en-US" sz="2000" b="1" dirty="0" smtClean="0"/>
              <a:t>Force.com </a:t>
            </a:r>
            <a:r>
              <a:rPr lang="en-US" sz="2000" dirty="0" smtClean="0"/>
              <a:t>(from salesforce.com)</a:t>
            </a:r>
          </a:p>
          <a:p>
            <a:pPr algn="ctr"/>
            <a:r>
              <a:rPr lang="en-US" sz="2400" dirty="0" smtClean="0"/>
              <a:t>Microsoft Azure</a:t>
            </a:r>
            <a:endParaRPr lang="fa-IR" sz="2400" dirty="0"/>
          </a:p>
        </p:txBody>
      </p:sp>
      <p:sp>
        <p:nvSpPr>
          <p:cNvPr id="9" name="Line Callout 2 (Border and Accent Bar) 8"/>
          <p:cNvSpPr/>
          <p:nvPr/>
        </p:nvSpPr>
        <p:spPr>
          <a:xfrm>
            <a:off x="642910" y="4643446"/>
            <a:ext cx="2714644" cy="1571636"/>
          </a:xfrm>
          <a:prstGeom prst="accentBorderCallout2">
            <a:avLst>
              <a:gd name="adj1" fmla="val 18750"/>
              <a:gd name="adj2" fmla="val -8333"/>
              <a:gd name="adj3" fmla="val -26005"/>
              <a:gd name="adj4" fmla="val -16667"/>
              <a:gd name="adj5" fmla="val -93273"/>
              <a:gd name="adj6" fmla="val 1393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err="1" smtClean="0"/>
              <a:t>Zoho</a:t>
            </a:r>
            <a:r>
              <a:rPr lang="en-US" sz="2400" dirty="0" smtClean="0"/>
              <a:t> Suite</a:t>
            </a:r>
          </a:p>
          <a:p>
            <a:pPr algn="ctr"/>
            <a:r>
              <a:rPr lang="en-US" sz="2400" dirty="0" smtClean="0"/>
              <a:t>Apple’s </a:t>
            </a:r>
            <a:r>
              <a:rPr lang="en-US" sz="2400" dirty="0" err="1" smtClean="0"/>
              <a:t>MobileMe</a:t>
            </a:r>
            <a:endParaRPr lang="en-US" sz="2400" dirty="0" smtClean="0"/>
          </a:p>
          <a:p>
            <a:pPr algn="ctr"/>
            <a:r>
              <a:rPr lang="en-US" sz="2400" dirty="0" smtClean="0"/>
              <a:t>Google Docs</a:t>
            </a:r>
            <a:endParaRPr lang="fa-IR" sz="2400" dirty="0"/>
          </a:p>
        </p:txBody>
      </p:sp>
      <p:sp>
        <p:nvSpPr>
          <p:cNvPr id="10" name="Slide Number Placeholder 9"/>
          <p:cNvSpPr>
            <a:spLocks noGrp="1"/>
          </p:cNvSpPr>
          <p:nvPr>
            <p:ph type="sldNum" sz="quarter" idx="12"/>
          </p:nvPr>
        </p:nvSpPr>
        <p:spPr/>
        <p:txBody>
          <a:bodyPr>
            <a:normAutofit fontScale="85000" lnSpcReduction="20000"/>
          </a:bodyPr>
          <a:lstStyle/>
          <a:p>
            <a:r>
              <a:rPr lang="en-US" dirty="0" smtClean="0"/>
              <a:t>17</a:t>
            </a:r>
            <a:r>
              <a:rPr lang="fa-IR" dirty="0" smtClean="0"/>
              <a:t>/</a:t>
            </a:r>
            <a:r>
              <a:rPr lang="en-US" dirty="0" smtClean="0"/>
              <a:t>4</a:t>
            </a:r>
            <a:endParaRPr lang="fa-IR" dirty="0"/>
          </a:p>
        </p:txBody>
      </p:sp>
      <p:sp>
        <p:nvSpPr>
          <p:cNvPr id="11" name="Footer Placeholder 10"/>
          <p:cNvSpPr>
            <a:spLocks noGrp="1"/>
          </p:cNvSpPr>
          <p:nvPr>
            <p:ph type="ftr" sz="quarter" idx="11"/>
          </p:nvPr>
        </p:nvSpPr>
        <p:spPr/>
        <p:txBody>
          <a:bodyPr/>
          <a:lstStyle/>
          <a:p>
            <a:r>
              <a:rPr lang="en-US" smtClean="0"/>
              <a:t>Cloud Architecture</a:t>
            </a:r>
            <a:endParaRPr lang="fa-IR"/>
          </a:p>
        </p:txBody>
      </p:sp>
      <p:pic>
        <p:nvPicPr>
          <p:cNvPr id="12" name="Picture 11" descr="thumb203_content_311_Service_Management_Top_Considerations_Cloud_based_SaaS_Delivery_Model.jpg"/>
          <p:cNvPicPr>
            <a:picLocks noChangeAspect="1"/>
          </p:cNvPicPr>
          <p:nvPr/>
        </p:nvPicPr>
        <p:blipFill>
          <a:blip r:embed="rId4" cstate="print"/>
          <a:stretch>
            <a:fillRect/>
          </a:stretch>
        </p:blipFill>
        <p:spPr>
          <a:xfrm rot="20633088">
            <a:off x="3605212" y="2781299"/>
            <a:ext cx="3324242" cy="22270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nodeType="clickEffect">
                                  <p:stCondLst>
                                    <p:cond delay="0"/>
                                  </p:stCondLst>
                                  <p:childTnLst>
                                    <p:animEffect transition="out" filter="blinds(horizontal)">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herst" pitchFamily="2" charset="0"/>
              </a:rPr>
              <a:t>= S+P+I</a:t>
            </a:r>
            <a:r>
              <a:rPr lang="fa-IR" dirty="0" smtClean="0">
                <a:latin typeface="Amherst" pitchFamily="2" charset="0"/>
              </a:rPr>
              <a:t> </a:t>
            </a:r>
            <a:r>
              <a:rPr lang="en-US" dirty="0" smtClean="0">
                <a:latin typeface="Amherst" pitchFamily="2" charset="0"/>
              </a:rPr>
              <a:t>The SPI Framework</a:t>
            </a:r>
            <a:endParaRPr lang="fa-IR" dirty="0">
              <a:latin typeface="Amherst" pitchFamily="2" charset="0"/>
            </a:endParaRPr>
          </a:p>
        </p:txBody>
      </p:sp>
      <p:sp>
        <p:nvSpPr>
          <p:cNvPr id="3" name="Footer Placeholder 2"/>
          <p:cNvSpPr>
            <a:spLocks noGrp="1"/>
          </p:cNvSpPr>
          <p:nvPr>
            <p:ph type="ftr" sz="quarter" idx="11"/>
          </p:nvPr>
        </p:nvSpPr>
        <p:spPr/>
        <p:txBody>
          <a:bodyPr/>
          <a:lstStyle/>
          <a:p>
            <a:r>
              <a:rPr lang="en-US" smtClean="0"/>
              <a:t>Cloud Architecture</a:t>
            </a:r>
            <a:endParaRPr lang="fa-IR"/>
          </a:p>
        </p:txBody>
      </p:sp>
      <p:sp>
        <p:nvSpPr>
          <p:cNvPr id="4" name="Slide Number Placeholder 3"/>
          <p:cNvSpPr>
            <a:spLocks noGrp="1"/>
          </p:cNvSpPr>
          <p:nvPr>
            <p:ph type="sldNum" sz="quarter" idx="12"/>
          </p:nvPr>
        </p:nvSpPr>
        <p:spPr/>
        <p:txBody>
          <a:bodyPr>
            <a:normAutofit fontScale="85000" lnSpcReduction="20000"/>
          </a:bodyPr>
          <a:lstStyle/>
          <a:p>
            <a:r>
              <a:rPr lang="en-US" dirty="0" smtClean="0"/>
              <a:t>5/17</a:t>
            </a:r>
            <a:endParaRPr lang="fa-IR" dirty="0"/>
          </a:p>
        </p:txBody>
      </p:sp>
      <p:sp>
        <p:nvSpPr>
          <p:cNvPr id="5" name="Content Placeholder 4"/>
          <p:cNvSpPr>
            <a:spLocks noGrp="1"/>
          </p:cNvSpPr>
          <p:nvPr>
            <p:ph sz="quarter" idx="1"/>
          </p:nvPr>
        </p:nvSpPr>
        <p:spPr/>
        <p:txBody>
          <a:bodyPr>
            <a:normAutofit/>
          </a:bodyPr>
          <a:lstStyle/>
          <a:p>
            <a:pPr algn="l" rtl="0"/>
            <a:r>
              <a:rPr lang="en-US" dirty="0" smtClean="0"/>
              <a:t>To understand how the SPI framework evolved, perhaps it’s helpful to place it in context with the development of Internet Service Providers (</a:t>
            </a:r>
            <a:r>
              <a:rPr lang="en-US" dirty="0" smtClean="0">
                <a:solidFill>
                  <a:srgbClr val="FF0000"/>
                </a:solidFill>
              </a:rPr>
              <a:t>ISPs</a:t>
            </a:r>
            <a:r>
              <a:rPr 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Footer Placeholder 2"/>
          <p:cNvSpPr>
            <a:spLocks noGrp="1"/>
          </p:cNvSpPr>
          <p:nvPr>
            <p:ph type="ftr" sz="quarter" idx="11"/>
          </p:nvPr>
        </p:nvSpPr>
        <p:spPr/>
        <p:txBody>
          <a:bodyPr/>
          <a:lstStyle/>
          <a:p>
            <a:r>
              <a:rPr lang="en-US" smtClean="0"/>
              <a:t>Cloud Architecture</a:t>
            </a:r>
            <a:endParaRPr lang="fa-IR"/>
          </a:p>
        </p:txBody>
      </p:sp>
      <p:sp>
        <p:nvSpPr>
          <p:cNvPr id="4" name="Slide Number Placeholder 3"/>
          <p:cNvSpPr>
            <a:spLocks noGrp="1"/>
          </p:cNvSpPr>
          <p:nvPr>
            <p:ph type="sldNum" sz="quarter" idx="12"/>
          </p:nvPr>
        </p:nvSpPr>
        <p:spPr/>
        <p:txBody>
          <a:bodyPr>
            <a:normAutofit fontScale="85000" lnSpcReduction="20000"/>
          </a:bodyPr>
          <a:lstStyle/>
          <a:p>
            <a:r>
              <a:rPr lang="en-US" dirty="0" smtClean="0"/>
              <a:t>6/17</a:t>
            </a:r>
            <a:endParaRPr lang="fa-IR" dirty="0"/>
          </a:p>
        </p:txBody>
      </p:sp>
      <p:sp>
        <p:nvSpPr>
          <p:cNvPr id="5" name="Content Placeholder 4"/>
          <p:cNvSpPr>
            <a:spLocks noGrp="1"/>
          </p:cNvSpPr>
          <p:nvPr>
            <p:ph sz="quarter" idx="1"/>
          </p:nvPr>
        </p:nvSpPr>
        <p:spPr>
          <a:xfrm>
            <a:off x="612648" y="1600200"/>
            <a:ext cx="8153400" cy="4757758"/>
          </a:xfrm>
        </p:spPr>
        <p:txBody>
          <a:bodyPr>
            <a:normAutofit fontScale="92500" lnSpcReduction="20000"/>
          </a:bodyPr>
          <a:lstStyle/>
          <a:p>
            <a:pPr algn="l" rtl="0"/>
            <a:r>
              <a:rPr lang="en-US" dirty="0" smtClean="0"/>
              <a:t>1.0 — As ISPs originally began to provide Internet services, </a:t>
            </a:r>
            <a:r>
              <a:rPr lang="en-US" dirty="0" smtClean="0">
                <a:solidFill>
                  <a:srgbClr val="FF0000"/>
                </a:solidFill>
              </a:rPr>
              <a:t>dial-up modem</a:t>
            </a:r>
          </a:p>
          <a:p>
            <a:pPr algn="l" rtl="0"/>
            <a:r>
              <a:rPr lang="en-US" dirty="0" smtClean="0"/>
              <a:t>2.0 — During a period of merging and consolidation, ISPs began offering other services, such as </a:t>
            </a:r>
            <a:r>
              <a:rPr lang="en-US" dirty="0" smtClean="0">
                <a:solidFill>
                  <a:srgbClr val="FF0000"/>
                </a:solidFill>
              </a:rPr>
              <a:t>e-mail</a:t>
            </a:r>
          </a:p>
          <a:p>
            <a:pPr algn="l" rtl="0"/>
            <a:r>
              <a:rPr lang="en-US" dirty="0" smtClean="0"/>
              <a:t>3.0 — The increasing demand for infrastructure to host their customers’ applications and data led to the creation of </a:t>
            </a:r>
            <a:r>
              <a:rPr lang="en-US" dirty="0" smtClean="0">
                <a:solidFill>
                  <a:srgbClr val="FF0000"/>
                </a:solidFill>
              </a:rPr>
              <a:t>data centers</a:t>
            </a:r>
          </a:p>
          <a:p>
            <a:pPr algn="l" rtl="0"/>
            <a:r>
              <a:rPr lang="en-US" dirty="0" smtClean="0"/>
              <a:t>4.0 — The commoditization of collocation facilities led to the development of </a:t>
            </a:r>
            <a:r>
              <a:rPr lang="en-US" i="1" dirty="0" smtClean="0"/>
              <a:t>application service providers (ASPs). </a:t>
            </a:r>
            <a:endParaRPr lang="en-US" dirty="0" smtClean="0"/>
          </a:p>
          <a:p>
            <a:pPr algn="l" rtl="0"/>
            <a:r>
              <a:rPr lang="en-US" dirty="0" smtClean="0"/>
              <a:t>5.0 — The ASP model eventually evolved into </a:t>
            </a:r>
            <a:r>
              <a:rPr lang="en-US" dirty="0" smtClean="0">
                <a:solidFill>
                  <a:srgbClr val="FF0000"/>
                </a:solidFill>
              </a:rPr>
              <a:t>cloud computing</a:t>
            </a:r>
          </a:p>
          <a:p>
            <a:pPr algn="l" rtl="0"/>
            <a:endParaRPr lang="fa-IR" dirty="0"/>
          </a:p>
        </p:txBody>
      </p:sp>
      <p:pic>
        <p:nvPicPr>
          <p:cNvPr id="6" name="Picture 5" descr="Untitled-2.jpg"/>
          <p:cNvPicPr>
            <a:picLocks noChangeAspect="1"/>
          </p:cNvPicPr>
          <p:nvPr/>
        </p:nvPicPr>
        <p:blipFill>
          <a:blip r:embed="rId2" cstate="print"/>
          <a:stretch>
            <a:fillRect/>
          </a:stretch>
        </p:blipFill>
        <p:spPr>
          <a:xfrm>
            <a:off x="402619" y="1643050"/>
            <a:ext cx="8098471" cy="42703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153400" cy="990600"/>
          </a:xfrm>
        </p:spPr>
        <p:txBody>
          <a:bodyPr>
            <a:normAutofit fontScale="90000"/>
          </a:bodyPr>
          <a:lstStyle/>
          <a:p>
            <a:r>
              <a:rPr lang="en-US" dirty="0" smtClean="0">
                <a:latin typeface="Amherst" pitchFamily="2" charset="0"/>
              </a:rPr>
              <a:t>Cloud Deployment Model</a:t>
            </a:r>
            <a:br>
              <a:rPr lang="en-US" dirty="0" smtClean="0">
                <a:latin typeface="Amherst" pitchFamily="2" charset="0"/>
              </a:rPr>
            </a:br>
            <a:endParaRPr lang="fa-IR" dirty="0">
              <a:latin typeface="Amherst" pitchFamily="2" charset="0"/>
            </a:endParaRPr>
          </a:p>
        </p:txBody>
      </p:sp>
      <p:sp>
        <p:nvSpPr>
          <p:cNvPr id="3" name="Content Placeholder 2"/>
          <p:cNvSpPr>
            <a:spLocks noGrp="1"/>
          </p:cNvSpPr>
          <p:nvPr>
            <p:ph sz="quarter" idx="1"/>
          </p:nvPr>
        </p:nvSpPr>
        <p:spPr/>
        <p:txBody>
          <a:bodyPr>
            <a:normAutofit lnSpcReduction="10000"/>
          </a:bodyPr>
          <a:lstStyle/>
          <a:p>
            <a:pPr algn="l">
              <a:buNone/>
            </a:pPr>
            <a:r>
              <a:rPr lang="en-US" dirty="0" smtClean="0"/>
              <a:t>Internal/</a:t>
            </a:r>
            <a:r>
              <a:rPr lang="en-US" b="1" dirty="0" smtClean="0"/>
              <a:t>private cloud</a:t>
            </a:r>
            <a:endParaRPr lang="fa-IR" b="1" dirty="0" smtClean="0"/>
          </a:p>
          <a:p>
            <a:pPr algn="l">
              <a:buNone/>
            </a:pPr>
            <a:endParaRPr lang="en-US" dirty="0" smtClean="0"/>
          </a:p>
          <a:p>
            <a:pPr algn="l">
              <a:buNone/>
            </a:pPr>
            <a:r>
              <a:rPr lang="en-US" dirty="0" smtClean="0"/>
              <a:t>External/</a:t>
            </a:r>
            <a:r>
              <a:rPr lang="en-US" b="1" dirty="0" smtClean="0"/>
              <a:t>public cloud</a:t>
            </a:r>
            <a:endParaRPr lang="fa-IR" b="1" dirty="0" smtClean="0"/>
          </a:p>
          <a:p>
            <a:pPr algn="l">
              <a:buNone/>
            </a:pPr>
            <a:endParaRPr lang="en-US" dirty="0" smtClean="0"/>
          </a:p>
          <a:p>
            <a:pPr algn="l">
              <a:buNone/>
            </a:pPr>
            <a:r>
              <a:rPr lang="en-US" b="1" dirty="0" smtClean="0"/>
              <a:t>Hybrid</a:t>
            </a:r>
            <a:r>
              <a:rPr lang="en-US" dirty="0" smtClean="0"/>
              <a:t>/integrated cloud</a:t>
            </a:r>
            <a:endParaRPr lang="fa-IR" dirty="0" smtClean="0"/>
          </a:p>
          <a:p>
            <a:pPr algn="l">
              <a:buNone/>
            </a:pPr>
            <a:endParaRPr lang="en-US" dirty="0" smtClean="0"/>
          </a:p>
          <a:p>
            <a:pPr algn="l">
              <a:buNone/>
            </a:pPr>
            <a:r>
              <a:rPr lang="en-US" b="1" dirty="0" smtClean="0"/>
              <a:t>Community</a:t>
            </a:r>
            <a:r>
              <a:rPr lang="en-US" dirty="0" smtClean="0"/>
              <a:t>/vertical</a:t>
            </a:r>
            <a:endParaRPr lang="fa-IR" dirty="0" smtClean="0"/>
          </a:p>
          <a:p>
            <a:pPr algn="l">
              <a:buNone/>
            </a:pPr>
            <a:endParaRPr lang="fa-IR" dirty="0" smtClean="0"/>
          </a:p>
          <a:p>
            <a:pPr algn="l">
              <a:buNone/>
            </a:pPr>
            <a:r>
              <a:rPr lang="en-US" sz="2000" dirty="0" err="1" smtClean="0"/>
              <a:t>GameCloud,SocialCloud</a:t>
            </a:r>
            <a:r>
              <a:rPr lang="en-US" sz="2000" dirty="0" smtClean="0"/>
              <a:t>,……</a:t>
            </a:r>
            <a:endParaRPr lang="fa-IR" sz="2000" dirty="0"/>
          </a:p>
        </p:txBody>
      </p:sp>
      <p:pic>
        <p:nvPicPr>
          <p:cNvPr id="4" name="Picture 3" descr="untitled.JPG"/>
          <p:cNvPicPr>
            <a:picLocks noChangeAspect="1"/>
          </p:cNvPicPr>
          <p:nvPr/>
        </p:nvPicPr>
        <p:blipFill>
          <a:blip r:embed="rId2" cstate="print"/>
          <a:stretch>
            <a:fillRect/>
          </a:stretch>
        </p:blipFill>
        <p:spPr>
          <a:xfrm>
            <a:off x="4357685" y="1500174"/>
            <a:ext cx="4574265" cy="2571768"/>
          </a:xfrm>
          <a:prstGeom prst="rect">
            <a:avLst/>
          </a:prstGeom>
        </p:spPr>
      </p:pic>
      <p:pic>
        <p:nvPicPr>
          <p:cNvPr id="7" name="Picture 6" descr="aa.JPG"/>
          <p:cNvPicPr>
            <a:picLocks noChangeAspect="1"/>
          </p:cNvPicPr>
          <p:nvPr/>
        </p:nvPicPr>
        <p:blipFill>
          <a:blip r:embed="rId3" cstate="print"/>
          <a:stretch>
            <a:fillRect/>
          </a:stretch>
        </p:blipFill>
        <p:spPr>
          <a:xfrm>
            <a:off x="4286248" y="2357430"/>
            <a:ext cx="5082516" cy="2857520"/>
          </a:xfrm>
          <a:prstGeom prst="rect">
            <a:avLst/>
          </a:prstGeom>
          <a:ln>
            <a:noFill/>
          </a:ln>
          <a:effectLst>
            <a:softEdge rad="112500"/>
          </a:effectLst>
        </p:spPr>
      </p:pic>
      <p:pic>
        <p:nvPicPr>
          <p:cNvPr id="8" name="Picture 7" descr="gggg.JPG"/>
          <p:cNvPicPr>
            <a:picLocks noChangeAspect="1"/>
          </p:cNvPicPr>
          <p:nvPr/>
        </p:nvPicPr>
        <p:blipFill>
          <a:blip r:embed="rId4" cstate="print"/>
          <a:stretch>
            <a:fillRect/>
          </a:stretch>
        </p:blipFill>
        <p:spPr>
          <a:xfrm>
            <a:off x="4357686" y="2786058"/>
            <a:ext cx="4701327" cy="2643206"/>
          </a:xfrm>
          <a:prstGeom prst="rect">
            <a:avLst/>
          </a:prstGeom>
        </p:spPr>
      </p:pic>
      <p:sp>
        <p:nvSpPr>
          <p:cNvPr id="9" name="Slide Number Placeholder 8"/>
          <p:cNvSpPr>
            <a:spLocks noGrp="1"/>
          </p:cNvSpPr>
          <p:nvPr>
            <p:ph type="sldNum" sz="quarter" idx="12"/>
          </p:nvPr>
        </p:nvSpPr>
        <p:spPr/>
        <p:txBody>
          <a:bodyPr>
            <a:normAutofit fontScale="85000" lnSpcReduction="20000"/>
          </a:bodyPr>
          <a:lstStyle/>
          <a:p>
            <a:r>
              <a:rPr lang="en-US" dirty="0" smtClean="0"/>
              <a:t>17</a:t>
            </a:r>
            <a:r>
              <a:rPr lang="fa-IR" dirty="0" smtClean="0"/>
              <a:t>/</a:t>
            </a:r>
            <a:r>
              <a:rPr lang="en-US" dirty="0" smtClean="0"/>
              <a:t>7</a:t>
            </a:r>
            <a:endParaRPr lang="fa-IR" dirty="0"/>
          </a:p>
        </p:txBody>
      </p:sp>
      <p:sp>
        <p:nvSpPr>
          <p:cNvPr id="10" name="Footer Placeholder 9"/>
          <p:cNvSpPr>
            <a:spLocks noGrp="1"/>
          </p:cNvSpPr>
          <p:nvPr>
            <p:ph type="ftr" sz="quarter" idx="11"/>
          </p:nvPr>
        </p:nvSpPr>
        <p:spPr/>
        <p:txBody>
          <a:bodyPr/>
          <a:lstStyle/>
          <a:p>
            <a:r>
              <a:rPr lang="en-US" smtClean="0"/>
              <a:t>Cloud Architecture</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nodeType="clickEffect">
                                  <p:stCondLst>
                                    <p:cond delay="0"/>
                                  </p:stCondLst>
                                  <p:childTnLst>
                                    <p:animEffect transition="out" filter="blinds(horizontal)">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nodeType="clickEffect">
                                  <p:stCondLst>
                                    <p:cond delay="0"/>
                                  </p:stCondLst>
                                  <p:childTnLst>
                                    <p:animEffect transition="out" filter="blinds(horizontal)">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Amherst" pitchFamily="2" charset="0"/>
              </a:rPr>
              <a:t>Cloud Computing Reference Model</a:t>
            </a:r>
            <a:endParaRPr lang="fa-IR" sz="4000" dirty="0">
              <a:latin typeface="Amherst" pitchFamily="2" charset="0"/>
            </a:endParaRPr>
          </a:p>
        </p:txBody>
      </p:sp>
      <p:sp>
        <p:nvSpPr>
          <p:cNvPr id="3" name="Footer Placeholder 2"/>
          <p:cNvSpPr>
            <a:spLocks noGrp="1"/>
          </p:cNvSpPr>
          <p:nvPr>
            <p:ph type="ftr" sz="quarter" idx="11"/>
          </p:nvPr>
        </p:nvSpPr>
        <p:spPr/>
        <p:txBody>
          <a:bodyPr/>
          <a:lstStyle/>
          <a:p>
            <a:r>
              <a:rPr lang="en-US" smtClean="0"/>
              <a:t>Cloud Architecture</a:t>
            </a:r>
            <a:endParaRPr lang="fa-IR"/>
          </a:p>
        </p:txBody>
      </p:sp>
      <p:sp>
        <p:nvSpPr>
          <p:cNvPr id="4" name="Slide Number Placeholder 3"/>
          <p:cNvSpPr>
            <a:spLocks noGrp="1"/>
          </p:cNvSpPr>
          <p:nvPr>
            <p:ph type="sldNum" sz="quarter" idx="12"/>
          </p:nvPr>
        </p:nvSpPr>
        <p:spPr/>
        <p:txBody>
          <a:bodyPr>
            <a:normAutofit fontScale="85000" lnSpcReduction="20000"/>
          </a:bodyPr>
          <a:lstStyle/>
          <a:p>
            <a:r>
              <a:rPr lang="en-US" dirty="0" smtClean="0"/>
              <a:t>8/17</a:t>
            </a:r>
            <a:endParaRPr lang="fa-IR" dirty="0"/>
          </a:p>
        </p:txBody>
      </p:sp>
      <p:pic>
        <p:nvPicPr>
          <p:cNvPr id="6" name="Content Placeholder 5" descr="kjhjkhjkl.jpg"/>
          <p:cNvPicPr>
            <a:picLocks noGrp="1" noChangeAspect="1"/>
          </p:cNvPicPr>
          <p:nvPr>
            <p:ph sz="quarter" idx="1"/>
          </p:nvPr>
        </p:nvPicPr>
        <p:blipFill>
          <a:blip r:embed="rId2" cstate="print"/>
          <a:stretch>
            <a:fillRect/>
          </a:stretch>
        </p:blipFill>
        <p:spPr>
          <a:xfrm>
            <a:off x="2143108" y="1728460"/>
            <a:ext cx="5389869" cy="4486622"/>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pPr algn="l">
              <a:buNone/>
            </a:pPr>
            <a:r>
              <a:rPr lang="en-US" dirty="0" smtClean="0"/>
              <a:t>This model includes the following eight virtualized capabilities in support of attaining cloud computing:</a:t>
            </a:r>
            <a:endParaRPr lang="fa-IR" dirty="0" smtClean="0"/>
          </a:p>
          <a:p>
            <a:pPr algn="l">
              <a:buNone/>
            </a:pPr>
            <a:endParaRPr lang="fa-IR" dirty="0" smtClean="0"/>
          </a:p>
          <a:p>
            <a:pPr algn="l">
              <a:buNone/>
            </a:pPr>
            <a:r>
              <a:rPr lang="en-US" dirty="0" smtClean="0"/>
              <a:t>1. Network virtualization (</a:t>
            </a:r>
            <a:r>
              <a:rPr lang="en-US" dirty="0" err="1" smtClean="0"/>
              <a:t>NaaS</a:t>
            </a:r>
            <a:r>
              <a:rPr lang="en-US" dirty="0" smtClean="0"/>
              <a:t>)</a:t>
            </a:r>
          </a:p>
          <a:p>
            <a:pPr algn="l">
              <a:buNone/>
            </a:pPr>
            <a:r>
              <a:rPr lang="en-US" dirty="0" smtClean="0"/>
              <a:t>2. Infrastructure Virtualization (</a:t>
            </a:r>
            <a:r>
              <a:rPr lang="en-US" dirty="0" err="1" smtClean="0">
                <a:solidFill>
                  <a:srgbClr val="FF0000"/>
                </a:solidFill>
              </a:rPr>
              <a:t>IaaS</a:t>
            </a:r>
            <a:r>
              <a:rPr lang="en-US" dirty="0" smtClean="0"/>
              <a:t>)</a:t>
            </a:r>
          </a:p>
          <a:p>
            <a:pPr algn="l">
              <a:buNone/>
            </a:pPr>
            <a:r>
              <a:rPr lang="en-US" dirty="0" smtClean="0"/>
              <a:t>3. Application hosting virtualization (Container </a:t>
            </a:r>
            <a:r>
              <a:rPr lang="en-US" dirty="0" err="1" smtClean="0"/>
              <a:t>aaS</a:t>
            </a:r>
            <a:r>
              <a:rPr lang="en-US" dirty="0" smtClean="0"/>
              <a:t>)</a:t>
            </a:r>
          </a:p>
          <a:p>
            <a:pPr algn="l">
              <a:buNone/>
            </a:pPr>
            <a:r>
              <a:rPr lang="en-US" dirty="0" smtClean="0"/>
              <a:t>4. Platform virtualization (</a:t>
            </a:r>
            <a:r>
              <a:rPr lang="en-US" dirty="0" err="1" smtClean="0">
                <a:solidFill>
                  <a:srgbClr val="FF0000"/>
                </a:solidFill>
              </a:rPr>
              <a:t>PaaS</a:t>
            </a:r>
            <a:r>
              <a:rPr lang="en-US" dirty="0" smtClean="0"/>
              <a:t>)</a:t>
            </a:r>
          </a:p>
          <a:p>
            <a:pPr algn="l">
              <a:buNone/>
            </a:pPr>
            <a:r>
              <a:rPr lang="en-US" dirty="0" smtClean="0"/>
              <a:t>5. Data virtualization (</a:t>
            </a:r>
            <a:r>
              <a:rPr lang="en-US" dirty="0" err="1" smtClean="0"/>
              <a:t>DaaS</a:t>
            </a:r>
            <a:r>
              <a:rPr lang="en-US" dirty="0" smtClean="0"/>
              <a:t>)</a:t>
            </a:r>
            <a:endParaRPr lang="fa-IR" dirty="0" smtClean="0"/>
          </a:p>
          <a:p>
            <a:pPr algn="l">
              <a:buNone/>
            </a:pPr>
            <a:r>
              <a:rPr lang="en-US" dirty="0" smtClean="0"/>
              <a:t>6. Application virtualization (</a:t>
            </a:r>
            <a:r>
              <a:rPr lang="en-US" dirty="0" err="1" smtClean="0">
                <a:solidFill>
                  <a:srgbClr val="FF0000"/>
                </a:solidFill>
              </a:rPr>
              <a:t>SaaS</a:t>
            </a:r>
            <a:r>
              <a:rPr lang="en-US" dirty="0" smtClean="0"/>
              <a:t>)</a:t>
            </a:r>
          </a:p>
          <a:p>
            <a:pPr algn="l">
              <a:buNone/>
            </a:pPr>
            <a:r>
              <a:rPr lang="en-US" dirty="0" smtClean="0"/>
              <a:t>7. SOA/Services virtualization (</a:t>
            </a:r>
            <a:r>
              <a:rPr lang="en-US" dirty="0" err="1" smtClean="0"/>
              <a:t>SOAaaS</a:t>
            </a:r>
            <a:r>
              <a:rPr lang="en-US" dirty="0" smtClean="0"/>
              <a:t>)</a:t>
            </a:r>
          </a:p>
          <a:p>
            <a:pPr algn="l">
              <a:buNone/>
            </a:pPr>
            <a:r>
              <a:rPr lang="en-US" dirty="0" smtClean="0"/>
              <a:t>8. Governance virtualization (</a:t>
            </a:r>
            <a:r>
              <a:rPr lang="en-US" dirty="0" err="1" smtClean="0"/>
              <a:t>GaaS</a:t>
            </a:r>
            <a:r>
              <a:rPr lang="en-US" dirty="0" smtClean="0"/>
              <a:t>)</a:t>
            </a:r>
            <a:endParaRPr lang="fa-IR" dirty="0"/>
          </a:p>
        </p:txBody>
      </p:sp>
      <p:sp>
        <p:nvSpPr>
          <p:cNvPr id="4" name="Title 3"/>
          <p:cNvSpPr>
            <a:spLocks noGrp="1"/>
          </p:cNvSpPr>
          <p:nvPr>
            <p:ph type="title"/>
          </p:nvPr>
        </p:nvSpPr>
        <p:spPr/>
        <p:txBody>
          <a:bodyPr>
            <a:normAutofit/>
          </a:bodyPr>
          <a:lstStyle/>
          <a:p>
            <a:r>
              <a:rPr lang="en-US" dirty="0" smtClean="0">
                <a:latin typeface="Amherst" pitchFamily="2" charset="0"/>
              </a:rPr>
              <a:t>Logical Architecture Model</a:t>
            </a:r>
            <a:endParaRPr lang="fa-IR" dirty="0"/>
          </a:p>
        </p:txBody>
      </p:sp>
      <p:sp>
        <p:nvSpPr>
          <p:cNvPr id="5" name="Slide Number Placeholder 4"/>
          <p:cNvSpPr>
            <a:spLocks noGrp="1"/>
          </p:cNvSpPr>
          <p:nvPr>
            <p:ph type="sldNum" sz="quarter" idx="12"/>
          </p:nvPr>
        </p:nvSpPr>
        <p:spPr>
          <a:xfrm>
            <a:off x="-71470" y="1272222"/>
            <a:ext cx="533400" cy="244476"/>
          </a:xfrm>
        </p:spPr>
        <p:txBody>
          <a:bodyPr>
            <a:normAutofit fontScale="85000" lnSpcReduction="20000"/>
          </a:bodyPr>
          <a:lstStyle/>
          <a:p>
            <a:r>
              <a:rPr lang="en-US" dirty="0" smtClean="0"/>
              <a:t>9/17</a:t>
            </a:r>
            <a:endParaRPr lang="fa-IR" dirty="0"/>
          </a:p>
        </p:txBody>
      </p:sp>
      <p:sp>
        <p:nvSpPr>
          <p:cNvPr id="6" name="Footer Placeholder 5"/>
          <p:cNvSpPr>
            <a:spLocks noGrp="1"/>
          </p:cNvSpPr>
          <p:nvPr>
            <p:ph type="ftr" sz="quarter" idx="11"/>
          </p:nvPr>
        </p:nvSpPr>
        <p:spPr/>
        <p:txBody>
          <a:bodyPr/>
          <a:lstStyle/>
          <a:p>
            <a:r>
              <a:rPr lang="en-US" smtClean="0"/>
              <a:t>Cloud Architecture</a:t>
            </a:r>
            <a:endParaRPr lang="fa-I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328</TotalTime>
  <Words>706</Words>
  <Application>Microsoft Office PowerPoint</Application>
  <PresentationFormat>On-screen Show (4:3)</PresentationFormat>
  <Paragraphs>151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Cloud architecture</vt:lpstr>
      <vt:lpstr>Agenda</vt:lpstr>
      <vt:lpstr> Cloud Modeling ???? </vt:lpstr>
      <vt:lpstr>Cloud Delivery Model </vt:lpstr>
      <vt:lpstr>= S+P+I The SPI Framework</vt:lpstr>
      <vt:lpstr>Slide 6</vt:lpstr>
      <vt:lpstr>Cloud Deployment Model </vt:lpstr>
      <vt:lpstr>Cloud Computing Reference Model</vt:lpstr>
      <vt:lpstr>Logical Architecture Model</vt:lpstr>
      <vt:lpstr> Logical Architecture Model (cont’d)</vt:lpstr>
      <vt:lpstr>Alternative Deployment Models</vt:lpstr>
      <vt:lpstr>The Linthicum Model</vt:lpstr>
      <vt:lpstr>The Jericho Cloud Cube Model</vt:lpstr>
      <vt:lpstr>Open Issues and Offers</vt:lpstr>
      <vt:lpstr>Conclusion</vt:lpstr>
      <vt:lpstr>Bibliography</vt:lpstr>
      <vt:lpstr>Comment/Question </vt:lpstr>
    </vt:vector>
  </TitlesOfParts>
  <Company>NPSoft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Computing architecture</dc:title>
  <dc:creator>NPSoft</dc:creator>
  <cp:lastModifiedBy>NPSoft</cp:lastModifiedBy>
  <cp:revision>54</cp:revision>
  <dcterms:created xsi:type="dcterms:W3CDTF">2010-12-23T08:05:33Z</dcterms:created>
  <dcterms:modified xsi:type="dcterms:W3CDTF">2011-02-04T12:02:11Z</dcterms:modified>
</cp:coreProperties>
</file>