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8" r:id="rId4"/>
    <p:sldId id="276" r:id="rId5"/>
    <p:sldId id="260" r:id="rId6"/>
    <p:sldId id="261" r:id="rId7"/>
    <p:sldId id="262" r:id="rId8"/>
    <p:sldId id="274" r:id="rId9"/>
    <p:sldId id="268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59" r:id="rId20"/>
    <p:sldId id="275" r:id="rId2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496E4-852C-44EF-8C47-C36166A5D905}" type="datetimeFigureOut">
              <a:rPr lang="en-US" smtClean="0"/>
              <a:pPr/>
              <a:t>2/7/2011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D4315-75F9-466C-9750-0C9F8D317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07/02/2011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Cloud Data Storage - Maedeh Tashakkorian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5AF18-0343-4FC2-93AD-2FEC85E7B5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07/02/2011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Cloud Data Storage - Maedeh Tashakkorian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EF819-422E-455B-844D-69C02EC2E2C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07/02/2011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Cloud Data Storage - Maedeh Tashakkorian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C140E-BFB2-4AF9-BD92-9F198E4637B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07/02/2011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Cloud Data Storage - Maedeh Tashakkorian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3C096-7D30-47C1-A740-66F0B9D659C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07/02/2011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Cloud Data Storage - Maedeh Tashakkorian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9AEFF-0458-4149-A1B1-3BC1C4AB655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07/02/2011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Cloud Data Storage - Maedeh Tashakkorian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970C2-9D25-4AB6-BC00-693A2BC43EA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07/02/2011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Cloud Data Storage - Maedeh Tashakkorian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CB984-45E9-4653-88A6-7D8C94A7461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07/02/2011</a:t>
            </a: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Cloud Data Storage - Maedeh Tashakkorian</a:t>
            </a: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1DBBD-3AFF-4D8B-8E10-A0948556EEC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07/02/2011</a:t>
            </a: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Cloud Data Storage - Maedeh Tashakkorian</a:t>
            </a: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002B6-B373-472E-BEE6-A49BAB0DF01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07/02/2011</a:t>
            </a: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Cloud Data Storage - Maedeh Tashakkorian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6B626-E275-40F0-BD5B-18CE9254EA5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07/02/2011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Cloud Data Storage - Maedeh Tashakkorian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965E1-44A9-42E4-8473-25FC48EA16B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07/02/2011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Cloud Data Storage - Maedeh Tashakkorian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73EF0-4A32-4045-BC91-D51782ACABE3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07/02/2011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Cloud Data Storage - Maedeh Tashakkorian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F6740-B141-436A-B86E-89D9C91D9AC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07/02/2011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Cloud Data Storage - Maedeh Tashakkorian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2C2EC-550D-430E-8A9D-8FF16E64DE8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07/02/2011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Cloud Data Storage - Maedeh Tashakkorian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F25DF-8015-40B2-A2BE-A43846A32F7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07/02/2011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Cloud Data Storage - Maedeh Tashakkorian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EE26-07AF-4B0A-94EC-4A1CF77FE61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07/02/2011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Cloud Data Storage - Maedeh Tashakkorian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FAAD7-6C21-46FD-A1A9-091A5161D05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07/02/2011</a:t>
            </a: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Cloud Data Storage - Maedeh Tashakkorian</a:t>
            </a: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6A128-3B89-45ED-B343-102CE8B3391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07/02/2011</a:t>
            </a: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Cloud Data Storage - Maedeh Tashakkorian</a:t>
            </a: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53C8-7AB1-4A15-8952-F44C8B137B5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07/02/2011</a:t>
            </a: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Cloud Data Storage - Maedeh Tashakkorian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19CD7-14DB-480D-AD72-D0E9E59433B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07/02/2011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Cloud Data Storage - Maedeh Tashakkorian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3497E-A582-4AB4-A7AE-60C8B04DEF9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07/02/2011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Cloud Data Storage - Maedeh Tashakkorian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B1450-2427-4927-AD8C-AE14821E43C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07/02/2011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Cloud Data Storage - Maedeh Tashakkorian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EA8BC5-4215-4D0D-B9A3-1540EF58201D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934200" y="639782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E058FA-56B8-429A-8981-7B5401CFAF47}" type="slidenum"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r"/>
              <a:t>‹#›</a:t>
            </a:fld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/19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07/02/2011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Cloud Data Storage - Maedeh Tashakkorian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618D15-9E5A-4EC0-94B9-BFFE74CBC07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3.jpe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1577975"/>
            <a:ext cx="7772400" cy="1470025"/>
          </a:xfrm>
        </p:spPr>
        <p:txBody>
          <a:bodyPr/>
          <a:lstStyle/>
          <a:p>
            <a:pPr lvl="0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Cloud Data Storage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Presented by: Maedeh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Tashakkorian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Supervisor: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Hadi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Salimi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Mazandaran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University of Science  and Technology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m.tashakkorian@gmail.com</a:t>
            </a:r>
          </a:p>
          <a:p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February, 2011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41706" y="2162890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}</a:t>
            </a:r>
            <a:endParaRPr lang="en-US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0306" y="2076510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}</a:t>
            </a:r>
            <a:endParaRPr lang="en-US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8906" y="2228910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}</a:t>
            </a:r>
            <a:endParaRPr lang="en-US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5200" y="213360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</a:t>
            </a:r>
            <a:endParaRPr lang="en-US" sz="20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3800" y="205740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</a:t>
            </a:r>
            <a:endParaRPr lang="en-US" sz="20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72400" y="220980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</a:t>
            </a:r>
            <a:endParaRPr lang="en-US" sz="20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MapReduce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Concept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Content Placeholder 28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4000" y="4524390"/>
            <a:ext cx="3719676" cy="149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752600" y="1828800"/>
            <a:ext cx="7086600" cy="1082126"/>
            <a:chOff x="1104" y="1200"/>
            <a:chExt cx="3504" cy="823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1104" y="1200"/>
              <a:ext cx="350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gray">
            <a:xfrm>
              <a:off x="1181" y="1276"/>
              <a:ext cx="675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gray">
            <a:xfrm>
              <a:off x="1223" y="1319"/>
              <a:ext cx="337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CC">
                    <a:gamma/>
                    <a:tint val="54510"/>
                    <a:invGamma/>
                  </a:srgbClr>
                </a:gs>
                <a:gs pos="50000">
                  <a:srgbClr val="0066CC">
                    <a:alpha val="0"/>
                  </a:srgbClr>
                </a:gs>
                <a:gs pos="100000">
                  <a:srgbClr val="0066CC">
                    <a:gamma/>
                    <a:tint val="54510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gray">
            <a:xfrm>
              <a:off x="1342" y="1428"/>
              <a:ext cx="360" cy="35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 eaLnBrk="0" hangingPunct="0"/>
              <a:r>
                <a:rPr lang="en-US" sz="2400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Map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gray">
            <a:xfrm>
              <a:off x="1948" y="1350"/>
              <a:ext cx="2576" cy="5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vl="0" defTabSz="914400" eaLnBrk="0" hangingPunct="0"/>
              <a:r>
                <a:rPr lang="en-US" sz="2000" kern="0" dirty="0" smtClean="0">
                  <a:solidFill>
                    <a:srgbClr val="000000"/>
                  </a:solidFill>
                </a:rPr>
                <a:t>Perform a function on individual values in a data set to create a new list of values</a:t>
              </a:r>
            </a:p>
          </p:txBody>
        </p:sp>
      </p:grp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1752600" y="3080304"/>
            <a:ext cx="7086600" cy="1082125"/>
            <a:chOff x="1104" y="2109"/>
            <a:chExt cx="3504" cy="823"/>
          </a:xfrm>
        </p:grpSpPr>
        <p:sp>
          <p:nvSpPr>
            <p:cNvPr id="12" name="AutoShape 10"/>
            <p:cNvSpPr>
              <a:spLocks noChangeArrowheads="1"/>
            </p:cNvSpPr>
            <p:nvPr/>
          </p:nvSpPr>
          <p:spPr bwMode="gray">
            <a:xfrm>
              <a:off x="1104" y="2109"/>
              <a:ext cx="350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gray">
            <a:xfrm>
              <a:off x="1181" y="2185"/>
              <a:ext cx="675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gray">
            <a:xfrm>
              <a:off x="1223" y="2228"/>
              <a:ext cx="337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9999">
                    <a:gamma/>
                    <a:tint val="42353"/>
                    <a:invGamma/>
                  </a:srgbClr>
                </a:gs>
                <a:gs pos="100000">
                  <a:srgbClr val="009999">
                    <a:alpha val="0"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gray">
            <a:xfrm>
              <a:off x="1237" y="2334"/>
              <a:ext cx="615" cy="35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 algn="ctr" defTabSz="914400" eaLnBrk="0" hangingPunct="0"/>
              <a:r>
                <a:rPr lang="en-US" sz="2400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Reduce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gray">
            <a:xfrm>
              <a:off x="1948" y="2226"/>
              <a:ext cx="2576" cy="5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vl="0" defTabSz="914400" eaLnBrk="0" hangingPunct="0"/>
              <a:r>
                <a:rPr lang="en-US" sz="2000" kern="0" dirty="0" smtClean="0">
                  <a:solidFill>
                    <a:srgbClr val="000000"/>
                  </a:solidFill>
                </a:rPr>
                <a:t>Combine values in a data set to create a new value</a:t>
              </a:r>
            </a:p>
          </p:txBody>
        </p:sp>
      </p:grpSp>
      <p:pic>
        <p:nvPicPr>
          <p:cNvPr id="17" name="Picture 16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4532826"/>
            <a:ext cx="3362821" cy="1334573"/>
          </a:xfrm>
          <a:prstGeom prst="rect">
            <a:avLst/>
          </a:prstGeom>
        </p:spPr>
      </p:pic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Cloud Data Storage - Maedeh Tashakkorian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Examples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50" y="1600200"/>
            <a:ext cx="6686550" cy="4525963"/>
          </a:xfrm>
        </p:spPr>
        <p:txBody>
          <a:bodyPr rtlCol="0">
            <a:normAutofit/>
          </a:bodyPr>
          <a:lstStyle/>
          <a:p>
            <a:r>
              <a:rPr lang="en-US" dirty="0" smtClean="0"/>
              <a:t>Distributed GREP</a:t>
            </a:r>
          </a:p>
          <a:p>
            <a:r>
              <a:rPr lang="en-US" dirty="0" smtClean="0"/>
              <a:t>Count of URL Access Frequency</a:t>
            </a:r>
          </a:p>
          <a:p>
            <a:r>
              <a:rPr lang="en-US" dirty="0" smtClean="0"/>
              <a:t>Reverse Web-Link Graph</a:t>
            </a:r>
          </a:p>
          <a:p>
            <a:r>
              <a:rPr lang="en-US" dirty="0" smtClean="0"/>
              <a:t>Inverted Index</a:t>
            </a:r>
          </a:p>
          <a:p>
            <a:r>
              <a:rPr lang="en-US" dirty="0" smtClean="0"/>
              <a:t>Distributed Sort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Cloud Data Storage - Maedeh Tashakkorian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Execution Overview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1200" y="1600200"/>
            <a:ext cx="6705600" cy="4876800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Cloud Data Storage - Maedeh Tashakkorian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Example for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MapReduce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50" y="1600200"/>
            <a:ext cx="6686550" cy="4525963"/>
          </a:xfrm>
        </p:spPr>
        <p:txBody>
          <a:bodyPr rtlCol="0">
            <a:normAutofit/>
          </a:bodyPr>
          <a:lstStyle/>
          <a:p>
            <a:r>
              <a:rPr lang="en-US" dirty="0" smtClean="0"/>
              <a:t>Page 1: the weather is good</a:t>
            </a:r>
          </a:p>
          <a:p>
            <a:r>
              <a:rPr lang="en-US" dirty="0" smtClean="0"/>
              <a:t>Page 2: today is good</a:t>
            </a:r>
          </a:p>
          <a:p>
            <a:r>
              <a:rPr lang="en-US" dirty="0" smtClean="0"/>
              <a:t>Page 3: good weather is good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Cloud Data Storage - Maedeh Tashakkorian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Map output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50" y="1600200"/>
            <a:ext cx="6686550" cy="4525963"/>
          </a:xfrm>
        </p:spPr>
        <p:txBody>
          <a:bodyPr rtlCol="0">
            <a:normAutofit/>
          </a:bodyPr>
          <a:lstStyle/>
          <a:p>
            <a:r>
              <a:rPr lang="en-US" dirty="0" smtClean="0"/>
              <a:t>Worker 1: 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(the 1), (weather 1), (is 1), (good 1).</a:t>
            </a:r>
          </a:p>
          <a:p>
            <a:r>
              <a:rPr lang="en-US" dirty="0" smtClean="0"/>
              <a:t>Worker 2: 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(today 1), (is 1), (good 1).</a:t>
            </a:r>
          </a:p>
          <a:p>
            <a:r>
              <a:rPr lang="en-US" dirty="0" smtClean="0"/>
              <a:t>Worker 3: 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(good 1), (weather 1), (is 1), (good 1).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Cloud Data Storage - Maedeh Tashakkorian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Reduce Input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50" y="1600200"/>
            <a:ext cx="6686550" cy="4525963"/>
          </a:xfrm>
        </p:spPr>
        <p:txBody>
          <a:bodyPr rtlCol="0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Worker 1: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(the 1)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Worker 2: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(is 1), (is 1), (is 1)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Worker 3: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(weather 1), (weather 1)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Worker 4: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(today 1)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Worker 5: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(good 1), (good 1), (good 1), (good 1)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Cloud Data Storage - Maedeh Tashakkorian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Reduce Output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50" y="1600200"/>
            <a:ext cx="6686550" cy="4525963"/>
          </a:xfrm>
        </p:spPr>
        <p:txBody>
          <a:bodyPr rtlCol="0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Worker 1: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(the 1)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Worker 2: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(is 3)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Worker 3: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(weather 2)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Worker 4: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(today 1)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Worker 5: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(good 4)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Cloud Data Storage - Maedeh Tashakkorian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Fault Tolerance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50" y="1600200"/>
            <a:ext cx="6686550" cy="4525963"/>
          </a:xfrm>
        </p:spPr>
        <p:txBody>
          <a:bodyPr rtlCol="0">
            <a:normAutofit/>
          </a:bodyPr>
          <a:lstStyle/>
          <a:p>
            <a:r>
              <a:rPr lang="en-US" dirty="0" smtClean="0"/>
              <a:t>Worker Failure</a:t>
            </a:r>
          </a:p>
          <a:p>
            <a:r>
              <a:rPr lang="en-US" dirty="0" smtClean="0"/>
              <a:t>Master Failure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Cloud Data Storage - Maedeh Tashakkorian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506413"/>
            <a:ext cx="8229600" cy="1143000"/>
          </a:xfrm>
        </p:spPr>
        <p:txBody>
          <a:bodyPr/>
          <a:lstStyle/>
          <a:p>
            <a:r>
              <a:rPr lang="en-NZ" dirty="0" smtClean="0">
                <a:solidFill>
                  <a:schemeClr val="bg1"/>
                </a:solidFill>
              </a:rPr>
              <a:t>References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[1] Wu, J., L. Ping, et al. (2010). Cloud Storage as the Infrastructure of Cloud 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</a:rPr>
              <a:t>Computing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, IEEE.</a:t>
            </a:r>
          </a:p>
          <a:p>
            <a:pPr>
              <a:buNone/>
            </a:pP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[2] Velte, T., A. Velte, et al. (2009). Cloud 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</a:rPr>
              <a:t>computing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: a 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</a:rPr>
              <a:t>practical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</a:rPr>
              <a:t>approach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</a:rPr>
              <a:t>McGraw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-Hill Osborne Media.</a:t>
            </a:r>
          </a:p>
          <a:p>
            <a:pPr>
              <a:buNone/>
            </a:pP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[3] Moreno, J., D. 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</a:rPr>
              <a:t>Kossmann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, et al. (2010). "A 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</a:rPr>
              <a:t>testing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</a:rPr>
              <a:t>framework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 for 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</a:rPr>
              <a:t>cloud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</a:rPr>
              <a:t>storage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</a:rPr>
              <a:t>systems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."</a:t>
            </a:r>
          </a:p>
          <a:p>
            <a:pPr>
              <a:buNone/>
            </a:pP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[4] Jin, C. and R. 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</a:rPr>
              <a:t>Buyya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 (2009). "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</a:rPr>
              <a:t>MapReduce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</a:rPr>
              <a:t>Programming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 Model for. NET-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</a:rPr>
              <a:t>Based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 Cloud 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</a:rPr>
              <a:t>Computing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." Euro-Par 2009 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</a:rPr>
              <a:t>Parallel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</a:rPr>
              <a:t>Processing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: 417-428.</a:t>
            </a:r>
          </a:p>
          <a:p>
            <a:pPr>
              <a:buNone/>
            </a:pP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[5] 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</a:rPr>
              <a:t>DeCandia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, G., D. 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</a:rPr>
              <a:t>Hastorun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, et al. (2007). "Dynamo: 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</a:rPr>
              <a:t>amazon's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</a:rPr>
              <a:t>highly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</a:rPr>
              <a:t>available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</a:rPr>
              <a:t>key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-value store." ACM SIGOPS Operating Systems 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</a:rPr>
              <a:t>Review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 41(6): 205-220.</a:t>
            </a:r>
          </a:p>
          <a:p>
            <a:pPr>
              <a:buNone/>
            </a:pP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[6] Dean, J. and S. 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</a:rPr>
              <a:t>Ghemawat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 (2008). "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</a:rPr>
              <a:t>MapReduce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</a:rPr>
              <a:t>Simplified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 data 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</a:rPr>
              <a:t>processing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 on large clusters." Communications of the ACM 51(1): 107-113.</a:t>
            </a:r>
          </a:p>
          <a:p>
            <a:pPr>
              <a:buNone/>
            </a:pP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[7] Chang, F., J. Dean, et al. (2008). "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</a:rPr>
              <a:t>Bigtable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: A 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</a:rPr>
              <a:t>distributed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</a:rPr>
              <a:t>storage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 system for 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</a:rPr>
              <a:t>structured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 data." ACM Transactions on Computer Systems (TOCS) 26(2): 1-26.</a:t>
            </a:r>
          </a:p>
          <a:p>
            <a:pPr>
              <a:buNone/>
            </a:pPr>
            <a:endParaRPr lang="fr-FR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Cloud Data Storage - Maedeh Tashakkorian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506413"/>
            <a:ext cx="8229600" cy="1143000"/>
          </a:xfrm>
        </p:spPr>
        <p:txBody>
          <a:bodyPr/>
          <a:lstStyle/>
          <a:p>
            <a:r>
              <a:rPr lang="en-NZ" dirty="0" smtClean="0">
                <a:solidFill>
                  <a:schemeClr val="bg1"/>
                </a:solidFill>
              </a:rPr>
              <a:t>References (cont’d)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[8] (2010). "Amazon Elastic Compute Cloud (Amazon EC2)." Retrieved Jan 29, 2011, from http://aws.amazon.com/ec2/.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[9](2010). "Amazon Simple Storage Service (Amazon S3)." Retrieved Jan 29, 2011, from http://aws.amazon.com/s3/.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[10](2010). "Enterprise Cloud Storage -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Nirvanix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Storage Delivery Network." Retrieved Jan 29, 2011, from http://www.nirvanix.com/.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[11](2011). "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BigTable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- Wikipedia, the free encyclopedia." Retrieved Jan 29, 2011, from http://en.wikipedia.org/wiki/BigTable.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[12](2011). "Dedicated Server, Managed Hosting, Web Hosting by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Rackspace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Hosting." Retrieved Jan29, 2011, from http://www.rackspace.com/index.php.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[13](2011). "Product Overview - Google Storage for Developers - Google Code." Retrieved Jan 29, 2011, from http://code.google.com/apis/storage/docs/overview.html.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[14](2011). "salesforce.com." Retrieved Jan 29, 2011, from http://www.salesforce.com/.</a:t>
            </a:r>
          </a:p>
          <a:p>
            <a:pPr>
              <a:buNone/>
            </a:pPr>
            <a:endParaRPr lang="fr-FR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Cloud Data Storage - Maedeh Tashakkorian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2950" y="642938"/>
            <a:ext cx="7900988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Outline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68500"/>
            <a:ext cx="8229600" cy="4525963"/>
          </a:xfrm>
        </p:spPr>
        <p:txBody>
          <a:bodyPr rtlCol="0">
            <a:normAutofit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Storage as a </a:t>
            </a:r>
            <a:r>
              <a:rPr lang="en-US" dirty="0" err="1" smtClean="0"/>
              <a:t>Servise</a:t>
            </a:r>
            <a:r>
              <a:rPr lang="en-US" dirty="0" smtClean="0"/>
              <a:t> (</a:t>
            </a:r>
            <a:r>
              <a:rPr lang="en-US" dirty="0" err="1" smtClean="0"/>
              <a:t>StaaS</a:t>
            </a:r>
            <a:r>
              <a:rPr lang="en-US" dirty="0" smtClean="0"/>
              <a:t>) </a:t>
            </a:r>
          </a:p>
          <a:p>
            <a:r>
              <a:rPr lang="en-US" dirty="0" smtClean="0"/>
              <a:t>Cloud providers</a:t>
            </a:r>
          </a:p>
          <a:p>
            <a:r>
              <a:rPr lang="en-US" dirty="0" smtClean="0"/>
              <a:t>Cloud storage challenges</a:t>
            </a:r>
          </a:p>
          <a:p>
            <a:r>
              <a:rPr lang="en-US" dirty="0" smtClean="0"/>
              <a:t>Existing Systems and Services</a:t>
            </a:r>
          </a:p>
          <a:p>
            <a:r>
              <a:rPr lang="en-US" dirty="0" err="1" smtClean="0"/>
              <a:t>MapReduce</a:t>
            </a:r>
            <a:endParaRPr lang="en-US" dirty="0" smtClean="0"/>
          </a:p>
          <a:p>
            <a:r>
              <a:rPr lang="en-US" dirty="0" smtClean="0"/>
              <a:t>References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Cloud Data Storage - Maedeh Tashakkorian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oter Placeholder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Cloud Data Storage - Maedeh </a:t>
            </a:r>
            <a:r>
              <a:rPr lang="en-US" dirty="0" err="1" smtClean="0"/>
              <a:t>Tashakkorian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Motivation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062584" y="1418809"/>
            <a:ext cx="2434418" cy="5324462"/>
            <a:chOff x="274320" y="1414461"/>
            <a:chExt cx="2053930" cy="5324462"/>
          </a:xfrm>
        </p:grpSpPr>
        <p:sp>
          <p:nvSpPr>
            <p:cNvPr id="35" name="Content Placeholder 2"/>
            <p:cNvSpPr txBox="1">
              <a:spLocks/>
            </p:cNvSpPr>
            <p:nvPr/>
          </p:nvSpPr>
          <p:spPr>
            <a:xfrm>
              <a:off x="274320" y="1414461"/>
              <a:ext cx="2053930" cy="5324462"/>
            </a:xfrm>
            <a:prstGeom prst="round2SameRect">
              <a:avLst>
                <a:gd name="adj1" fmla="val 7639"/>
                <a:gd name="adj2" fmla="val 0"/>
              </a:avLst>
            </a:prstGeom>
            <a:gradFill rotWithShape="1">
              <a:gsLst>
                <a:gs pos="0">
                  <a:srgbClr val="287BC0">
                    <a:alpha val="0"/>
                    <a:lumMod val="100000"/>
                  </a:srgbClr>
                </a:gs>
                <a:gs pos="50000">
                  <a:srgbClr val="287BC0">
                    <a:lumMod val="100000"/>
                  </a:srgbClr>
                </a:gs>
                <a:gs pos="70000">
                  <a:srgbClr val="287BC0">
                    <a:lumMod val="75000"/>
                  </a:srgbClr>
                </a:gs>
                <a:gs pos="100000">
                  <a:srgbClr val="287BC0">
                    <a:lumMod val="100000"/>
                  </a:srgbClr>
                </a:gs>
              </a:gsLst>
              <a:lin ang="16200000" scaled="0"/>
            </a:gradFill>
            <a:ln w="9525" cap="flat" cmpd="sng" algn="ctr">
              <a:gradFill>
                <a:gsLst>
                  <a:gs pos="0">
                    <a:srgbClr val="287BC0">
                      <a:alpha val="0"/>
                      <a:lumMod val="100000"/>
                    </a:srgbClr>
                  </a:gs>
                  <a:gs pos="50000">
                    <a:srgbClr val="287BC0">
                      <a:lumMod val="100000"/>
                    </a:srgbClr>
                  </a:gs>
                  <a:gs pos="100000">
                    <a:srgbClr val="287BC0">
                      <a:lumMod val="75000"/>
                    </a:srgbClr>
                  </a:gs>
                </a:gsLst>
                <a:lin ang="16200000" scaled="0"/>
              </a:gradFill>
              <a:prstDash val="solid"/>
              <a:headEnd type="none" w="med" len="med"/>
              <a:tailEnd type="none" w="med" len="med"/>
            </a:ln>
            <a:effectLst>
              <a:outerShdw blurRad="50800" dist="38100" dir="5400000" rotWithShape="0">
                <a:srgbClr val="000000">
                  <a:alpha val="43137"/>
                </a:srgbClr>
              </a:outerShdw>
            </a:effectLst>
          </p:spPr>
          <p:txBody>
            <a:bodyPr vert="horz" wrap="square" lIns="91436" tIns="1280160" rIns="91436" bIns="45718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94C94B"/>
                </a:buClr>
                <a:buSzPct val="85000"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292929"/>
                    </a:gs>
                    <a:gs pos="100000">
                      <a:srgbClr val="292929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6" name="Rounded Rectangle 4"/>
            <p:cNvSpPr/>
            <p:nvPr/>
          </p:nvSpPr>
          <p:spPr>
            <a:xfrm>
              <a:off x="274320" y="2615505"/>
              <a:ext cx="2053930" cy="253607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6680" tIns="106680" rIns="106680" bIns="106680" numCol="1" spcCol="1270" anchor="t" anchorCtr="0">
              <a:spAutoFit/>
            </a:bodyPr>
            <a:lstStyle/>
            <a:p>
              <a:pPr marL="0" marR="0" lvl="0" indent="0" algn="ctr" defTabSz="12446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 UI"/>
                  <a:ea typeface="+mn-ea"/>
                  <a:cs typeface="+mn-cs"/>
                </a:rPr>
                <a:t>Greater Resource Agility </a:t>
              </a:r>
            </a:p>
            <a:p>
              <a:pPr marL="0" marR="0" lvl="0" indent="0" algn="ctr" defTabSz="12446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 UI"/>
                  <a:ea typeface="+mn-ea"/>
                  <a:cs typeface="+mn-cs"/>
                </a:rPr>
                <a:t>Respond to business demands more effectively</a:t>
              </a:r>
            </a:p>
          </p:txBody>
        </p:sp>
      </p:grpSp>
      <p:pic>
        <p:nvPicPr>
          <p:cNvPr id="37" name="Picture 9" descr="\\SERVER3\Restrict\FTP_Root\Clients\White_Whale\8-20240_IsaacRoybal\Art\Slide 4 photos\greater resource agilit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0709" y="1418809"/>
            <a:ext cx="2482491" cy="1213686"/>
          </a:xfrm>
          <a:prstGeom prst="roundRect">
            <a:avLst/>
          </a:prstGeom>
          <a:noFill/>
          <a:effectLst>
            <a:softEdge rad="127000"/>
          </a:effectLst>
        </p:spPr>
      </p:pic>
      <p:grpSp>
        <p:nvGrpSpPr>
          <p:cNvPr id="38" name="Group 37"/>
          <p:cNvGrpSpPr/>
          <p:nvPr/>
        </p:nvGrpSpPr>
        <p:grpSpPr>
          <a:xfrm>
            <a:off x="6569090" y="1418809"/>
            <a:ext cx="2453104" cy="5324462"/>
            <a:chOff x="274320" y="1414461"/>
            <a:chExt cx="2069696" cy="5324462"/>
          </a:xfrm>
        </p:grpSpPr>
        <p:sp>
          <p:nvSpPr>
            <p:cNvPr id="39" name="Content Placeholder 2"/>
            <p:cNvSpPr txBox="1">
              <a:spLocks/>
            </p:cNvSpPr>
            <p:nvPr/>
          </p:nvSpPr>
          <p:spPr>
            <a:xfrm>
              <a:off x="290086" y="1414461"/>
              <a:ext cx="2053930" cy="5324462"/>
            </a:xfrm>
            <a:prstGeom prst="round2SameRect">
              <a:avLst>
                <a:gd name="adj1" fmla="val 7639"/>
                <a:gd name="adj2" fmla="val 0"/>
              </a:avLst>
            </a:prstGeom>
            <a:gradFill rotWithShape="1">
              <a:gsLst>
                <a:gs pos="0">
                  <a:srgbClr val="287BC0">
                    <a:alpha val="0"/>
                    <a:lumMod val="100000"/>
                  </a:srgbClr>
                </a:gs>
                <a:gs pos="50000">
                  <a:srgbClr val="287BC0">
                    <a:lumMod val="100000"/>
                  </a:srgbClr>
                </a:gs>
                <a:gs pos="70000">
                  <a:srgbClr val="287BC0">
                    <a:lumMod val="75000"/>
                  </a:srgbClr>
                </a:gs>
                <a:gs pos="100000">
                  <a:srgbClr val="287BC0">
                    <a:lumMod val="100000"/>
                  </a:srgbClr>
                </a:gs>
              </a:gsLst>
              <a:lin ang="16200000" scaled="0"/>
            </a:gradFill>
            <a:ln w="9525" cap="flat" cmpd="sng" algn="ctr">
              <a:gradFill>
                <a:gsLst>
                  <a:gs pos="0">
                    <a:srgbClr val="287BC0">
                      <a:alpha val="0"/>
                      <a:lumMod val="100000"/>
                    </a:srgbClr>
                  </a:gs>
                  <a:gs pos="50000">
                    <a:srgbClr val="287BC0">
                      <a:lumMod val="100000"/>
                    </a:srgbClr>
                  </a:gs>
                  <a:gs pos="100000">
                    <a:srgbClr val="287BC0">
                      <a:lumMod val="75000"/>
                    </a:srgbClr>
                  </a:gs>
                </a:gsLst>
                <a:lin ang="16200000" scaled="0"/>
              </a:gradFill>
              <a:prstDash val="solid"/>
              <a:headEnd type="none" w="med" len="med"/>
              <a:tailEnd type="none" w="med" len="med"/>
            </a:ln>
            <a:effectLst>
              <a:outerShdw blurRad="50800" dist="38100" dir="5400000" rotWithShape="0">
                <a:srgbClr val="000000">
                  <a:alpha val="43137"/>
                </a:srgbClr>
              </a:outerShdw>
            </a:effectLst>
          </p:spPr>
          <p:txBody>
            <a:bodyPr vert="horz" wrap="square" lIns="91436" tIns="1280160" rIns="91436" bIns="45718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94C94B"/>
                </a:buClr>
                <a:buSzPct val="85000"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292929"/>
                    </a:gs>
                    <a:gs pos="100000">
                      <a:srgbClr val="292929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0" name="Rounded Rectangle 4"/>
            <p:cNvSpPr/>
            <p:nvPr/>
          </p:nvSpPr>
          <p:spPr>
            <a:xfrm>
              <a:off x="274320" y="2615505"/>
              <a:ext cx="2053931" cy="278537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6680" tIns="106680" rIns="106680" bIns="106680" numCol="1" spcCol="1270" anchor="t" anchorCtr="0">
              <a:spAutoFit/>
            </a:bodyPr>
            <a:lstStyle/>
            <a:p>
              <a:pPr marL="0" marR="0" lvl="0" indent="0" algn="ctr" defTabSz="12446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 UI"/>
                  <a:ea typeface="+mn-ea"/>
                  <a:cs typeface="+mn-cs"/>
                </a:rPr>
                <a:t>Greater Business Agility</a:t>
              </a:r>
            </a:p>
            <a:p>
              <a:pPr marL="0" marR="0" lvl="0" indent="0" algn="ctr" defTabSz="12446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 UI"/>
                  <a:ea typeface="+mn-ea"/>
                  <a:cs typeface="+mn-cs"/>
                </a:rPr>
                <a:t>Focus on solving business problems, not on </a:t>
              </a:r>
              <a:b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 UI"/>
                  <a:ea typeface="+mn-ea"/>
                  <a:cs typeface="+mn-cs"/>
                </a:rPr>
              </a:b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 UI"/>
                  <a:ea typeface="+mn-ea"/>
                  <a:cs typeface="+mn-cs"/>
                </a:rPr>
                <a:t>infrastructure issues </a:t>
              </a:r>
            </a:p>
          </p:txBody>
        </p:sp>
      </p:grpSp>
      <p:pic>
        <p:nvPicPr>
          <p:cNvPr id="44" name="Picture 8" descr="\\SERVER3\Restrict\FTP_Root\Clients\White_Whale\8-20240_IsaacRoybal\Art\Slide 4 photos\greater business agilit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5309" y="1418809"/>
            <a:ext cx="2482491" cy="1213686"/>
          </a:xfrm>
          <a:prstGeom prst="roundRect">
            <a:avLst/>
          </a:prstGeom>
          <a:noFill/>
          <a:effectLst>
            <a:softEdge rad="127000"/>
          </a:effectLst>
        </p:spPr>
      </p:pic>
      <p:grpSp>
        <p:nvGrpSpPr>
          <p:cNvPr id="46" name="Group 45"/>
          <p:cNvGrpSpPr/>
          <p:nvPr/>
        </p:nvGrpSpPr>
        <p:grpSpPr>
          <a:xfrm>
            <a:off x="1524000" y="1447800"/>
            <a:ext cx="2434418" cy="5324462"/>
            <a:chOff x="274320" y="1414461"/>
            <a:chExt cx="2053930" cy="5324462"/>
          </a:xfrm>
        </p:grpSpPr>
        <p:sp>
          <p:nvSpPr>
            <p:cNvPr id="47" name="Content Placeholder 2"/>
            <p:cNvSpPr txBox="1">
              <a:spLocks/>
            </p:cNvSpPr>
            <p:nvPr/>
          </p:nvSpPr>
          <p:spPr>
            <a:xfrm>
              <a:off x="274320" y="1414461"/>
              <a:ext cx="2053930" cy="5324462"/>
            </a:xfrm>
            <a:prstGeom prst="round2SameRect">
              <a:avLst>
                <a:gd name="adj1" fmla="val 7639"/>
                <a:gd name="adj2" fmla="val 0"/>
              </a:avLst>
            </a:prstGeom>
            <a:gradFill rotWithShape="1">
              <a:gsLst>
                <a:gs pos="0">
                  <a:srgbClr val="287BC0">
                    <a:alpha val="0"/>
                    <a:lumMod val="100000"/>
                  </a:srgbClr>
                </a:gs>
                <a:gs pos="50000">
                  <a:srgbClr val="287BC0">
                    <a:lumMod val="100000"/>
                  </a:srgbClr>
                </a:gs>
                <a:gs pos="70000">
                  <a:srgbClr val="287BC0">
                    <a:lumMod val="75000"/>
                  </a:srgbClr>
                </a:gs>
                <a:gs pos="100000">
                  <a:srgbClr val="287BC0">
                    <a:lumMod val="100000"/>
                  </a:srgbClr>
                </a:gs>
              </a:gsLst>
              <a:lin ang="16200000" scaled="0"/>
            </a:gradFill>
            <a:ln w="9525" cap="flat" cmpd="sng" algn="ctr">
              <a:gradFill>
                <a:gsLst>
                  <a:gs pos="0">
                    <a:srgbClr val="287BC0">
                      <a:alpha val="0"/>
                      <a:lumMod val="100000"/>
                    </a:srgbClr>
                  </a:gs>
                  <a:gs pos="50000">
                    <a:srgbClr val="287BC0">
                      <a:lumMod val="100000"/>
                    </a:srgbClr>
                  </a:gs>
                  <a:gs pos="100000">
                    <a:srgbClr val="287BC0">
                      <a:lumMod val="75000"/>
                    </a:srgbClr>
                  </a:gs>
                </a:gsLst>
                <a:lin ang="16200000" scaled="0"/>
              </a:gradFill>
              <a:prstDash val="solid"/>
              <a:headEnd type="none" w="med" len="med"/>
              <a:tailEnd type="none" w="med" len="med"/>
            </a:ln>
            <a:effectLst>
              <a:outerShdw blurRad="50800" dist="38100" dir="5400000" rotWithShape="0">
                <a:srgbClr val="000000">
                  <a:alpha val="43137"/>
                </a:srgbClr>
              </a:outerShdw>
            </a:effectLst>
          </p:spPr>
          <p:txBody>
            <a:bodyPr vert="horz" wrap="square" lIns="91436" tIns="1280160" rIns="91436" bIns="45718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94C94B"/>
                </a:buClr>
                <a:buSzPct val="85000"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292929"/>
                    </a:gs>
                    <a:gs pos="100000">
                      <a:srgbClr val="292929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8" name="Rounded Rectangle 4"/>
            <p:cNvSpPr/>
            <p:nvPr/>
          </p:nvSpPr>
          <p:spPr>
            <a:xfrm>
              <a:off x="274320" y="2615505"/>
              <a:ext cx="2053930" cy="220368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6680" tIns="106680" rIns="106680" bIns="106680" numCol="1" spcCol="1270" anchor="t" anchorCtr="0">
              <a:sp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rPr>
                <a:t>Manage Costs </a:t>
              </a:r>
            </a:p>
            <a:p>
              <a:pPr lvl="0" algn="ctr" defTabSz="124460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Shift from capital expenditures to operational expenditures </a:t>
              </a:r>
              <a:endPara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50" name="Picture 6" descr="\\SERVER3\Restrict\FTP_Root\Clients\White_Whale\8-20240_IsaacRoybal\Art\Slide 4 photos\manage cost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447800"/>
            <a:ext cx="2434418" cy="1190182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Storage as a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Servise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StaaS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50" y="1600200"/>
            <a:ext cx="6686550" cy="4525963"/>
          </a:xfrm>
        </p:spPr>
        <p:txBody>
          <a:bodyPr rtlCol="0">
            <a:normAutofit/>
          </a:bodyPr>
          <a:lstStyle/>
          <a:p>
            <a:r>
              <a:rPr lang="en-US" dirty="0" smtClean="0"/>
              <a:t>A third-party provider rents space on their storage</a:t>
            </a:r>
          </a:p>
          <a:p>
            <a:r>
              <a:rPr lang="en-US" dirty="0" smtClean="0"/>
              <a:t>Cost-per-gigabyte-stored or Cost-per-data-transferred model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 descr="cloud_comput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0" y="3733800"/>
            <a:ext cx="6153150" cy="273367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Cloud Data Storage - Maedeh Tashakkorian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Cloud providers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50" y="1600200"/>
            <a:ext cx="6686550" cy="4525963"/>
          </a:xfrm>
        </p:spPr>
        <p:txBody>
          <a:bodyPr rtlCol="0">
            <a:normAutofit/>
          </a:bodyPr>
          <a:lstStyle/>
          <a:p>
            <a:r>
              <a:rPr lang="en-US" dirty="0" smtClean="0"/>
              <a:t>Google Docs</a:t>
            </a:r>
          </a:p>
          <a:p>
            <a:r>
              <a:rPr lang="en-US" dirty="0" smtClean="0"/>
              <a:t>Web email providers</a:t>
            </a:r>
          </a:p>
          <a:p>
            <a:r>
              <a:rPr lang="en-US" dirty="0" err="1" smtClean="0"/>
              <a:t>Flickr</a:t>
            </a:r>
            <a:r>
              <a:rPr lang="en-US" dirty="0" smtClean="0"/>
              <a:t> and Picasa</a:t>
            </a:r>
          </a:p>
          <a:p>
            <a:r>
              <a:rPr lang="en-US" dirty="0" smtClean="0"/>
              <a:t>YouTube</a:t>
            </a:r>
          </a:p>
          <a:p>
            <a:r>
              <a:rPr lang="en-US" dirty="0" err="1" smtClean="0"/>
              <a:t>Facebook</a:t>
            </a:r>
            <a:r>
              <a:rPr lang="en-US" dirty="0" smtClean="0"/>
              <a:t> and MySpace</a:t>
            </a:r>
          </a:p>
          <a:p>
            <a:r>
              <a:rPr lang="en-US" dirty="0" err="1" smtClean="0"/>
              <a:t>MediaMax</a:t>
            </a:r>
            <a:r>
              <a:rPr lang="en-US" dirty="0" smtClean="0"/>
              <a:t> and </a:t>
            </a:r>
            <a:r>
              <a:rPr lang="en-US" dirty="0" err="1" smtClean="0"/>
              <a:t>Strongspace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Cloud Data Storage - Maedeh Tashakkorian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Cloud storage challenges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50" y="1600200"/>
            <a:ext cx="6686550" cy="4525963"/>
          </a:xfrm>
        </p:spPr>
        <p:txBody>
          <a:bodyPr rtlCol="0">
            <a:normAutofit/>
          </a:bodyPr>
          <a:lstStyle/>
          <a:p>
            <a:r>
              <a:rPr lang="en-US" dirty="0" smtClean="0"/>
              <a:t>Security</a:t>
            </a:r>
          </a:p>
          <a:p>
            <a:r>
              <a:rPr lang="en-US" dirty="0" smtClean="0"/>
              <a:t>Reliability</a:t>
            </a:r>
          </a:p>
          <a:p>
            <a:r>
              <a:rPr lang="en-US" dirty="0" smtClean="0"/>
              <a:t>Outages</a:t>
            </a:r>
          </a:p>
          <a:p>
            <a:r>
              <a:rPr lang="en-US" dirty="0" smtClean="0"/>
              <a:t>Theft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752" y="2439194"/>
            <a:ext cx="3914648" cy="380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Cloud Data Storage - Maedeh Tashakkorian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Cloud 6"/>
          <p:cNvGrpSpPr>
            <a:grpSpLocks noChangeAspect="1"/>
          </p:cNvGrpSpPr>
          <p:nvPr/>
        </p:nvGrpSpPr>
        <p:grpSpPr>
          <a:xfrm rot="273636">
            <a:off x="5891011" y="5861864"/>
            <a:ext cx="1807235" cy="749029"/>
            <a:chOff x="4873868" y="2723000"/>
            <a:chExt cx="3764442" cy="1753812"/>
          </a:xfrm>
        </p:grpSpPr>
        <p:pic>
          <p:nvPicPr>
            <p:cNvPr id="100" name="Picture 9" descr="\\SERVER3\InternalBin\Resource DVD\DVD_ART36\Artwork_Imagery\Icons - Illustrations\Internet Clouds web\cloud 1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rot="20623019">
              <a:off x="5935288" y="2723000"/>
              <a:ext cx="2703022" cy="1526196"/>
            </a:xfrm>
            <a:prstGeom prst="rect">
              <a:avLst/>
            </a:prstGeom>
            <a:noFill/>
          </p:spPr>
        </p:pic>
        <p:pic>
          <p:nvPicPr>
            <p:cNvPr id="101" name="Picture 5" descr="\\SERVER3\InternalBin\Resource DVD\DVD_ART36\Artwork_Imagery\Icons - Illustrations\Internet Clouds web\cloud 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rot="21109567">
              <a:off x="4873868" y="3240231"/>
              <a:ext cx="3314442" cy="1236581"/>
            </a:xfrm>
            <a:prstGeom prst="rect">
              <a:avLst/>
            </a:prstGeom>
            <a:noFill/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-152400"/>
            <a:ext cx="668655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Existing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Systems and Services</a:t>
            </a:r>
          </a:p>
        </p:txBody>
      </p:sp>
      <p:grpSp>
        <p:nvGrpSpPr>
          <p:cNvPr id="7" name="Cloud 6"/>
          <p:cNvGrpSpPr>
            <a:grpSpLocks noChangeAspect="1"/>
          </p:cNvGrpSpPr>
          <p:nvPr/>
        </p:nvGrpSpPr>
        <p:grpSpPr>
          <a:xfrm rot="332008">
            <a:off x="1327303" y="5261582"/>
            <a:ext cx="1807235" cy="749029"/>
            <a:chOff x="4873868" y="2723000"/>
            <a:chExt cx="3764442" cy="1753812"/>
          </a:xfrm>
        </p:grpSpPr>
        <p:pic>
          <p:nvPicPr>
            <p:cNvPr id="8" name="Picture 9" descr="\\SERVER3\InternalBin\Resource DVD\DVD_ART36\Artwork_Imagery\Icons - Illustrations\Internet Clouds web\cloud 1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rot="20623019">
              <a:off x="5935288" y="2723000"/>
              <a:ext cx="2703022" cy="1526196"/>
            </a:xfrm>
            <a:prstGeom prst="rect">
              <a:avLst/>
            </a:prstGeom>
            <a:noFill/>
          </p:spPr>
        </p:pic>
        <p:pic>
          <p:nvPicPr>
            <p:cNvPr id="9" name="Picture 5" descr="\\SERVER3\InternalBin\Resource DVD\DVD_ART36\Artwork_Imagery\Icons - Illustrations\Internet Clouds web\cloud 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rot="21109567">
              <a:off x="4873868" y="3240231"/>
              <a:ext cx="3314442" cy="1236581"/>
            </a:xfrm>
            <a:prstGeom prst="rect">
              <a:avLst/>
            </a:prstGeom>
            <a:noFill/>
          </p:spPr>
        </p:pic>
      </p:grpSp>
      <p:grpSp>
        <p:nvGrpSpPr>
          <p:cNvPr id="10" name="Cloud 1"/>
          <p:cNvGrpSpPr>
            <a:grpSpLocks noChangeAspect="1"/>
          </p:cNvGrpSpPr>
          <p:nvPr/>
        </p:nvGrpSpPr>
        <p:grpSpPr>
          <a:xfrm rot="427127">
            <a:off x="1715847" y="2166496"/>
            <a:ext cx="1807235" cy="749029"/>
            <a:chOff x="4873868" y="2723000"/>
            <a:chExt cx="3764442" cy="1753812"/>
          </a:xfrm>
        </p:grpSpPr>
        <p:pic>
          <p:nvPicPr>
            <p:cNvPr id="11" name="Picture 9" descr="\\SERVER3\InternalBin\Resource DVD\DVD_ART36\Artwork_Imagery\Icons - Illustrations\Internet Clouds web\cloud 1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rot="20623019">
              <a:off x="5935288" y="2723000"/>
              <a:ext cx="2703022" cy="1526196"/>
            </a:xfrm>
            <a:prstGeom prst="rect">
              <a:avLst/>
            </a:prstGeom>
            <a:noFill/>
          </p:spPr>
        </p:pic>
        <p:pic>
          <p:nvPicPr>
            <p:cNvPr id="12" name="Picture 5" descr="\\SERVER3\InternalBin\Resource DVD\DVD_ART36\Artwork_Imagery\Icons - Illustrations\Internet Clouds web\cloud 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rot="21109567">
              <a:off x="4873868" y="3240231"/>
              <a:ext cx="3314442" cy="1236581"/>
            </a:xfrm>
            <a:prstGeom prst="rect">
              <a:avLst/>
            </a:prstGeom>
            <a:noFill/>
          </p:spPr>
        </p:pic>
      </p:grpSp>
      <p:grpSp>
        <p:nvGrpSpPr>
          <p:cNvPr id="13" name="Cloud 2"/>
          <p:cNvGrpSpPr>
            <a:grpSpLocks noChangeAspect="1"/>
          </p:cNvGrpSpPr>
          <p:nvPr/>
        </p:nvGrpSpPr>
        <p:grpSpPr>
          <a:xfrm rot="384826">
            <a:off x="7275181" y="2505174"/>
            <a:ext cx="1807235" cy="749029"/>
            <a:chOff x="4873868" y="2723000"/>
            <a:chExt cx="3764442" cy="1753812"/>
          </a:xfrm>
        </p:grpSpPr>
        <p:pic>
          <p:nvPicPr>
            <p:cNvPr id="14" name="Picture 9" descr="\\SERVER3\InternalBin\Resource DVD\DVD_ART36\Artwork_Imagery\Icons - Illustrations\Internet Clouds web\cloud 1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rot="20623019">
              <a:off x="5935288" y="2723000"/>
              <a:ext cx="2703022" cy="1526196"/>
            </a:xfrm>
            <a:prstGeom prst="rect">
              <a:avLst/>
            </a:prstGeom>
            <a:noFill/>
          </p:spPr>
        </p:pic>
        <p:pic>
          <p:nvPicPr>
            <p:cNvPr id="15" name="Picture 5" descr="\\SERVER3\InternalBin\Resource DVD\DVD_ART36\Artwork_Imagery\Icons - Illustrations\Internet Clouds web\cloud 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rot="21109567">
              <a:off x="4873868" y="3240231"/>
              <a:ext cx="3314442" cy="1236581"/>
            </a:xfrm>
            <a:prstGeom prst="rect">
              <a:avLst/>
            </a:prstGeom>
            <a:noFill/>
          </p:spPr>
        </p:pic>
      </p:grpSp>
      <p:cxnSp>
        <p:nvCxnSpPr>
          <p:cNvPr id="22" name="Red Straight Connector 1"/>
          <p:cNvCxnSpPr/>
          <p:nvPr/>
        </p:nvCxnSpPr>
        <p:spPr>
          <a:xfrm rot="10415174">
            <a:off x="3271596" y="2278027"/>
            <a:ext cx="515567" cy="437746"/>
          </a:xfrm>
          <a:prstGeom prst="line">
            <a:avLst/>
          </a:prstGeom>
          <a:ln w="38100">
            <a:gradFill>
              <a:gsLst>
                <a:gs pos="0">
                  <a:srgbClr val="C74D4D">
                    <a:alpha val="20000"/>
                  </a:srgbClr>
                </a:gs>
                <a:gs pos="50000">
                  <a:srgbClr val="C74D4D"/>
                </a:gs>
                <a:gs pos="100000">
                  <a:srgbClr val="C74D4D">
                    <a:alpha val="20000"/>
                  </a:srgbClr>
                </a:gs>
              </a:gsLst>
              <a:lin ang="5400000" scaled="0"/>
            </a:gradFill>
          </a:ln>
          <a:effectLst>
            <a:outerShdw blurRad="127000" algn="ctr" rotWithShape="0">
              <a:srgbClr val="FFFFFF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d Straight Connector 2"/>
          <p:cNvCxnSpPr/>
          <p:nvPr/>
        </p:nvCxnSpPr>
        <p:spPr>
          <a:xfrm flipV="1">
            <a:off x="6861026" y="2590800"/>
            <a:ext cx="817123" cy="321013"/>
          </a:xfrm>
          <a:prstGeom prst="line">
            <a:avLst/>
          </a:prstGeom>
          <a:ln w="38100">
            <a:gradFill>
              <a:gsLst>
                <a:gs pos="0">
                  <a:srgbClr val="C74D4D">
                    <a:alpha val="20000"/>
                  </a:srgbClr>
                </a:gs>
                <a:gs pos="50000">
                  <a:srgbClr val="C74D4D"/>
                </a:gs>
                <a:gs pos="100000">
                  <a:srgbClr val="C74D4D">
                    <a:alpha val="20000"/>
                  </a:srgbClr>
                </a:gs>
              </a:gsLst>
              <a:lin ang="5400000" scaled="0"/>
            </a:gradFill>
          </a:ln>
          <a:effectLst>
            <a:outerShdw blurRad="127000" algn="ctr" rotWithShape="0">
              <a:srgbClr val="FFFFFF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d Straight Connector 6"/>
          <p:cNvCxnSpPr/>
          <p:nvPr/>
        </p:nvCxnSpPr>
        <p:spPr>
          <a:xfrm rot="9651814" flipV="1">
            <a:off x="2813753" y="4438559"/>
            <a:ext cx="1070045" cy="145916"/>
          </a:xfrm>
          <a:prstGeom prst="line">
            <a:avLst/>
          </a:prstGeom>
          <a:ln w="38100">
            <a:gradFill>
              <a:gsLst>
                <a:gs pos="0">
                  <a:srgbClr val="C74D4D">
                    <a:alpha val="20000"/>
                  </a:srgbClr>
                </a:gs>
                <a:gs pos="50000">
                  <a:srgbClr val="C74D4D"/>
                </a:gs>
                <a:gs pos="100000">
                  <a:srgbClr val="C74D4D">
                    <a:alpha val="20000"/>
                  </a:srgbClr>
                </a:gs>
              </a:gsLst>
              <a:lin ang="5400000" scaled="0"/>
            </a:gradFill>
          </a:ln>
          <a:effectLst>
            <a:outerShdw blurRad="127000" algn="ctr" rotWithShape="0">
              <a:srgbClr val="FFFFFF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d Straight Connector 5"/>
          <p:cNvCxnSpPr/>
          <p:nvPr/>
        </p:nvCxnSpPr>
        <p:spPr>
          <a:xfrm rot="2032073">
            <a:off x="6156004" y="4976355"/>
            <a:ext cx="466930" cy="165369"/>
          </a:xfrm>
          <a:prstGeom prst="line">
            <a:avLst/>
          </a:prstGeom>
          <a:ln w="38100">
            <a:gradFill>
              <a:gsLst>
                <a:gs pos="0">
                  <a:srgbClr val="C74D4D">
                    <a:alpha val="20000"/>
                  </a:srgbClr>
                </a:gs>
                <a:gs pos="50000">
                  <a:srgbClr val="C74D4D"/>
                </a:gs>
                <a:gs pos="100000">
                  <a:srgbClr val="C74D4D">
                    <a:alpha val="20000"/>
                  </a:srgbClr>
                </a:gs>
              </a:gsLst>
              <a:lin ang="5400000" scaled="0"/>
            </a:gradFill>
          </a:ln>
          <a:effectLst>
            <a:outerShdw blurRad="127000" algn="ctr" rotWithShape="0">
              <a:srgbClr val="FFFFFF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ircle Fill"/>
          <p:cNvSpPr>
            <a:spLocks noChangeAspect="1"/>
          </p:cNvSpPr>
          <p:nvPr/>
        </p:nvSpPr>
        <p:spPr bwMode="auto">
          <a:xfrm>
            <a:off x="3649536" y="1843362"/>
            <a:ext cx="3310128" cy="3310128"/>
          </a:xfrm>
          <a:prstGeom prst="ellipse">
            <a:avLst/>
          </a:prstGeom>
          <a:gradFill flip="none" rotWithShape="1">
            <a:gsLst>
              <a:gs pos="5000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accent1">
                  <a:tint val="66000"/>
                  <a:satMod val="1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grpSp>
        <p:nvGrpSpPr>
          <p:cNvPr id="29" name="Enterprise Graphic"/>
          <p:cNvGrpSpPr/>
          <p:nvPr/>
        </p:nvGrpSpPr>
        <p:grpSpPr>
          <a:xfrm>
            <a:off x="3652602" y="1847934"/>
            <a:ext cx="3303996" cy="3300984"/>
            <a:chOff x="1525110" y="1562566"/>
            <a:chExt cx="2663068" cy="2660641"/>
          </a:xfrm>
        </p:grpSpPr>
        <p:pic>
          <p:nvPicPr>
            <p:cNvPr id="30" name="Picture 8" descr="I:\SilverFox\8-20190_IsaacRoybal\Art\Data Center Servers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t="-32229" b="-35575"/>
            <a:stretch>
              <a:fillRect/>
            </a:stretch>
          </p:blipFill>
          <p:spPr bwMode="auto">
            <a:xfrm>
              <a:off x="1525110" y="1562566"/>
              <a:ext cx="2663068" cy="2660641"/>
            </a:xfrm>
            <a:prstGeom prst="ellipse">
              <a:avLst/>
            </a:prstGeom>
            <a:noFill/>
            <a:ln w="19050">
              <a:noFill/>
            </a:ln>
            <a:effectLst/>
          </p:spPr>
        </p:pic>
        <p:pic>
          <p:nvPicPr>
            <p:cNvPr id="31" name="Picture 4" descr="K:\SilverFox\Iconshock\Real Vista - Business - 256\alliance_256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2201498" y="2244000"/>
              <a:ext cx="1310293" cy="1310293"/>
            </a:xfrm>
            <a:prstGeom prst="rect">
              <a:avLst/>
            </a:prstGeom>
            <a:noFill/>
            <a:effectLst>
              <a:outerShdw blurRad="88900" algn="ctr" rotWithShape="0">
                <a:prstClr val="black">
                  <a:alpha val="60000"/>
                </a:prstClr>
              </a:outerShdw>
            </a:effectLst>
          </p:spPr>
        </p:pic>
        <p:grpSp>
          <p:nvGrpSpPr>
            <p:cNvPr id="32" name="Group 42"/>
            <p:cNvGrpSpPr/>
            <p:nvPr/>
          </p:nvGrpSpPr>
          <p:grpSpPr>
            <a:xfrm>
              <a:off x="2435068" y="3014472"/>
              <a:ext cx="824103" cy="585978"/>
              <a:chOff x="2101780" y="3252758"/>
              <a:chExt cx="824103" cy="585978"/>
            </a:xfrm>
          </p:grpSpPr>
          <p:pic>
            <p:nvPicPr>
              <p:cNvPr id="39" name="Picture 20" descr="K:\SilverFox\DVD_ART36\Artwork_Imagery\Icons - Illustrations\_ REAL VISTA STYLE\people icon gold shirt user.png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1780" y="3252758"/>
                <a:ext cx="530352" cy="530352"/>
              </a:xfrm>
              <a:prstGeom prst="rect">
                <a:avLst/>
              </a:prstGeom>
              <a:noFill/>
              <a:effectLst>
                <a:outerShdw blurRad="88900" algn="ctr" rotWithShape="0">
                  <a:prstClr val="black">
                    <a:alpha val="60000"/>
                  </a:prstClr>
                </a:outerShdw>
              </a:effectLst>
            </p:spPr>
          </p:pic>
          <p:pic>
            <p:nvPicPr>
              <p:cNvPr id="40" name="Picture 14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5531" y="3308384"/>
                <a:ext cx="530352" cy="530352"/>
              </a:xfrm>
              <a:prstGeom prst="rect">
                <a:avLst/>
              </a:prstGeom>
              <a:noFill/>
              <a:effectLst>
                <a:outerShdw blurRad="88900" algn="ctr" rotWithShape="0">
                  <a:prstClr val="black">
                    <a:alpha val="60000"/>
                  </a:prstClr>
                </a:outerShdw>
              </a:effectLst>
            </p:spPr>
          </p:pic>
        </p:grpSp>
        <p:grpSp>
          <p:nvGrpSpPr>
            <p:cNvPr id="33" name="Group 57"/>
            <p:cNvGrpSpPr/>
            <p:nvPr/>
          </p:nvGrpSpPr>
          <p:grpSpPr>
            <a:xfrm>
              <a:off x="2061780" y="3429000"/>
              <a:ext cx="1538669" cy="635841"/>
              <a:chOff x="2099880" y="3208306"/>
              <a:chExt cx="1538669" cy="635841"/>
            </a:xfrm>
          </p:grpSpPr>
          <p:pic>
            <p:nvPicPr>
              <p:cNvPr id="34" name="Picture 2" descr="I:\SilverFox\8-20190_IsaacRoybal\Art\iStock_8793491_singleserver.png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2430" y="3208306"/>
                <a:ext cx="186119" cy="392144"/>
              </a:xfrm>
              <a:prstGeom prst="rect">
                <a:avLst/>
              </a:prstGeom>
              <a:noFill/>
              <a:effectLst>
                <a:outerShdw blurRad="88900" algn="ctr" rotWithShape="0">
                  <a:prstClr val="black">
                    <a:alpha val="60000"/>
                  </a:prstClr>
                </a:outerShdw>
              </a:effectLst>
            </p:spPr>
          </p:pic>
          <p:pic>
            <p:nvPicPr>
              <p:cNvPr id="35" name="Picture 2" descr="I:\SilverFox\8-20190_IsaacRoybal\Art\iStock_8793491_singleserver.png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9880" y="3208306"/>
                <a:ext cx="186119" cy="392144"/>
              </a:xfrm>
              <a:prstGeom prst="rect">
                <a:avLst/>
              </a:prstGeom>
              <a:noFill/>
              <a:effectLst>
                <a:outerShdw blurRad="88900" algn="ctr" rotWithShape="0">
                  <a:prstClr val="black">
                    <a:alpha val="60000"/>
                  </a:prstClr>
                </a:outerShdw>
              </a:effectLst>
            </p:spPr>
          </p:pic>
          <p:pic>
            <p:nvPicPr>
              <p:cNvPr id="36" name="Picture 2" descr="I:\SilverFox\8-20190_IsaacRoybal\Art\iStock_8793491_singleserver.png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8018" y="3404378"/>
                <a:ext cx="186119" cy="392144"/>
              </a:xfrm>
              <a:prstGeom prst="rect">
                <a:avLst/>
              </a:prstGeom>
              <a:noFill/>
              <a:effectLst>
                <a:outerShdw blurRad="88900" algn="ctr" rotWithShape="0">
                  <a:prstClr val="black">
                    <a:alpha val="60000"/>
                  </a:prstClr>
                </a:outerShdw>
              </a:effectLst>
            </p:spPr>
          </p:pic>
          <p:pic>
            <p:nvPicPr>
              <p:cNvPr id="37" name="Picture 2" descr="I:\SilverFox\8-20190_IsaacRoybal\Art\iStock_8793491_singleserver.png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6156" y="3452003"/>
                <a:ext cx="186119" cy="392144"/>
              </a:xfrm>
              <a:prstGeom prst="rect">
                <a:avLst/>
              </a:prstGeom>
              <a:noFill/>
              <a:effectLst>
                <a:outerShdw blurRad="88900" algn="ctr" rotWithShape="0">
                  <a:prstClr val="black">
                    <a:alpha val="60000"/>
                  </a:prstClr>
                </a:outerShdw>
              </a:effectLst>
            </p:spPr>
          </p:pic>
          <p:pic>
            <p:nvPicPr>
              <p:cNvPr id="38" name="Picture 2" descr="I:\SilverFox\8-20190_IsaacRoybal\Art\iStock_8793491_singleserver.png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4294" y="3429000"/>
                <a:ext cx="186119" cy="392144"/>
              </a:xfrm>
              <a:prstGeom prst="rect">
                <a:avLst/>
              </a:prstGeom>
              <a:noFill/>
              <a:effectLst>
                <a:outerShdw blurRad="88900" algn="ctr" rotWithShape="0">
                  <a:prstClr val="black">
                    <a:alpha val="60000"/>
                  </a:prstClr>
                </a:outerShdw>
              </a:effectLst>
            </p:spPr>
          </p:pic>
        </p:grpSp>
      </p:grpSp>
      <p:sp>
        <p:nvSpPr>
          <p:cNvPr id="41" name="Circle Line"/>
          <p:cNvSpPr>
            <a:spLocks noChangeAspect="1"/>
          </p:cNvSpPr>
          <p:nvPr/>
        </p:nvSpPr>
        <p:spPr bwMode="auto">
          <a:xfrm>
            <a:off x="3649536" y="1843362"/>
            <a:ext cx="3310128" cy="3310128"/>
          </a:xfrm>
          <a:prstGeom prst="ellipse">
            <a:avLst/>
          </a:prstGeom>
          <a:noFill/>
          <a:ln w="57150">
            <a:gradFill>
              <a:gsLst>
                <a:gs pos="0">
                  <a:srgbClr val="4B4B4B"/>
                </a:gs>
                <a:gs pos="50000">
                  <a:srgbClr val="9B9B9B"/>
                </a:gs>
                <a:gs pos="100000">
                  <a:srgbClr val="2E2E2E"/>
                </a:gs>
              </a:gsLst>
              <a:lin ang="7800000" scaled="0"/>
            </a:gra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grpSp>
        <p:nvGrpSpPr>
          <p:cNvPr id="134" name="large ring 4"/>
          <p:cNvGrpSpPr/>
          <p:nvPr/>
        </p:nvGrpSpPr>
        <p:grpSpPr>
          <a:xfrm>
            <a:off x="6172200" y="5029200"/>
            <a:ext cx="1371600" cy="1371599"/>
            <a:chOff x="5562603" y="2411121"/>
            <a:chExt cx="3200398" cy="3192357"/>
          </a:xfrm>
        </p:grpSpPr>
        <p:pic>
          <p:nvPicPr>
            <p:cNvPr id="135" name="rays" descr="D:\SilverFox\8-20190_IsaacRoybal\Art\rays from center - faded edges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5767303" y="2609850"/>
              <a:ext cx="2743200" cy="2743200"/>
            </a:xfrm>
            <a:prstGeom prst="rect">
              <a:avLst/>
            </a:prstGeom>
            <a:noFill/>
          </p:spPr>
        </p:pic>
        <p:grpSp>
          <p:nvGrpSpPr>
            <p:cNvPr id="138" name="Group 121"/>
            <p:cNvGrpSpPr/>
            <p:nvPr/>
          </p:nvGrpSpPr>
          <p:grpSpPr>
            <a:xfrm>
              <a:off x="5562603" y="2411121"/>
              <a:ext cx="3200398" cy="3192357"/>
              <a:chOff x="6934200" y="2921739"/>
              <a:chExt cx="1828799" cy="1824204"/>
            </a:xfrm>
          </p:grpSpPr>
          <p:pic>
            <p:nvPicPr>
              <p:cNvPr id="139" name="globe" descr="D:\SilverFox\DVD_ART36\Artwork_Imagery\Icons - Illustrations\_ SUPER VISTA STYLE\world globe map.png"/>
              <p:cNvPicPr>
                <a:picLocks noChangeAspect="1" noChangeArrowheads="1"/>
              </p:cNvPicPr>
              <p:nvPr/>
            </p:nvPicPr>
            <p:blipFill>
              <a:blip r:embed="rId11" cstate="email"/>
              <a:stretch>
                <a:fillRect/>
              </a:stretch>
            </p:blipFill>
            <p:spPr bwMode="auto">
              <a:xfrm>
                <a:off x="7284253" y="3187700"/>
                <a:ext cx="1128693" cy="1128693"/>
              </a:xfrm>
              <a:prstGeom prst="rect">
                <a:avLst/>
              </a:prstGeom>
              <a:noFill/>
            </p:spPr>
          </p:pic>
          <p:grpSp>
            <p:nvGrpSpPr>
              <p:cNvPr id="140" name="Group 112"/>
              <p:cNvGrpSpPr/>
              <p:nvPr/>
            </p:nvGrpSpPr>
            <p:grpSpPr>
              <a:xfrm>
                <a:off x="7098328" y="3397783"/>
                <a:ext cx="1313835" cy="1187825"/>
                <a:chOff x="3586377" y="1681007"/>
                <a:chExt cx="5557623" cy="5024594"/>
              </a:xfrm>
            </p:grpSpPr>
            <p:grpSp>
              <p:nvGrpSpPr>
                <p:cNvPr id="142" name="Group 53"/>
                <p:cNvGrpSpPr/>
                <p:nvPr/>
              </p:nvGrpSpPr>
              <p:grpSpPr>
                <a:xfrm>
                  <a:off x="4267200" y="2660067"/>
                  <a:ext cx="4876800" cy="3969335"/>
                  <a:chOff x="381000" y="2430293"/>
                  <a:chExt cx="4037614" cy="2145871"/>
                </a:xfrm>
              </p:grpSpPr>
              <p:pic>
                <p:nvPicPr>
                  <p:cNvPr id="147" name="Picture 9" descr="\\SERVER3\InternalBin\Resource DVD\DVD_ART36\Artwork_Imagery\Icons - Illustrations\Internet Clouds web\cloud 1.png"/>
                  <p:cNvPicPr>
                    <a:picLocks noChangeAspect="1" noChangeArrowheads="1"/>
                  </p:cNvPicPr>
                  <p:nvPr/>
                </p:nvPicPr>
                <p:blipFill>
                  <a:blip r:embed="rId12" cstate="email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1000" y="3049968"/>
                    <a:ext cx="2703022" cy="152619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48" name="Picture 6" descr="\\SERVER3\InternalBin\Resource DVD\DVD_ART36\Artwork_Imagery\Icons - Illustrations\Internet Clouds web\cloud 2.png"/>
                  <p:cNvPicPr>
                    <a:picLocks noChangeAspect="1" noChangeArrowheads="1"/>
                  </p:cNvPicPr>
                  <p:nvPr/>
                </p:nvPicPr>
                <p:blipFill>
                  <a:blip r:embed="rId13" cstate="email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629294" y="2752306"/>
                    <a:ext cx="2718261" cy="13686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49" name="Picture 4" descr="\\SERVER3\InternalBin\Resource DVD\DVD_ART36\Artwork_Imagery\Icons - Illustrations\Internet Clouds web\Istock 5118882 - clouds and sky.png"/>
                  <p:cNvPicPr>
                    <a:picLocks noChangeAspect="1" noChangeArrowheads="1"/>
                  </p:cNvPicPr>
                  <p:nvPr/>
                </p:nvPicPr>
                <p:blipFill>
                  <a:blip r:embed="rId14" cstate="email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5308" y="2430293"/>
                    <a:ext cx="4033306" cy="2104676"/>
                  </a:xfrm>
                  <a:prstGeom prst="roundRect">
                    <a:avLst>
                      <a:gd name="adj" fmla="val 41433"/>
                    </a:avLst>
                  </a:prstGeom>
                  <a:noFill/>
                  <a:effectLst>
                    <a:softEdge rad="635000"/>
                  </a:effectLst>
                </p:spPr>
              </p:pic>
            </p:grpSp>
            <p:pic>
              <p:nvPicPr>
                <p:cNvPr id="143" name="Picture 4" descr="\\SERVER3\Restrict\FTP_Root\Clients\White_Whale\2-20113_Exec Tier - Bob Muglia GCIO Deck\ART\PNGs\iStock_8793491_cutout.png"/>
                <p:cNvPicPr>
                  <a:picLocks noChangeAspect="1" noChangeArrowheads="1"/>
                </p:cNvPicPr>
                <p:nvPr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6020911" y="1681007"/>
                  <a:ext cx="1495266" cy="3150469"/>
                </a:xfrm>
                <a:prstGeom prst="rect">
                  <a:avLst/>
                </a:prstGeom>
                <a:noFill/>
                <a:effectLst>
                  <a:outerShdw blurRad="393700" algn="ctr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44" name="Picture 5" descr="\\SERVER3\InternalBin\Resource DVD\DVD_ART36\Artwork_Imagery\Icons - Illustrations\Internet Clouds web\cloud 3.png"/>
                <p:cNvPicPr>
                  <a:picLocks noChangeAspect="1" noChangeArrowheads="1"/>
                </p:cNvPicPr>
                <p:nvPr/>
              </p:nvPicPr>
              <p:blipFill>
                <a:blip r:embed="rId16" cstate="email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86377" y="3650064"/>
                  <a:ext cx="4825786" cy="13866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5" name="Picture 9" descr="\\SERVER3\InternalBin\Resource DVD\DVD_ART36\Artwork_Imagery\Icons - Illustrations\Internet Clouds web\cloud 1.png"/>
                <p:cNvPicPr>
                  <a:picLocks noChangeAspect="1" noChangeArrowheads="1"/>
                </p:cNvPicPr>
                <p:nvPr/>
              </p:nvPicPr>
              <p:blipFill>
                <a:blip r:embed="rId17" cstate="email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624457" y="4230897"/>
                  <a:ext cx="4497724" cy="24747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6" name="Picture 9" descr="\\SERVER3\InternalBin\Resource DVD\DVD_ART36\Artwork_Imagery\Icons - Illustrations\Internet Clouds web\cloud 1.png"/>
                <p:cNvPicPr>
                  <a:picLocks noChangeAspect="1" noChangeArrowheads="1"/>
                </p:cNvPicPr>
                <p:nvPr/>
              </p:nvPicPr>
              <p:blipFill>
                <a:blip r:embed="rId18" cstate="email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0" y="4279232"/>
                  <a:ext cx="2967789" cy="1632915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41" name="ring" descr="S:\InternalBin\Resource DVD\DVD_ART36\Artwork_Imagery\Shapes\rings\silver orb frame 2.png"/>
              <p:cNvPicPr>
                <a:picLocks noChangeAspect="1" noChangeArrowheads="1"/>
              </p:cNvPicPr>
              <p:nvPr/>
            </p:nvPicPr>
            <p:blipFill>
              <a:blip r:embed="rId19" cstate="email"/>
              <a:stretch>
                <a:fillRect/>
              </a:stretch>
            </p:blipFill>
            <p:spPr bwMode="auto">
              <a:xfrm>
                <a:off x="6934200" y="2921739"/>
                <a:ext cx="1828799" cy="1824204"/>
              </a:xfrm>
              <a:prstGeom prst="rect">
                <a:avLst/>
              </a:prstGeom>
              <a:noFill/>
              <a:effectLst>
                <a:outerShdw blurRad="127000" algn="ctr" rotWithShape="0">
                  <a:prstClr val="black">
                    <a:alpha val="60000"/>
                  </a:prstClr>
                </a:outerShdw>
              </a:effectLst>
            </p:spPr>
          </p:pic>
        </p:grpSp>
      </p:grpSp>
      <p:grpSp>
        <p:nvGrpSpPr>
          <p:cNvPr id="150" name="large ring 4"/>
          <p:cNvGrpSpPr/>
          <p:nvPr/>
        </p:nvGrpSpPr>
        <p:grpSpPr>
          <a:xfrm>
            <a:off x="5638800" y="4495800"/>
            <a:ext cx="2514600" cy="2514600"/>
            <a:chOff x="5562603" y="2411121"/>
            <a:chExt cx="3200398" cy="3192357"/>
          </a:xfrm>
        </p:grpSpPr>
        <p:pic>
          <p:nvPicPr>
            <p:cNvPr id="151" name="rays" descr="D:\SilverFox\8-20190_IsaacRoybal\Art\rays from center - faded edges.png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5767303" y="2609850"/>
              <a:ext cx="2743200" cy="2743200"/>
            </a:xfrm>
            <a:prstGeom prst="rect">
              <a:avLst/>
            </a:prstGeom>
            <a:noFill/>
          </p:spPr>
        </p:pic>
        <p:grpSp>
          <p:nvGrpSpPr>
            <p:cNvPr id="152" name="Group 121"/>
            <p:cNvGrpSpPr/>
            <p:nvPr/>
          </p:nvGrpSpPr>
          <p:grpSpPr>
            <a:xfrm>
              <a:off x="5562606" y="2411119"/>
              <a:ext cx="3200399" cy="3192357"/>
              <a:chOff x="6934200" y="2921739"/>
              <a:chExt cx="1828799" cy="1824204"/>
            </a:xfrm>
          </p:grpSpPr>
          <p:pic>
            <p:nvPicPr>
              <p:cNvPr id="153" name="globe" descr="D:\SilverFox\DVD_ART36\Artwork_Imagery\Icons - Illustrations\_ SUPER VISTA STYLE\world globe map.png"/>
              <p:cNvPicPr>
                <a:picLocks noChangeAspect="1" noChangeArrowheads="1"/>
              </p:cNvPicPr>
              <p:nvPr/>
            </p:nvPicPr>
            <p:blipFill>
              <a:blip r:embed="rId11" cstate="email"/>
              <a:stretch>
                <a:fillRect/>
              </a:stretch>
            </p:blipFill>
            <p:spPr bwMode="auto">
              <a:xfrm>
                <a:off x="7284253" y="3187700"/>
                <a:ext cx="1128693" cy="1128693"/>
              </a:xfrm>
              <a:prstGeom prst="rect">
                <a:avLst/>
              </a:prstGeom>
              <a:noFill/>
            </p:spPr>
          </p:pic>
          <p:grpSp>
            <p:nvGrpSpPr>
              <p:cNvPr id="154" name="Group 112"/>
              <p:cNvGrpSpPr/>
              <p:nvPr/>
            </p:nvGrpSpPr>
            <p:grpSpPr>
              <a:xfrm>
                <a:off x="7098328" y="3397783"/>
                <a:ext cx="1313835" cy="1187825"/>
                <a:chOff x="3586377" y="1681007"/>
                <a:chExt cx="5557623" cy="5024594"/>
              </a:xfrm>
            </p:grpSpPr>
            <p:grpSp>
              <p:nvGrpSpPr>
                <p:cNvPr id="156" name="Group 53"/>
                <p:cNvGrpSpPr/>
                <p:nvPr/>
              </p:nvGrpSpPr>
              <p:grpSpPr>
                <a:xfrm>
                  <a:off x="4267200" y="2660067"/>
                  <a:ext cx="4876800" cy="3969335"/>
                  <a:chOff x="381000" y="2430293"/>
                  <a:chExt cx="4037614" cy="2145871"/>
                </a:xfrm>
              </p:grpSpPr>
              <p:pic>
                <p:nvPicPr>
                  <p:cNvPr id="161" name="Picture 9" descr="\\SERVER3\InternalBin\Resource DVD\DVD_ART36\Artwork_Imagery\Icons - Illustrations\Internet Clouds web\cloud 1.png"/>
                  <p:cNvPicPr>
                    <a:picLocks noChangeAspect="1" noChangeArrowheads="1"/>
                  </p:cNvPicPr>
                  <p:nvPr/>
                </p:nvPicPr>
                <p:blipFill>
                  <a:blip r:embed="rId21" cstate="email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1000" y="3049968"/>
                    <a:ext cx="2703022" cy="152619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62" name="Picture 6" descr="\\SERVER3\InternalBin\Resource DVD\DVD_ART36\Artwork_Imagery\Icons - Illustrations\Internet Clouds web\cloud 2.png"/>
                  <p:cNvPicPr>
                    <a:picLocks noChangeAspect="1" noChangeArrowheads="1"/>
                  </p:cNvPicPr>
                  <p:nvPr/>
                </p:nvPicPr>
                <p:blipFill>
                  <a:blip r:embed="rId13" cstate="email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629294" y="2752306"/>
                    <a:ext cx="2718261" cy="13686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63" name="Picture 4" descr="\\SERVER3\InternalBin\Resource DVD\DVD_ART36\Artwork_Imagery\Icons - Illustrations\Internet Clouds web\Istock 5118882 - clouds and sky.png"/>
                  <p:cNvPicPr>
                    <a:picLocks noChangeAspect="1" noChangeArrowheads="1"/>
                  </p:cNvPicPr>
                  <p:nvPr/>
                </p:nvPicPr>
                <p:blipFill>
                  <a:blip r:embed="rId14" cstate="email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5308" y="2430293"/>
                    <a:ext cx="4033306" cy="2104676"/>
                  </a:xfrm>
                  <a:prstGeom prst="roundRect">
                    <a:avLst>
                      <a:gd name="adj" fmla="val 41433"/>
                    </a:avLst>
                  </a:prstGeom>
                  <a:noFill/>
                  <a:effectLst>
                    <a:softEdge rad="635000"/>
                  </a:effectLst>
                </p:spPr>
              </p:pic>
            </p:grpSp>
            <p:pic>
              <p:nvPicPr>
                <p:cNvPr id="157" name="Picture 4" descr="\\SERVER3\Restrict\FTP_Root\Clients\White_Whale\2-20113_Exec Tier - Bob Muglia GCIO Deck\ART\PNGs\iStock_8793491_cutout.png"/>
                <p:cNvPicPr>
                  <a:picLocks noChangeAspect="1" noChangeArrowheads="1"/>
                </p:cNvPicPr>
                <p:nvPr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6020911" y="1681007"/>
                  <a:ext cx="1495266" cy="3150469"/>
                </a:xfrm>
                <a:prstGeom prst="rect">
                  <a:avLst/>
                </a:prstGeom>
                <a:noFill/>
                <a:effectLst>
                  <a:outerShdw blurRad="393700" algn="ctr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58" name="Picture 5" descr="\\SERVER3\InternalBin\Resource DVD\DVD_ART36\Artwork_Imagery\Icons - Illustrations\Internet Clouds web\cloud 3.png"/>
                <p:cNvPicPr>
                  <a:picLocks noChangeAspect="1" noChangeArrowheads="1"/>
                </p:cNvPicPr>
                <p:nvPr/>
              </p:nvPicPr>
              <p:blipFill>
                <a:blip r:embed="rId16" cstate="email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86377" y="3650064"/>
                  <a:ext cx="4825786" cy="13866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159" name="Picture 9" descr="\\SERVER3\InternalBin\Resource DVD\DVD_ART36\Artwork_Imagery\Icons - Illustrations\Internet Clouds web\cloud 1.png"/>
                <p:cNvPicPr>
                  <a:picLocks noChangeAspect="1" noChangeArrowheads="1"/>
                </p:cNvPicPr>
                <p:nvPr/>
              </p:nvPicPr>
              <p:blipFill>
                <a:blip r:embed="rId17" cstate="email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624457" y="4230897"/>
                  <a:ext cx="4497724" cy="24747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60" name="Picture 9" descr="\\SERVER3\InternalBin\Resource DVD\DVD_ART36\Artwork_Imagery\Icons - Illustrations\Internet Clouds web\cloud 1.png"/>
                <p:cNvPicPr>
                  <a:picLocks noChangeAspect="1" noChangeArrowheads="1"/>
                </p:cNvPicPr>
                <p:nvPr/>
              </p:nvPicPr>
              <p:blipFill>
                <a:blip r:embed="rId22" cstate="email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0" y="4279232"/>
                  <a:ext cx="2967789" cy="1632915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55" name="ring" descr="S:\InternalBin\Resource DVD\DVD_ART36\Artwork_Imagery\Shapes\rings\silver orb frame 2.png"/>
              <p:cNvPicPr>
                <a:picLocks noChangeAspect="1" noChangeArrowheads="1"/>
              </p:cNvPicPr>
              <p:nvPr/>
            </p:nvPicPr>
            <p:blipFill>
              <a:blip r:embed="rId19" cstate="email"/>
              <a:stretch>
                <a:fillRect/>
              </a:stretch>
            </p:blipFill>
            <p:spPr bwMode="auto">
              <a:xfrm>
                <a:off x="6934200" y="2921739"/>
                <a:ext cx="1828799" cy="1824204"/>
              </a:xfrm>
              <a:prstGeom prst="rect">
                <a:avLst/>
              </a:prstGeom>
              <a:noFill/>
              <a:effectLst>
                <a:outerShdw blurRad="127000" algn="ctr" rotWithShape="0">
                  <a:prstClr val="black">
                    <a:alpha val="60000"/>
                  </a:prstClr>
                </a:outerShdw>
              </a:effectLst>
            </p:spPr>
          </p:pic>
        </p:grpSp>
      </p:grpSp>
      <p:grpSp>
        <p:nvGrpSpPr>
          <p:cNvPr id="164" name="large ring 4"/>
          <p:cNvGrpSpPr/>
          <p:nvPr/>
        </p:nvGrpSpPr>
        <p:grpSpPr>
          <a:xfrm>
            <a:off x="7543800" y="1676400"/>
            <a:ext cx="1371600" cy="1371599"/>
            <a:chOff x="5562603" y="2411121"/>
            <a:chExt cx="3200398" cy="3192357"/>
          </a:xfrm>
        </p:grpSpPr>
        <p:pic>
          <p:nvPicPr>
            <p:cNvPr id="165" name="rays" descr="D:\SilverFox\8-20190_IsaacRoybal\Art\rays from center - faded edges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5767303" y="2609850"/>
              <a:ext cx="2743200" cy="2743200"/>
            </a:xfrm>
            <a:prstGeom prst="rect">
              <a:avLst/>
            </a:prstGeom>
            <a:noFill/>
          </p:spPr>
        </p:pic>
        <p:grpSp>
          <p:nvGrpSpPr>
            <p:cNvPr id="166" name="Group 121"/>
            <p:cNvGrpSpPr/>
            <p:nvPr/>
          </p:nvGrpSpPr>
          <p:grpSpPr>
            <a:xfrm>
              <a:off x="5562606" y="2411119"/>
              <a:ext cx="3200399" cy="3192357"/>
              <a:chOff x="6934200" y="2921739"/>
              <a:chExt cx="1828799" cy="1824204"/>
            </a:xfrm>
          </p:grpSpPr>
          <p:pic>
            <p:nvPicPr>
              <p:cNvPr id="167" name="globe" descr="D:\SilverFox\DVD_ART36\Artwork_Imagery\Icons - Illustrations\_ SUPER VISTA STYLE\world globe map.png"/>
              <p:cNvPicPr>
                <a:picLocks noChangeAspect="1" noChangeArrowheads="1"/>
              </p:cNvPicPr>
              <p:nvPr/>
            </p:nvPicPr>
            <p:blipFill>
              <a:blip r:embed="rId11" cstate="email"/>
              <a:stretch>
                <a:fillRect/>
              </a:stretch>
            </p:blipFill>
            <p:spPr bwMode="auto">
              <a:xfrm>
                <a:off x="7284253" y="3187700"/>
                <a:ext cx="1128693" cy="1128693"/>
              </a:xfrm>
              <a:prstGeom prst="rect">
                <a:avLst/>
              </a:prstGeom>
              <a:noFill/>
            </p:spPr>
          </p:pic>
          <p:grpSp>
            <p:nvGrpSpPr>
              <p:cNvPr id="168" name="Group 112"/>
              <p:cNvGrpSpPr/>
              <p:nvPr/>
            </p:nvGrpSpPr>
            <p:grpSpPr>
              <a:xfrm>
                <a:off x="7098328" y="3397783"/>
                <a:ext cx="1313835" cy="1187825"/>
                <a:chOff x="3586377" y="1681007"/>
                <a:chExt cx="5557623" cy="5024594"/>
              </a:xfrm>
            </p:grpSpPr>
            <p:grpSp>
              <p:nvGrpSpPr>
                <p:cNvPr id="170" name="Group 53"/>
                <p:cNvGrpSpPr/>
                <p:nvPr/>
              </p:nvGrpSpPr>
              <p:grpSpPr>
                <a:xfrm>
                  <a:off x="4267200" y="2660067"/>
                  <a:ext cx="4876800" cy="3969335"/>
                  <a:chOff x="381000" y="2430293"/>
                  <a:chExt cx="4037614" cy="2145871"/>
                </a:xfrm>
              </p:grpSpPr>
              <p:pic>
                <p:nvPicPr>
                  <p:cNvPr id="175" name="Picture 9" descr="\\SERVER3\InternalBin\Resource DVD\DVD_ART36\Artwork_Imagery\Icons - Illustrations\Internet Clouds web\cloud 1.png"/>
                  <p:cNvPicPr>
                    <a:picLocks noChangeAspect="1" noChangeArrowheads="1"/>
                  </p:cNvPicPr>
                  <p:nvPr/>
                </p:nvPicPr>
                <p:blipFill>
                  <a:blip r:embed="rId12" cstate="email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1000" y="3049968"/>
                    <a:ext cx="2703022" cy="152619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76" name="Picture 6" descr="\\SERVER3\InternalBin\Resource DVD\DVD_ART36\Artwork_Imagery\Icons - Illustrations\Internet Clouds web\cloud 2.png"/>
                  <p:cNvPicPr>
                    <a:picLocks noChangeAspect="1" noChangeArrowheads="1"/>
                  </p:cNvPicPr>
                  <p:nvPr/>
                </p:nvPicPr>
                <p:blipFill>
                  <a:blip r:embed="rId13" cstate="email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629294" y="2752306"/>
                    <a:ext cx="2718261" cy="13686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77" name="Picture 4" descr="\\SERVER3\InternalBin\Resource DVD\DVD_ART36\Artwork_Imagery\Icons - Illustrations\Internet Clouds web\Istock 5118882 - clouds and sky.png"/>
                  <p:cNvPicPr>
                    <a:picLocks noChangeAspect="1" noChangeArrowheads="1"/>
                  </p:cNvPicPr>
                  <p:nvPr/>
                </p:nvPicPr>
                <p:blipFill>
                  <a:blip r:embed="rId14" cstate="email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5308" y="2430293"/>
                    <a:ext cx="4033306" cy="2104676"/>
                  </a:xfrm>
                  <a:prstGeom prst="roundRect">
                    <a:avLst>
                      <a:gd name="adj" fmla="val 41433"/>
                    </a:avLst>
                  </a:prstGeom>
                  <a:noFill/>
                  <a:effectLst>
                    <a:softEdge rad="635000"/>
                  </a:effectLst>
                </p:spPr>
              </p:pic>
            </p:grpSp>
            <p:pic>
              <p:nvPicPr>
                <p:cNvPr id="171" name="Picture 4" descr="\\SERVER3\Restrict\FTP_Root\Clients\White_Whale\2-20113_Exec Tier - Bob Muglia GCIO Deck\ART\PNGs\iStock_8793491_cutout.png"/>
                <p:cNvPicPr>
                  <a:picLocks noChangeAspect="1" noChangeArrowheads="1"/>
                </p:cNvPicPr>
                <p:nvPr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6020911" y="1681007"/>
                  <a:ext cx="1495266" cy="3150469"/>
                </a:xfrm>
                <a:prstGeom prst="rect">
                  <a:avLst/>
                </a:prstGeom>
                <a:noFill/>
                <a:effectLst>
                  <a:outerShdw blurRad="393700" algn="ctr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72" name="Picture 5" descr="\\SERVER3\InternalBin\Resource DVD\DVD_ART36\Artwork_Imagery\Icons - Illustrations\Internet Clouds web\cloud 3.png"/>
                <p:cNvPicPr>
                  <a:picLocks noChangeAspect="1" noChangeArrowheads="1"/>
                </p:cNvPicPr>
                <p:nvPr/>
              </p:nvPicPr>
              <p:blipFill>
                <a:blip r:embed="rId16" cstate="email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86377" y="3650064"/>
                  <a:ext cx="4825786" cy="13866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173" name="Picture 9" descr="\\SERVER3\InternalBin\Resource DVD\DVD_ART36\Artwork_Imagery\Icons - Illustrations\Internet Clouds web\cloud 1.png"/>
                <p:cNvPicPr>
                  <a:picLocks noChangeAspect="1" noChangeArrowheads="1"/>
                </p:cNvPicPr>
                <p:nvPr/>
              </p:nvPicPr>
              <p:blipFill>
                <a:blip r:embed="rId17" cstate="email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624457" y="4230897"/>
                  <a:ext cx="4497724" cy="24747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74" name="Picture 9" descr="\\SERVER3\InternalBin\Resource DVD\DVD_ART36\Artwork_Imagery\Icons - Illustrations\Internet Clouds web\cloud 1.png"/>
                <p:cNvPicPr>
                  <a:picLocks noChangeAspect="1" noChangeArrowheads="1"/>
                </p:cNvPicPr>
                <p:nvPr/>
              </p:nvPicPr>
              <p:blipFill>
                <a:blip r:embed="rId18" cstate="email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0" y="4279232"/>
                  <a:ext cx="2967789" cy="1632915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69" name="ring" descr="S:\InternalBin\Resource DVD\DVD_ART36\Artwork_Imagery\Shapes\rings\silver orb frame 2.png"/>
              <p:cNvPicPr>
                <a:picLocks noChangeAspect="1" noChangeArrowheads="1"/>
              </p:cNvPicPr>
              <p:nvPr/>
            </p:nvPicPr>
            <p:blipFill>
              <a:blip r:embed="rId19" cstate="email"/>
              <a:stretch>
                <a:fillRect/>
              </a:stretch>
            </p:blipFill>
            <p:spPr bwMode="auto">
              <a:xfrm>
                <a:off x="6934200" y="2921739"/>
                <a:ext cx="1828799" cy="1824204"/>
              </a:xfrm>
              <a:prstGeom prst="rect">
                <a:avLst/>
              </a:prstGeom>
              <a:noFill/>
              <a:effectLst>
                <a:outerShdw blurRad="127000" algn="ctr" rotWithShape="0">
                  <a:prstClr val="black">
                    <a:alpha val="60000"/>
                  </a:prstClr>
                </a:outerShdw>
              </a:effectLst>
            </p:spPr>
          </p:pic>
        </p:grpSp>
      </p:grpSp>
      <p:grpSp>
        <p:nvGrpSpPr>
          <p:cNvPr id="178" name="large ring 4"/>
          <p:cNvGrpSpPr/>
          <p:nvPr/>
        </p:nvGrpSpPr>
        <p:grpSpPr>
          <a:xfrm>
            <a:off x="1981200" y="1295400"/>
            <a:ext cx="1371600" cy="1371599"/>
            <a:chOff x="5562603" y="2411121"/>
            <a:chExt cx="3200398" cy="3192357"/>
          </a:xfrm>
        </p:grpSpPr>
        <p:pic>
          <p:nvPicPr>
            <p:cNvPr id="179" name="rays" descr="D:\SilverFox\8-20190_IsaacRoybal\Art\rays from center - faded edges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5767303" y="2609850"/>
              <a:ext cx="2743200" cy="2743200"/>
            </a:xfrm>
            <a:prstGeom prst="rect">
              <a:avLst/>
            </a:prstGeom>
            <a:noFill/>
          </p:spPr>
        </p:pic>
        <p:grpSp>
          <p:nvGrpSpPr>
            <p:cNvPr id="180" name="Group 121"/>
            <p:cNvGrpSpPr/>
            <p:nvPr/>
          </p:nvGrpSpPr>
          <p:grpSpPr>
            <a:xfrm>
              <a:off x="5562606" y="2411117"/>
              <a:ext cx="3200399" cy="3192357"/>
              <a:chOff x="6934200" y="2921739"/>
              <a:chExt cx="1828799" cy="1824204"/>
            </a:xfrm>
          </p:grpSpPr>
          <p:pic>
            <p:nvPicPr>
              <p:cNvPr id="181" name="globe" descr="D:\SilverFox\DVD_ART36\Artwork_Imagery\Icons - Illustrations\_ SUPER VISTA STYLE\world globe map.png"/>
              <p:cNvPicPr>
                <a:picLocks noChangeAspect="1" noChangeArrowheads="1"/>
              </p:cNvPicPr>
              <p:nvPr/>
            </p:nvPicPr>
            <p:blipFill>
              <a:blip r:embed="rId11" cstate="email"/>
              <a:stretch>
                <a:fillRect/>
              </a:stretch>
            </p:blipFill>
            <p:spPr bwMode="auto">
              <a:xfrm>
                <a:off x="7284253" y="3187700"/>
                <a:ext cx="1128693" cy="1128693"/>
              </a:xfrm>
              <a:prstGeom prst="rect">
                <a:avLst/>
              </a:prstGeom>
              <a:noFill/>
            </p:spPr>
          </p:pic>
          <p:grpSp>
            <p:nvGrpSpPr>
              <p:cNvPr id="182" name="Group 112"/>
              <p:cNvGrpSpPr/>
              <p:nvPr/>
            </p:nvGrpSpPr>
            <p:grpSpPr>
              <a:xfrm>
                <a:off x="7098328" y="3397783"/>
                <a:ext cx="1313835" cy="1187825"/>
                <a:chOff x="3586377" y="1681007"/>
                <a:chExt cx="5557623" cy="5024594"/>
              </a:xfrm>
            </p:grpSpPr>
            <p:grpSp>
              <p:nvGrpSpPr>
                <p:cNvPr id="184" name="Group 53"/>
                <p:cNvGrpSpPr/>
                <p:nvPr/>
              </p:nvGrpSpPr>
              <p:grpSpPr>
                <a:xfrm>
                  <a:off x="4267200" y="2660067"/>
                  <a:ext cx="4876800" cy="3969335"/>
                  <a:chOff x="381000" y="2430293"/>
                  <a:chExt cx="4037614" cy="2145871"/>
                </a:xfrm>
              </p:grpSpPr>
              <p:pic>
                <p:nvPicPr>
                  <p:cNvPr id="189" name="Picture 9" descr="\\SERVER3\InternalBin\Resource DVD\DVD_ART36\Artwork_Imagery\Icons - Illustrations\Internet Clouds web\cloud 1.png"/>
                  <p:cNvPicPr>
                    <a:picLocks noChangeAspect="1" noChangeArrowheads="1"/>
                  </p:cNvPicPr>
                  <p:nvPr/>
                </p:nvPicPr>
                <p:blipFill>
                  <a:blip r:embed="rId12" cstate="email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1000" y="3049968"/>
                    <a:ext cx="2703022" cy="152619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90" name="Picture 6" descr="\\SERVER3\InternalBin\Resource DVD\DVD_ART36\Artwork_Imagery\Icons - Illustrations\Internet Clouds web\cloud 2.png"/>
                  <p:cNvPicPr>
                    <a:picLocks noChangeAspect="1" noChangeArrowheads="1"/>
                  </p:cNvPicPr>
                  <p:nvPr/>
                </p:nvPicPr>
                <p:blipFill>
                  <a:blip r:embed="rId13" cstate="email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629294" y="2752306"/>
                    <a:ext cx="2718261" cy="13686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91" name="Picture 4" descr="\\SERVER3\InternalBin\Resource DVD\DVD_ART36\Artwork_Imagery\Icons - Illustrations\Internet Clouds web\Istock 5118882 - clouds and sky.png"/>
                  <p:cNvPicPr>
                    <a:picLocks noChangeAspect="1" noChangeArrowheads="1"/>
                  </p:cNvPicPr>
                  <p:nvPr/>
                </p:nvPicPr>
                <p:blipFill>
                  <a:blip r:embed="rId14" cstate="email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5308" y="2430293"/>
                    <a:ext cx="4033306" cy="2104676"/>
                  </a:xfrm>
                  <a:prstGeom prst="roundRect">
                    <a:avLst>
                      <a:gd name="adj" fmla="val 41433"/>
                    </a:avLst>
                  </a:prstGeom>
                  <a:noFill/>
                  <a:effectLst>
                    <a:softEdge rad="635000"/>
                  </a:effectLst>
                </p:spPr>
              </p:pic>
            </p:grpSp>
            <p:pic>
              <p:nvPicPr>
                <p:cNvPr id="185" name="Picture 4" descr="\\SERVER3\Restrict\FTP_Root\Clients\White_Whale\2-20113_Exec Tier - Bob Muglia GCIO Deck\ART\PNGs\iStock_8793491_cutout.png"/>
                <p:cNvPicPr>
                  <a:picLocks noChangeAspect="1" noChangeArrowheads="1"/>
                </p:cNvPicPr>
                <p:nvPr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6020911" y="1681007"/>
                  <a:ext cx="1495266" cy="3150469"/>
                </a:xfrm>
                <a:prstGeom prst="rect">
                  <a:avLst/>
                </a:prstGeom>
                <a:noFill/>
                <a:effectLst>
                  <a:outerShdw blurRad="393700" algn="ctr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86" name="Picture 5" descr="\\SERVER3\InternalBin\Resource DVD\DVD_ART36\Artwork_Imagery\Icons - Illustrations\Internet Clouds web\cloud 3.png"/>
                <p:cNvPicPr>
                  <a:picLocks noChangeAspect="1" noChangeArrowheads="1"/>
                </p:cNvPicPr>
                <p:nvPr/>
              </p:nvPicPr>
              <p:blipFill>
                <a:blip r:embed="rId16" cstate="email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86377" y="3650064"/>
                  <a:ext cx="4825786" cy="13866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7" name="Picture 9" descr="\\SERVER3\InternalBin\Resource DVD\DVD_ART36\Artwork_Imagery\Icons - Illustrations\Internet Clouds web\cloud 1.png"/>
                <p:cNvPicPr>
                  <a:picLocks noChangeAspect="1" noChangeArrowheads="1"/>
                </p:cNvPicPr>
                <p:nvPr/>
              </p:nvPicPr>
              <p:blipFill>
                <a:blip r:embed="rId17" cstate="email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624457" y="4230897"/>
                  <a:ext cx="4497724" cy="24747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8" name="Picture 9" descr="\\SERVER3\InternalBin\Resource DVD\DVD_ART36\Artwork_Imagery\Icons - Illustrations\Internet Clouds web\cloud 1.png"/>
                <p:cNvPicPr>
                  <a:picLocks noChangeAspect="1" noChangeArrowheads="1"/>
                </p:cNvPicPr>
                <p:nvPr/>
              </p:nvPicPr>
              <p:blipFill>
                <a:blip r:embed="rId18" cstate="email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0" y="4279232"/>
                  <a:ext cx="2967789" cy="1632915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83" name="ring" descr="S:\InternalBin\Resource DVD\DVD_ART36\Artwork_Imagery\Shapes\rings\silver orb frame 2.png"/>
              <p:cNvPicPr>
                <a:picLocks noChangeAspect="1" noChangeArrowheads="1"/>
              </p:cNvPicPr>
              <p:nvPr/>
            </p:nvPicPr>
            <p:blipFill>
              <a:blip r:embed="rId19" cstate="email"/>
              <a:stretch>
                <a:fillRect/>
              </a:stretch>
            </p:blipFill>
            <p:spPr bwMode="auto">
              <a:xfrm>
                <a:off x="6934200" y="2921739"/>
                <a:ext cx="1828799" cy="1824204"/>
              </a:xfrm>
              <a:prstGeom prst="rect">
                <a:avLst/>
              </a:prstGeom>
              <a:noFill/>
              <a:effectLst>
                <a:outerShdw blurRad="127000" algn="ctr" rotWithShape="0">
                  <a:prstClr val="black">
                    <a:alpha val="60000"/>
                  </a:prstClr>
                </a:outerShdw>
              </a:effectLst>
            </p:spPr>
          </p:pic>
        </p:grpSp>
      </p:grpSp>
      <p:grpSp>
        <p:nvGrpSpPr>
          <p:cNvPr id="192" name="large ring 4"/>
          <p:cNvGrpSpPr/>
          <p:nvPr/>
        </p:nvGrpSpPr>
        <p:grpSpPr>
          <a:xfrm>
            <a:off x="1600200" y="4419600"/>
            <a:ext cx="1371600" cy="1371599"/>
            <a:chOff x="5562603" y="2411121"/>
            <a:chExt cx="3200398" cy="3192357"/>
          </a:xfrm>
        </p:grpSpPr>
        <p:pic>
          <p:nvPicPr>
            <p:cNvPr id="193" name="rays" descr="D:\SilverFox\8-20190_IsaacRoybal\Art\rays from center - faded edges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5767303" y="2609850"/>
              <a:ext cx="2743200" cy="2743200"/>
            </a:xfrm>
            <a:prstGeom prst="rect">
              <a:avLst/>
            </a:prstGeom>
            <a:noFill/>
          </p:spPr>
        </p:pic>
        <p:grpSp>
          <p:nvGrpSpPr>
            <p:cNvPr id="194" name="Group 121"/>
            <p:cNvGrpSpPr/>
            <p:nvPr/>
          </p:nvGrpSpPr>
          <p:grpSpPr>
            <a:xfrm>
              <a:off x="5562606" y="2411115"/>
              <a:ext cx="3200399" cy="3192357"/>
              <a:chOff x="6934200" y="2921739"/>
              <a:chExt cx="1828799" cy="1824204"/>
            </a:xfrm>
          </p:grpSpPr>
          <p:pic>
            <p:nvPicPr>
              <p:cNvPr id="195" name="globe" descr="D:\SilverFox\DVD_ART36\Artwork_Imagery\Icons - Illustrations\_ SUPER VISTA STYLE\world globe map.png"/>
              <p:cNvPicPr>
                <a:picLocks noChangeAspect="1" noChangeArrowheads="1"/>
              </p:cNvPicPr>
              <p:nvPr/>
            </p:nvPicPr>
            <p:blipFill>
              <a:blip r:embed="rId11" cstate="email"/>
              <a:stretch>
                <a:fillRect/>
              </a:stretch>
            </p:blipFill>
            <p:spPr bwMode="auto">
              <a:xfrm>
                <a:off x="7284253" y="3187700"/>
                <a:ext cx="1128693" cy="1128693"/>
              </a:xfrm>
              <a:prstGeom prst="rect">
                <a:avLst/>
              </a:prstGeom>
              <a:noFill/>
            </p:spPr>
          </p:pic>
          <p:grpSp>
            <p:nvGrpSpPr>
              <p:cNvPr id="196" name="Group 112"/>
              <p:cNvGrpSpPr/>
              <p:nvPr/>
            </p:nvGrpSpPr>
            <p:grpSpPr>
              <a:xfrm>
                <a:off x="7098328" y="3397783"/>
                <a:ext cx="1313835" cy="1187825"/>
                <a:chOff x="3586377" y="1681007"/>
                <a:chExt cx="5557623" cy="5024594"/>
              </a:xfrm>
            </p:grpSpPr>
            <p:grpSp>
              <p:nvGrpSpPr>
                <p:cNvPr id="198" name="Group 53"/>
                <p:cNvGrpSpPr/>
                <p:nvPr/>
              </p:nvGrpSpPr>
              <p:grpSpPr>
                <a:xfrm>
                  <a:off x="4267200" y="2660067"/>
                  <a:ext cx="4876800" cy="3969335"/>
                  <a:chOff x="381000" y="2430293"/>
                  <a:chExt cx="4037614" cy="2145871"/>
                </a:xfrm>
              </p:grpSpPr>
              <p:pic>
                <p:nvPicPr>
                  <p:cNvPr id="203" name="Picture 9" descr="\\SERVER3\InternalBin\Resource DVD\DVD_ART36\Artwork_Imagery\Icons - Illustrations\Internet Clouds web\cloud 1.png"/>
                  <p:cNvPicPr>
                    <a:picLocks noChangeAspect="1" noChangeArrowheads="1"/>
                  </p:cNvPicPr>
                  <p:nvPr/>
                </p:nvPicPr>
                <p:blipFill>
                  <a:blip r:embed="rId12" cstate="email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1000" y="3049968"/>
                    <a:ext cx="2703022" cy="152619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04" name="Picture 6" descr="\\SERVER3\InternalBin\Resource DVD\DVD_ART36\Artwork_Imagery\Icons - Illustrations\Internet Clouds web\cloud 2.png"/>
                  <p:cNvPicPr>
                    <a:picLocks noChangeAspect="1" noChangeArrowheads="1"/>
                  </p:cNvPicPr>
                  <p:nvPr/>
                </p:nvPicPr>
                <p:blipFill>
                  <a:blip r:embed="rId13" cstate="email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629294" y="2752306"/>
                    <a:ext cx="2718261" cy="13686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05" name="Picture 4" descr="\\SERVER3\InternalBin\Resource DVD\DVD_ART36\Artwork_Imagery\Icons - Illustrations\Internet Clouds web\Istock 5118882 - clouds and sky.png"/>
                  <p:cNvPicPr>
                    <a:picLocks noChangeAspect="1" noChangeArrowheads="1"/>
                  </p:cNvPicPr>
                  <p:nvPr/>
                </p:nvPicPr>
                <p:blipFill>
                  <a:blip r:embed="rId14" cstate="email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5308" y="2430293"/>
                    <a:ext cx="4033306" cy="2104676"/>
                  </a:xfrm>
                  <a:prstGeom prst="roundRect">
                    <a:avLst>
                      <a:gd name="adj" fmla="val 41433"/>
                    </a:avLst>
                  </a:prstGeom>
                  <a:noFill/>
                  <a:effectLst>
                    <a:softEdge rad="635000"/>
                  </a:effectLst>
                </p:spPr>
              </p:pic>
            </p:grpSp>
            <p:pic>
              <p:nvPicPr>
                <p:cNvPr id="199" name="Picture 4" descr="\\SERVER3\Restrict\FTP_Root\Clients\White_Whale\2-20113_Exec Tier - Bob Muglia GCIO Deck\ART\PNGs\iStock_8793491_cutout.png"/>
                <p:cNvPicPr>
                  <a:picLocks noChangeAspect="1" noChangeArrowheads="1"/>
                </p:cNvPicPr>
                <p:nvPr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6020911" y="1681007"/>
                  <a:ext cx="1495266" cy="3150469"/>
                </a:xfrm>
                <a:prstGeom prst="rect">
                  <a:avLst/>
                </a:prstGeom>
                <a:noFill/>
                <a:effectLst>
                  <a:outerShdw blurRad="393700" algn="ctr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200" name="Picture 5" descr="\\SERVER3\InternalBin\Resource DVD\DVD_ART36\Artwork_Imagery\Icons - Illustrations\Internet Clouds web\cloud 3.png"/>
                <p:cNvPicPr>
                  <a:picLocks noChangeAspect="1" noChangeArrowheads="1"/>
                </p:cNvPicPr>
                <p:nvPr/>
              </p:nvPicPr>
              <p:blipFill>
                <a:blip r:embed="rId16" cstate="email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86377" y="3650064"/>
                  <a:ext cx="4825786" cy="13866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1" name="Picture 9" descr="\\SERVER3\InternalBin\Resource DVD\DVD_ART36\Artwork_Imagery\Icons - Illustrations\Internet Clouds web\cloud 1.png"/>
                <p:cNvPicPr>
                  <a:picLocks noChangeAspect="1" noChangeArrowheads="1"/>
                </p:cNvPicPr>
                <p:nvPr/>
              </p:nvPicPr>
              <p:blipFill>
                <a:blip r:embed="rId17" cstate="email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624457" y="4230897"/>
                  <a:ext cx="4497724" cy="24747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2" name="Picture 9" descr="\\SERVER3\InternalBin\Resource DVD\DVD_ART36\Artwork_Imagery\Icons - Illustrations\Internet Clouds web\cloud 1.png"/>
                <p:cNvPicPr>
                  <a:picLocks noChangeAspect="1" noChangeArrowheads="1"/>
                </p:cNvPicPr>
                <p:nvPr/>
              </p:nvPicPr>
              <p:blipFill>
                <a:blip r:embed="rId18" cstate="email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0" y="4279232"/>
                  <a:ext cx="2967789" cy="1632915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97" name="ring" descr="S:\InternalBin\Resource DVD\DVD_ART36\Artwork_Imagery\Shapes\rings\silver orb frame 2.png"/>
              <p:cNvPicPr>
                <a:picLocks noChangeAspect="1" noChangeArrowheads="1"/>
              </p:cNvPicPr>
              <p:nvPr/>
            </p:nvPicPr>
            <p:blipFill>
              <a:blip r:embed="rId19" cstate="email"/>
              <a:stretch>
                <a:fillRect/>
              </a:stretch>
            </p:blipFill>
            <p:spPr bwMode="auto">
              <a:xfrm>
                <a:off x="6934200" y="2921739"/>
                <a:ext cx="1828799" cy="1824204"/>
              </a:xfrm>
              <a:prstGeom prst="rect">
                <a:avLst/>
              </a:prstGeom>
              <a:noFill/>
              <a:effectLst>
                <a:outerShdw blurRad="127000" algn="ctr" rotWithShape="0">
                  <a:prstClr val="black">
                    <a:alpha val="60000"/>
                  </a:prstClr>
                </a:outerShdw>
              </a:effectLst>
            </p:spPr>
          </p:pic>
        </p:grpSp>
      </p:grpSp>
      <p:grpSp>
        <p:nvGrpSpPr>
          <p:cNvPr id="206" name="large ring 4"/>
          <p:cNvGrpSpPr/>
          <p:nvPr/>
        </p:nvGrpSpPr>
        <p:grpSpPr>
          <a:xfrm>
            <a:off x="1371600" y="762000"/>
            <a:ext cx="2514600" cy="2514600"/>
            <a:chOff x="5562603" y="2411121"/>
            <a:chExt cx="3200398" cy="3192357"/>
          </a:xfrm>
        </p:grpSpPr>
        <p:pic>
          <p:nvPicPr>
            <p:cNvPr id="207" name="rays" descr="D:\SilverFox\8-20190_IsaacRoybal\Art\rays from center - faded edges.png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5767303" y="2609850"/>
              <a:ext cx="2743200" cy="2743200"/>
            </a:xfrm>
            <a:prstGeom prst="rect">
              <a:avLst/>
            </a:prstGeom>
            <a:noFill/>
          </p:spPr>
        </p:pic>
        <p:grpSp>
          <p:nvGrpSpPr>
            <p:cNvPr id="208" name="Group 121"/>
            <p:cNvGrpSpPr/>
            <p:nvPr/>
          </p:nvGrpSpPr>
          <p:grpSpPr>
            <a:xfrm>
              <a:off x="5562606" y="2411117"/>
              <a:ext cx="3200399" cy="3192357"/>
              <a:chOff x="6934200" y="2921739"/>
              <a:chExt cx="1828799" cy="1824204"/>
            </a:xfrm>
          </p:grpSpPr>
          <p:pic>
            <p:nvPicPr>
              <p:cNvPr id="209" name="globe" descr="D:\SilverFox\DVD_ART36\Artwork_Imagery\Icons - Illustrations\_ SUPER VISTA STYLE\world globe map.png"/>
              <p:cNvPicPr>
                <a:picLocks noChangeAspect="1" noChangeArrowheads="1"/>
              </p:cNvPicPr>
              <p:nvPr/>
            </p:nvPicPr>
            <p:blipFill>
              <a:blip r:embed="rId11" cstate="email"/>
              <a:stretch>
                <a:fillRect/>
              </a:stretch>
            </p:blipFill>
            <p:spPr bwMode="auto">
              <a:xfrm>
                <a:off x="7284253" y="3187700"/>
                <a:ext cx="1128693" cy="1128693"/>
              </a:xfrm>
              <a:prstGeom prst="rect">
                <a:avLst/>
              </a:prstGeom>
              <a:noFill/>
            </p:spPr>
          </p:pic>
          <p:grpSp>
            <p:nvGrpSpPr>
              <p:cNvPr id="210" name="Group 112"/>
              <p:cNvGrpSpPr/>
              <p:nvPr/>
            </p:nvGrpSpPr>
            <p:grpSpPr>
              <a:xfrm>
                <a:off x="7098328" y="3397783"/>
                <a:ext cx="1313835" cy="1187825"/>
                <a:chOff x="3586377" y="1681007"/>
                <a:chExt cx="5557623" cy="5024594"/>
              </a:xfrm>
            </p:grpSpPr>
            <p:grpSp>
              <p:nvGrpSpPr>
                <p:cNvPr id="212" name="Group 53"/>
                <p:cNvGrpSpPr/>
                <p:nvPr/>
              </p:nvGrpSpPr>
              <p:grpSpPr>
                <a:xfrm>
                  <a:off x="4267200" y="2660067"/>
                  <a:ext cx="4876800" cy="3969335"/>
                  <a:chOff x="381000" y="2430293"/>
                  <a:chExt cx="4037614" cy="2145871"/>
                </a:xfrm>
              </p:grpSpPr>
              <p:pic>
                <p:nvPicPr>
                  <p:cNvPr id="217" name="Picture 9" descr="\\SERVER3\InternalBin\Resource DVD\DVD_ART36\Artwork_Imagery\Icons - Illustrations\Internet Clouds web\cloud 1.png"/>
                  <p:cNvPicPr>
                    <a:picLocks noChangeAspect="1" noChangeArrowheads="1"/>
                  </p:cNvPicPr>
                  <p:nvPr/>
                </p:nvPicPr>
                <p:blipFill>
                  <a:blip r:embed="rId21" cstate="email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1000" y="3049968"/>
                    <a:ext cx="2703022" cy="152619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18" name="Picture 6" descr="\\SERVER3\InternalBin\Resource DVD\DVD_ART36\Artwork_Imagery\Icons - Illustrations\Internet Clouds web\cloud 2.png"/>
                  <p:cNvPicPr>
                    <a:picLocks noChangeAspect="1" noChangeArrowheads="1"/>
                  </p:cNvPicPr>
                  <p:nvPr/>
                </p:nvPicPr>
                <p:blipFill>
                  <a:blip r:embed="rId13" cstate="email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629294" y="2752306"/>
                    <a:ext cx="2718261" cy="13686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19" name="Picture 4" descr="\\SERVER3\InternalBin\Resource DVD\DVD_ART36\Artwork_Imagery\Icons - Illustrations\Internet Clouds web\Istock 5118882 - clouds and sky.png"/>
                  <p:cNvPicPr>
                    <a:picLocks noChangeAspect="1" noChangeArrowheads="1"/>
                  </p:cNvPicPr>
                  <p:nvPr/>
                </p:nvPicPr>
                <p:blipFill>
                  <a:blip r:embed="rId14" cstate="email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5308" y="2430293"/>
                    <a:ext cx="4033306" cy="2104676"/>
                  </a:xfrm>
                  <a:prstGeom prst="roundRect">
                    <a:avLst>
                      <a:gd name="adj" fmla="val 41433"/>
                    </a:avLst>
                  </a:prstGeom>
                  <a:noFill/>
                  <a:effectLst>
                    <a:softEdge rad="635000"/>
                  </a:effectLst>
                </p:spPr>
              </p:pic>
            </p:grpSp>
            <p:pic>
              <p:nvPicPr>
                <p:cNvPr id="213" name="Picture 4" descr="\\SERVER3\Restrict\FTP_Root\Clients\White_Whale\2-20113_Exec Tier - Bob Muglia GCIO Deck\ART\PNGs\iStock_8793491_cutout.png"/>
                <p:cNvPicPr>
                  <a:picLocks noChangeAspect="1" noChangeArrowheads="1"/>
                </p:cNvPicPr>
                <p:nvPr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6020911" y="1681007"/>
                  <a:ext cx="1495266" cy="3150469"/>
                </a:xfrm>
                <a:prstGeom prst="rect">
                  <a:avLst/>
                </a:prstGeom>
                <a:noFill/>
                <a:effectLst>
                  <a:outerShdw blurRad="393700" algn="ctr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214" name="Picture 5" descr="\\SERVER3\InternalBin\Resource DVD\DVD_ART36\Artwork_Imagery\Icons - Illustrations\Internet Clouds web\cloud 3.png"/>
                <p:cNvPicPr>
                  <a:picLocks noChangeAspect="1" noChangeArrowheads="1"/>
                </p:cNvPicPr>
                <p:nvPr/>
              </p:nvPicPr>
              <p:blipFill>
                <a:blip r:embed="rId16" cstate="email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86377" y="3650064"/>
                  <a:ext cx="4825786" cy="13866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5" name="Picture 9" descr="\\SERVER3\InternalBin\Resource DVD\DVD_ART36\Artwork_Imagery\Icons - Illustrations\Internet Clouds web\cloud 1.png"/>
                <p:cNvPicPr>
                  <a:picLocks noChangeAspect="1" noChangeArrowheads="1"/>
                </p:cNvPicPr>
                <p:nvPr/>
              </p:nvPicPr>
              <p:blipFill>
                <a:blip r:embed="rId17" cstate="email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624457" y="4230897"/>
                  <a:ext cx="4497724" cy="24747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6" name="Picture 9" descr="\\SERVER3\InternalBin\Resource DVD\DVD_ART36\Artwork_Imagery\Icons - Illustrations\Internet Clouds web\cloud 1.png"/>
                <p:cNvPicPr>
                  <a:picLocks noChangeAspect="1" noChangeArrowheads="1"/>
                </p:cNvPicPr>
                <p:nvPr/>
              </p:nvPicPr>
              <p:blipFill>
                <a:blip r:embed="rId22" cstate="email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0" y="4279232"/>
                  <a:ext cx="2967789" cy="1632915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211" name="ring" descr="S:\InternalBin\Resource DVD\DVD_ART36\Artwork_Imagery\Shapes\rings\silver orb frame 2.png"/>
              <p:cNvPicPr>
                <a:picLocks noChangeAspect="1" noChangeArrowheads="1"/>
              </p:cNvPicPr>
              <p:nvPr/>
            </p:nvPicPr>
            <p:blipFill>
              <a:blip r:embed="rId19" cstate="email"/>
              <a:stretch>
                <a:fillRect/>
              </a:stretch>
            </p:blipFill>
            <p:spPr bwMode="auto">
              <a:xfrm>
                <a:off x="6934200" y="2921739"/>
                <a:ext cx="1828799" cy="1824204"/>
              </a:xfrm>
              <a:prstGeom prst="rect">
                <a:avLst/>
              </a:prstGeom>
              <a:noFill/>
              <a:effectLst>
                <a:outerShdw blurRad="127000" algn="ctr" rotWithShape="0">
                  <a:prstClr val="black">
                    <a:alpha val="60000"/>
                  </a:prstClr>
                </a:outerShdw>
              </a:effectLst>
            </p:spPr>
          </p:pic>
        </p:grpSp>
      </p:grpSp>
      <p:grpSp>
        <p:nvGrpSpPr>
          <p:cNvPr id="220" name="large ring 4"/>
          <p:cNvGrpSpPr/>
          <p:nvPr/>
        </p:nvGrpSpPr>
        <p:grpSpPr>
          <a:xfrm>
            <a:off x="6934200" y="1143000"/>
            <a:ext cx="2514600" cy="2514600"/>
            <a:chOff x="5562603" y="2411121"/>
            <a:chExt cx="3200398" cy="3192357"/>
          </a:xfrm>
        </p:grpSpPr>
        <p:pic>
          <p:nvPicPr>
            <p:cNvPr id="221" name="rays" descr="D:\SilverFox\8-20190_IsaacRoybal\Art\rays from center - faded edges.png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5767303" y="2609850"/>
              <a:ext cx="2743200" cy="2743200"/>
            </a:xfrm>
            <a:prstGeom prst="rect">
              <a:avLst/>
            </a:prstGeom>
            <a:noFill/>
          </p:spPr>
        </p:pic>
        <p:grpSp>
          <p:nvGrpSpPr>
            <p:cNvPr id="222" name="Group 121"/>
            <p:cNvGrpSpPr/>
            <p:nvPr/>
          </p:nvGrpSpPr>
          <p:grpSpPr>
            <a:xfrm>
              <a:off x="5562606" y="2411115"/>
              <a:ext cx="3200399" cy="3192357"/>
              <a:chOff x="6934200" y="2921739"/>
              <a:chExt cx="1828799" cy="1824204"/>
            </a:xfrm>
          </p:grpSpPr>
          <p:pic>
            <p:nvPicPr>
              <p:cNvPr id="223" name="globe" descr="D:\SilverFox\DVD_ART36\Artwork_Imagery\Icons - Illustrations\_ SUPER VISTA STYLE\world globe map.png"/>
              <p:cNvPicPr>
                <a:picLocks noChangeAspect="1" noChangeArrowheads="1"/>
              </p:cNvPicPr>
              <p:nvPr/>
            </p:nvPicPr>
            <p:blipFill>
              <a:blip r:embed="rId11" cstate="email"/>
              <a:stretch>
                <a:fillRect/>
              </a:stretch>
            </p:blipFill>
            <p:spPr bwMode="auto">
              <a:xfrm>
                <a:off x="7284253" y="3187700"/>
                <a:ext cx="1128693" cy="1128693"/>
              </a:xfrm>
              <a:prstGeom prst="rect">
                <a:avLst/>
              </a:prstGeom>
              <a:noFill/>
            </p:spPr>
          </p:pic>
          <p:grpSp>
            <p:nvGrpSpPr>
              <p:cNvPr id="224" name="Group 112"/>
              <p:cNvGrpSpPr/>
              <p:nvPr/>
            </p:nvGrpSpPr>
            <p:grpSpPr>
              <a:xfrm>
                <a:off x="7098328" y="3397783"/>
                <a:ext cx="1313835" cy="1187825"/>
                <a:chOff x="3586377" y="1681007"/>
                <a:chExt cx="5557623" cy="5024594"/>
              </a:xfrm>
            </p:grpSpPr>
            <p:grpSp>
              <p:nvGrpSpPr>
                <p:cNvPr id="226" name="Group 53"/>
                <p:cNvGrpSpPr/>
                <p:nvPr/>
              </p:nvGrpSpPr>
              <p:grpSpPr>
                <a:xfrm>
                  <a:off x="4267200" y="2660067"/>
                  <a:ext cx="4876800" cy="3969335"/>
                  <a:chOff x="381000" y="2430293"/>
                  <a:chExt cx="4037614" cy="2145871"/>
                </a:xfrm>
              </p:grpSpPr>
              <p:pic>
                <p:nvPicPr>
                  <p:cNvPr id="231" name="Picture 9" descr="\\SERVER3\InternalBin\Resource DVD\DVD_ART36\Artwork_Imagery\Icons - Illustrations\Internet Clouds web\cloud 1.png"/>
                  <p:cNvPicPr>
                    <a:picLocks noChangeAspect="1" noChangeArrowheads="1"/>
                  </p:cNvPicPr>
                  <p:nvPr/>
                </p:nvPicPr>
                <p:blipFill>
                  <a:blip r:embed="rId21" cstate="email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1000" y="3049968"/>
                    <a:ext cx="2703022" cy="152619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32" name="Picture 6" descr="\\SERVER3\InternalBin\Resource DVD\DVD_ART36\Artwork_Imagery\Icons - Illustrations\Internet Clouds web\cloud 2.png"/>
                  <p:cNvPicPr>
                    <a:picLocks noChangeAspect="1" noChangeArrowheads="1"/>
                  </p:cNvPicPr>
                  <p:nvPr/>
                </p:nvPicPr>
                <p:blipFill>
                  <a:blip r:embed="rId13" cstate="email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629294" y="2752306"/>
                    <a:ext cx="2718261" cy="13686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33" name="Picture 4" descr="\\SERVER3\InternalBin\Resource DVD\DVD_ART36\Artwork_Imagery\Icons - Illustrations\Internet Clouds web\Istock 5118882 - clouds and sky.png"/>
                  <p:cNvPicPr>
                    <a:picLocks noChangeAspect="1" noChangeArrowheads="1"/>
                  </p:cNvPicPr>
                  <p:nvPr/>
                </p:nvPicPr>
                <p:blipFill>
                  <a:blip r:embed="rId14" cstate="email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5308" y="2430293"/>
                    <a:ext cx="4033306" cy="2104676"/>
                  </a:xfrm>
                  <a:prstGeom prst="roundRect">
                    <a:avLst>
                      <a:gd name="adj" fmla="val 41433"/>
                    </a:avLst>
                  </a:prstGeom>
                  <a:noFill/>
                  <a:effectLst>
                    <a:softEdge rad="635000"/>
                  </a:effectLst>
                </p:spPr>
              </p:pic>
            </p:grpSp>
            <p:pic>
              <p:nvPicPr>
                <p:cNvPr id="227" name="Picture 4" descr="\\SERVER3\Restrict\FTP_Root\Clients\White_Whale\2-20113_Exec Tier - Bob Muglia GCIO Deck\ART\PNGs\iStock_8793491_cutout.png"/>
                <p:cNvPicPr>
                  <a:picLocks noChangeAspect="1" noChangeArrowheads="1"/>
                </p:cNvPicPr>
                <p:nvPr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6020911" y="1681007"/>
                  <a:ext cx="1495266" cy="3150469"/>
                </a:xfrm>
                <a:prstGeom prst="rect">
                  <a:avLst/>
                </a:prstGeom>
                <a:noFill/>
                <a:effectLst>
                  <a:outerShdw blurRad="393700" algn="ctr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228" name="Picture 5" descr="\\SERVER3\InternalBin\Resource DVD\DVD_ART36\Artwork_Imagery\Icons - Illustrations\Internet Clouds web\cloud 3.png"/>
                <p:cNvPicPr>
                  <a:picLocks noChangeAspect="1" noChangeArrowheads="1"/>
                </p:cNvPicPr>
                <p:nvPr/>
              </p:nvPicPr>
              <p:blipFill>
                <a:blip r:embed="rId16" cstate="email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86377" y="3650064"/>
                  <a:ext cx="4825786" cy="13866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9" name="Picture 9" descr="\\SERVER3\InternalBin\Resource DVD\DVD_ART36\Artwork_Imagery\Icons - Illustrations\Internet Clouds web\cloud 1.png"/>
                <p:cNvPicPr>
                  <a:picLocks noChangeAspect="1" noChangeArrowheads="1"/>
                </p:cNvPicPr>
                <p:nvPr/>
              </p:nvPicPr>
              <p:blipFill>
                <a:blip r:embed="rId17" cstate="email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624457" y="4230897"/>
                  <a:ext cx="4497724" cy="24747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0" name="Picture 9" descr="\\SERVER3\InternalBin\Resource DVD\DVD_ART36\Artwork_Imagery\Icons - Illustrations\Internet Clouds web\cloud 1.png"/>
                <p:cNvPicPr>
                  <a:picLocks noChangeAspect="1" noChangeArrowheads="1"/>
                </p:cNvPicPr>
                <p:nvPr/>
              </p:nvPicPr>
              <p:blipFill>
                <a:blip r:embed="rId22" cstate="email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0" y="4279232"/>
                  <a:ext cx="2967789" cy="1632915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225" name="ring" descr="S:\InternalBin\Resource DVD\DVD_ART36\Artwork_Imagery\Shapes\rings\silver orb frame 2.png"/>
              <p:cNvPicPr>
                <a:picLocks noChangeAspect="1" noChangeArrowheads="1"/>
              </p:cNvPicPr>
              <p:nvPr/>
            </p:nvPicPr>
            <p:blipFill>
              <a:blip r:embed="rId19" cstate="email"/>
              <a:stretch>
                <a:fillRect/>
              </a:stretch>
            </p:blipFill>
            <p:spPr bwMode="auto">
              <a:xfrm>
                <a:off x="6934200" y="2921739"/>
                <a:ext cx="1828799" cy="1824204"/>
              </a:xfrm>
              <a:prstGeom prst="rect">
                <a:avLst/>
              </a:prstGeom>
              <a:noFill/>
              <a:effectLst>
                <a:outerShdw blurRad="127000" algn="ctr" rotWithShape="0">
                  <a:prstClr val="black">
                    <a:alpha val="60000"/>
                  </a:prstClr>
                </a:outerShdw>
              </a:effectLst>
            </p:spPr>
          </p:pic>
        </p:grpSp>
      </p:grpSp>
      <p:grpSp>
        <p:nvGrpSpPr>
          <p:cNvPr id="234" name="large ring 4"/>
          <p:cNvGrpSpPr/>
          <p:nvPr/>
        </p:nvGrpSpPr>
        <p:grpSpPr>
          <a:xfrm>
            <a:off x="990600" y="3886200"/>
            <a:ext cx="2514600" cy="2514600"/>
            <a:chOff x="5562603" y="2411121"/>
            <a:chExt cx="3200398" cy="3192357"/>
          </a:xfrm>
        </p:grpSpPr>
        <p:pic>
          <p:nvPicPr>
            <p:cNvPr id="235" name="rays" descr="D:\SilverFox\8-20190_IsaacRoybal\Art\rays from center - faded edges.png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5767303" y="2609850"/>
              <a:ext cx="2743200" cy="2743200"/>
            </a:xfrm>
            <a:prstGeom prst="rect">
              <a:avLst/>
            </a:prstGeom>
            <a:noFill/>
          </p:spPr>
        </p:pic>
        <p:grpSp>
          <p:nvGrpSpPr>
            <p:cNvPr id="236" name="Group 121"/>
            <p:cNvGrpSpPr/>
            <p:nvPr/>
          </p:nvGrpSpPr>
          <p:grpSpPr>
            <a:xfrm>
              <a:off x="5562606" y="2411113"/>
              <a:ext cx="3200399" cy="3192357"/>
              <a:chOff x="6934200" y="2921739"/>
              <a:chExt cx="1828799" cy="1824204"/>
            </a:xfrm>
          </p:grpSpPr>
          <p:pic>
            <p:nvPicPr>
              <p:cNvPr id="237" name="globe" descr="D:\SilverFox\DVD_ART36\Artwork_Imagery\Icons - Illustrations\_ SUPER VISTA STYLE\world globe map.png"/>
              <p:cNvPicPr>
                <a:picLocks noChangeAspect="1" noChangeArrowheads="1"/>
              </p:cNvPicPr>
              <p:nvPr/>
            </p:nvPicPr>
            <p:blipFill>
              <a:blip r:embed="rId11" cstate="email"/>
              <a:stretch>
                <a:fillRect/>
              </a:stretch>
            </p:blipFill>
            <p:spPr bwMode="auto">
              <a:xfrm>
                <a:off x="7284253" y="3187700"/>
                <a:ext cx="1128693" cy="1128693"/>
              </a:xfrm>
              <a:prstGeom prst="rect">
                <a:avLst/>
              </a:prstGeom>
              <a:noFill/>
            </p:spPr>
          </p:pic>
          <p:grpSp>
            <p:nvGrpSpPr>
              <p:cNvPr id="238" name="Group 112"/>
              <p:cNvGrpSpPr/>
              <p:nvPr/>
            </p:nvGrpSpPr>
            <p:grpSpPr>
              <a:xfrm>
                <a:off x="7098328" y="3397783"/>
                <a:ext cx="1313835" cy="1187825"/>
                <a:chOff x="3586377" y="1681007"/>
                <a:chExt cx="5557623" cy="5024594"/>
              </a:xfrm>
            </p:grpSpPr>
            <p:grpSp>
              <p:nvGrpSpPr>
                <p:cNvPr id="240" name="Group 53"/>
                <p:cNvGrpSpPr/>
                <p:nvPr/>
              </p:nvGrpSpPr>
              <p:grpSpPr>
                <a:xfrm>
                  <a:off x="4267200" y="2660067"/>
                  <a:ext cx="4876800" cy="3969335"/>
                  <a:chOff x="381000" y="2430293"/>
                  <a:chExt cx="4037614" cy="2145871"/>
                </a:xfrm>
              </p:grpSpPr>
              <p:pic>
                <p:nvPicPr>
                  <p:cNvPr id="245" name="Picture 9" descr="\\SERVER3\InternalBin\Resource DVD\DVD_ART36\Artwork_Imagery\Icons - Illustrations\Internet Clouds web\cloud 1.png"/>
                  <p:cNvPicPr>
                    <a:picLocks noChangeAspect="1" noChangeArrowheads="1"/>
                  </p:cNvPicPr>
                  <p:nvPr/>
                </p:nvPicPr>
                <p:blipFill>
                  <a:blip r:embed="rId21" cstate="email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1000" y="3049968"/>
                    <a:ext cx="2703022" cy="152619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46" name="Picture 6" descr="\\SERVER3\InternalBin\Resource DVD\DVD_ART36\Artwork_Imagery\Icons - Illustrations\Internet Clouds web\cloud 2.png"/>
                  <p:cNvPicPr>
                    <a:picLocks noChangeAspect="1" noChangeArrowheads="1"/>
                  </p:cNvPicPr>
                  <p:nvPr/>
                </p:nvPicPr>
                <p:blipFill>
                  <a:blip r:embed="rId13" cstate="email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629294" y="2752306"/>
                    <a:ext cx="2718261" cy="13686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47" name="Picture 4" descr="\\SERVER3\InternalBin\Resource DVD\DVD_ART36\Artwork_Imagery\Icons - Illustrations\Internet Clouds web\Istock 5118882 - clouds and sky.png"/>
                  <p:cNvPicPr>
                    <a:picLocks noChangeAspect="1" noChangeArrowheads="1"/>
                  </p:cNvPicPr>
                  <p:nvPr/>
                </p:nvPicPr>
                <p:blipFill>
                  <a:blip r:embed="rId14" cstate="email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5308" y="2430293"/>
                    <a:ext cx="4033306" cy="2104676"/>
                  </a:xfrm>
                  <a:prstGeom prst="roundRect">
                    <a:avLst>
                      <a:gd name="adj" fmla="val 41433"/>
                    </a:avLst>
                  </a:prstGeom>
                  <a:noFill/>
                  <a:effectLst>
                    <a:softEdge rad="635000"/>
                  </a:effectLst>
                </p:spPr>
              </p:pic>
            </p:grpSp>
            <p:pic>
              <p:nvPicPr>
                <p:cNvPr id="241" name="Picture 4" descr="\\SERVER3\Restrict\FTP_Root\Clients\White_Whale\2-20113_Exec Tier - Bob Muglia GCIO Deck\ART\PNGs\iStock_8793491_cutout.png"/>
                <p:cNvPicPr>
                  <a:picLocks noChangeAspect="1" noChangeArrowheads="1"/>
                </p:cNvPicPr>
                <p:nvPr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6020911" y="1681007"/>
                  <a:ext cx="1495266" cy="3150469"/>
                </a:xfrm>
                <a:prstGeom prst="rect">
                  <a:avLst/>
                </a:prstGeom>
                <a:noFill/>
                <a:effectLst>
                  <a:outerShdw blurRad="393700" algn="ctr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242" name="Picture 5" descr="\\SERVER3\InternalBin\Resource DVD\DVD_ART36\Artwork_Imagery\Icons - Illustrations\Internet Clouds web\cloud 3.png"/>
                <p:cNvPicPr>
                  <a:picLocks noChangeAspect="1" noChangeArrowheads="1"/>
                </p:cNvPicPr>
                <p:nvPr/>
              </p:nvPicPr>
              <p:blipFill>
                <a:blip r:embed="rId16" cstate="email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86377" y="3650064"/>
                  <a:ext cx="4825786" cy="13866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3" name="Picture 9" descr="\\SERVER3\InternalBin\Resource DVD\DVD_ART36\Artwork_Imagery\Icons - Illustrations\Internet Clouds web\cloud 1.png"/>
                <p:cNvPicPr>
                  <a:picLocks noChangeAspect="1" noChangeArrowheads="1"/>
                </p:cNvPicPr>
                <p:nvPr/>
              </p:nvPicPr>
              <p:blipFill>
                <a:blip r:embed="rId17" cstate="email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624457" y="4230897"/>
                  <a:ext cx="4497724" cy="24747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4" name="Picture 9" descr="\\SERVER3\InternalBin\Resource DVD\DVD_ART36\Artwork_Imagery\Icons - Illustrations\Internet Clouds web\cloud 1.png"/>
                <p:cNvPicPr>
                  <a:picLocks noChangeAspect="1" noChangeArrowheads="1"/>
                </p:cNvPicPr>
                <p:nvPr/>
              </p:nvPicPr>
              <p:blipFill>
                <a:blip r:embed="rId22" cstate="email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0" y="4279232"/>
                  <a:ext cx="2967789" cy="1632915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239" name="ring" descr="S:\InternalBin\Resource DVD\DVD_ART36\Artwork_Imagery\Shapes\rings\silver orb frame 2.png"/>
              <p:cNvPicPr>
                <a:picLocks noChangeAspect="1" noChangeArrowheads="1"/>
              </p:cNvPicPr>
              <p:nvPr/>
            </p:nvPicPr>
            <p:blipFill>
              <a:blip r:embed="rId19" cstate="email"/>
              <a:stretch>
                <a:fillRect/>
              </a:stretch>
            </p:blipFill>
            <p:spPr bwMode="auto">
              <a:xfrm>
                <a:off x="6934200" y="2921739"/>
                <a:ext cx="1828799" cy="1824204"/>
              </a:xfrm>
              <a:prstGeom prst="rect">
                <a:avLst/>
              </a:prstGeom>
              <a:noFill/>
              <a:effectLst>
                <a:outerShdw blurRad="127000" algn="ctr" rotWithShape="0">
                  <a:prstClr val="black">
                    <a:alpha val="60000"/>
                  </a:prstClr>
                </a:outerShdw>
              </a:effectLst>
            </p:spPr>
          </p:pic>
        </p:grpSp>
      </p:grpSp>
      <p:sp>
        <p:nvSpPr>
          <p:cNvPr id="248" name="Rectangle 247"/>
          <p:cNvSpPr/>
          <p:nvPr/>
        </p:nvSpPr>
        <p:spPr>
          <a:xfrm>
            <a:off x="6172200" y="5486400"/>
            <a:ext cx="1447800" cy="5909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31775" indent="-231775" algn="ctr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effectLst>
                  <a:glow rad="228600">
                    <a:srgbClr val="AD4C6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Amazon‘s Dynamo</a:t>
            </a:r>
            <a:endParaRPr lang="en-US" b="1" dirty="0">
              <a:gradFill>
                <a:gsLst>
                  <a:gs pos="0">
                    <a:srgbClr val="FFFFFF"/>
                  </a:gs>
                  <a:gs pos="86000">
                    <a:srgbClr val="FFFFFF"/>
                  </a:gs>
                </a:gsLst>
                <a:lin ang="5400000" scaled="0"/>
              </a:gradFill>
              <a:effectLst>
                <a:glow rad="228600">
                  <a:srgbClr val="AD4C66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0" name="Rectangle 249"/>
          <p:cNvSpPr/>
          <p:nvPr/>
        </p:nvSpPr>
        <p:spPr>
          <a:xfrm>
            <a:off x="1905000" y="1676400"/>
            <a:ext cx="1447800" cy="5909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31775" indent="-231775" algn="ctr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effectLst>
                  <a:glow rad="228600">
                    <a:srgbClr val="AD4C6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Google's </a:t>
            </a:r>
            <a:r>
              <a:rPr lang="en-US" b="1" dirty="0" err="1" smtClean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effectLst>
                  <a:glow rad="228600">
                    <a:srgbClr val="AD4C6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Bigtable</a:t>
            </a:r>
            <a:endParaRPr lang="en-US" b="1" dirty="0" smtClean="0">
              <a:gradFill>
                <a:gsLst>
                  <a:gs pos="0">
                    <a:srgbClr val="FFFFFF"/>
                  </a:gs>
                  <a:gs pos="86000">
                    <a:srgbClr val="FFFFFF"/>
                  </a:gs>
                </a:gsLst>
                <a:lin ang="5400000" scaled="0"/>
              </a:gradFill>
              <a:effectLst>
                <a:glow rad="228600">
                  <a:srgbClr val="AD4C66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1" name="Rectangle 250"/>
          <p:cNvSpPr/>
          <p:nvPr/>
        </p:nvSpPr>
        <p:spPr>
          <a:xfrm>
            <a:off x="7315200" y="2057400"/>
            <a:ext cx="1676400" cy="5909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31775" indent="-231775" algn="ctr">
              <a:lnSpc>
                <a:spcPct val="90000"/>
              </a:lnSpc>
              <a:spcBef>
                <a:spcPct val="20000"/>
              </a:spcBef>
            </a:pPr>
            <a:r>
              <a:rPr lang="en-US" b="1" dirty="0" err="1" smtClean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effectLst>
                  <a:glow rad="228600">
                    <a:srgbClr val="AD4C6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Facebook’s</a:t>
            </a:r>
            <a:r>
              <a:rPr lang="en-US" b="1" dirty="0" smtClean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effectLst>
                  <a:glow rad="228600">
                    <a:srgbClr val="AD4C6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Cassandra</a:t>
            </a:r>
          </a:p>
        </p:txBody>
      </p:sp>
      <p:sp>
        <p:nvSpPr>
          <p:cNvPr id="252" name="Rectangle 251"/>
          <p:cNvSpPr/>
          <p:nvPr/>
        </p:nvSpPr>
        <p:spPr>
          <a:xfrm>
            <a:off x="1447800" y="4876800"/>
            <a:ext cx="1524000" cy="5909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31775" indent="-231775" algn="ctr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effectLst>
                  <a:glow rad="228600">
                    <a:srgbClr val="AD4C6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Yahoo’s PNUTS</a:t>
            </a:r>
          </a:p>
        </p:txBody>
      </p:sp>
      <p:sp>
        <p:nvSpPr>
          <p:cNvPr id="254" name="Footer Placeholder 2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Cloud Data Storage - Maedeh Tashakkorian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1" grpId="0" animBg="1"/>
      <p:bldP spid="248" grpId="2"/>
      <p:bldP spid="248" grpId="3"/>
      <p:bldP spid="250" grpId="1"/>
      <p:bldP spid="251" grpId="0"/>
      <p:bldP spid="251" grpId="1"/>
      <p:bldP spid="252" grpId="0"/>
      <p:bldP spid="25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err="1" smtClean="0">
                <a:solidFill>
                  <a:schemeClr val="accent5">
                    <a:lumMod val="50000"/>
                  </a:schemeClr>
                </a:solidFill>
              </a:rPr>
              <a:t>MapReduce</a:t>
            </a:r>
            <a:endParaRPr lang="en-US" sz="5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429000" y="3886200"/>
            <a:ext cx="4343400" cy="1752600"/>
          </a:xfrm>
        </p:spPr>
        <p:txBody>
          <a:bodyPr/>
          <a:lstStyle/>
          <a:p>
            <a:pPr algn="l">
              <a:lnSpc>
                <a:spcPct val="96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GB" sz="2000" dirty="0" err="1" smtClean="0">
                <a:solidFill>
                  <a:schemeClr val="bg1">
                    <a:lumMod val="50000"/>
                  </a:schemeClr>
                </a:solidFill>
              </a:rPr>
              <a:t>MapReduce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algn="l">
              <a:lnSpc>
                <a:spcPct val="96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Examples</a:t>
            </a:r>
          </a:p>
          <a:p>
            <a:pPr algn="l">
              <a:lnSpc>
                <a:spcPct val="96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Execution Overview</a:t>
            </a:r>
          </a:p>
          <a:p>
            <a:pPr algn="l">
              <a:lnSpc>
                <a:spcPct val="96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Fault Tolerance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Cloud Data Storage - Maedeh </a:t>
            </a:r>
            <a:r>
              <a:rPr lang="en-US" dirty="0" err="1" smtClean="0"/>
              <a:t>Tashakkorian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is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MapReduce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50" y="1600200"/>
            <a:ext cx="6686550" cy="4525963"/>
          </a:xfrm>
        </p:spPr>
        <p:txBody>
          <a:bodyPr rtlCol="0">
            <a:normAutofit/>
          </a:bodyPr>
          <a:lstStyle/>
          <a:p>
            <a:pPr>
              <a:lnSpc>
                <a:spcPct val="96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/>
              <a:t>A programming model</a:t>
            </a:r>
            <a:endParaRPr lang="en-GB" dirty="0" smtClean="0"/>
          </a:p>
          <a:p>
            <a:pPr>
              <a:lnSpc>
                <a:spcPct val="96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Input data is large</a:t>
            </a:r>
          </a:p>
          <a:p>
            <a:pPr>
              <a:lnSpc>
                <a:spcPct val="96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Want to use 1000s of CPUs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gray">
          <a:xfrm>
            <a:off x="2057400" y="3429000"/>
            <a:ext cx="3262333" cy="3048000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gray">
          <a:xfrm>
            <a:off x="2267782" y="3603968"/>
            <a:ext cx="2723338" cy="2544419"/>
          </a:xfrm>
          <a:prstGeom prst="ellipse">
            <a:avLst/>
          </a:prstGeom>
          <a:gradFill rotWithShape="1">
            <a:gsLst>
              <a:gs pos="0">
                <a:srgbClr val="2F7ADF">
                  <a:gamma/>
                  <a:tint val="56471"/>
                  <a:invGamma/>
                </a:srgbClr>
              </a:gs>
              <a:gs pos="100000">
                <a:srgbClr val="2F7ADF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4271978" y="3564834"/>
            <a:ext cx="4186222" cy="39756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5AB14B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 defTabSz="914400" eaLnBrk="0" hangingPunct="0"/>
            <a:r>
              <a:rPr lang="en-US" sz="1600" b="1" kern="0" dirty="0" smtClean="0">
                <a:solidFill>
                  <a:srgbClr val="0F3C7D"/>
                </a:solidFill>
              </a:rPr>
              <a:t>User-defined functions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F3C7D"/>
              </a:solidFill>
              <a:effectLst/>
              <a:uLnTx/>
              <a:uFillTx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gray">
          <a:xfrm>
            <a:off x="4602178" y="4099497"/>
            <a:ext cx="4186222" cy="39630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rgbClr val="83B7E7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 defTabSz="914400" eaLnBrk="0" hangingPunct="0"/>
            <a:r>
              <a:rPr lang="en-US" sz="1600" b="1" kern="0" dirty="0" smtClean="0">
                <a:solidFill>
                  <a:srgbClr val="0F3C7D"/>
                </a:solidFill>
              </a:rPr>
              <a:t>simple and powerful interface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F3C7D"/>
              </a:solidFill>
              <a:effectLst/>
              <a:uLnTx/>
              <a:uFillTx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4868641" y="4631633"/>
            <a:ext cx="4184464" cy="39756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5AB14B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 defTabSz="914400" eaLnBrk="0" hangingPunct="0"/>
            <a:r>
              <a:rPr lang="en-US" sz="1600" b="1" kern="0" dirty="0" smtClean="0">
                <a:solidFill>
                  <a:srgbClr val="0F3C7D"/>
                </a:solidFill>
              </a:rPr>
              <a:t>Automatic parallelization and distribution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F3C7D"/>
              </a:solidFill>
              <a:effectLst/>
              <a:uLnTx/>
              <a:uFillTx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4602178" y="5125277"/>
            <a:ext cx="4186222" cy="39756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rgbClr val="83B7E7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 defTabSz="914400" eaLnBrk="0" hangingPunct="0"/>
            <a:r>
              <a:rPr lang="en-US" sz="1600" b="1" kern="0" dirty="0" smtClean="0">
                <a:solidFill>
                  <a:srgbClr val="0F3C7D"/>
                </a:solidFill>
              </a:rPr>
              <a:t>Fault-tolerance and I/O scheduling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F3C7D"/>
              </a:solidFill>
              <a:effectLst/>
              <a:uLnTx/>
              <a:uFillTx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gray">
          <a:xfrm>
            <a:off x="4271978" y="5658677"/>
            <a:ext cx="4186222" cy="39756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5AB14B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 defTabSz="914400" eaLnBrk="0" hangingPunct="0"/>
            <a:r>
              <a:rPr lang="en-US" sz="1600" b="1" kern="0" dirty="0" smtClean="0">
                <a:solidFill>
                  <a:srgbClr val="0F3C7D"/>
                </a:solidFill>
              </a:rPr>
              <a:t>Monitoring &amp; status updates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gray">
          <a:xfrm>
            <a:off x="2514600" y="4414684"/>
            <a:ext cx="204313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lvl="0" algn="ctr" defTabSz="914400" eaLnBrk="0" hangingPunct="0"/>
            <a:r>
              <a:rPr lang="en-US" sz="24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MapReduce</a:t>
            </a:r>
            <a:endParaRPr lang="en-US" sz="2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0" algn="ctr" defTabSz="914400" eaLnBrk="0" hangingPunct="0"/>
            <a:r>
              <a:rPr lang="en-US" sz="2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Provides: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11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119</Template>
  <TotalTime>387</TotalTime>
  <Words>911</Words>
  <Application>Microsoft Office PowerPoint</Application>
  <PresentationFormat>On-screen Show (4:3)</PresentationFormat>
  <Paragraphs>145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119</vt:lpstr>
      <vt:lpstr>1_119</vt:lpstr>
      <vt:lpstr>Cloud Data Storage</vt:lpstr>
      <vt:lpstr>Outline</vt:lpstr>
      <vt:lpstr>Motivation</vt:lpstr>
      <vt:lpstr>Storage as a Servise (StaaS)</vt:lpstr>
      <vt:lpstr>Cloud providers</vt:lpstr>
      <vt:lpstr>Cloud storage challenges</vt:lpstr>
      <vt:lpstr>Existing Systems and Services</vt:lpstr>
      <vt:lpstr>MapReduce</vt:lpstr>
      <vt:lpstr>What is MapReduce?</vt:lpstr>
      <vt:lpstr>MapReduce Concept</vt:lpstr>
      <vt:lpstr>Examples</vt:lpstr>
      <vt:lpstr>Execution Overview</vt:lpstr>
      <vt:lpstr>Example for MapReduce</vt:lpstr>
      <vt:lpstr>Map output</vt:lpstr>
      <vt:lpstr>Reduce Input</vt:lpstr>
      <vt:lpstr>Reduce Output</vt:lpstr>
      <vt:lpstr>Fault Tolerance</vt:lpstr>
      <vt:lpstr>References</vt:lpstr>
      <vt:lpstr>References (cont’d)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Data Storage</dc:title>
  <dc:creator>Maedeh Tashakkorian</dc:creator>
  <cp:keywords>Cloud computing, Storage, MapReduce</cp:keywords>
  <dc:description>Feb 2011</dc:description>
  <cp:lastModifiedBy>LAMAK</cp:lastModifiedBy>
  <cp:revision>43</cp:revision>
  <dcterms:created xsi:type="dcterms:W3CDTF">2011-02-07T08:26:37Z</dcterms:created>
  <dcterms:modified xsi:type="dcterms:W3CDTF">2011-02-07T15:38:45Z</dcterms:modified>
  <cp:category/>
  <cp:contentStatus>Feb 2011</cp:contentStatus>
</cp:coreProperties>
</file>