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7" r:id="rId3"/>
    <p:sldId id="258" r:id="rId4"/>
    <p:sldId id="259" r:id="rId5"/>
    <p:sldId id="261" r:id="rId6"/>
    <p:sldId id="298" r:id="rId7"/>
    <p:sldId id="299" r:id="rId8"/>
    <p:sldId id="262" r:id="rId9"/>
    <p:sldId id="283" r:id="rId10"/>
    <p:sldId id="284" r:id="rId11"/>
    <p:sldId id="285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7" r:id="rId28"/>
    <p:sldId id="286" r:id="rId29"/>
    <p:sldId id="288" r:id="rId30"/>
    <p:sldId id="289" r:id="rId31"/>
    <p:sldId id="290" r:id="rId32"/>
    <p:sldId id="282" r:id="rId33"/>
    <p:sldId id="291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066D-3194-43DB-AEAE-852FC880819E}" type="datetimeFigureOut">
              <a:rPr lang="en-US" smtClean="0"/>
              <a:pPr/>
              <a:t>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A772-E40A-47E2-813D-488B11564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A772-E40A-47E2-813D-488B115648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Interoperability Between Clouds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4F0B2B-778F-405E-8D53-20662D5BB6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Interoperability Between Clouds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4F0B2B-778F-405E-8D53-20662D5BB66D}" type="slidenum">
              <a:rPr lang="en-US" smtClean="0"/>
              <a:pPr/>
              <a:t>‹#›</a:t>
            </a:fld>
            <a:r>
              <a:rPr lang="en-US" dirty="0" smtClean="0"/>
              <a:t> of&lt;P#&gt;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.mohammadyani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f.org/" TargetMode="External"/><Relationship Id="rId2" Type="http://schemas.openxmlformats.org/officeDocument/2006/relationships/hyperlink" Target="http://www.dmtf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tera.com/AppLogic/" TargetMode="External"/><Relationship Id="rId2" Type="http://schemas.openxmlformats.org/officeDocument/2006/relationships/hyperlink" Target="http://www.ogf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ujitsu.com/au/services/infrastructure/cloud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stage.vambenepe.com/" TargetMode="External"/><Relationship Id="rId3" Type="http://schemas.openxmlformats.org/officeDocument/2006/relationships/hyperlink" Target="http://www.dmtf.org/" TargetMode="External"/><Relationship Id="rId7" Type="http://schemas.openxmlformats.org/officeDocument/2006/relationships/hyperlink" Target="http://www.infoworld.com/" TargetMode="External"/><Relationship Id="rId2" Type="http://schemas.openxmlformats.org/officeDocument/2006/relationships/hyperlink" Target="http://www.research.att.com/export/sites/att_labs/techdocs/TD_100222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puter.org/portal/web/computingnow/archive/news031" TargetMode="External"/><Relationship Id="rId5" Type="http://schemas.openxmlformats.org/officeDocument/2006/relationships/hyperlink" Target="http://blogs.vmware.com/vcloud/2010/08/a-big-cloud-challenge-cross-stack-portability.html" TargetMode="External"/><Relationship Id="rId4" Type="http://schemas.openxmlformats.org/officeDocument/2006/relationships/hyperlink" Target="http://www.bdstrategy.com.au/cloud-computing/12-cloud-computin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e-clou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3886200"/>
          </a:xfrm>
        </p:spPr>
        <p:txBody>
          <a:bodyPr>
            <a:normAutofit/>
          </a:bodyPr>
          <a:lstStyle/>
          <a:p>
            <a:endParaRPr lang="en-US" sz="6000" dirty="0" smtClean="0">
              <a:solidFill>
                <a:schemeClr val="tx1"/>
              </a:solidFill>
            </a:endParaRPr>
          </a:p>
          <a:p>
            <a:r>
              <a:rPr lang="en-GB" sz="2200" b="1" dirty="0" err="1" smtClean="0">
                <a:solidFill>
                  <a:schemeClr val="tx1"/>
                </a:solidFill>
              </a:rPr>
              <a:t>By:Shabboo</a:t>
            </a:r>
            <a:r>
              <a:rPr lang="en-GB" sz="2200" b="1" dirty="0" smtClean="0">
                <a:solidFill>
                  <a:schemeClr val="tx1"/>
                </a:solidFill>
              </a:rPr>
              <a:t> </a:t>
            </a:r>
            <a:r>
              <a:rPr lang="en-GB" sz="2200" b="1" dirty="0" err="1" smtClean="0">
                <a:solidFill>
                  <a:schemeClr val="tx1"/>
                </a:solidFill>
              </a:rPr>
              <a:t>Mohammadyani</a:t>
            </a:r>
            <a:endParaRPr lang="en-GB" sz="2200" b="1" dirty="0" smtClean="0">
              <a:solidFill>
                <a:schemeClr val="tx1"/>
              </a:solidFill>
            </a:endParaRPr>
          </a:p>
          <a:p>
            <a:r>
              <a:rPr lang="en-GB" sz="2200" b="1" dirty="0" smtClean="0">
                <a:solidFill>
                  <a:schemeClr val="tx1"/>
                </a:solidFill>
              </a:rPr>
              <a:t>Final Course Seminar,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Advanced Topics in Information Systems – Cloud Computing</a:t>
            </a:r>
            <a:endParaRPr lang="en-GB" sz="2200" b="1" dirty="0" smtClean="0">
              <a:solidFill>
                <a:schemeClr val="tx1"/>
              </a:solidFill>
            </a:endParaRPr>
          </a:p>
          <a:p>
            <a:r>
              <a:rPr lang="en-GB" sz="2200" b="1" dirty="0" smtClean="0">
                <a:solidFill>
                  <a:schemeClr val="tx1"/>
                </a:solidFill>
                <a:hlinkClick r:id="rId3"/>
              </a:rPr>
              <a:t>Sh.mohammadyani@gmail.com</a:t>
            </a:r>
            <a:endParaRPr lang="en-GB" sz="2200" b="1" dirty="0" smtClean="0">
              <a:solidFill>
                <a:schemeClr val="tx1"/>
              </a:solidFill>
            </a:endParaRPr>
          </a:p>
          <a:p>
            <a:r>
              <a:rPr lang="en-GB" sz="2200" b="1" dirty="0" smtClean="0">
                <a:solidFill>
                  <a:schemeClr val="tx1"/>
                </a:solidFill>
              </a:rPr>
              <a:t>Mazandaran University of Science and Technology  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Supervisor</a:t>
            </a:r>
            <a:r>
              <a:rPr lang="en-GB" sz="2200" b="1" dirty="0" smtClean="0">
                <a:solidFill>
                  <a:schemeClr val="tx1"/>
                </a:solidFill>
              </a:rPr>
              <a:t>: Hadi  </a:t>
            </a:r>
            <a:r>
              <a:rPr lang="en-GB" sz="2200" b="1" dirty="0" smtClean="0">
                <a:solidFill>
                  <a:schemeClr val="tx1"/>
                </a:solidFill>
              </a:rPr>
              <a:t>Salimi</a:t>
            </a:r>
          </a:p>
          <a:p>
            <a:endParaRPr lang="en-GB" sz="6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305800" cy="1447800"/>
          </a:xfrm>
        </p:spPr>
        <p:txBody>
          <a:bodyPr>
            <a:noAutofit/>
          </a:bodyPr>
          <a:lstStyle/>
          <a:p>
            <a:r>
              <a:rPr sz="4800" b="1" i="1" dirty="0" smtClean="0">
                <a:solidFill>
                  <a:schemeClr val="bg1"/>
                </a:solidFill>
                <a:latin typeface="+mn-lt"/>
              </a:rPr>
              <a:t>Cloud Interoperability</a:t>
            </a:r>
            <a:endParaRPr lang="en-US" sz="4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Will Cloud Computing Be Open and Interoperable?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609600" y="1524000"/>
            <a:ext cx="7772400" cy="4572000"/>
          </a:xfrm>
        </p:spPr>
        <p:txBody>
          <a:bodyPr/>
          <a:lstStyle/>
          <a:p>
            <a:pPr lvl="0"/>
            <a:r>
              <a:rPr lang="en-US" dirty="0" smtClean="0"/>
              <a:t>Standard deployment packaging format</a:t>
            </a:r>
          </a:p>
          <a:p>
            <a:pPr lvl="0"/>
            <a:r>
              <a:rPr lang="en-US" dirty="0" smtClean="0"/>
              <a:t>Standard Cloud security best practices</a:t>
            </a:r>
          </a:p>
          <a:p>
            <a:pPr lvl="0"/>
            <a:r>
              <a:rPr lang="en-US" dirty="0" smtClean="0"/>
              <a:t>Standard common Cloud API</a:t>
            </a:r>
          </a:p>
          <a:p>
            <a:pPr lvl="0"/>
            <a:r>
              <a:rPr lang="en-US" dirty="0" smtClean="0"/>
              <a:t>Develop interoperability and compliance programs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Line Callout 2 9" hidden="1"/>
          <p:cNvSpPr/>
          <p:nvPr/>
        </p:nvSpPr>
        <p:spPr>
          <a:xfrm>
            <a:off x="6858000" y="2438400"/>
            <a:ext cx="2133600" cy="1600200"/>
          </a:xfrm>
          <a:prstGeom prst="borderCallout2">
            <a:avLst>
              <a:gd name="adj1" fmla="val 24904"/>
              <a:gd name="adj2" fmla="val 238"/>
              <a:gd name="adj3" fmla="val 33695"/>
              <a:gd name="adj4" fmla="val -29194"/>
              <a:gd name="adj5" fmla="val 81731"/>
              <a:gd name="adj6" fmla="val -433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 of Resources and </a:t>
            </a:r>
            <a:r>
              <a:rPr lang="en-US" dirty="0" smtClean="0"/>
              <a:t>Service</a:t>
            </a:r>
            <a:endParaRPr lang="en-US" dirty="0"/>
          </a:p>
          <a:p>
            <a:pPr algn="ctr"/>
            <a:r>
              <a:rPr lang="en-US" dirty="0"/>
              <a:t>Catalog</a:t>
            </a:r>
          </a:p>
        </p:txBody>
      </p:sp>
      <p:pic>
        <p:nvPicPr>
          <p:cNvPr id="7" name="Picture 6" descr="SimpleAPIforClou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05200"/>
            <a:ext cx="6477000" cy="2743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Will Cloud Computing Be Open and Interoperable?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609600" y="1371600"/>
            <a:ext cx="7772400" cy="4572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Standard deployment packaging format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Standard Cloud security best practices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Standard common Cloud API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Develop interoperability and compliance programs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10" name="Line Callout 2 9" hidden="1"/>
          <p:cNvSpPr/>
          <p:nvPr/>
        </p:nvSpPr>
        <p:spPr>
          <a:xfrm>
            <a:off x="6858000" y="2438400"/>
            <a:ext cx="2133600" cy="1600200"/>
          </a:xfrm>
          <a:prstGeom prst="borderCallout2">
            <a:avLst>
              <a:gd name="adj1" fmla="val 24904"/>
              <a:gd name="adj2" fmla="val 238"/>
              <a:gd name="adj3" fmla="val 33695"/>
              <a:gd name="adj4" fmla="val -29194"/>
              <a:gd name="adj5" fmla="val 81731"/>
              <a:gd name="adj6" fmla="val -433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 of Resources and </a:t>
            </a:r>
            <a:r>
              <a:rPr lang="en-US" dirty="0" smtClean="0"/>
              <a:t>Service</a:t>
            </a:r>
            <a:endParaRPr lang="en-US" dirty="0"/>
          </a:p>
          <a:p>
            <a:pPr algn="ctr"/>
            <a:r>
              <a:rPr lang="en-US" dirty="0"/>
              <a:t>Catalog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Interoperability Approaches 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8001000" cy="4572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Development of interoperability standards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Unified Cloud Interface/Cloud Broker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Enterprise Cloud Orchestration Platform /Orchestration layer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DMF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Development of Interoperability Standards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33400" y="1371600"/>
            <a:ext cx="7772400" cy="4572000"/>
          </a:xfrm>
        </p:spPr>
        <p:txBody>
          <a:bodyPr/>
          <a:lstStyle/>
          <a:p>
            <a:pPr lvl="0"/>
            <a:r>
              <a:rPr lang="en-US" dirty="0" smtClean="0"/>
              <a:t>The distributed management task force's Open Virtualization Format (OVF) standard (</a:t>
            </a:r>
            <a:r>
              <a:rPr lang="en-US" dirty="0" smtClean="0">
                <a:hlinkClick r:id="rId2"/>
              </a:rPr>
              <a:t>http://www.dmtf.org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Open grid forum's Open Cloud Computing Interface (OCCI) (</a:t>
            </a:r>
            <a:r>
              <a:rPr lang="en-US" dirty="0" smtClean="0">
                <a:hlinkClick r:id="rId3"/>
              </a:rPr>
              <a:t>http://www.ogf.org/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Unified Cloud Interface/Cloud Broker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Unified Cloud Interface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371600"/>
            <a:ext cx="83058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Unify various Cloud APIs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common interface for the interaction between remote platforms, networks,…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Having a common set of Cloud definitions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important parts are a specification and a schema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Address both the platforms as service offerings as well as infrastructure Cloud platforms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Unified Cloud Interface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33400" y="1295400"/>
            <a:ext cx="8077200" cy="1981200"/>
          </a:xfrm>
        </p:spPr>
        <p:txBody>
          <a:bodyPr>
            <a:noAutofit/>
          </a:bodyPr>
          <a:lstStyle/>
          <a:p>
            <a:r>
              <a:rPr lang="en-US" dirty="0" smtClean="0"/>
              <a:t>Unify various Cloud APIs </a:t>
            </a:r>
          </a:p>
          <a:p>
            <a:pPr lvl="1"/>
            <a:r>
              <a:rPr lang="en-US" sz="2600" dirty="0" smtClean="0"/>
              <a:t>Abstract API behind an open and standardized Cloud interface</a:t>
            </a:r>
          </a:p>
          <a:p>
            <a:pPr lvl="1"/>
            <a:r>
              <a:rPr lang="en-US" sz="2600" dirty="0" smtClean="0"/>
              <a:t>Key driver: create an API about other APIs.</a:t>
            </a:r>
          </a:p>
        </p:txBody>
      </p:sp>
      <p:pic>
        <p:nvPicPr>
          <p:cNvPr id="6" name="Picture 5" descr="imag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24200"/>
            <a:ext cx="7620000" cy="29575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Unified Cloud Interface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838200" y="1371600"/>
            <a:ext cx="77724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A common interface for the interaction between remote platforms, networks, ….</a:t>
            </a:r>
          </a:p>
          <a:p>
            <a:pPr>
              <a:buNone/>
            </a:pPr>
            <a:endParaRPr lang="en-US" sz="2400" b="1" dirty="0" smtClean="0"/>
          </a:p>
        </p:txBody>
      </p:sp>
      <p:pic>
        <p:nvPicPr>
          <p:cNvPr id="2051" name="Picture 3" descr="C:\Users\shabboo\Desktop\mohem\Untitle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7060879" cy="3468502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Unified Cloud Interface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85800" y="1371600"/>
            <a:ext cx="77724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Unify various Cloud APIs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common interface for the interaction between remote platforms, networks,…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Having a common set of Cloud definitions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important parts are a specification and a schema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Address both the platforms as service offerings as well as infrastructure Cloud platforms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Enterprise Cloud Orchestration Platform /Orchestration Layer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Outlines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858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Interoperability challenges </a:t>
            </a:r>
          </a:p>
          <a:p>
            <a:r>
              <a:rPr lang="en-US" dirty="0" smtClean="0"/>
              <a:t>Interoperability approaches 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References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Enterprise Cloud Orchestration Platform /Orchestration layer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Cordys</a:t>
            </a:r>
            <a:r>
              <a:rPr lang="en-US" dirty="0" smtClean="0"/>
              <a:t> delivers an enterprise Cloud orchestration platform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Rightscale</a:t>
            </a:r>
            <a:r>
              <a:rPr lang="en-US" dirty="0" smtClean="0"/>
              <a:t> provides an orchestration layer/Cloud management platform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CSC has recently announced Cloud orchestration services for Cloud services integration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Enterprise Cloud Orchestration Platform 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Different Cloud service providers can register the Cloud services that they offer with the orchestration layer.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It can use user-computer interface (UCI) for interacting with different CSPs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Client uses only one single API offered by the orchestration layer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Enterprise Cloud Orchestration Platform  Challenges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Service level management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volumes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Platform support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Enterprise Cloud Orchestration Platform  Challenges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2954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Service level management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volumes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Platform support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438400"/>
            <a:ext cx="4943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Enterprise Cloud Orchestration Platform  Challenges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Service level management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volumes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Platform support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Others</a:t>
            </a:r>
          </a:p>
        </p:txBody>
      </p:sp>
      <p:pic>
        <p:nvPicPr>
          <p:cNvPr id="6" name="Picture 5" descr="1s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676400"/>
            <a:ext cx="4648200" cy="4267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/>
              <a:t>Enterprise Cloud Orchestration Platform  Challenges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Service level management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volumes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Platform support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DMF</a:t>
            </a:r>
            <a:r>
              <a:rPr lang="en-US" sz="3200" b="1" dirty="0" smtClean="0"/>
              <a:t>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DMF (Data-centric Management Framework) is a Cloud orchestration programming and execution framework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DMF models resources and their state as structured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Access and update resource data and  handle exceptions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DMF Scenario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780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0" y="1371600"/>
            <a:ext cx="3962400" cy="4572000"/>
          </a:xfrm>
        </p:spPr>
        <p:txBody>
          <a:bodyPr/>
          <a:lstStyle/>
          <a:p>
            <a:r>
              <a:rPr lang="en-US" dirty="0" smtClean="0"/>
              <a:t>(a) Initial setup with a VM and its associated storage in Datacenter East</a:t>
            </a:r>
          </a:p>
          <a:p>
            <a:r>
              <a:rPr lang="en-US" dirty="0" smtClean="0"/>
              <a:t>(b) VPN is established between the two data centers</a:t>
            </a:r>
          </a:p>
          <a:p>
            <a:r>
              <a:rPr lang="en-US" dirty="0" smtClean="0"/>
              <a:t>(c) Traffic between the clients and the VM takes the direct path to Datacenter West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DMF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57200" y="1371600"/>
            <a:ext cx="4800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Maintains a conceptually centralized data repository of all the resources</a:t>
            </a:r>
          </a:p>
          <a:p>
            <a:r>
              <a:rPr lang="en-US" dirty="0" smtClean="0"/>
              <a:t>For every resource object, there are two copies:</a:t>
            </a:r>
          </a:p>
          <a:p>
            <a:pPr lvl="1"/>
            <a:r>
              <a:rPr lang="en-US" dirty="0" smtClean="0"/>
              <a:t>Primary copy at the physical layer</a:t>
            </a:r>
          </a:p>
          <a:p>
            <a:pPr lvl="1"/>
            <a:r>
              <a:rPr lang="en-US" dirty="0" smtClean="0"/>
              <a:t> Secondary copy at the logical layer.</a:t>
            </a:r>
          </a:p>
          <a:p>
            <a:r>
              <a:rPr lang="en-US" dirty="0" smtClean="0"/>
              <a:t>Views are used to reason about the current </a:t>
            </a:r>
          </a:p>
          <a:p>
            <a:r>
              <a:rPr lang="en-US" dirty="0" smtClean="0"/>
              <a:t>Constraints specify the policies that reflect service and engineering rules</a:t>
            </a:r>
          </a:p>
          <a:p>
            <a:pPr lvl="1"/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0" y="12192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DMF  (cont’d)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533400" y="1371600"/>
            <a:ext cx="45720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Actions are the atomic operations that the resources provide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Transactions specified in stored procedures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5400" y="12954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772400" cy="838200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 smtClean="0">
                <a:solidFill>
                  <a:schemeClr val="tx1"/>
                </a:solidFill>
              </a:rPr>
              <a:t>Interoperability between Clouds?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Introduction 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7772400" cy="2971800"/>
          </a:xfrm>
        </p:spPr>
        <p:txBody>
          <a:bodyPr/>
          <a:lstStyle/>
          <a:p>
            <a:r>
              <a:rPr lang="en-US" sz="2800" dirty="0" smtClean="0"/>
              <a:t>Ability to use the Cloud services provided by multiple vendors</a:t>
            </a:r>
          </a:p>
          <a:p>
            <a:pPr lvl="0"/>
            <a:r>
              <a:rPr lang="en-US" sz="2800" dirty="0" smtClean="0"/>
              <a:t>Ability to move data and code from one Cloud to another or back to the enterprise(portability)</a:t>
            </a:r>
          </a:p>
          <a:p>
            <a:endParaRPr lang="en-US" dirty="0"/>
          </a:p>
        </p:txBody>
      </p:sp>
      <p:pic>
        <p:nvPicPr>
          <p:cNvPr id="12" name="Picture 11" descr="super-mario-cloud-computin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038600"/>
            <a:ext cx="7391400" cy="167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DMF  Data Model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533400" y="1295400"/>
            <a:ext cx="48768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Each tree node is an object (entity)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 entity may have multiple attributes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One-to-many and one-to-one relations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DMF Language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685800" y="1219200"/>
            <a:ext cx="84582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programming language of DMF is a domain-specific language for query processing and data manipulation of structured data that supports: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Views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Constraints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Stored procedures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DMF  Transaction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7772400" cy="243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Transaction is the basic unit of orchestration in DMF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Transactions are atomic, consistent, isolated and durable and are realized in DMF as stored procedures</a:t>
            </a:r>
          </a:p>
          <a:p>
            <a:pPr lvl="2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754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DMF (Data-centric Management Framework)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33400" y="1371600"/>
            <a:ext cx="8610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execution of transaction occurs in two phases: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First phase: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All operations in the transaction are executed at the logical layer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At the end of this phase, all integrity constraints are checked on the logical model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Second phase: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Re-plays all the actions in the execution log, executing the physical variant of each action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If any action fails during the second phase, the transaction is aborted in both layers</a:t>
            </a:r>
          </a:p>
          <a:p>
            <a:pPr lvl="2">
              <a:lnSpc>
                <a:spcPct val="150000"/>
              </a:lnSpc>
            </a:pPr>
            <a:endParaRPr lang="en-US" dirty="0" smtClean="0"/>
          </a:p>
          <a:p>
            <a:pPr lvl="2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Related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09600" y="1371600"/>
            <a:ext cx="8153400" cy="4800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Development of interoperability standards: for example the distributed management task force's Open Virtualization Format (OVF) standard (http://www.dmtf.org) or open grid forum's Open Cloud Computing Interface (OCCI) (</a:t>
            </a:r>
            <a:r>
              <a:rPr lang="en-US" dirty="0" smtClean="0">
                <a:hlinkClick r:id="rId2"/>
              </a:rPr>
              <a:t>http://www.ogf.org/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Creation of cross-cloud management tools: for example the </a:t>
            </a:r>
            <a:r>
              <a:rPr lang="en-US" dirty="0" err="1" smtClean="0"/>
              <a:t>Deltacloud</a:t>
            </a:r>
            <a:r>
              <a:rPr lang="en-US" dirty="0" smtClean="0"/>
              <a:t> open source project (http://deltacloud.org) sponsored by Red Hat or 3Tera's (now CA) </a:t>
            </a:r>
            <a:r>
              <a:rPr lang="en-US" dirty="0" err="1" smtClean="0"/>
              <a:t>AppLogic</a:t>
            </a:r>
            <a:r>
              <a:rPr lang="en-US" dirty="0" smtClean="0"/>
              <a:t> Platform (</a:t>
            </a:r>
            <a:r>
              <a:rPr lang="en-US" dirty="0" smtClean="0">
                <a:hlinkClick r:id="rId3"/>
              </a:rPr>
              <a:t>http://www.3tera.com/AppLogic/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Provision of Cloud management services: for example this month Fujitsu Australia has begun to offer a single point of customer interaction for the provision and coordination of any type of Cloud service (</a:t>
            </a:r>
            <a:r>
              <a:rPr lang="en-US" dirty="0" smtClean="0">
                <a:hlinkClick r:id="rId4"/>
              </a:rPr>
              <a:t>http://www.fujitsu.com/au/services/infrastructure/cloud/</a:t>
            </a:r>
            <a:r>
              <a:rPr lang="en-US" dirty="0" smtClean="0"/>
              <a:t>).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85800" y="13716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There are different clouds from companies such as Microsoft, Amazon, IBM, and Google, but a lack of interoperability between them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Interoperability and standardization have huge impact on the cloud adoption and usage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Enterprises do not wish to tie their applications to specific providers’ remote infrastructure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References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81000" y="1295400"/>
            <a:ext cx="8382000" cy="518160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Parameswaran</a:t>
            </a:r>
            <a:r>
              <a:rPr lang="en-US" sz="1800" dirty="0" smtClean="0"/>
              <a:t>, A. and A. </a:t>
            </a:r>
            <a:r>
              <a:rPr lang="en-US" sz="1800" dirty="0" err="1" smtClean="0"/>
              <a:t>Chaddha</a:t>
            </a:r>
            <a:r>
              <a:rPr lang="en-US" sz="1800" dirty="0" smtClean="0"/>
              <a:t> "Cloud Interoperability and Standardization." </a:t>
            </a:r>
            <a:r>
              <a:rPr lang="en-US" sz="1800" u="sng" dirty="0" smtClean="0"/>
              <a:t>cloud computing: pinnacle of IT Infrastructure democratization</a:t>
            </a:r>
            <a:r>
              <a:rPr lang="en-US" sz="1800" dirty="0" smtClean="0"/>
              <a:t>: 19.</a:t>
            </a:r>
          </a:p>
          <a:p>
            <a:r>
              <a:rPr lang="en-US" sz="1800" dirty="0" err="1" smtClean="0"/>
              <a:t>Changbin</a:t>
            </a:r>
            <a:r>
              <a:rPr lang="en-US" sz="1800" dirty="0" smtClean="0"/>
              <a:t> Liu, Y. M., </a:t>
            </a:r>
            <a:r>
              <a:rPr lang="en-US" sz="1800" dirty="0" err="1" smtClean="0"/>
              <a:t>Jacobus</a:t>
            </a:r>
            <a:r>
              <a:rPr lang="en-US" sz="1800" dirty="0" smtClean="0"/>
              <a:t> E. Van </a:t>
            </a: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Merwe,Mary</a:t>
            </a:r>
            <a:r>
              <a:rPr lang="en-US" sz="1800" dirty="0" smtClean="0"/>
              <a:t> F. </a:t>
            </a:r>
            <a:r>
              <a:rPr lang="en-US" sz="1800" dirty="0" err="1" smtClean="0"/>
              <a:t>Fernández</a:t>
            </a:r>
            <a:r>
              <a:rPr lang="en-US" sz="1800" dirty="0" smtClean="0"/>
              <a:t> (2010). "Cloud Resource Orchestration: A </a:t>
            </a:r>
            <a:r>
              <a:rPr lang="en-US" sz="1800" dirty="0" err="1" smtClean="0"/>
              <a:t>DataCentric</a:t>
            </a:r>
            <a:r>
              <a:rPr lang="en-US" sz="1800" dirty="0" smtClean="0"/>
              <a:t> Approach.", </a:t>
            </a:r>
            <a:r>
              <a:rPr lang="en-US" sz="1800" u="sng" dirty="0" smtClean="0">
                <a:hlinkClick r:id="rId2"/>
              </a:rPr>
              <a:t>http://www.research.att.com/export/sites/att_labs/techdocs/TD_100222.pdf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Bumpus</a:t>
            </a:r>
            <a:r>
              <a:rPr lang="en-US" sz="1800" dirty="0" smtClean="0"/>
              <a:t>, W. (2009). "Will Cloud Computing be Open and Interoperable?", </a:t>
            </a:r>
            <a:r>
              <a:rPr lang="en-US" sz="1800" u="sng" dirty="0" smtClean="0">
                <a:hlinkClick r:id="rId3"/>
              </a:rPr>
              <a:t>www.dmtf.org</a:t>
            </a:r>
            <a:endParaRPr lang="en-US" sz="1800" dirty="0" smtClean="0"/>
          </a:p>
          <a:p>
            <a:r>
              <a:rPr lang="en-US" sz="1800" dirty="0" smtClean="0"/>
              <a:t>Higgins, S. "Addressing the challenge of cloud interoperability ", </a:t>
            </a:r>
            <a:r>
              <a:rPr lang="en-US" sz="1800" u="sng" dirty="0" smtClean="0">
                <a:hlinkClick r:id="rId4"/>
              </a:rPr>
              <a:t>http://www.bdstrategy.com.au/cloud-computing/12-cloud-computing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Jin, S. (2010). "A Big Cloud Challenge: Cross Stack Portability</a:t>
            </a:r>
            <a:r>
              <a:rPr lang="fa-IR" sz="1800" dirty="0" smtClean="0"/>
              <a:t>"</a:t>
            </a:r>
            <a:r>
              <a:rPr lang="en-US" sz="1800" dirty="0" smtClean="0"/>
              <a:t>, </a:t>
            </a:r>
            <a:r>
              <a:rPr lang="en-US" sz="1800" u="sng" dirty="0" smtClean="0">
                <a:hlinkClick r:id="rId5"/>
              </a:rPr>
              <a:t>http://blogs.vmware.com/vcloud/2010/08/a-big-cloud-challenge-cross-stack-portability.html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Lawton, G. (September 2009). "Addressing the Challenge of Cloud-Computing Interoperability.", </a:t>
            </a:r>
            <a:r>
              <a:rPr lang="en-US" sz="1800" u="sng" dirty="0" smtClean="0">
                <a:hlinkClick r:id="rId6"/>
              </a:rPr>
              <a:t>http://www.computer.org/portal/web/computingnow/archive/news031</a:t>
            </a:r>
            <a:endParaRPr lang="en-US" sz="1800" dirty="0" smtClean="0"/>
          </a:p>
          <a:p>
            <a:r>
              <a:rPr lang="en-US" sz="1800" dirty="0" err="1" smtClean="0"/>
              <a:t>Lithicum</a:t>
            </a:r>
            <a:r>
              <a:rPr lang="en-US" sz="1800" dirty="0" smtClean="0"/>
              <a:t>, D. "The truth about lock-in and cloud computing.", </a:t>
            </a:r>
            <a:r>
              <a:rPr lang="en-US" sz="1800" u="sng" dirty="0" smtClean="0">
                <a:hlinkClick r:id="rId7"/>
              </a:rPr>
              <a:t>http://www.infoworld.com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vambenepe</a:t>
            </a:r>
            <a:r>
              <a:rPr lang="en-US" sz="1800" dirty="0" smtClean="0"/>
              <a:t>, W. "Moving towards </a:t>
            </a:r>
            <a:r>
              <a:rPr lang="en-US" sz="1800" dirty="0" err="1" smtClean="0"/>
              <a:t>utity</a:t>
            </a:r>
            <a:r>
              <a:rPr lang="en-US" sz="1800" dirty="0" smtClean="0"/>
              <a:t>/cloud computing standards?", </a:t>
            </a:r>
            <a:r>
              <a:rPr lang="en-US" sz="1800" u="sng" dirty="0" smtClean="0">
                <a:hlinkClick r:id="rId8"/>
              </a:rPr>
              <a:t>http://stage.vambenepe.com/</a:t>
            </a:r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Questions?</a:t>
            </a:r>
          </a:p>
        </p:txBody>
      </p:sp>
      <p:pic>
        <p:nvPicPr>
          <p:cNvPr id="7" name="Picture 6" descr="clou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1"/>
            <a:ext cx="9144000" cy="5715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95400"/>
            <a:ext cx="7772400" cy="73183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Why interoperability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Introduction </a:t>
            </a:r>
            <a:endParaRPr lang="en-US" sz="5400" dirty="0"/>
          </a:p>
        </p:txBody>
      </p:sp>
      <p:pic>
        <p:nvPicPr>
          <p:cNvPr id="7" name="Picture 6" descr="cloudplatfor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362200"/>
            <a:ext cx="4267200" cy="4191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0" y="2286000"/>
            <a:ext cx="4724400" cy="457200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Organizations need: </a:t>
            </a:r>
          </a:p>
          <a:p>
            <a:pPr lvl="1"/>
            <a:r>
              <a:rPr lang="en-US" sz="2600" dirty="0" smtClean="0"/>
              <a:t>Automatically provision services</a:t>
            </a:r>
          </a:p>
          <a:p>
            <a:pPr lvl="1"/>
            <a:r>
              <a:rPr lang="en-US" sz="2600" dirty="0" smtClean="0"/>
              <a:t>Manage VM instances</a:t>
            </a:r>
          </a:p>
          <a:p>
            <a:pPr lvl="1"/>
            <a:r>
              <a:rPr lang="en-US" sz="2600" dirty="0" smtClean="0"/>
              <a:t>Work with both Cloud-based and enterprise-based applications</a:t>
            </a:r>
          </a:p>
          <a:p>
            <a:pPr lvl="1"/>
            <a:r>
              <a:rPr lang="en-US" sz="2600" dirty="0" smtClean="0"/>
              <a:t>Using a single tool set that can function across existing programs and multiple Cloud providers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Interoperability Challenges </a:t>
            </a:r>
            <a:endParaRPr lang="en-US" sz="5400" dirty="0"/>
          </a:p>
        </p:txBody>
      </p:sp>
      <p:sp>
        <p:nvSpPr>
          <p:cNvPr id="9" name="Line Callout 2 8"/>
          <p:cNvSpPr/>
          <p:nvPr/>
        </p:nvSpPr>
        <p:spPr>
          <a:xfrm>
            <a:off x="6477000" y="1295400"/>
            <a:ext cx="2438400" cy="2057400"/>
          </a:xfrm>
          <a:prstGeom prst="borderCallout2">
            <a:avLst>
              <a:gd name="adj1" fmla="val 18750"/>
              <a:gd name="adj2" fmla="val -1109"/>
              <a:gd name="adj3" fmla="val 28248"/>
              <a:gd name="adj4" fmla="val -14607"/>
              <a:gd name="adj5" fmla="val 15224"/>
              <a:gd name="adj6" fmla="val -3192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Amazon EC2: </a:t>
            </a:r>
            <a:r>
              <a:rPr lang="en-US" sz="2400" dirty="0">
                <a:solidFill>
                  <a:schemeClr val="tx1"/>
                </a:solidFill>
              </a:rPr>
              <a:t>XEN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Salesforce.com: </a:t>
            </a:r>
            <a:r>
              <a:rPr lang="en-US" sz="2400" dirty="0" err="1" smtClean="0">
                <a:solidFill>
                  <a:schemeClr val="tx1"/>
                </a:solidFill>
              </a:rPr>
              <a:t>VMWare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Microsoft Azure: Hyper-V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5334000" cy="4572000"/>
          </a:xfrm>
        </p:spPr>
        <p:txBody>
          <a:bodyPr/>
          <a:lstStyle/>
          <a:p>
            <a:pPr lvl="0"/>
            <a:r>
              <a:rPr lang="en-US" dirty="0" smtClean="0"/>
              <a:t>Distinct hypervisor and VM technologies</a:t>
            </a:r>
          </a:p>
          <a:p>
            <a:r>
              <a:rPr lang="en-US" dirty="0" smtClean="0"/>
              <a:t>Store and configure operating systems and applications differently</a:t>
            </a:r>
          </a:p>
          <a:p>
            <a:pPr lvl="0"/>
            <a:r>
              <a:rPr lang="en-US" dirty="0" smtClean="0"/>
              <a:t>Use various security standards and management interfaces</a:t>
            </a: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Interoperability Challenges 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5410200" cy="4572000"/>
          </a:xfrm>
        </p:spPr>
        <p:txBody>
          <a:bodyPr/>
          <a:lstStyle/>
          <a:p>
            <a:pPr lvl="0"/>
            <a:r>
              <a:rPr lang="en-US" dirty="0" smtClean="0"/>
              <a:t>Distinct hypervisor and VM technologies</a:t>
            </a:r>
          </a:p>
          <a:p>
            <a:r>
              <a:rPr lang="en-US" dirty="0" smtClean="0"/>
              <a:t>Store and configure operating systems and applications differently</a:t>
            </a:r>
          </a:p>
          <a:p>
            <a:pPr lvl="0"/>
            <a:r>
              <a:rPr lang="en-US" dirty="0" smtClean="0"/>
              <a:t>Use various security standards and management interfaces</a:t>
            </a:r>
          </a:p>
          <a:p>
            <a:endParaRPr lang="en-US" dirty="0"/>
          </a:p>
        </p:txBody>
      </p:sp>
      <p:pic>
        <p:nvPicPr>
          <p:cNvPr id="8" name="Picture 7" descr="476250286edfbca3b56891b8059c8f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371600"/>
            <a:ext cx="2895600" cy="477202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Interoperability Challenges 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5410200" cy="4572000"/>
          </a:xfrm>
        </p:spPr>
        <p:txBody>
          <a:bodyPr/>
          <a:lstStyle/>
          <a:p>
            <a:pPr lvl="0"/>
            <a:r>
              <a:rPr lang="en-US" dirty="0" smtClean="0"/>
              <a:t>Distinct hypervisor and VM technologies</a:t>
            </a:r>
          </a:p>
          <a:p>
            <a:r>
              <a:rPr lang="en-US" dirty="0" smtClean="0"/>
              <a:t>Store and configure operating systems and applications differently</a:t>
            </a:r>
          </a:p>
          <a:p>
            <a:pPr lvl="0"/>
            <a:r>
              <a:rPr lang="en-US" dirty="0" smtClean="0"/>
              <a:t>Use various security standards and management interfaces</a:t>
            </a:r>
          </a:p>
          <a:p>
            <a:endParaRPr lang="en-US" dirty="0"/>
          </a:p>
        </p:txBody>
      </p:sp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524000"/>
            <a:ext cx="2819400" cy="46482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Will Cloud Computing Be Open and Interoperable?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Standard deployment packaging format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Standard Cloud security best practices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Standard common Cloud API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Develop interoperability and compliance programs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10" name="Line Callout 2 9" hidden="1"/>
          <p:cNvSpPr/>
          <p:nvPr/>
        </p:nvSpPr>
        <p:spPr>
          <a:xfrm>
            <a:off x="6858000" y="2438400"/>
            <a:ext cx="2133600" cy="1600200"/>
          </a:xfrm>
          <a:prstGeom prst="borderCallout2">
            <a:avLst>
              <a:gd name="adj1" fmla="val 24904"/>
              <a:gd name="adj2" fmla="val 238"/>
              <a:gd name="adj3" fmla="val 33695"/>
              <a:gd name="adj4" fmla="val -29194"/>
              <a:gd name="adj5" fmla="val 81731"/>
              <a:gd name="adj6" fmla="val -433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 of Resources and </a:t>
            </a:r>
            <a:r>
              <a:rPr lang="en-US" dirty="0" smtClean="0"/>
              <a:t>Service</a:t>
            </a:r>
            <a:endParaRPr lang="en-US" dirty="0"/>
          </a:p>
          <a:p>
            <a:pPr algn="ctr"/>
            <a:r>
              <a:rPr lang="en-US" dirty="0"/>
              <a:t>Catalog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76200"/>
            <a:ext cx="9067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Will Cloud Computing Be Open and Interoperable?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609600" y="1371600"/>
            <a:ext cx="7772400" cy="4572000"/>
          </a:xfrm>
        </p:spPr>
        <p:txBody>
          <a:bodyPr/>
          <a:lstStyle/>
          <a:p>
            <a:pPr lvl="0"/>
            <a:r>
              <a:rPr lang="en-US" dirty="0" smtClean="0"/>
              <a:t>Standard deployment packaging format</a:t>
            </a:r>
          </a:p>
          <a:p>
            <a:pPr lvl="0"/>
            <a:r>
              <a:rPr lang="en-US" dirty="0" smtClean="0"/>
              <a:t>Standard Cloud security best practices</a:t>
            </a:r>
          </a:p>
          <a:p>
            <a:pPr lvl="0"/>
            <a:r>
              <a:rPr lang="en-US" dirty="0" smtClean="0"/>
              <a:t>Standard common Cloud API</a:t>
            </a:r>
          </a:p>
          <a:p>
            <a:pPr lvl="0"/>
            <a:r>
              <a:rPr lang="en-US" dirty="0" smtClean="0"/>
              <a:t>Develop interoperability and compliance programs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Line Callout 2 9" hidden="1"/>
          <p:cNvSpPr/>
          <p:nvPr/>
        </p:nvSpPr>
        <p:spPr>
          <a:xfrm>
            <a:off x="6858000" y="2438400"/>
            <a:ext cx="2133600" cy="1600200"/>
          </a:xfrm>
          <a:prstGeom prst="borderCallout2">
            <a:avLst>
              <a:gd name="adj1" fmla="val 24904"/>
              <a:gd name="adj2" fmla="val 238"/>
              <a:gd name="adj3" fmla="val 33695"/>
              <a:gd name="adj4" fmla="val -29194"/>
              <a:gd name="adj5" fmla="val 81731"/>
              <a:gd name="adj6" fmla="val -433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 of Resources and </a:t>
            </a:r>
            <a:r>
              <a:rPr lang="en-US" dirty="0" smtClean="0"/>
              <a:t>Service</a:t>
            </a:r>
            <a:endParaRPr lang="en-US" dirty="0"/>
          </a:p>
          <a:p>
            <a:pPr algn="ctr"/>
            <a:r>
              <a:rPr lang="en-US" dirty="0"/>
              <a:t>Catalog</a:t>
            </a:r>
          </a:p>
        </p:txBody>
      </p:sp>
      <p:pic>
        <p:nvPicPr>
          <p:cNvPr id="6" name="Picture 5" descr="View_c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352800"/>
            <a:ext cx="7086600" cy="2895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0B2B-778F-405E-8D53-20662D5BB6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Interoperability Between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1473</Words>
  <Application>Microsoft Office PowerPoint</Application>
  <PresentationFormat>On-screen Show (4:3)</PresentationFormat>
  <Paragraphs>296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Equity</vt:lpstr>
      <vt:lpstr>Cloud Interoperability</vt:lpstr>
      <vt:lpstr>Slide 2</vt:lpstr>
      <vt:lpstr>Interoperability between Clouds?</vt:lpstr>
      <vt:lpstr>Why interoperability 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Interoperability between cloud</dc:title>
  <dc:creator>shabboo</dc:creator>
  <cp:lastModifiedBy>Hadi</cp:lastModifiedBy>
  <cp:revision>159</cp:revision>
  <dcterms:created xsi:type="dcterms:W3CDTF">2010-03-11T10:37:04Z</dcterms:created>
  <dcterms:modified xsi:type="dcterms:W3CDTF">2011-02-11T17:58:54Z</dcterms:modified>
</cp:coreProperties>
</file>