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73" r:id="rId8"/>
    <p:sldId id="274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345" autoAdjust="0"/>
  </p:normalViewPr>
  <p:slideViewPr>
    <p:cSldViewPr>
      <p:cViewPr varScale="1">
        <p:scale>
          <a:sx n="74" d="100"/>
          <a:sy n="74" d="100"/>
        </p:scale>
        <p:origin x="-9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D0D80-EE1B-4C37-BB2F-2CD692A88737}" type="datetimeFigureOut">
              <a:rPr lang="en-US" smtClean="0"/>
              <a:t>11/02/04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2D094-4EDE-4F1A-B89F-DD9A98BBC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9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21463-2597-4D8A-B01A-369FA9F22094}" type="datetimeFigureOut">
              <a:rPr lang="en-US" smtClean="0"/>
              <a:t>11/02/04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239A7-E67B-4E95-837D-2F8A014B1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771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39A7-E67B-4E95-837D-2F8A014B1F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3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39A7-E67B-4E95-837D-2F8A014B1F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2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1200" dirty="0" smtClean="0"/>
              <a:t>Nowadays Users have proceeded from using mainframes to personal computers to laptops, and most recently, to multicore and cloud computers.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1200" dirty="0" smtClean="0"/>
              <a:t>Two emergent classes of computational hardware that have the potential to provide novel compute capacity to the average user are cloud computers (CC) and multicore processors (MP) are.</a:t>
            </a:r>
          </a:p>
          <a:p>
            <a:pPr algn="just"/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39A7-E67B-4E95-837D-2F8A014B1F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61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Concurrent with the multicore revolution, cloud computing and IaaS systems have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been gaining popularity. This emerging computing paradigm has a huge potential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transform the computing industry and programming models. The number of computers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being added by cloud computing providers has been growing at a vast rate, driven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largely by user demand for hosted computing platforms. The resources available to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cloud user is much higher than is available to the non-cloud user. Cloud resources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virtually unlimited for a given user, only restricted by monetary constraints. Example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clouds and IaaS services include Amazon’s EC2 and Rackspace’s Cloud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Server. Thus, it is clear that scalability is a major concern for future OS’s in both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single machine and cloud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39A7-E67B-4E95-837D-2F8A014B1F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7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define elasticity as the aspect of a system where parameters such as demand, workloads,</a:t>
            </a:r>
          </a:p>
          <a:p>
            <a:r>
              <a:rPr lang="en-US" dirty="0" smtClean="0"/>
              <a:t>and available resources change dynamically over time. By definition, </a:t>
            </a:r>
            <a:r>
              <a:rPr lang="en-US" dirty="0" err="1" smtClean="0"/>
              <a:t>manycore</a:t>
            </a:r>
            <a:endParaRPr lang="en-US" dirty="0" smtClean="0"/>
          </a:p>
          <a:p>
            <a:r>
              <a:rPr lang="en-US" dirty="0" smtClean="0"/>
              <a:t>systems provide a large number of general-purpose, schedulable cores. Furthermore,</a:t>
            </a:r>
          </a:p>
          <a:p>
            <a:r>
              <a:rPr lang="en-US" dirty="0" smtClean="0"/>
              <a:t>the load on a </a:t>
            </a:r>
            <a:r>
              <a:rPr lang="en-US" dirty="0" err="1" smtClean="0"/>
              <a:t>manycore</a:t>
            </a:r>
            <a:r>
              <a:rPr lang="en-US" dirty="0" smtClean="0"/>
              <a:t> system translates into number of cores being used. Thus the</a:t>
            </a:r>
          </a:p>
          <a:p>
            <a:r>
              <a:rPr lang="en-US" dirty="0" smtClean="0"/>
              <a:t>system must manage the number of live cores to match the demand of the user. For</a:t>
            </a:r>
          </a:p>
          <a:p>
            <a:r>
              <a:rPr lang="en-US" dirty="0" smtClean="0"/>
              <a:t>example, in a 1,000-core system, the demand can require from 1 to 1,000 cores. Therefore,</a:t>
            </a:r>
          </a:p>
          <a:p>
            <a:r>
              <a:rPr lang="en-US" dirty="0" smtClean="0"/>
              <a:t>multicore OS’s need to manage the number of live cores in contrast to managing</a:t>
            </a:r>
          </a:p>
          <a:p>
            <a:r>
              <a:rPr lang="en-US" dirty="0" smtClean="0"/>
              <a:t>whether a single core is used or idle.</a:t>
            </a:r>
          </a:p>
          <a:p>
            <a:r>
              <a:rPr lang="en-US" dirty="0" smtClean="0"/>
              <a:t>In cloud systems, user demand can grow much larger than in the past. Additionally,</a:t>
            </a:r>
          </a:p>
          <a:p>
            <a:r>
              <a:rPr lang="en-US" dirty="0" smtClean="0"/>
              <a:t>this demand is often not known ahead of time by the cloud user. It is often the case that</a:t>
            </a:r>
          </a:p>
          <a:p>
            <a:r>
              <a:rPr lang="en-US" dirty="0" smtClean="0"/>
              <a:t>users wish to handle peak load without over-provisioning. In contrast to cluster systems</a:t>
            </a:r>
          </a:p>
          <a:p>
            <a:r>
              <a:rPr lang="en-US" dirty="0" smtClean="0"/>
              <a:t>where the number of cores is fixed, cloud computing makes more resources available</a:t>
            </a:r>
          </a:p>
          <a:p>
            <a:r>
              <a:rPr lang="en-US" dirty="0" smtClean="0"/>
              <a:t>on-demand than was ever conceivable in the past.</a:t>
            </a:r>
          </a:p>
          <a:p>
            <a:r>
              <a:rPr lang="en-US" dirty="0" smtClean="0"/>
              <a:t>A major commonality between cloud computing and </a:t>
            </a:r>
            <a:r>
              <a:rPr lang="en-US" dirty="0" err="1" smtClean="0"/>
              <a:t>manycore</a:t>
            </a:r>
            <a:r>
              <a:rPr lang="en-US" dirty="0" smtClean="0"/>
              <a:t> systems is that the</a:t>
            </a:r>
          </a:p>
          <a:p>
            <a:r>
              <a:rPr lang="en-US" dirty="0" smtClean="0"/>
              <a:t>demand is not static. Furthermore, the variability of demand is much higher than in</a:t>
            </a:r>
          </a:p>
          <a:p>
            <a:r>
              <a:rPr lang="en-US" dirty="0" smtClean="0"/>
              <a:t>previous systems and the amount of available resources can be varied over a much</a:t>
            </a:r>
          </a:p>
          <a:p>
            <a:r>
              <a:rPr lang="en-US" dirty="0" smtClean="0"/>
              <a:t>broader range in contrast to single-core or fixed-sized cluster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39A7-E67B-4E95-837D-2F8A014B1F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05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Managing software and hardware faults is another common challenge for future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manycores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cloud systems. In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manycore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systems, hardware faults are becoming more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common. As the hardware industry is continuously decreasing the size of transistors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increasing their count on a single chip, the chance of faults is rising. With hundreds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thousands of cores per chip, system software components must gracefully support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dying cores and bit flips. In this regard, fault tolerance in modern OS’s designed for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manycore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becoming an essential requirement.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addition, faults in large-scale cloud systems are common. Cloud applications usually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cloud resources with other users and applications in the cloud. Although each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users’ application is encapsulated in a virtual container (for example, a virtual machine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an EC2 model), performance interference from other cloud users and applications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potential impact the quality of service provided to the application.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Programming for massive systems is likely to introduce software faults. Due to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inherent difficulty of writing multithreaded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multiprocess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applications, the likelihood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software faults in those applications is high. Furthermore, the lack of tools to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debug and analyze large software systems makes software faults hard to understand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challenging to fix. In this respect, dealing with software faults is another common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 that OS programming for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manycores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cloud systems share.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39A7-E67B-4E95-837D-2F8A014B1F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25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239A7-E67B-4E95-837D-2F8A014B1F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4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5656-4CCA-43FD-A980-00335ACAEADA}" type="datetime1">
              <a:rPr lang="en-US" smtClean="0"/>
              <a:t>11/02/04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2EAB-B940-46C5-B29E-D1D6D3215DD1}" type="datetime1">
              <a:rPr lang="en-US" smtClean="0"/>
              <a:t>11/02/04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1D6E-22B7-4C0B-9C7B-C969977752E6}" type="datetime1">
              <a:rPr lang="en-US" smtClean="0"/>
              <a:t>11/02/04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09B4-DC75-47D8-AD72-D3F9D557D83C}" type="datetime1">
              <a:rPr lang="en-US" smtClean="0"/>
              <a:t>11/02/04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82500-C9D0-4DDA-B3B8-C1B0DA4B66C7}" type="datetime1">
              <a:rPr lang="en-US" smtClean="0"/>
              <a:t>11/02/04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2A8B-4AC2-4D9B-B644-C537D49DFDCE}" type="datetime1">
              <a:rPr lang="en-US" smtClean="0"/>
              <a:t>11/02/04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2B66D-7196-4214-969D-4D02CAC83A07}" type="datetime1">
              <a:rPr lang="en-US" smtClean="0"/>
              <a:t>11/02/04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B919-604E-448A-B775-0C3706B76F96}" type="datetime1">
              <a:rPr lang="en-US" smtClean="0"/>
              <a:t>11/02/04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93E6-B736-4B7E-8125-35DF31DB2221}" type="datetime1">
              <a:rPr lang="en-US" smtClean="0"/>
              <a:t>11/02/04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AEAA-92FA-4079-9874-BD1CB1DF39B7}" type="datetime1">
              <a:rPr lang="en-US" smtClean="0"/>
              <a:t>11/02/04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30FF-D7F2-4949-93AE-6ED0BF6CD188}" type="datetime1">
              <a:rPr lang="en-US" smtClean="0"/>
              <a:t>11/02/04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4D521CF-F683-4849-8C9B-B14CF656E571}" type="datetime1">
              <a:rPr lang="en-US" smtClean="0"/>
              <a:t>11/02/04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Milad Jalalimehr – Operating System for Clouds Mazandaran University of Science and Technology (MUST)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ABF89F6-6761-458F-ACE5-A680B88425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865708"/>
          </a:xfrm>
        </p:spPr>
        <p:txBody>
          <a:bodyPr>
            <a:normAutofit/>
          </a:bodyPr>
          <a:lstStyle/>
          <a:p>
            <a:r>
              <a:rPr lang="en-US" sz="4800" b="1" dirty="0"/>
              <a:t>Cloud Operating Systems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Milad Jalalimehr</a:t>
            </a:r>
          </a:p>
          <a:p>
            <a:endParaRPr lang="en-US" dirty="0" smtClean="0"/>
          </a:p>
          <a:p>
            <a:r>
              <a:rPr lang="en-US" sz="1700" dirty="0"/>
              <a:t>Advanced Topics in Information Systems</a:t>
            </a:r>
          </a:p>
          <a:p>
            <a:r>
              <a:rPr lang="en-US" sz="1700" dirty="0" smtClean="0"/>
              <a:t>Mazandaran University of Science and Technology</a:t>
            </a:r>
          </a:p>
          <a:p>
            <a:endParaRPr lang="en-US" dirty="0" smtClean="0"/>
          </a:p>
          <a:p>
            <a:r>
              <a:rPr lang="en-US" sz="17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milad.jalalimehr@gmail.com</a:t>
            </a:r>
          </a:p>
          <a:p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Supervisor : Mr. Hadi Salimi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943600"/>
            <a:ext cx="1553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February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2011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07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591733"/>
          </a:xfrm>
        </p:spPr>
        <p:txBody>
          <a:bodyPr/>
          <a:lstStyle/>
          <a:p>
            <a:pPr algn="just"/>
            <a:r>
              <a:rPr lang="en-US" dirty="0"/>
              <a:t>The number of </a:t>
            </a:r>
            <a:r>
              <a:rPr lang="en-US" dirty="0" smtClean="0"/>
              <a:t>computers being </a:t>
            </a:r>
            <a:r>
              <a:rPr lang="en-US" dirty="0"/>
              <a:t>added by cloud computing providers has been growing at a vast rate, </a:t>
            </a:r>
            <a:r>
              <a:rPr lang="en-US" dirty="0" smtClean="0"/>
              <a:t>driven largely </a:t>
            </a:r>
            <a:r>
              <a:rPr lang="en-US" dirty="0"/>
              <a:t>by user demand for hosted computing platforms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D:\MUST\M.Sc\Advanced Topics in Information Systems\Seminar\pix\scalabil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57650"/>
            <a:ext cx="2413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1741" y="4267200"/>
            <a:ext cx="4131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 algn="just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en-US" sz="2400" dirty="0">
                <a:solidFill>
                  <a:srgbClr val="073E87"/>
                </a:solidFill>
              </a:rPr>
              <a:t>Cloud OS’s need to embrace scalability and make it a first order design constraint.</a:t>
            </a:r>
          </a:p>
        </p:txBody>
      </p:sp>
      <p:pic>
        <p:nvPicPr>
          <p:cNvPr id="6" name="Picture 2" descr="D:\MUST\z\OFU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MUST\z\OFU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10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MUST\M.Sc\Advanced Topics in Information Systems\Seminar\pix\Learning_flexibility_jaycross_key_resource_pardigm_education_size4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022" y="4648200"/>
            <a:ext cx="2443956" cy="160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major commonality </a:t>
            </a:r>
            <a:r>
              <a:rPr lang="en-US" dirty="0" smtClean="0"/>
              <a:t>between clouds is </a:t>
            </a:r>
            <a:r>
              <a:rPr lang="en-US" dirty="0"/>
              <a:t>that </a:t>
            </a:r>
            <a:r>
              <a:rPr lang="en-US" dirty="0" smtClean="0"/>
              <a:t>the demand </a:t>
            </a:r>
            <a:r>
              <a:rPr lang="en-US" dirty="0"/>
              <a:t>is not static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Furthermore</a:t>
            </a:r>
            <a:r>
              <a:rPr lang="en-US" dirty="0"/>
              <a:t>, the variability of demand is much higher than </a:t>
            </a:r>
            <a:r>
              <a:rPr lang="en-US" dirty="0" smtClean="0"/>
              <a:t>in previous </a:t>
            </a:r>
            <a:r>
              <a:rPr lang="en-US" dirty="0"/>
              <a:t>systems and the amount of available resources can be varied over a </a:t>
            </a:r>
            <a:r>
              <a:rPr lang="en-US" dirty="0" smtClean="0"/>
              <a:t>much broader range.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Elasticity of </a:t>
            </a:r>
            <a:r>
              <a:rPr lang="en-US" dirty="0" smtClean="0"/>
              <a:t>Demand</a:t>
            </a:r>
            <a:endParaRPr lang="en-US" dirty="0"/>
          </a:p>
        </p:txBody>
      </p:sp>
      <p:pic>
        <p:nvPicPr>
          <p:cNvPr id="8" name="Picture 2" descr="D:\MUST\z\OFU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11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8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Cloud applications </a:t>
            </a:r>
            <a:r>
              <a:rPr lang="en-US" dirty="0" smtClean="0"/>
              <a:t>usually share </a:t>
            </a:r>
            <a:r>
              <a:rPr lang="en-US" dirty="0"/>
              <a:t>cloud resources with </a:t>
            </a:r>
            <a:r>
              <a:rPr lang="en-US" dirty="0" smtClean="0"/>
              <a:t>other </a:t>
            </a:r>
            <a:r>
              <a:rPr lang="en-US" dirty="0"/>
              <a:t>users and applications in the cloud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The likelihood of </a:t>
            </a:r>
            <a:r>
              <a:rPr lang="en-US" dirty="0"/>
              <a:t>software </a:t>
            </a:r>
            <a:r>
              <a:rPr lang="en-US" dirty="0" smtClean="0"/>
              <a:t>faults </a:t>
            </a:r>
            <a:r>
              <a:rPr lang="en-US" dirty="0"/>
              <a:t>in </a:t>
            </a:r>
            <a:r>
              <a:rPr lang="en-US" dirty="0" smtClean="0"/>
              <a:t>clouds are high,</a:t>
            </a:r>
            <a:r>
              <a:rPr lang="en-US" dirty="0"/>
              <a:t> Due to the inherent difficulty of writing </a:t>
            </a:r>
            <a:r>
              <a:rPr lang="en-US" dirty="0" smtClean="0"/>
              <a:t>multithreaded applications.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Faults</a:t>
            </a:r>
            <a:endParaRPr lang="en-US" dirty="0"/>
          </a:p>
        </p:txBody>
      </p:sp>
      <p:pic>
        <p:nvPicPr>
          <p:cNvPr id="10" name="Picture 2" descr="D:\MUST\z\OFU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12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8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Cloud Operating Systems:</a:t>
            </a:r>
          </a:p>
          <a:p>
            <a:pPr lvl="1"/>
            <a:r>
              <a:rPr lang="en-US" dirty="0"/>
              <a:t>VMware vSphere </a:t>
            </a:r>
            <a:r>
              <a:rPr lang="en-US" dirty="0" smtClean="0"/>
              <a:t>4</a:t>
            </a:r>
          </a:p>
          <a:p>
            <a:pPr lvl="1"/>
            <a:r>
              <a:rPr lang="en-US" dirty="0" smtClean="0"/>
              <a:t>Ubuntu Enterprise OS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Web-Based Cloud Operating Systems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Cloud Operating Systems</a:t>
            </a:r>
          </a:p>
        </p:txBody>
      </p:sp>
      <p:pic>
        <p:nvPicPr>
          <p:cNvPr id="5" name="Picture 2" descr="D:\MUST\z\OFU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13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8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iCloud</a:t>
            </a:r>
          </a:p>
          <a:p>
            <a:r>
              <a:rPr lang="en-US" dirty="0" smtClean="0"/>
              <a:t>eyeOS</a:t>
            </a:r>
          </a:p>
          <a:p>
            <a:r>
              <a:rPr lang="en-US" dirty="0" smtClean="0"/>
              <a:t>Glide OS</a:t>
            </a:r>
          </a:p>
          <a:p>
            <a:r>
              <a:rPr lang="en-US" dirty="0"/>
              <a:t>g.ho.st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Web-Based Cloud Operating Systems</a:t>
            </a:r>
          </a:p>
        </p:txBody>
      </p:sp>
      <p:pic>
        <p:nvPicPr>
          <p:cNvPr id="1026" name="Picture 2" descr="D:\MUST\M.Sc\Advanced Topics in Information Systems\Seminar\pix\easypeasy_screensot_11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743199"/>
            <a:ext cx="2905125" cy="17002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D:\MUST\M.Sc\Advanced Topics in Information Systems\Seminar\pix\iclou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962400"/>
            <a:ext cx="2772642" cy="16881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7" name="Picture 2" descr="D:\MUST\z\OFU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14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5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goals and chief design </a:t>
            </a:r>
            <a:r>
              <a:rPr lang="en-US" dirty="0" smtClean="0"/>
              <a:t>features:</a:t>
            </a:r>
          </a:p>
          <a:p>
            <a:endParaRPr lang="en-US" dirty="0" smtClean="0"/>
          </a:p>
          <a:p>
            <a:pPr lvl="1"/>
            <a:r>
              <a:rPr lang="en-US" i="1" dirty="0"/>
              <a:t>Support for object-thread computational </a:t>
            </a:r>
            <a:r>
              <a:rPr lang="en-US" i="1" dirty="0" smtClean="0"/>
              <a:t>model</a:t>
            </a:r>
          </a:p>
          <a:p>
            <a:pPr lvl="1"/>
            <a:r>
              <a:rPr lang="en-US" i="1" dirty="0"/>
              <a:t>Network-transparent object </a:t>
            </a:r>
            <a:r>
              <a:rPr lang="en-US" i="1" dirty="0" smtClean="0"/>
              <a:t>invocation</a:t>
            </a:r>
          </a:p>
          <a:p>
            <a:pPr lvl="1"/>
            <a:r>
              <a:rPr lang="en-US" i="1" dirty="0" smtClean="0"/>
              <a:t>Persistent storage</a:t>
            </a:r>
          </a:p>
          <a:p>
            <a:pPr lvl="1"/>
            <a:r>
              <a:rPr lang="en-US" i="1" dirty="0"/>
              <a:t>Sharing via </a:t>
            </a:r>
            <a:r>
              <a:rPr lang="en-US" i="1" dirty="0" smtClean="0"/>
              <a:t>objects</a:t>
            </a:r>
          </a:p>
          <a:p>
            <a:pPr lvl="1"/>
            <a:r>
              <a:rPr lang="en-US" i="1" dirty="0"/>
              <a:t>Automatic load balancing</a:t>
            </a:r>
            <a:endParaRPr lang="en-US" i="1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pic>
        <p:nvPicPr>
          <p:cNvPr id="6" name="Picture 2" descr="D:\MUST\z\OFU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15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00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dirty="0"/>
              <a:t>[1] </a:t>
            </a:r>
            <a:r>
              <a:rPr lang="en-US" dirty="0" err="1"/>
              <a:t>F.Pianese</a:t>
            </a:r>
            <a:r>
              <a:rPr lang="en-US" dirty="0"/>
              <a:t>, </a:t>
            </a:r>
            <a:r>
              <a:rPr lang="en-US" dirty="0" err="1"/>
              <a:t>P.Bosch</a:t>
            </a:r>
            <a:r>
              <a:rPr lang="en-US" dirty="0"/>
              <a:t>, </a:t>
            </a:r>
            <a:r>
              <a:rPr lang="en-US" dirty="0" err="1"/>
              <a:t>A.Duminuco</a:t>
            </a:r>
            <a:r>
              <a:rPr lang="en-US" dirty="0"/>
              <a:t>, </a:t>
            </a:r>
            <a:r>
              <a:rPr lang="en-US" dirty="0" err="1"/>
              <a:t>N.Janssens</a:t>
            </a:r>
            <a:r>
              <a:rPr lang="en-US" dirty="0"/>
              <a:t>, </a:t>
            </a:r>
            <a:r>
              <a:rPr lang="en-US" dirty="0" err="1"/>
              <a:t>T.Stathopoulos</a:t>
            </a:r>
            <a:r>
              <a:rPr lang="en-US" dirty="0"/>
              <a:t>, </a:t>
            </a:r>
            <a:r>
              <a:rPr lang="en-US" dirty="0" err="1"/>
              <a:t>M.Steiner</a:t>
            </a:r>
            <a:r>
              <a:rPr lang="en-US" dirty="0"/>
              <a:t>, “ Toward a Cloud Operating System,” Network Operations and Management Symposium Workshops (NOMS </a:t>
            </a:r>
            <a:r>
              <a:rPr lang="en-US" dirty="0" err="1"/>
              <a:t>Wksps</a:t>
            </a:r>
            <a:r>
              <a:rPr lang="en-US" dirty="0"/>
              <a:t>), 2010.</a:t>
            </a:r>
          </a:p>
          <a:p>
            <a:pPr marL="0" indent="0" algn="just">
              <a:buNone/>
            </a:pPr>
            <a:r>
              <a:rPr lang="en-US" dirty="0"/>
              <a:t>[2] I. Foster, C. </a:t>
            </a:r>
            <a:r>
              <a:rPr lang="en-US" dirty="0" err="1"/>
              <a:t>Kesselman</a:t>
            </a:r>
            <a:r>
              <a:rPr lang="en-US" dirty="0"/>
              <a:t>, J. M. Nick, and S. </a:t>
            </a:r>
            <a:r>
              <a:rPr lang="en-US" dirty="0" err="1"/>
              <a:t>Tuecke</a:t>
            </a:r>
            <a:r>
              <a:rPr lang="en-US" dirty="0"/>
              <a:t>, “The physiology of the grid: An open grid services architecture for distributed systems integration,” in Open Grid Service Infrastructure WG, Global Grid Forum, 2002.</a:t>
            </a:r>
          </a:p>
          <a:p>
            <a:pPr marL="0" indent="0" algn="just">
              <a:buNone/>
            </a:pPr>
            <a:r>
              <a:rPr lang="en-US" dirty="0"/>
              <a:t>[3] “Amazon EC2.” [Online] http://aws.amazon.com/ec2.</a:t>
            </a:r>
          </a:p>
          <a:p>
            <a:pPr marL="0" indent="0" algn="just">
              <a:buNone/>
            </a:pPr>
            <a:r>
              <a:rPr lang="en-US" dirty="0"/>
              <a:t>[4] D. </a:t>
            </a:r>
            <a:r>
              <a:rPr lang="en-US" dirty="0" err="1"/>
              <a:t>Nurmi</a:t>
            </a:r>
            <a:r>
              <a:rPr lang="en-US" dirty="0"/>
              <a:t>, R. </a:t>
            </a:r>
            <a:r>
              <a:rPr lang="en-US" dirty="0" err="1"/>
              <a:t>Wolski</a:t>
            </a:r>
            <a:r>
              <a:rPr lang="en-US" dirty="0"/>
              <a:t>, C. </a:t>
            </a:r>
            <a:r>
              <a:rPr lang="en-US" dirty="0" err="1"/>
              <a:t>Grzegorczyk</a:t>
            </a:r>
            <a:r>
              <a:rPr lang="en-US" dirty="0"/>
              <a:t>, G. </a:t>
            </a:r>
            <a:r>
              <a:rPr lang="en-US" dirty="0" err="1"/>
              <a:t>Obertelli</a:t>
            </a:r>
            <a:r>
              <a:rPr lang="en-US" dirty="0"/>
              <a:t>, S. </a:t>
            </a:r>
            <a:r>
              <a:rPr lang="en-US" dirty="0" err="1"/>
              <a:t>Soman</a:t>
            </a:r>
            <a:r>
              <a:rPr lang="en-US" dirty="0"/>
              <a:t>, L. </a:t>
            </a:r>
            <a:r>
              <a:rPr lang="en-US" dirty="0" err="1"/>
              <a:t>Youseff</a:t>
            </a:r>
            <a:r>
              <a:rPr lang="en-US" dirty="0"/>
              <a:t>, and D. </a:t>
            </a:r>
            <a:r>
              <a:rPr lang="en-US" dirty="0" err="1"/>
              <a:t>Zagorodnov</a:t>
            </a:r>
            <a:r>
              <a:rPr lang="en-US" dirty="0"/>
              <a:t>, “The eucalyptus open-source cloud-computing system,” in Proc. of Cloud Computing and Its Applications, Oct. 2008.</a:t>
            </a:r>
          </a:p>
          <a:p>
            <a:pPr marL="0" indent="0" algn="just">
              <a:buNone/>
            </a:pPr>
            <a:r>
              <a:rPr lang="en-US" dirty="0"/>
              <a:t>[5] F. Chang, J. Dean, S. </a:t>
            </a:r>
            <a:r>
              <a:rPr lang="en-US" dirty="0" err="1"/>
              <a:t>Ghemawat</a:t>
            </a:r>
            <a:r>
              <a:rPr lang="en-US" dirty="0"/>
              <a:t>, W. C. Hsieh, D. A. Wallach, M. Burrows, T. Chandra, A. </a:t>
            </a:r>
            <a:r>
              <a:rPr lang="en-US" dirty="0" err="1"/>
              <a:t>Fikes</a:t>
            </a:r>
            <a:r>
              <a:rPr lang="en-US" dirty="0"/>
              <a:t>, and R. E. Gruber, “</a:t>
            </a:r>
            <a:r>
              <a:rPr lang="en-US" dirty="0" err="1"/>
              <a:t>Bigtable</a:t>
            </a:r>
            <a:r>
              <a:rPr lang="en-US" dirty="0"/>
              <a:t>: A distributed storage system for structured data,” in 7th USENIX Symposium on Operating Systems Design and Implementation (OSDI), 2006.</a:t>
            </a:r>
          </a:p>
          <a:p>
            <a:pPr marL="0" indent="0" algn="just">
              <a:buNone/>
            </a:pPr>
            <a:r>
              <a:rPr lang="en-US" dirty="0"/>
              <a:t>[6] S. J. </a:t>
            </a:r>
            <a:r>
              <a:rPr lang="en-US" dirty="0" err="1"/>
              <a:t>Mullender</a:t>
            </a:r>
            <a:r>
              <a:rPr lang="en-US" dirty="0"/>
              <a:t>, G. van </a:t>
            </a:r>
            <a:r>
              <a:rPr lang="en-US" dirty="0" err="1"/>
              <a:t>Rossum</a:t>
            </a:r>
            <a:r>
              <a:rPr lang="en-US" dirty="0"/>
              <a:t>, A. S. </a:t>
            </a:r>
            <a:r>
              <a:rPr lang="en-US" dirty="0" err="1"/>
              <a:t>Tanenbaum</a:t>
            </a:r>
            <a:r>
              <a:rPr lang="en-US" dirty="0"/>
              <a:t>, R. van </a:t>
            </a:r>
            <a:r>
              <a:rPr lang="en-US" dirty="0" err="1"/>
              <a:t>Renesse</a:t>
            </a:r>
            <a:r>
              <a:rPr lang="en-US" dirty="0"/>
              <a:t>, and H. van </a:t>
            </a:r>
            <a:r>
              <a:rPr lang="en-US" dirty="0" err="1"/>
              <a:t>Staveren</a:t>
            </a:r>
            <a:r>
              <a:rPr lang="en-US" dirty="0"/>
              <a:t>, “Amoeba: A distributed operating system for the 1990s,” IEEE Computer, vol. 23, no. 5, pp. 44–53, 1990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[7] E. V. </a:t>
            </a:r>
            <a:r>
              <a:rPr lang="en-US" dirty="0" err="1"/>
              <a:t>Hensbergen</a:t>
            </a:r>
            <a:r>
              <a:rPr lang="en-US" dirty="0"/>
              <a:t>, N. P. Evans, and P. Stanley-</a:t>
            </a:r>
            <a:r>
              <a:rPr lang="en-US" dirty="0" err="1"/>
              <a:t>Marbell</a:t>
            </a:r>
            <a:r>
              <a:rPr lang="en-US" dirty="0"/>
              <a:t>, “A unified execution model for cloud computing,” in In Proc. of the 3rd ACM SIGOPS International Workshop on Large Scale Distributed Systems and Middleware (LADIS), 2009.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pic>
        <p:nvPicPr>
          <p:cNvPr id="4" name="Picture 2" descr="D:\MUST\z\OFU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16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[</a:t>
            </a:r>
            <a:r>
              <a:rPr lang="en-US" dirty="0"/>
              <a:t>8] E. M. </a:t>
            </a:r>
            <a:r>
              <a:rPr lang="en-US" dirty="0" err="1"/>
              <a:t>Maximilien</a:t>
            </a:r>
            <a:r>
              <a:rPr lang="en-US" dirty="0"/>
              <a:t>, A. </a:t>
            </a:r>
            <a:r>
              <a:rPr lang="en-US" dirty="0" err="1"/>
              <a:t>Ranabahu</a:t>
            </a:r>
            <a:r>
              <a:rPr lang="en-US" dirty="0"/>
              <a:t>, R. </a:t>
            </a:r>
            <a:r>
              <a:rPr lang="en-US" dirty="0" err="1"/>
              <a:t>Engehausen</a:t>
            </a:r>
            <a:r>
              <a:rPr lang="en-US" dirty="0"/>
              <a:t>, and L. C. Anderson, “Toward cloud-agnostic </a:t>
            </a:r>
            <a:r>
              <a:rPr lang="en-US" dirty="0" err="1"/>
              <a:t>middlewares</a:t>
            </a:r>
            <a:r>
              <a:rPr lang="en-US" dirty="0"/>
              <a:t>,” in Proceedings of OOPSLA ’09, (New York, NY, USA), pp. 619–626, ACM, 2009.</a:t>
            </a:r>
          </a:p>
          <a:p>
            <a:pPr marL="0" indent="0" algn="just">
              <a:buNone/>
            </a:pPr>
            <a:r>
              <a:rPr lang="en-US" dirty="0"/>
              <a:t>[9] E. K. </a:t>
            </a:r>
            <a:r>
              <a:rPr lang="en-US" dirty="0" err="1"/>
              <a:t>Lua</a:t>
            </a:r>
            <a:r>
              <a:rPr lang="en-US" dirty="0"/>
              <a:t>, J. </a:t>
            </a:r>
            <a:r>
              <a:rPr lang="en-US" dirty="0" err="1"/>
              <a:t>Crowcroft</a:t>
            </a:r>
            <a:r>
              <a:rPr lang="en-US" dirty="0"/>
              <a:t>, M. </a:t>
            </a:r>
            <a:r>
              <a:rPr lang="en-US" dirty="0" err="1"/>
              <a:t>Pias</a:t>
            </a:r>
            <a:r>
              <a:rPr lang="en-US" dirty="0"/>
              <a:t>, R. Sharma, and S. Lim, “A survey and comparison of peer-to-peer overlay network schemes,” IEEE Communications Survey and Tutorial, vol. 7, pp. 72–93, March 2004.</a:t>
            </a:r>
          </a:p>
          <a:p>
            <a:pPr marL="0" indent="0" algn="just">
              <a:buNone/>
            </a:pPr>
            <a:r>
              <a:rPr lang="en-US" dirty="0"/>
              <a:t>[10] </a:t>
            </a:r>
            <a:r>
              <a:rPr lang="en-US" dirty="0" err="1"/>
              <a:t>SETI@Home</a:t>
            </a:r>
            <a:r>
              <a:rPr lang="en-US" dirty="0"/>
              <a:t>. [Online] http://setiathome.berkeley.edu</a:t>
            </a:r>
            <a:r>
              <a:rPr lang="fa-IR" dirty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[11] G. Fox, D. Gannon, S.-H. </a:t>
            </a:r>
            <a:r>
              <a:rPr lang="en-US" dirty="0" err="1"/>
              <a:t>Ko</a:t>
            </a:r>
            <a:r>
              <a:rPr lang="en-US" dirty="0"/>
              <a:t>, S. Lee, S. </a:t>
            </a:r>
            <a:r>
              <a:rPr lang="en-US" dirty="0" err="1"/>
              <a:t>Pallickara</a:t>
            </a:r>
            <a:r>
              <a:rPr lang="en-US" dirty="0"/>
              <a:t>, M. Pierce, X. </a:t>
            </a:r>
            <a:r>
              <a:rPr lang="en-US" dirty="0" err="1"/>
              <a:t>Qiu</a:t>
            </a:r>
            <a:r>
              <a:rPr lang="en-US" dirty="0"/>
              <a:t>, X. </a:t>
            </a:r>
            <a:r>
              <a:rPr lang="en-US" dirty="0" err="1"/>
              <a:t>Rao</a:t>
            </a:r>
            <a:r>
              <a:rPr lang="en-US" dirty="0"/>
              <a:t>, A. </a:t>
            </a:r>
            <a:r>
              <a:rPr lang="en-US" dirty="0" err="1"/>
              <a:t>Uyar</a:t>
            </a:r>
            <a:r>
              <a:rPr lang="en-US" dirty="0"/>
              <a:t>, M. Wang, and W. Wu, Peer-to-Peer Grids. John Wiley and Sons Ltd, 2003.</a:t>
            </a:r>
          </a:p>
          <a:p>
            <a:pPr marL="0" indent="0" algn="just">
              <a:buNone/>
            </a:pPr>
            <a:r>
              <a:rPr lang="en-US" dirty="0"/>
              <a:t>[12] I. Foster and A. </a:t>
            </a:r>
            <a:r>
              <a:rPr lang="en-US" dirty="0" err="1"/>
              <a:t>Iamnitchi</a:t>
            </a:r>
            <a:r>
              <a:rPr lang="en-US" dirty="0"/>
              <a:t>, “On death, taxes, and the convergence of peer-to-peer and grid computing,” in In 2nd International Workshop on Peer-to-Peer Systems (IPTPS), pp. 118–128, 2003.</a:t>
            </a:r>
          </a:p>
          <a:p>
            <a:pPr marL="0" indent="0" algn="just">
              <a:buNone/>
            </a:pPr>
            <a:r>
              <a:rPr lang="en-US" dirty="0"/>
              <a:t>[13] N. </a:t>
            </a:r>
            <a:r>
              <a:rPr lang="en-US" dirty="0" err="1"/>
              <a:t>Drost</a:t>
            </a:r>
            <a:r>
              <a:rPr lang="en-US" dirty="0"/>
              <a:t>, R. van </a:t>
            </a:r>
            <a:r>
              <a:rPr lang="en-US" dirty="0" err="1"/>
              <a:t>Nieuwpoort</a:t>
            </a:r>
            <a:r>
              <a:rPr lang="en-US" dirty="0"/>
              <a:t>, and H. </a:t>
            </a:r>
            <a:r>
              <a:rPr lang="en-US" dirty="0" err="1"/>
              <a:t>Bal</a:t>
            </a:r>
            <a:r>
              <a:rPr lang="en-US" dirty="0"/>
              <a:t>, “Simple locality-aware </a:t>
            </a:r>
            <a:r>
              <a:rPr lang="en-US" dirty="0" err="1"/>
              <a:t>coallocation</a:t>
            </a:r>
            <a:r>
              <a:rPr lang="en-US" dirty="0"/>
              <a:t> in peer-to-peer supercomputing,” in Proceedings of the 6th IEEE/ACM </a:t>
            </a:r>
            <a:r>
              <a:rPr lang="en-US" dirty="0" err="1"/>
              <a:t>CCGrid</a:t>
            </a:r>
            <a:r>
              <a:rPr lang="en-US" dirty="0"/>
              <a:t> Symposium, 2006.</a:t>
            </a:r>
          </a:p>
          <a:p>
            <a:pPr marL="0" indent="0" algn="just">
              <a:buNone/>
            </a:pPr>
            <a:r>
              <a:rPr lang="en-US" dirty="0"/>
              <a:t>[14] J. Ritter, “Why </a:t>
            </a:r>
            <a:r>
              <a:rPr lang="en-US" dirty="0" err="1"/>
              <a:t>gnutella</a:t>
            </a:r>
            <a:r>
              <a:rPr lang="en-US" dirty="0"/>
              <a:t> can’t scale. No, really.” [Online] http://www.darkridge.com/ jpr5/doc/gnutella.html., Feb 2001.</a:t>
            </a:r>
          </a:p>
          <a:p>
            <a:pPr marL="0" indent="0" algn="just">
              <a:buNone/>
            </a:pPr>
            <a:r>
              <a:rPr lang="en-US" dirty="0"/>
              <a:t>[15] J. Albrecht, R. </a:t>
            </a:r>
            <a:r>
              <a:rPr lang="en-US" dirty="0" err="1"/>
              <a:t>Braud</a:t>
            </a:r>
            <a:r>
              <a:rPr lang="en-US" dirty="0"/>
              <a:t>, D. Dao, N. </a:t>
            </a:r>
            <a:r>
              <a:rPr lang="en-US" dirty="0" err="1"/>
              <a:t>Topilski</a:t>
            </a:r>
            <a:r>
              <a:rPr lang="en-US" dirty="0"/>
              <a:t>, C. Tuttle, A. C. </a:t>
            </a:r>
            <a:r>
              <a:rPr lang="en-US" dirty="0" err="1"/>
              <a:t>Snoeren</a:t>
            </a:r>
            <a:r>
              <a:rPr lang="en-US" dirty="0"/>
              <a:t>, and A. </a:t>
            </a:r>
            <a:r>
              <a:rPr lang="en-US" dirty="0" err="1"/>
              <a:t>Vahdat</a:t>
            </a:r>
            <a:r>
              <a:rPr lang="en-US" dirty="0"/>
              <a:t>, “Remote Control: Distributed Application Configuration, Management, and Visualization with Plush,” in Proceedings of the Twenty-first USENIX LISA Conference, November 2007.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1383268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 descr="D:\MUST\z\OFU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17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7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Thanks..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1181100" y="2743200"/>
            <a:ext cx="6781800" cy="3429000"/>
          </a:xfrm>
          <a:prstGeom prst="cloudCallout">
            <a:avLst>
              <a:gd name="adj1" fmla="val -55395"/>
              <a:gd name="adj2" fmla="val 58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Question?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557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Introduction</a:t>
            </a:r>
          </a:p>
          <a:p>
            <a:r>
              <a:rPr lang="en-US" sz="2000" dirty="0" smtClean="0"/>
              <a:t>Definitions</a:t>
            </a:r>
          </a:p>
          <a:p>
            <a:r>
              <a:rPr lang="en-US" sz="2000" dirty="0"/>
              <a:t>Cloud Operating </a:t>
            </a:r>
            <a:r>
              <a:rPr lang="en-US" sz="2000" dirty="0" smtClean="0"/>
              <a:t>Systems</a:t>
            </a:r>
          </a:p>
          <a:p>
            <a:pPr lvl="1"/>
            <a:r>
              <a:rPr lang="en-US" sz="1800" dirty="0" smtClean="0"/>
              <a:t>Paradigm</a:t>
            </a:r>
          </a:p>
          <a:p>
            <a:pPr lvl="1"/>
            <a:r>
              <a:rPr lang="en-US" sz="1800" dirty="0" smtClean="0"/>
              <a:t>Architecture</a:t>
            </a:r>
          </a:p>
          <a:p>
            <a:r>
              <a:rPr lang="en-US" sz="2000" dirty="0" smtClean="0"/>
              <a:t>Challenges</a:t>
            </a:r>
          </a:p>
          <a:p>
            <a:r>
              <a:rPr lang="en-US" sz="2000" dirty="0"/>
              <a:t>Current Cloud Operating </a:t>
            </a:r>
            <a:r>
              <a:rPr lang="en-US" sz="2000" dirty="0" smtClean="0"/>
              <a:t>Systems (Samples)</a:t>
            </a:r>
            <a:endParaRPr lang="en-US" sz="2000" dirty="0"/>
          </a:p>
          <a:p>
            <a:r>
              <a:rPr lang="en-US" sz="2000" dirty="0" smtClean="0"/>
              <a:t>Conclusion</a:t>
            </a:r>
          </a:p>
          <a:p>
            <a:r>
              <a:rPr lang="en-US" sz="2000" dirty="0" smtClean="0"/>
              <a:t>References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pic>
        <p:nvPicPr>
          <p:cNvPr id="2050" name="Picture 2" descr="D:\MUST\z\OFU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2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3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125133"/>
          </a:xfrm>
        </p:spPr>
        <p:txBody>
          <a:bodyPr/>
          <a:lstStyle/>
          <a:p>
            <a:r>
              <a:rPr lang="en-US" dirty="0" smtClean="0"/>
              <a:t>Definitions: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Distributed System (DS)</a:t>
            </a:r>
          </a:p>
          <a:p>
            <a:pPr lvl="2"/>
            <a:r>
              <a:rPr lang="en-US" dirty="0" smtClean="0"/>
              <a:t>Cloud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5029200" y="4343400"/>
            <a:ext cx="2895600" cy="1447800"/>
          </a:xfrm>
          <a:prstGeom prst="cloudCallout">
            <a:avLst>
              <a:gd name="adj1" fmla="val -59384"/>
              <a:gd name="adj2" fmla="val -409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 OS?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D:\MUST\z\OFU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3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7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Proceed in use of computing services.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Clouds have </a:t>
            </a:r>
            <a:r>
              <a:rPr lang="en-US" dirty="0"/>
              <a:t>the potential to provide novel compute capacity to the average </a:t>
            </a:r>
            <a:r>
              <a:rPr lang="en-US" dirty="0" smtClean="0"/>
              <a:t>user.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Also provides more facilities for IT professionals.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Why Do You Need A Cloud Operating System?</a:t>
            </a:r>
          </a:p>
        </p:txBody>
      </p:sp>
      <p:pic>
        <p:nvPicPr>
          <p:cNvPr id="7" name="Picture 2" descr="D:\MUST\z\OFU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4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MUST\M.Sc\Advanced Topics in Information Systems\Seminar\pix\3d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33800"/>
            <a:ext cx="2209080" cy="22090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669630"/>
            <a:ext cx="7467601" cy="2078376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en-US" dirty="0"/>
              <a:t>In order for the user to effectively </a:t>
            </a:r>
            <a:r>
              <a:rPr lang="en-US" dirty="0" smtClean="0"/>
              <a:t>control </a:t>
            </a:r>
            <a:r>
              <a:rPr lang="en-US" dirty="0"/>
              <a:t>all of this computational </a:t>
            </a:r>
            <a:r>
              <a:rPr lang="en-US" dirty="0" smtClean="0"/>
              <a:t>power, We </a:t>
            </a:r>
            <a:r>
              <a:rPr lang="en-US" dirty="0"/>
              <a:t>need an </a:t>
            </a:r>
            <a:r>
              <a:rPr lang="en-US" dirty="0" smtClean="0"/>
              <a:t>operating system </a:t>
            </a:r>
            <a:r>
              <a:rPr lang="en-US" dirty="0"/>
              <a:t>for these </a:t>
            </a:r>
            <a:r>
              <a:rPr lang="en-US" dirty="0" smtClean="0"/>
              <a:t>new hardware </a:t>
            </a:r>
            <a:r>
              <a:rPr lang="en-US" dirty="0"/>
              <a:t>platforms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Why Do You Need A Cloud Operating System?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1383268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D:\MUST\z\OFU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5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88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3467" y="2675467"/>
            <a:ext cx="4461933" cy="3450696"/>
          </a:xfrm>
        </p:spPr>
        <p:txBody>
          <a:bodyPr/>
          <a:lstStyle/>
          <a:p>
            <a:pPr algn="just"/>
            <a:r>
              <a:rPr lang="en-US" dirty="0" smtClean="0"/>
              <a:t>A simple definition:</a:t>
            </a:r>
          </a:p>
          <a:p>
            <a:pPr lvl="1" algn="just"/>
            <a:endParaRPr lang="en-US" dirty="0" smtClean="0"/>
          </a:p>
          <a:p>
            <a:pPr marL="301943" lvl="1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Cloud OS manages a number of servers and hardware </a:t>
            </a:r>
            <a:r>
              <a:rPr lang="en-US" dirty="0" smtClean="0"/>
              <a:t>devices, Giving </a:t>
            </a:r>
            <a:r>
              <a:rPr lang="en-US" dirty="0"/>
              <a:t>the </a:t>
            </a:r>
            <a:r>
              <a:rPr lang="en-US" dirty="0" smtClean="0"/>
              <a:t>users </a:t>
            </a:r>
            <a:r>
              <a:rPr lang="en-US" dirty="0"/>
              <a:t>the impression that they are interacting with a single infinite capacity and elastic cloud</a:t>
            </a:r>
            <a:r>
              <a:rPr lang="en-US" dirty="0" smtClean="0"/>
              <a:t>.</a:t>
            </a:r>
          </a:p>
          <a:p>
            <a:pPr marL="301943" lvl="1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Cloud Operating System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D:\MUST\M.Sc\Advanced Topics in Information Systems\Seminar\pix\CloudOS-Archite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3429000" cy="334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MUST\z\OFU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6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3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Paradigm used in Cloud Operating System: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Object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Thread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Object-Thread Model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Paradigm</a:t>
            </a:r>
          </a:p>
        </p:txBody>
      </p:sp>
      <p:pic>
        <p:nvPicPr>
          <p:cNvPr id="4" name="Picture 2" descr="D:\MUST\z\OFU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7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4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pic>
        <p:nvPicPr>
          <p:cNvPr id="4" name="Content Placeholder 3" descr="D:\MUST\M.Sc\Advanced Topics in Information Systems\Seminar\pix\figure_0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69" y="3048000"/>
            <a:ext cx="7408862" cy="2769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D:\MUST\z\OFU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8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0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/>
            <a:r>
              <a:rPr lang="en-US" dirty="0"/>
              <a:t>Cloud computing </a:t>
            </a:r>
            <a:r>
              <a:rPr lang="en-US" dirty="0" smtClean="0"/>
              <a:t>infrastructure presents </a:t>
            </a:r>
            <a:r>
              <a:rPr lang="en-US" dirty="0"/>
              <a:t>many common challenges with respect to the operating </a:t>
            </a:r>
            <a:r>
              <a:rPr lang="en-US" dirty="0" smtClean="0"/>
              <a:t>system. Such as: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Scalability</a:t>
            </a:r>
            <a:endParaRPr lang="en-US" sz="2000" dirty="0"/>
          </a:p>
          <a:p>
            <a:pPr lvl="1" algn="just">
              <a:lnSpc>
                <a:spcPct val="150000"/>
              </a:lnSpc>
            </a:pPr>
            <a:r>
              <a:rPr lang="en-US" sz="2000" dirty="0"/>
              <a:t>Elasticity of </a:t>
            </a:r>
            <a:r>
              <a:rPr lang="en-US" sz="2000" dirty="0" smtClean="0"/>
              <a:t>Demand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Faults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Challenges</a:t>
            </a:r>
            <a:endParaRPr lang="en-US" dirty="0"/>
          </a:p>
        </p:txBody>
      </p:sp>
      <p:pic>
        <p:nvPicPr>
          <p:cNvPr id="10" name="Picture 2" descr="D:\MUST\z\OFU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953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8"/>
          <p:cNvSpPr txBox="1">
            <a:spLocks/>
          </p:cNvSpPr>
          <p:nvPr/>
        </p:nvSpPr>
        <p:spPr>
          <a:xfrm>
            <a:off x="7982174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BF89F6-6761-458F-ACE5-A680B884251E}" type="slidenum">
              <a:rPr lang="en-US" sz="1400" smtClean="0"/>
              <a:pPr/>
              <a:t>9</a:t>
            </a:fld>
            <a:r>
              <a:rPr lang="en-US" sz="1400" dirty="0" smtClean="0"/>
              <a:t> / 18</a:t>
            </a:r>
            <a:endParaRPr lang="en-US" sz="700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250164"/>
            <a:ext cx="3387761" cy="365125"/>
          </a:xfrm>
        </p:spPr>
        <p:txBody>
          <a:bodyPr/>
          <a:lstStyle/>
          <a:p>
            <a:r>
              <a:rPr lang="en-US" dirty="0" smtClean="0"/>
              <a:t>Milad Jalalimehr – Operating System for Clouds</a:t>
            </a:r>
          </a:p>
          <a:p>
            <a:r>
              <a:rPr lang="en-US" dirty="0" smtClean="0"/>
              <a:t>Mazandaran University of Science and Technology (MUST)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83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910</TotalTime>
  <Words>2067</Words>
  <Application>Microsoft Office PowerPoint</Application>
  <PresentationFormat>On-screen Show (4:3)</PresentationFormat>
  <Paragraphs>204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Cloud Operating Systems</vt:lpstr>
      <vt:lpstr>Agenda</vt:lpstr>
      <vt:lpstr>Introduction</vt:lpstr>
      <vt:lpstr>Why Do You Need A Cloud Operating System?</vt:lpstr>
      <vt:lpstr>Why Do You Need A Cloud Operating System?</vt:lpstr>
      <vt:lpstr>What is a Cloud Operating System?</vt:lpstr>
      <vt:lpstr>Paradigm</vt:lpstr>
      <vt:lpstr>Architecture</vt:lpstr>
      <vt:lpstr>Common Challenges</vt:lpstr>
      <vt:lpstr>Scalability</vt:lpstr>
      <vt:lpstr>Elasticity of Demand</vt:lpstr>
      <vt:lpstr>Faults</vt:lpstr>
      <vt:lpstr>Current Cloud Operating Systems</vt:lpstr>
      <vt:lpstr>Web-Based Cloud Operating Systems</vt:lpstr>
      <vt:lpstr>Conclusion</vt:lpstr>
      <vt:lpstr>References</vt:lpstr>
      <vt:lpstr>References</vt:lpstr>
      <vt:lpstr>Thanks..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for Clouds</dc:title>
  <dc:creator>Milad</dc:creator>
  <cp:lastModifiedBy>Milad</cp:lastModifiedBy>
  <cp:revision>135</cp:revision>
  <dcterms:created xsi:type="dcterms:W3CDTF">2011-01-17T09:38:06Z</dcterms:created>
  <dcterms:modified xsi:type="dcterms:W3CDTF">2011-02-04T11:30:52Z</dcterms:modified>
</cp:coreProperties>
</file>