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73" r:id="rId2"/>
    <p:sldId id="261" r:id="rId3"/>
    <p:sldId id="262" r:id="rId4"/>
    <p:sldId id="264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8" r:id="rId14"/>
    <p:sldId id="274" r:id="rId15"/>
    <p:sldId id="263" r:id="rId16"/>
    <p:sldId id="256" r:id="rId17"/>
    <p:sldId id="257" r:id="rId18"/>
    <p:sldId id="258" r:id="rId19"/>
    <p:sldId id="259" r:id="rId20"/>
    <p:sldId id="276" r:id="rId21"/>
    <p:sldId id="277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1007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A10AE7-70DD-45E3-A17B-FA52AF338291}" type="doc">
      <dgm:prSet loTypeId="urn:microsoft.com/office/officeart/2005/8/layout/gear1" loCatId="process" qsTypeId="urn:microsoft.com/office/officeart/2005/8/quickstyle/simple3" qsCatId="simple" csTypeId="urn:microsoft.com/office/officeart/2005/8/colors/accent2_5" csCatId="accent2" phldr="1"/>
      <dgm:spPr/>
      <dgm:t>
        <a:bodyPr/>
        <a:lstStyle/>
        <a:p>
          <a:endParaRPr lang="en-US"/>
        </a:p>
      </dgm:t>
    </dgm:pt>
    <dgm:pt modelId="{C568CB79-3863-436A-ABC7-99532BD18D7A}">
      <dgm:prSet phldrT="[Text]"/>
      <dgm:spPr/>
      <dgm:t>
        <a:bodyPr/>
        <a:lstStyle/>
        <a:p>
          <a:r>
            <a:rPr lang="en-US" smtClean="0"/>
            <a:t>Black Box Approach with Amazon EC2</a:t>
          </a:r>
          <a:endParaRPr lang="en-US" dirty="0"/>
        </a:p>
      </dgm:t>
    </dgm:pt>
    <dgm:pt modelId="{0A219492-7F00-4C68-86A8-5D3F95FAA759}" type="parTrans" cxnId="{FD3CA4B4-11F7-4348-B1ED-00B4CA2E23B6}">
      <dgm:prSet/>
      <dgm:spPr/>
      <dgm:t>
        <a:bodyPr/>
        <a:lstStyle/>
        <a:p>
          <a:endParaRPr lang="en-US"/>
        </a:p>
      </dgm:t>
    </dgm:pt>
    <dgm:pt modelId="{BD54E4B1-B850-44FF-A648-88FDD25B9CEF}" type="sibTrans" cxnId="{FD3CA4B4-11F7-4348-B1ED-00B4CA2E23B6}">
      <dgm:prSet/>
      <dgm:spPr/>
      <dgm:t>
        <a:bodyPr/>
        <a:lstStyle/>
        <a:p>
          <a:endParaRPr lang="en-US"/>
        </a:p>
      </dgm:t>
    </dgm:pt>
    <dgm:pt modelId="{0E2E0EE1-C064-47CE-92F6-E67910B60169}">
      <dgm:prSet phldrT="[Text]"/>
      <dgm:spPr/>
      <dgm:t>
        <a:bodyPr/>
        <a:lstStyle/>
        <a:p>
          <a:r>
            <a:rPr lang="en-US" dirty="0" smtClean="0"/>
            <a:t>Spring</a:t>
          </a:r>
          <a:endParaRPr lang="en-US" dirty="0"/>
        </a:p>
      </dgm:t>
    </dgm:pt>
    <dgm:pt modelId="{E91489E7-D31E-42D5-87CD-21F070E6C905}" type="parTrans" cxnId="{E669014E-7EA1-48B7-A1F9-BD9E282C606C}">
      <dgm:prSet/>
      <dgm:spPr/>
      <dgm:t>
        <a:bodyPr/>
        <a:lstStyle/>
        <a:p>
          <a:endParaRPr lang="en-US"/>
        </a:p>
      </dgm:t>
    </dgm:pt>
    <dgm:pt modelId="{10E0E377-F70C-4003-B877-87A5C179FE1A}" type="sibTrans" cxnId="{E669014E-7EA1-48B7-A1F9-BD9E282C606C}">
      <dgm:prSet/>
      <dgm:spPr/>
      <dgm:t>
        <a:bodyPr/>
        <a:lstStyle/>
        <a:p>
          <a:endParaRPr lang="en-US"/>
        </a:p>
      </dgm:t>
    </dgm:pt>
    <dgm:pt modelId="{55A28986-D72B-4221-8FB9-7A335D29B06D}" type="pres">
      <dgm:prSet presAssocID="{BFA10AE7-70DD-45E3-A17B-FA52AF338291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7AAFDF9-16A7-41B6-8CFE-6DD5884A4693}" type="pres">
      <dgm:prSet presAssocID="{C568CB79-3863-436A-ABC7-99532BD18D7A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56A7F3-7B27-4D9F-8810-E4DC4934D0C1}" type="pres">
      <dgm:prSet presAssocID="{C568CB79-3863-436A-ABC7-99532BD18D7A}" presName="gear1srcNode" presStyleLbl="node1" presStyleIdx="0" presStyleCnt="2"/>
      <dgm:spPr/>
      <dgm:t>
        <a:bodyPr/>
        <a:lstStyle/>
        <a:p>
          <a:endParaRPr lang="en-US"/>
        </a:p>
      </dgm:t>
    </dgm:pt>
    <dgm:pt modelId="{C9A7057F-DC34-4C1A-8235-51D2A516A798}" type="pres">
      <dgm:prSet presAssocID="{C568CB79-3863-436A-ABC7-99532BD18D7A}" presName="gear1dstNode" presStyleLbl="node1" presStyleIdx="0" presStyleCnt="2"/>
      <dgm:spPr/>
      <dgm:t>
        <a:bodyPr/>
        <a:lstStyle/>
        <a:p>
          <a:endParaRPr lang="en-US"/>
        </a:p>
      </dgm:t>
    </dgm:pt>
    <dgm:pt modelId="{AA29E4B3-B1E3-4A31-8A5A-A4D95C63203B}" type="pres">
      <dgm:prSet presAssocID="{0E2E0EE1-C064-47CE-92F6-E67910B60169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9CDB4-0862-4085-8CA3-B015CA4EB7A3}" type="pres">
      <dgm:prSet presAssocID="{0E2E0EE1-C064-47CE-92F6-E67910B60169}" presName="gear2srcNode" presStyleLbl="node1" presStyleIdx="1" presStyleCnt="2"/>
      <dgm:spPr/>
      <dgm:t>
        <a:bodyPr/>
        <a:lstStyle/>
        <a:p>
          <a:endParaRPr lang="en-US"/>
        </a:p>
      </dgm:t>
    </dgm:pt>
    <dgm:pt modelId="{7E12C7AC-2938-4FDE-B049-7F700B30E35B}" type="pres">
      <dgm:prSet presAssocID="{0E2E0EE1-C064-47CE-92F6-E67910B60169}" presName="gear2dstNode" presStyleLbl="node1" presStyleIdx="1" presStyleCnt="2"/>
      <dgm:spPr/>
      <dgm:t>
        <a:bodyPr/>
        <a:lstStyle/>
        <a:p>
          <a:endParaRPr lang="en-US"/>
        </a:p>
      </dgm:t>
    </dgm:pt>
    <dgm:pt modelId="{6311057E-6842-4F00-9D5D-5CAD94B6B460}" type="pres">
      <dgm:prSet presAssocID="{BD54E4B1-B850-44FF-A648-88FDD25B9CEF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0A0C7238-F6B8-4C83-801F-B3E3ECF523B7}" type="pres">
      <dgm:prSet presAssocID="{10E0E377-F70C-4003-B877-87A5C179FE1A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9E8BB386-1B17-4A0D-AB9C-2A0FDAA2C5FE}" type="presOf" srcId="{C568CB79-3863-436A-ABC7-99532BD18D7A}" destId="{C9A7057F-DC34-4C1A-8235-51D2A516A798}" srcOrd="2" destOrd="0" presId="urn:microsoft.com/office/officeart/2005/8/layout/gear1"/>
    <dgm:cxn modelId="{F5933ED0-E938-4FE2-8D5A-DD4B101D7729}" type="presOf" srcId="{0E2E0EE1-C064-47CE-92F6-E67910B60169}" destId="{A3B9CDB4-0862-4085-8CA3-B015CA4EB7A3}" srcOrd="1" destOrd="0" presId="urn:microsoft.com/office/officeart/2005/8/layout/gear1"/>
    <dgm:cxn modelId="{FC493CBE-7962-4E03-B7FA-F780F0399E49}" type="presOf" srcId="{0E2E0EE1-C064-47CE-92F6-E67910B60169}" destId="{AA29E4B3-B1E3-4A31-8A5A-A4D95C63203B}" srcOrd="0" destOrd="0" presId="urn:microsoft.com/office/officeart/2005/8/layout/gear1"/>
    <dgm:cxn modelId="{553C0007-C91E-4683-933F-A2E1ADD41034}" type="presOf" srcId="{BFA10AE7-70DD-45E3-A17B-FA52AF338291}" destId="{55A28986-D72B-4221-8FB9-7A335D29B06D}" srcOrd="0" destOrd="0" presId="urn:microsoft.com/office/officeart/2005/8/layout/gear1"/>
    <dgm:cxn modelId="{E669014E-7EA1-48B7-A1F9-BD9E282C606C}" srcId="{BFA10AE7-70DD-45E3-A17B-FA52AF338291}" destId="{0E2E0EE1-C064-47CE-92F6-E67910B60169}" srcOrd="1" destOrd="0" parTransId="{E91489E7-D31E-42D5-87CD-21F070E6C905}" sibTransId="{10E0E377-F70C-4003-B877-87A5C179FE1A}"/>
    <dgm:cxn modelId="{9EED1582-3977-4BFE-8994-7FD3208AF0D4}" type="presOf" srcId="{0E2E0EE1-C064-47CE-92F6-E67910B60169}" destId="{7E12C7AC-2938-4FDE-B049-7F700B30E35B}" srcOrd="2" destOrd="0" presId="urn:microsoft.com/office/officeart/2005/8/layout/gear1"/>
    <dgm:cxn modelId="{EA5E984D-CD45-4C9B-8B9F-1ED994B787A7}" type="presOf" srcId="{C568CB79-3863-436A-ABC7-99532BD18D7A}" destId="{DF56A7F3-7B27-4D9F-8810-E4DC4934D0C1}" srcOrd="1" destOrd="0" presId="urn:microsoft.com/office/officeart/2005/8/layout/gear1"/>
    <dgm:cxn modelId="{FD3CA4B4-11F7-4348-B1ED-00B4CA2E23B6}" srcId="{BFA10AE7-70DD-45E3-A17B-FA52AF338291}" destId="{C568CB79-3863-436A-ABC7-99532BD18D7A}" srcOrd="0" destOrd="0" parTransId="{0A219492-7F00-4C68-86A8-5D3F95FAA759}" sibTransId="{BD54E4B1-B850-44FF-A648-88FDD25B9CEF}"/>
    <dgm:cxn modelId="{12CB37D1-7A7D-4602-8359-EC0FCD3F52B9}" type="presOf" srcId="{10E0E377-F70C-4003-B877-87A5C179FE1A}" destId="{0A0C7238-F6B8-4C83-801F-B3E3ECF523B7}" srcOrd="0" destOrd="0" presId="urn:microsoft.com/office/officeart/2005/8/layout/gear1"/>
    <dgm:cxn modelId="{9F9CAAFF-571D-4250-8D4C-173E9BD61D6E}" type="presOf" srcId="{C568CB79-3863-436A-ABC7-99532BD18D7A}" destId="{77AAFDF9-16A7-41B6-8CFE-6DD5884A4693}" srcOrd="0" destOrd="0" presId="urn:microsoft.com/office/officeart/2005/8/layout/gear1"/>
    <dgm:cxn modelId="{13032B14-DA2B-4BAD-893C-4B3210FEAD6C}" type="presOf" srcId="{BD54E4B1-B850-44FF-A648-88FDD25B9CEF}" destId="{6311057E-6842-4F00-9D5D-5CAD94B6B460}" srcOrd="0" destOrd="0" presId="urn:microsoft.com/office/officeart/2005/8/layout/gear1"/>
    <dgm:cxn modelId="{9F24AB17-3196-48BD-93D3-49A490994D6A}" type="presParOf" srcId="{55A28986-D72B-4221-8FB9-7A335D29B06D}" destId="{77AAFDF9-16A7-41B6-8CFE-6DD5884A4693}" srcOrd="0" destOrd="0" presId="urn:microsoft.com/office/officeart/2005/8/layout/gear1"/>
    <dgm:cxn modelId="{639426C4-892D-4734-A3A6-CB95CF375BF5}" type="presParOf" srcId="{55A28986-D72B-4221-8FB9-7A335D29B06D}" destId="{DF56A7F3-7B27-4D9F-8810-E4DC4934D0C1}" srcOrd="1" destOrd="0" presId="urn:microsoft.com/office/officeart/2005/8/layout/gear1"/>
    <dgm:cxn modelId="{2D990624-D9A1-4861-B4E3-28FE58F07406}" type="presParOf" srcId="{55A28986-D72B-4221-8FB9-7A335D29B06D}" destId="{C9A7057F-DC34-4C1A-8235-51D2A516A798}" srcOrd="2" destOrd="0" presId="urn:microsoft.com/office/officeart/2005/8/layout/gear1"/>
    <dgm:cxn modelId="{2E58CBD6-B198-4091-837F-DDE7A50220BD}" type="presParOf" srcId="{55A28986-D72B-4221-8FB9-7A335D29B06D}" destId="{AA29E4B3-B1E3-4A31-8A5A-A4D95C63203B}" srcOrd="3" destOrd="0" presId="urn:microsoft.com/office/officeart/2005/8/layout/gear1"/>
    <dgm:cxn modelId="{2C6D9802-C157-4132-8688-B1A86FC6F291}" type="presParOf" srcId="{55A28986-D72B-4221-8FB9-7A335D29B06D}" destId="{A3B9CDB4-0862-4085-8CA3-B015CA4EB7A3}" srcOrd="4" destOrd="0" presId="urn:microsoft.com/office/officeart/2005/8/layout/gear1"/>
    <dgm:cxn modelId="{6C8C1F9B-45BA-4D44-BB3A-257A665504B4}" type="presParOf" srcId="{55A28986-D72B-4221-8FB9-7A335D29B06D}" destId="{7E12C7AC-2938-4FDE-B049-7F700B30E35B}" srcOrd="5" destOrd="0" presId="urn:microsoft.com/office/officeart/2005/8/layout/gear1"/>
    <dgm:cxn modelId="{33917FF3-831C-45C5-9547-DF6AE6B15C59}" type="presParOf" srcId="{55A28986-D72B-4221-8FB9-7A335D29B06D}" destId="{6311057E-6842-4F00-9D5D-5CAD94B6B460}" srcOrd="6" destOrd="0" presId="urn:microsoft.com/office/officeart/2005/8/layout/gear1"/>
    <dgm:cxn modelId="{D63CB991-EF42-42B2-895F-BE2314C2099B}" type="presParOf" srcId="{55A28986-D72B-4221-8FB9-7A335D29B06D}" destId="{0A0C7238-F6B8-4C83-801F-B3E3ECF523B7}" srcOrd="7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BEF6B-7408-4A37-96B1-4269DB08B5C4}" type="datetimeFigureOut">
              <a:rPr lang="en-US" smtClean="0"/>
              <a:pPr/>
              <a:t>2/4/2011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C1BFC-807D-4ECF-9C8C-B71132C65DF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AC1BFC-807D-4ECF-9C8C-B71132C65DF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40051-4EA4-4DB2-8554-A4437848915B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35295-495E-4B3B-815C-1824B7F95384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90CFB-A461-490C-B197-0910DF965614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5B6-012D-4A50-A90E-F26DF36EB683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6B21C-7901-4F1C-8490-37E5DC63E31C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7623-95C3-43C6-AD5E-CFA08D6CF6BE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0CD61-41F6-4A93-BD65-F1C4DFCE7F6F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FDBF3-B9E2-4E2A-98EB-AD228FA69D94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24362-B89D-4FEC-ABDB-53F9B77A043B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9EB1C-C6E3-4A81-BDB9-2D3A1BCB47A6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372D-8905-4D87-A3DA-C5D37AEC16E5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8381422-47CB-489D-B4C9-E0AEBE194704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3494F73-46F0-4DA4-97FA-FF6E4F0E4A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da.mohammadi66@gmail.com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Pricing Model In Cloud Computing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 By:</a:t>
            </a:r>
          </a:p>
          <a:p>
            <a:pPr algn="ctr">
              <a:buNone/>
            </a:pPr>
            <a:r>
              <a:rPr lang="en-US" dirty="0" err="1" smtClean="0"/>
              <a:t>Hoda</a:t>
            </a:r>
            <a:r>
              <a:rPr lang="en-US" dirty="0" smtClean="0"/>
              <a:t> </a:t>
            </a:r>
            <a:r>
              <a:rPr lang="en-US" dirty="0" err="1" smtClean="0"/>
              <a:t>Mohammadi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2"/>
              </a:rPr>
              <a:t>Hoda.mohammadi66@gmail.com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Supervisor:</a:t>
            </a:r>
          </a:p>
          <a:p>
            <a:pPr algn="ctr">
              <a:buNone/>
            </a:pPr>
            <a:r>
              <a:rPr lang="en-US" dirty="0" err="1" smtClean="0"/>
              <a:t>Mr</a:t>
            </a:r>
            <a:r>
              <a:rPr lang="en-US" dirty="0" smtClean="0"/>
              <a:t> </a:t>
            </a:r>
            <a:r>
              <a:rPr lang="en-US" dirty="0" err="1" smtClean="0"/>
              <a:t>Hadi</a:t>
            </a:r>
            <a:r>
              <a:rPr lang="en-US" dirty="0" smtClean="0"/>
              <a:t> </a:t>
            </a:r>
            <a:r>
              <a:rPr lang="en-US" dirty="0" err="1" smtClean="0"/>
              <a:t>Salimi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err="1" smtClean="0"/>
              <a:t>Mazandaran</a:t>
            </a:r>
            <a:r>
              <a:rPr lang="en-US" dirty="0" smtClean="0"/>
              <a:t> University of Science and </a:t>
            </a:r>
            <a:r>
              <a:rPr lang="en-US" dirty="0" err="1" smtClean="0"/>
              <a:t>Technolory</a:t>
            </a:r>
            <a:r>
              <a:rPr lang="en-US" dirty="0" smtClean="0"/>
              <a:t> </a:t>
            </a:r>
          </a:p>
          <a:p>
            <a:pPr algn="ctr">
              <a:buNone/>
            </a:pPr>
            <a:r>
              <a:rPr lang="en-US" dirty="0" smtClean="0"/>
              <a:t>February 2011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E0659-CF6D-4A1D-832B-8E915739741D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4414" y="35716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total provider cost 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Teardrop 3"/>
          <p:cNvSpPr/>
          <p:nvPr/>
        </p:nvSpPr>
        <p:spPr>
          <a:xfrm>
            <a:off x="928662" y="1142984"/>
            <a:ext cx="7286676" cy="2428892"/>
          </a:xfrm>
          <a:prstGeom prst="teardrop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43042" y="2071678"/>
            <a:ext cx="628654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Cost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provider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=(Cost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full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+ Cost </a:t>
            </a:r>
            <a:r>
              <a:rPr kumimoji="0" lang="en-US" sz="32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amortized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)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Times New Roman" pitchFamily="18" charset="0"/>
              </a:rPr>
              <a:t>×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 Scale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  <p:sp>
        <p:nvSpPr>
          <p:cNvPr id="7" name="Curved Up Ribbon 6"/>
          <p:cNvSpPr/>
          <p:nvPr/>
        </p:nvSpPr>
        <p:spPr>
          <a:xfrm>
            <a:off x="3786182" y="4714860"/>
            <a:ext cx="5143536" cy="2143140"/>
          </a:xfrm>
          <a:prstGeom prst="ellipse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Ratio of the estimated total cost to the sum of the cost of full burdened and power consumption and </a:t>
            </a:r>
            <a:r>
              <a:rPr lang="en-US" dirty="0" smtClean="0">
                <a:solidFill>
                  <a:schemeClr val="tx1"/>
                </a:solidFill>
                <a:latin typeface="Gabriola" pitchFamily="82" charset="0"/>
                <a:ea typeface="Calibri" pitchFamily="34" charset="0"/>
                <a:cs typeface="CMR10" charset="0"/>
              </a:rPr>
              <a:t>Cost </a:t>
            </a:r>
            <a:r>
              <a:rPr lang="en-US" baseline="-30000" dirty="0" smtClean="0">
                <a:solidFill>
                  <a:schemeClr val="tx1"/>
                </a:solidFill>
                <a:latin typeface="Gabriola" pitchFamily="82" charset="0"/>
                <a:ea typeface="Calibri" pitchFamily="34" charset="0"/>
                <a:cs typeface="CMR10" charset="0"/>
              </a:rPr>
              <a:t>amortized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urved Up Ribbon 7"/>
          <p:cNvSpPr/>
          <p:nvPr/>
        </p:nvSpPr>
        <p:spPr>
          <a:xfrm>
            <a:off x="357158" y="3786190"/>
            <a:ext cx="3286148" cy="1357322"/>
          </a:xfrm>
          <a:prstGeom prst="ellipseRibbon2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Total amortized server cost 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2500298" y="2643182"/>
            <a:ext cx="2714644" cy="12144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0"/>
          </p:cNvCxnSpPr>
          <p:nvPr/>
        </p:nvCxnSpPr>
        <p:spPr>
          <a:xfrm rot="5400000">
            <a:off x="5572144" y="3428988"/>
            <a:ext cx="207167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35EA5-8D95-49C7-B9A9-0C4C557D7232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4414" y="357166"/>
            <a:ext cx="749808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estimate the amortized cost per server: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 Same Side Corner Rectangle 3"/>
          <p:cNvSpPr/>
          <p:nvPr/>
        </p:nvSpPr>
        <p:spPr>
          <a:xfrm>
            <a:off x="1857356" y="2071678"/>
            <a:ext cx="4929222" cy="1285884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2214546" y="2428868"/>
            <a:ext cx="40334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Cost 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amortized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= (C 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amortizedUnit</a:t>
            </a:r>
            <a:r>
              <a:rPr kumimoji="0" lang="en-US" sz="28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×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t</a:t>
            </a:r>
            <a:r>
              <a:rPr kumimoji="0" lang="en-US" sz="28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server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Arial" pitchFamily="34" charset="0"/>
              </a:rPr>
              <a:t>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abriola" pitchFamily="82" charset="0"/>
              <a:cs typeface="Arial" pitchFamily="34" charset="0"/>
            </a:endParaRPr>
          </a:p>
        </p:txBody>
      </p:sp>
      <p:sp>
        <p:nvSpPr>
          <p:cNvPr id="6" name="Wave 5"/>
          <p:cNvSpPr/>
          <p:nvPr/>
        </p:nvSpPr>
        <p:spPr>
          <a:xfrm>
            <a:off x="2214546" y="4357694"/>
            <a:ext cx="2928958" cy="914400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amortized cost per hour per sever</a:t>
            </a:r>
            <a:endParaRPr lang="en-US" dirty="0"/>
          </a:p>
        </p:txBody>
      </p:sp>
      <p:sp>
        <p:nvSpPr>
          <p:cNvPr id="7" name="Wave 6"/>
          <p:cNvSpPr/>
          <p:nvPr/>
        </p:nvSpPr>
        <p:spPr>
          <a:xfrm>
            <a:off x="6215074" y="4000504"/>
            <a:ext cx="2571800" cy="1000132"/>
          </a:xfrm>
          <a:prstGeom prst="wav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elapsed time on the server (hours)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3143240" y="3214686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86446" y="3000372"/>
            <a:ext cx="1143008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E6E03-5834-4304-A32A-5F147D2CE3C3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4414" y="428604"/>
            <a:ext cx="7498080" cy="48006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We estimating the energy consumption based on resource utilization: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>
          <a:xfrm>
            <a:off x="2285984" y="2357430"/>
            <a:ext cx="4572032" cy="1428760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Gabriola" pitchFamily="82" charset="0"/>
              </a:rPr>
              <a:t>P </a:t>
            </a:r>
            <a:r>
              <a:rPr lang="en-US" sz="3200" baseline="-25000" dirty="0" smtClean="0">
                <a:latin typeface="Gabriola" pitchFamily="82" charset="0"/>
              </a:rPr>
              <a:t>server </a:t>
            </a:r>
            <a:r>
              <a:rPr lang="en-US" sz="3200" dirty="0" smtClean="0">
                <a:latin typeface="Gabriola" pitchFamily="82" charset="0"/>
              </a:rPr>
              <a:t>=P </a:t>
            </a:r>
            <a:r>
              <a:rPr lang="en-US" sz="3200" baseline="-25000" dirty="0" smtClean="0">
                <a:latin typeface="Gabriola" pitchFamily="82" charset="0"/>
              </a:rPr>
              <a:t>idle </a:t>
            </a:r>
            <a:r>
              <a:rPr lang="en-US" sz="3200" dirty="0" smtClean="0">
                <a:latin typeface="Gabriola" pitchFamily="82" charset="0"/>
              </a:rPr>
              <a:t>+U </a:t>
            </a:r>
            <a:r>
              <a:rPr lang="en-US" sz="3200" baseline="-25000" dirty="0" err="1" smtClean="0">
                <a:latin typeface="Gabriola" pitchFamily="82" charset="0"/>
              </a:rPr>
              <a:t>cpu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dirty="0" smtClean="0">
                <a:latin typeface="Gabriola" pitchFamily="82" charset="0"/>
              </a:rPr>
              <a:t>× C</a:t>
            </a:r>
            <a:r>
              <a:rPr lang="en-US" sz="3200" baseline="-25000" dirty="0" smtClean="0">
                <a:latin typeface="Gabriola" pitchFamily="82" charset="0"/>
              </a:rPr>
              <a:t>0 </a:t>
            </a:r>
            <a:r>
              <a:rPr lang="en-US" sz="3200" dirty="0" smtClean="0">
                <a:latin typeface="Gabriola" pitchFamily="82" charset="0"/>
              </a:rPr>
              <a:t>+ U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baseline="-25000" dirty="0" err="1" smtClean="0">
                <a:latin typeface="Gabriola" pitchFamily="82" charset="0"/>
              </a:rPr>
              <a:t>io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dirty="0" smtClean="0">
                <a:latin typeface="Gabriola" pitchFamily="82" charset="0"/>
              </a:rPr>
              <a:t>×</a:t>
            </a:r>
            <a:r>
              <a:rPr lang="en-US" sz="3200" baseline="-25000" dirty="0" smtClean="0">
                <a:latin typeface="Gabriola" pitchFamily="82" charset="0"/>
              </a:rPr>
              <a:t> </a:t>
            </a:r>
            <a:r>
              <a:rPr lang="en-US" sz="3200" dirty="0" smtClean="0">
                <a:latin typeface="Gabriola" pitchFamily="82" charset="0"/>
              </a:rPr>
              <a:t>C</a:t>
            </a:r>
            <a:r>
              <a:rPr lang="en-US" sz="3200" baseline="-25000" dirty="0" smtClean="0">
                <a:latin typeface="Gabriola" pitchFamily="82" charset="0"/>
              </a:rPr>
              <a:t>1</a:t>
            </a:r>
            <a:endParaRPr lang="en-US" sz="3200" dirty="0" smtClean="0">
              <a:latin typeface="Gabriola" pitchFamily="82" charset="0"/>
            </a:endParaRPr>
          </a:p>
          <a:p>
            <a:endParaRPr lang="en-US" i="1" dirty="0" smtClean="0"/>
          </a:p>
        </p:txBody>
      </p:sp>
      <p:sp>
        <p:nvSpPr>
          <p:cNvPr id="5" name="8-Point Star 4"/>
          <p:cNvSpPr/>
          <p:nvPr/>
        </p:nvSpPr>
        <p:spPr>
          <a:xfrm>
            <a:off x="1000100" y="4857760"/>
            <a:ext cx="1928826" cy="914400"/>
          </a:xfrm>
          <a:prstGeom prst="star8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 utilization</a:t>
            </a:r>
            <a:endParaRPr lang="en-US" dirty="0"/>
          </a:p>
        </p:txBody>
      </p:sp>
      <p:sp>
        <p:nvSpPr>
          <p:cNvPr id="6" name="8-Point Star 5"/>
          <p:cNvSpPr/>
          <p:nvPr/>
        </p:nvSpPr>
        <p:spPr>
          <a:xfrm>
            <a:off x="3428992" y="5357826"/>
            <a:ext cx="1928826" cy="1071570"/>
          </a:xfrm>
          <a:prstGeom prst="star8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I/O bandwidth</a:t>
            </a:r>
            <a:endParaRPr lang="en-US" dirty="0"/>
          </a:p>
        </p:txBody>
      </p:sp>
      <p:sp>
        <p:nvSpPr>
          <p:cNvPr id="7" name="8-Point Star 6"/>
          <p:cNvSpPr/>
          <p:nvPr/>
        </p:nvSpPr>
        <p:spPr>
          <a:xfrm>
            <a:off x="5214942" y="4500570"/>
            <a:ext cx="3643338" cy="1428760"/>
          </a:xfrm>
          <a:prstGeom prst="star8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coefficients in the model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2285984" y="3071810"/>
            <a:ext cx="1928826" cy="19288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5715008" y="3643314"/>
            <a:ext cx="1714512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H="1">
            <a:off x="5072066" y="3071810"/>
            <a:ext cx="1643074" cy="1643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3821901" y="3607595"/>
            <a:ext cx="2500330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F518F-2918-4F34-BC85-E75DA956272E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Federated Cloud vs. Standalone Cloud Service Provider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5B6-012D-4A50-A90E-F26DF36EB683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214554"/>
            <a:ext cx="3504142" cy="2638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58" y="2285992"/>
            <a:ext cx="3714776" cy="266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5786446" y="5357826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b. Federated Cloud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0034" y="535782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a. Standalone Cloud Service Provider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Dynamic Pricing?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Low">
              <a:buNone/>
            </a:pPr>
            <a:r>
              <a:rPr lang="en-US" dirty="0" smtClean="0"/>
              <a:t>we discuss a strategic-proof dynamic pricing scheme suitable </a:t>
            </a:r>
          </a:p>
          <a:p>
            <a:pPr algn="justLow">
              <a:buNone/>
            </a:pPr>
            <a:r>
              <a:rPr lang="en-US" dirty="0" smtClean="0"/>
              <a:t>for allocating resources on federated clouds, where pricing is</a:t>
            </a:r>
          </a:p>
          <a:p>
            <a:pPr algn="justLow">
              <a:buNone/>
            </a:pPr>
            <a:r>
              <a:rPr lang="en-US" dirty="0" smtClean="0"/>
              <a:t>used to manage rational users. A rational user may represent </a:t>
            </a:r>
          </a:p>
          <a:p>
            <a:pPr algn="justLow">
              <a:buNone/>
            </a:pPr>
            <a:r>
              <a:rPr lang="en-US" dirty="0" smtClean="0"/>
              <a:t>either an individual user, a group, or an organization,</a:t>
            </a:r>
          </a:p>
          <a:p>
            <a:pPr algn="justLow">
              <a:buNone/>
            </a:pPr>
            <a:r>
              <a:rPr lang="en-US" dirty="0" smtClean="0"/>
              <a:t>depending on the application context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EE626-3622-44F0-9F98-D7D3EAB88A23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 descr="C:\Users\hoda\Pictures\Untitled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786190"/>
            <a:ext cx="5429288" cy="246697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786182" y="614364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 Pricing limits seller welfare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Pricing Mechanism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K-Pricing is an alternative pricing mechanism to proportional critical value pricing</a:t>
            </a:r>
          </a:p>
          <a:p>
            <a:endParaRPr lang="en-US" dirty="0" smtClean="0"/>
          </a:p>
          <a:p>
            <a:r>
              <a:rPr lang="en-US" dirty="0" smtClean="0"/>
              <a:t>for double-sided combinatorial auctions. The basic idea is to distribute the welfare generated by the allocation mechanism between buyers and service providers according to a factor 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35A6-E575-4C43-9DF6-E9395078E342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Forms Of Pricing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r>
              <a:rPr lang="en-US" dirty="0" smtClean="0"/>
              <a:t>Tiered Pricing             Amazon's Cloud Systems</a:t>
            </a:r>
          </a:p>
          <a:p>
            <a:endParaRPr lang="en-US" dirty="0"/>
          </a:p>
          <a:p>
            <a:r>
              <a:rPr lang="en-US" dirty="0" smtClean="0"/>
              <a:t>Per-Unit Pricing            Data Transfer And </a:t>
            </a:r>
          </a:p>
          <a:p>
            <a:pPr>
              <a:buNone/>
            </a:pPr>
            <a:r>
              <a:rPr lang="en-US" dirty="0" smtClean="0"/>
              <a:t>Memory Use, more flexibility .</a:t>
            </a:r>
          </a:p>
          <a:p>
            <a:endParaRPr lang="en-US" dirty="0"/>
          </a:p>
          <a:p>
            <a:r>
              <a:rPr lang="en-US" dirty="0" smtClean="0"/>
              <a:t>Subscription-Based Pricing            </a:t>
            </a:r>
            <a:r>
              <a:rPr lang="en-US" dirty="0" err="1" smtClean="0"/>
              <a:t>Pricing</a:t>
            </a:r>
            <a:r>
              <a:rPr lang="en-US" dirty="0" smtClean="0"/>
              <a:t> Model In </a:t>
            </a:r>
            <a:r>
              <a:rPr lang="en-US" dirty="0" err="1" smtClean="0"/>
              <a:t>Saas</a:t>
            </a:r>
            <a:endParaRPr lang="en-US" dirty="0"/>
          </a:p>
        </p:txBody>
      </p:sp>
      <p:sp>
        <p:nvSpPr>
          <p:cNvPr id="8" name="Striped Right Arrow 7"/>
          <p:cNvSpPr/>
          <p:nvPr/>
        </p:nvSpPr>
        <p:spPr>
          <a:xfrm>
            <a:off x="2643174" y="2071678"/>
            <a:ext cx="785818" cy="500066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857488" y="3000372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4071934" y="4429132"/>
            <a:ext cx="785818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A1A10-7DA7-4302-A2F3-95B1A7B2FDA9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Tiered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71472" y="1357298"/>
            <a:ext cx="8001056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adopted by Amazon's cloud systems, where </a:t>
            </a:r>
            <a:r>
              <a:rPr lang="en-US" sz="3200" dirty="0" smtClean="0"/>
              <a:t>the cloud </a:t>
            </a:r>
            <a:r>
              <a:rPr lang="en-US" sz="3200" dirty="0"/>
              <a:t>services are offered in several tiers</a:t>
            </a:r>
          </a:p>
        </p:txBody>
      </p:sp>
      <p:sp>
        <p:nvSpPr>
          <p:cNvPr id="5" name="Flowchart: Alternate Process 4"/>
          <p:cNvSpPr/>
          <p:nvPr/>
        </p:nvSpPr>
        <p:spPr>
          <a:xfrm>
            <a:off x="642910" y="3643314"/>
            <a:ext cx="7929618" cy="185736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each tier </a:t>
            </a:r>
            <a:r>
              <a:rPr lang="en-US" sz="3200" dirty="0" smtClean="0"/>
              <a:t>offer fixed </a:t>
            </a:r>
            <a:r>
              <a:rPr lang="en-US" sz="3200" dirty="0"/>
              <a:t>computing specifications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B763-CFE6-4042-AEBC-34F53FED5466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Per-Unit Pricing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applied to </a:t>
            </a:r>
            <a:r>
              <a:rPr lang="en-US" dirty="0" smtClean="0"/>
              <a:t>data transfers </a:t>
            </a:r>
            <a:r>
              <a:rPr lang="en-US" dirty="0"/>
              <a:t>or memory </a:t>
            </a:r>
            <a:r>
              <a:rPr lang="en-US" dirty="0" smtClean="0"/>
              <a:t>usage</a:t>
            </a:r>
          </a:p>
          <a:p>
            <a:r>
              <a:rPr lang="en-US" dirty="0"/>
              <a:t>This model is, arguably more flexible than the</a:t>
            </a:r>
          </a:p>
          <a:p>
            <a:pPr>
              <a:buNone/>
            </a:pPr>
            <a:r>
              <a:rPr lang="en-US" dirty="0" smtClean="0"/>
              <a:t>    tiered </a:t>
            </a:r>
            <a:r>
              <a:rPr lang="en-US" dirty="0"/>
              <a:t>pricing, as it allows the users </a:t>
            </a:r>
            <a:r>
              <a:rPr lang="en-US" dirty="0" smtClean="0"/>
              <a:t>to customize the main </a:t>
            </a:r>
            <a:r>
              <a:rPr lang="en-US" dirty="0"/>
              <a:t>memory allocation </a:t>
            </a:r>
            <a:r>
              <a:rPr lang="en-US" dirty="0" smtClean="0"/>
              <a:t>of their </a:t>
            </a:r>
            <a:r>
              <a:rPr lang="en-US" dirty="0"/>
              <a:t>system based on </a:t>
            </a:r>
            <a:r>
              <a:rPr lang="en-US" dirty="0" smtClean="0"/>
              <a:t>their specific </a:t>
            </a:r>
            <a:r>
              <a:rPr lang="en-US" dirty="0"/>
              <a:t>applications' needs.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AB387-277B-403D-818E-7EA076CF7F54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Subscription-Based Pricing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most-widely used pricing model </a:t>
            </a:r>
            <a:r>
              <a:rPr lang="en-US" dirty="0" smtClean="0"/>
              <a:t>for </a:t>
            </a:r>
            <a:r>
              <a:rPr lang="en-US" dirty="0" err="1" smtClean="0"/>
              <a:t>SaaS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This model allows the users to predict their </a:t>
            </a:r>
            <a:r>
              <a:rPr lang="en-US" dirty="0" smtClean="0"/>
              <a:t>periodic expenses </a:t>
            </a:r>
            <a:r>
              <a:rPr lang="en-US" dirty="0"/>
              <a:t>of using the cloud applications.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2303-D2C5-4019-A7F9-118C8E79F25C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Introduction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138974" y="1428736"/>
            <a:ext cx="8005026" cy="4800600"/>
          </a:xfrm>
        </p:spPr>
        <p:txBody>
          <a:bodyPr/>
          <a:lstStyle/>
          <a:p>
            <a:pPr marL="82550" indent="0">
              <a:buNone/>
            </a:pPr>
            <a:r>
              <a:rPr lang="en-US" dirty="0" smtClean="0"/>
              <a:t>Pricing is an important role in the marketplace that has been considered in economics.</a:t>
            </a:r>
          </a:p>
          <a:p>
            <a:pPr marL="82550" indent="0">
              <a:buNone/>
            </a:pPr>
            <a:endParaRPr lang="en-US" dirty="0" smtClean="0"/>
          </a:p>
          <a:p>
            <a:pPr marL="82550" indent="0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Two factors that impact pricing are:</a:t>
            </a:r>
          </a:p>
          <a:p>
            <a:pPr marL="654050" indent="-571500">
              <a:buFont typeface="+mj-lt"/>
              <a:buAutoNum type="romanUcPeriod"/>
            </a:pPr>
            <a:endParaRPr lang="en-US" dirty="0" smtClean="0"/>
          </a:p>
          <a:p>
            <a:pPr marL="654050" indent="-571500">
              <a:buNone/>
            </a:pPr>
            <a:endParaRPr lang="en-US" dirty="0" smtClean="0"/>
          </a:p>
          <a:p>
            <a:pPr marL="82550" indent="0">
              <a:buNone/>
            </a:pPr>
            <a:endParaRPr lang="en-US" dirty="0"/>
          </a:p>
        </p:txBody>
      </p:sp>
      <p:sp>
        <p:nvSpPr>
          <p:cNvPr id="6" name="Round Diagonal Corner Rectangle 5"/>
          <p:cNvSpPr/>
          <p:nvPr/>
        </p:nvSpPr>
        <p:spPr>
          <a:xfrm>
            <a:off x="1643042" y="3929066"/>
            <a:ext cx="5214974" cy="2071702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65405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Fairness</a:t>
            </a:r>
          </a:p>
          <a:p>
            <a:pPr marL="654050" indent="-571500">
              <a:lnSpc>
                <a:spcPct val="150000"/>
              </a:lnSpc>
              <a:buFont typeface="+mj-lt"/>
              <a:buAutoNum type="romanU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Competition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0BC4E-4C2F-476B-A35A-F7FC76E16C96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1928802"/>
            <a:ext cx="2089150" cy="177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5B6-012D-4A50-A90E-F26DF36EB683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In this paper we proposed the market-based model on cloud computing environment.</a:t>
            </a:r>
          </a:p>
          <a:p>
            <a:pPr algn="just"/>
            <a:r>
              <a:rPr lang="en-US" dirty="0" smtClean="0"/>
              <a:t>It allows buyers to order an arbitrary composition of services to different service providers</a:t>
            </a:r>
          </a:p>
          <a:p>
            <a:r>
              <a:rPr lang="en-US" dirty="0" smtClean="0"/>
              <a:t>By embracing a pricing scheme that connects providers with users, cloud computing has managed to bridge be-</a:t>
            </a:r>
            <a:r>
              <a:rPr lang="en-US" dirty="0" err="1" smtClean="0"/>
              <a:t>tween</a:t>
            </a:r>
            <a:r>
              <a:rPr lang="en-US" dirty="0" smtClean="0"/>
              <a:t> distributed systems and economics</a:t>
            </a:r>
          </a:p>
          <a:p>
            <a:r>
              <a:rPr lang="en-US" dirty="0" smtClean="0"/>
              <a:t>Our preliminary study has revealed interesting issues as a</a:t>
            </a:r>
          </a:p>
          <a:p>
            <a:pPr>
              <a:buNone/>
            </a:pPr>
            <a:r>
              <a:rPr lang="en-US" dirty="0" smtClean="0"/>
              <a:t>    result of the tensions between users and providers and between distributed systems and economics</a:t>
            </a: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4C5B6-012D-4A50-A90E-F26DF36EB683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rtl="1"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[1] Marian, </a:t>
            </a:r>
            <a:r>
              <a:rPr lang="en-US" dirty="0" err="1" smtClean="0"/>
              <a:t>Mihailescu</a:t>
            </a:r>
            <a:r>
              <a:rPr lang="en-US" dirty="0" smtClean="0"/>
              <a:t>, Yong and </a:t>
            </a:r>
            <a:r>
              <a:rPr lang="en-US" dirty="0" err="1" smtClean="0"/>
              <a:t>Teo</a:t>
            </a:r>
            <a:r>
              <a:rPr lang="en-US" dirty="0" smtClean="0"/>
              <a:t>, M. Dynamic Resource Pricing on Federated Clouds.</a:t>
            </a:r>
          </a:p>
          <a:p>
            <a:pPr>
              <a:buNone/>
            </a:pPr>
            <a:r>
              <a:rPr lang="en-US" dirty="0" smtClean="0"/>
              <a:t>[2] </a:t>
            </a:r>
            <a:r>
              <a:rPr lang="en-US" dirty="0" err="1" smtClean="0"/>
              <a:t>Saure</a:t>
            </a:r>
            <a:r>
              <a:rPr lang="en-US" dirty="0" smtClean="0"/>
              <a:t>, D., </a:t>
            </a:r>
            <a:r>
              <a:rPr lang="en-US" dirty="0" err="1" smtClean="0"/>
              <a:t>Sheopuri</a:t>
            </a:r>
            <a:r>
              <a:rPr lang="en-US" dirty="0" smtClean="0"/>
              <a:t>, A., </a:t>
            </a:r>
            <a:r>
              <a:rPr lang="en-US" dirty="0" err="1" smtClean="0"/>
              <a:t>Qu</a:t>
            </a:r>
            <a:r>
              <a:rPr lang="en-US" dirty="0" smtClean="0"/>
              <a:t>, H., </a:t>
            </a:r>
            <a:r>
              <a:rPr lang="en-US" dirty="0" err="1" smtClean="0"/>
              <a:t>Jamjoom</a:t>
            </a:r>
            <a:r>
              <a:rPr lang="en-US" dirty="0" smtClean="0"/>
              <a:t>, H. and </a:t>
            </a:r>
            <a:r>
              <a:rPr lang="en-US" dirty="0" err="1" smtClean="0"/>
              <a:t>Zeevi</a:t>
            </a:r>
            <a:r>
              <a:rPr lang="en-US" dirty="0" smtClean="0"/>
              <a:t>, A. Time-Of-Use Pricing Policies for Offering Cloud Computing as a Service2010).</a:t>
            </a:r>
          </a:p>
          <a:p>
            <a:pPr>
              <a:buNone/>
            </a:pPr>
            <a:r>
              <a:rPr lang="en-US" dirty="0" smtClean="0"/>
              <a:t>[3] Wang, H., Jing, Q., He, R. C. B., </a:t>
            </a:r>
            <a:r>
              <a:rPr lang="en-US" dirty="0" err="1" smtClean="0"/>
              <a:t>Qian</a:t>
            </a:r>
            <a:r>
              <a:rPr lang="en-US" dirty="0" smtClean="0"/>
              <a:t>, Z. and Zhou, L. Distributed Systems Meet Economics: Pricing in the Cloud.</a:t>
            </a:r>
          </a:p>
          <a:p>
            <a:pPr>
              <a:buNone/>
            </a:pPr>
            <a:r>
              <a:rPr lang="en-US" dirty="0" smtClean="0"/>
              <a:t>[4] YEE-MING CHEN, H.-M. Y. AUTONOMOUS ADAPTIVE AGENTS FOR MARKET-BASED RESOURCE ALLOCATION OF CLOUD COMPUTING2010).</a:t>
            </a:r>
          </a:p>
          <a:p>
            <a:pPr>
              <a:buNone/>
            </a:pPr>
            <a:r>
              <a:rPr lang="en-US" dirty="0" smtClean="0"/>
              <a:t>[5] </a:t>
            </a:r>
            <a:r>
              <a:rPr lang="en-US" dirty="0" err="1" smtClean="0"/>
              <a:t>Mihailescu</a:t>
            </a:r>
            <a:r>
              <a:rPr lang="en-US" dirty="0" smtClean="0"/>
              <a:t>, M. and </a:t>
            </a:r>
            <a:r>
              <a:rPr lang="en-US" dirty="0" err="1" smtClean="0"/>
              <a:t>Teo</a:t>
            </a:r>
            <a:r>
              <a:rPr lang="en-US" dirty="0" smtClean="0"/>
              <a:t>, Y. M. On Economic and Computational-efficient Resource Pricing in Large Distributed Systems2010).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prstGeom prst="cloudCallou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Thank you.</a:t>
            </a:r>
          </a:p>
          <a:p>
            <a:pPr algn="ctr">
              <a:buNone/>
            </a:pPr>
            <a:r>
              <a:rPr lang="en-US" sz="4800" dirty="0" smtClean="0">
                <a:solidFill>
                  <a:schemeClr val="accent1">
                    <a:lumMod val="75000"/>
                  </a:schemeClr>
                </a:solidFill>
              </a:rPr>
              <a:t>Any Questions?</a:t>
            </a:r>
            <a:endParaRPr lang="en-US" sz="4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0C86-F544-4CF2-B6F8-05316C0DA9B4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Pricing fairness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Pricing fairness consists of two aspects: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1500166" y="3214686"/>
            <a:ext cx="7143800" cy="2786082"/>
          </a:xfrm>
          <a:prstGeom prst="round2Diag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glow rad="101600">
              <a:schemeClr val="accent4">
                <a:satMod val="175000"/>
                <a:alpha val="40000"/>
              </a:schemeClr>
            </a:glow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Right"/>
            <a:lightRig rig="threePt" dir="t"/>
          </a:scene3d>
          <a:sp3d>
            <a:bevelT prst="angle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indent="-571500">
              <a:buFont typeface="+mj-lt"/>
              <a:buAutoNum type="alphaLcPeriod"/>
            </a:pP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personal fairness         Subjective</a:t>
            </a:r>
          </a:p>
          <a:p>
            <a:pPr marL="571500" indent="-571500">
              <a:buFont typeface="+mj-lt"/>
              <a:buAutoNum type="alphaLcPeriod"/>
            </a:pPr>
            <a:endParaRPr lang="en-US" sz="3200" dirty="0" smtClean="0"/>
          </a:p>
          <a:p>
            <a:pPr marL="571500" indent="-571500">
              <a:buFont typeface="+mj-lt"/>
              <a:buAutoNum type="alphaLcPeriod"/>
            </a:pPr>
            <a:endParaRPr lang="en-US" sz="3200" dirty="0" smtClean="0"/>
          </a:p>
          <a:p>
            <a:pPr marL="571500" indent="-571500">
              <a:buFont typeface="+mj-lt"/>
              <a:buAutoNum type="alphaLcPeriod"/>
            </a:pPr>
            <a:r>
              <a:rPr lang="en-US" sz="3200" dirty="0" smtClean="0">
                <a:solidFill>
                  <a:srgbClr val="7030A0"/>
                </a:solidFill>
              </a:rPr>
              <a:t>Social fairness             Objective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929190" y="3786190"/>
            <a:ext cx="500066" cy="1428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4714876" y="5286388"/>
            <a:ext cx="500066" cy="14287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8CD3F-9BAB-4AC3-BAF2-D69D5F5F8322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Pay as you go model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Lets users to utilize a public cloud instead of using dedicated private cloud at a slice of the cost.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Allowing providers to benefit from users by serving a public cloud.</a:t>
            </a:r>
          </a:p>
          <a:p>
            <a:endParaRPr lang="en-US" dirty="0" smtClean="0"/>
          </a:p>
          <a:p>
            <a:pPr algn="just"/>
            <a:r>
              <a:rPr lang="en-US" dirty="0" smtClean="0"/>
              <a:t>The pricing plan becomes an important bridge between users and provider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7EAC3-3A63-4597-A34A-30411653F8C1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69228" y="0"/>
            <a:ext cx="1374772" cy="158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the desirable properties for resource allocation are: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Individual Rationality</a:t>
            </a:r>
          </a:p>
          <a:p>
            <a:endParaRPr lang="en-US" dirty="0" smtClean="0"/>
          </a:p>
          <a:p>
            <a:r>
              <a:rPr lang="en-US" dirty="0" smtClean="0"/>
              <a:t>Incentive Compatibility</a:t>
            </a:r>
          </a:p>
          <a:p>
            <a:endParaRPr lang="en-US" dirty="0" smtClean="0"/>
          </a:p>
          <a:p>
            <a:r>
              <a:rPr lang="en-US" dirty="0" smtClean="0"/>
              <a:t>Budget Balance</a:t>
            </a:r>
          </a:p>
          <a:p>
            <a:endParaRPr lang="en-US" dirty="0" smtClean="0"/>
          </a:p>
          <a:p>
            <a:r>
              <a:rPr lang="en-US" dirty="0" smtClean="0"/>
              <a:t>Pareto Efficiency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87273-419A-4844-8FD0-661F7192FAED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Two approaches for evaluations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14348" y="1357298"/>
          <a:ext cx="749935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26067-FAD1-4462-84DF-30F6593F826D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Methodology on Amazon EC2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550" indent="0">
              <a:buNone/>
            </a:pPr>
            <a:r>
              <a:rPr lang="en-US" dirty="0" smtClean="0"/>
              <a:t>We calculate users’ expenses when they execute a task in Amazon:</a:t>
            </a:r>
          </a:p>
        </p:txBody>
      </p:sp>
      <p:sp>
        <p:nvSpPr>
          <p:cNvPr id="5" name="Flowchart: Sequential Access Storage 4"/>
          <p:cNvSpPr/>
          <p:nvPr/>
        </p:nvSpPr>
        <p:spPr>
          <a:xfrm>
            <a:off x="2000232" y="2714620"/>
            <a:ext cx="4929222" cy="2214578"/>
          </a:xfrm>
          <a:prstGeom prst="flowChartMagneticTape">
            <a:avLst/>
          </a:prstGeom>
          <a:effectLst>
            <a:glow rad="139700">
              <a:schemeClr val="accent5">
                <a:satMod val="175000"/>
                <a:alpha val="40000"/>
              </a:schemeClr>
            </a:glow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isometricOffAxis2Left"/>
            <a:lightRig rig="threePt" dir="t"/>
          </a:scene3d>
          <a:sp3d>
            <a:bevelT w="139700" h="139700" prst="divot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None/>
            </a:pP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Cost </a:t>
            </a:r>
            <a:r>
              <a:rPr lang="en-US" sz="4000" baseline="-25000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user </a:t>
            </a:r>
            <a:r>
              <a:rPr lang="en-US" sz="4000" dirty="0" smtClean="0">
                <a:solidFill>
                  <a:schemeClr val="accent2">
                    <a:lumMod val="75000"/>
                  </a:schemeClr>
                </a:solidFill>
                <a:latin typeface="Gabriola" pitchFamily="82" charset="0"/>
              </a:rPr>
              <a:t>=Price × t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929322" y="4000504"/>
            <a:ext cx="1428760" cy="12858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" name="Horizontal Scroll 9"/>
          <p:cNvSpPr/>
          <p:nvPr/>
        </p:nvSpPr>
        <p:spPr>
          <a:xfrm>
            <a:off x="5643546" y="5357826"/>
            <a:ext cx="3500454" cy="103327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ContrastingLef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total running time of the task in hours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V="1">
            <a:off x="3714744" y="4071942"/>
            <a:ext cx="1285884" cy="12144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5" name="Horizontal Scroll 14"/>
          <p:cNvSpPr/>
          <p:nvPr/>
        </p:nvSpPr>
        <p:spPr>
          <a:xfrm>
            <a:off x="1214414" y="5357826"/>
            <a:ext cx="3786214" cy="1033272"/>
          </a:xfrm>
          <a:prstGeom prst="horizontalScroll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4">
                <a:satMod val="175000"/>
                <a:alpha val="40000"/>
              </a:schemeClr>
            </a:glow>
          </a:effectLst>
          <a:scene3d>
            <a:camera prst="perspectiveContrastingRightFacing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The price per virtual machine hour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69CB-79E7-4311-B5EF-723B9D562CC0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Methodology on the spring system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/>
              <a:t>Spring virtualized the basic physical data center and provides virtual machines to user.</a:t>
            </a:r>
          </a:p>
          <a:p>
            <a:pPr algn="just">
              <a:buFont typeface="Wingdings" pitchFamily="2" charset="2"/>
              <a:buChar char="§"/>
            </a:pPr>
            <a:endParaRPr lang="en-US" dirty="0" smtClean="0"/>
          </a:p>
          <a:p>
            <a:pPr algn="just">
              <a:buFont typeface="Wingdings" pitchFamily="2" charset="2"/>
              <a:buChar char="§"/>
            </a:pPr>
            <a:r>
              <a:rPr lang="en-US" dirty="0" smtClean="0"/>
              <a:t>Spring have two major modules: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4" name="Snip Diagonal Corner Rectangle 3"/>
          <p:cNvSpPr/>
          <p:nvPr/>
        </p:nvSpPr>
        <p:spPr>
          <a:xfrm>
            <a:off x="2071670" y="3857628"/>
            <a:ext cx="5072098" cy="1785950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VMM(Virtual Machine Monitors)</a:t>
            </a:r>
          </a:p>
          <a:p>
            <a:pPr marL="342900" indent="-342900">
              <a:buFont typeface="+mj-lt"/>
              <a:buAutoNum type="arabicPeriod"/>
            </a:pPr>
            <a:endParaRPr lang="en-US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</a:rPr>
              <a:t>An Auditor</a:t>
            </a:r>
            <a:endParaRPr lang="en-US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742A-9343-4ED6-96D7-36BD932E9CD1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Hamilton’s Estimations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calculate the total cost of the full burdened power consumption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857356" y="2571744"/>
            <a:ext cx="3786214" cy="1643074"/>
          </a:xfrm>
          <a:prstGeom prst="wedgeRoundRectCallout">
            <a:avLst>
              <a:gd name="adj1" fmla="val -22856"/>
              <a:gd name="adj2" fmla="val 5093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785918" y="3000372"/>
            <a:ext cx="4143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Cost 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full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=(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  <a:sym typeface="Symbol" pitchFamily="18" charset="2"/>
              </a:rPr>
              <a:t>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</a:rPr>
              <a:t> - P</a:t>
            </a:r>
            <a:r>
              <a:rPr kumimoji="0" lang="en-US" sz="4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  <a:sym typeface="Symbol" pitchFamily="18" charset="2"/>
              </a:rPr>
              <a:t> raw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abriola" pitchFamily="82" charset="0"/>
                <a:ea typeface="Calibri" pitchFamily="34" charset="0"/>
                <a:cs typeface="CMR10" charset="0"/>
                <a:sym typeface="Symbol" pitchFamily="18" charset="2"/>
              </a:rPr>
              <a:t>-PUE)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2143108" y="3571876"/>
            <a:ext cx="142876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Punched Tape 9"/>
          <p:cNvSpPr/>
          <p:nvPr/>
        </p:nvSpPr>
        <p:spPr>
          <a:xfrm>
            <a:off x="0" y="4572008"/>
            <a:ext cx="3786182" cy="1428760"/>
          </a:xfrm>
          <a:prstGeom prst="flowChartPunchedTape">
            <a:avLst/>
          </a:prstGeom>
          <a:scene3d>
            <a:camera prst="perspectiveContrastingRigh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Electricity Price(dollars per  kWh)</a:t>
            </a:r>
            <a:endParaRPr lang="en-US" dirty="0"/>
          </a:p>
        </p:txBody>
      </p:sp>
      <p:sp>
        <p:nvSpPr>
          <p:cNvPr id="12" name="Flowchart: Punched Tape 11"/>
          <p:cNvSpPr/>
          <p:nvPr/>
        </p:nvSpPr>
        <p:spPr>
          <a:xfrm>
            <a:off x="2500298" y="4929198"/>
            <a:ext cx="4071966" cy="1428760"/>
          </a:xfrm>
          <a:prstGeom prst="flowChartPunchedTape">
            <a:avLst/>
          </a:prstGeom>
          <a:scene3d>
            <a:camera prst="isometricTopUp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total energy consumption of IT equipments(kWh) 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H="1">
            <a:off x="3357554" y="4143380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unched Tape 14"/>
          <p:cNvSpPr/>
          <p:nvPr/>
        </p:nvSpPr>
        <p:spPr>
          <a:xfrm>
            <a:off x="5786414" y="3643314"/>
            <a:ext cx="3357586" cy="1304738"/>
          </a:xfrm>
          <a:prstGeom prst="flowChartPunchedTape">
            <a:avLst/>
          </a:prstGeom>
          <a:scene3d>
            <a:camera prst="perspectiveContrastingLeftFacing"/>
            <a:lightRig rig="threePt" dir="t"/>
          </a:scene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PUE value of data center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143504" y="3500438"/>
            <a:ext cx="135732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6B7D7-4E91-4715-8B82-A0EEB77599D8}" type="datetime4">
              <a:rPr lang="en-US" smtClean="0"/>
              <a:pPr/>
              <a:t>February 4, 2011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94F73-46F0-4DA4-97FA-FF6E4F0E4A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997</TotalTime>
  <Words>719</Words>
  <Application>Microsoft Office PowerPoint</Application>
  <PresentationFormat>On-screen Show (4:3)</PresentationFormat>
  <Paragraphs>172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Pricing Model In Cloud Computing</vt:lpstr>
      <vt:lpstr>Introduction</vt:lpstr>
      <vt:lpstr>Pricing fairness</vt:lpstr>
      <vt:lpstr>Pay as you go model</vt:lpstr>
      <vt:lpstr>the desirable properties for resource allocation are:</vt:lpstr>
      <vt:lpstr>Two approaches for evaluations</vt:lpstr>
      <vt:lpstr>Methodology on Amazon EC2</vt:lpstr>
      <vt:lpstr>Methodology on the spring system</vt:lpstr>
      <vt:lpstr>Hamilton’s Estimations</vt:lpstr>
      <vt:lpstr>Slide 10</vt:lpstr>
      <vt:lpstr>Slide 11</vt:lpstr>
      <vt:lpstr>Slide 12</vt:lpstr>
      <vt:lpstr>Federated Cloud vs. Standalone Cloud Service Provider </vt:lpstr>
      <vt:lpstr>What Is Dynamic Pricing?</vt:lpstr>
      <vt:lpstr>Pricing Mechanism</vt:lpstr>
      <vt:lpstr>Three Forms Of Pricing Model</vt:lpstr>
      <vt:lpstr>Tiered Pricing</vt:lpstr>
      <vt:lpstr>Per-Unit Pricing </vt:lpstr>
      <vt:lpstr>Subscription-Based Pricing </vt:lpstr>
      <vt:lpstr>Conclusion</vt:lpstr>
      <vt:lpstr>Reference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hoda</dc:creator>
  <cp:lastModifiedBy>hoda</cp:lastModifiedBy>
  <cp:revision>66</cp:revision>
  <dcterms:created xsi:type="dcterms:W3CDTF">2011-01-31T17:16:53Z</dcterms:created>
  <dcterms:modified xsi:type="dcterms:W3CDTF">2011-02-04T13:43:19Z</dcterms:modified>
</cp:coreProperties>
</file>