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12" r:id="rId1"/>
  </p:sldMasterIdLst>
  <p:notesMasterIdLst>
    <p:notesMasterId r:id="rId74"/>
  </p:notesMasterIdLst>
  <p:sldIdLst>
    <p:sldId id="256" r:id="rId2"/>
    <p:sldId id="333" r:id="rId3"/>
    <p:sldId id="334" r:id="rId4"/>
    <p:sldId id="389" r:id="rId5"/>
    <p:sldId id="336" r:id="rId6"/>
    <p:sldId id="337"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9" r:id="rId28"/>
    <p:sldId id="360" r:id="rId29"/>
    <p:sldId id="361" r:id="rId30"/>
    <p:sldId id="362" r:id="rId31"/>
    <p:sldId id="363" r:id="rId32"/>
    <p:sldId id="364" r:id="rId33"/>
    <p:sldId id="365" r:id="rId34"/>
    <p:sldId id="366" r:id="rId35"/>
    <p:sldId id="367" r:id="rId36"/>
    <p:sldId id="368" r:id="rId37"/>
    <p:sldId id="369" r:id="rId38"/>
    <p:sldId id="370" r:id="rId39"/>
    <p:sldId id="371" r:id="rId40"/>
    <p:sldId id="372" r:id="rId41"/>
    <p:sldId id="373" r:id="rId42"/>
    <p:sldId id="374" r:id="rId43"/>
    <p:sldId id="375" r:id="rId44"/>
    <p:sldId id="376" r:id="rId45"/>
    <p:sldId id="377" r:id="rId46"/>
    <p:sldId id="380" r:id="rId47"/>
    <p:sldId id="382" r:id="rId48"/>
    <p:sldId id="383" r:id="rId49"/>
    <p:sldId id="257" r:id="rId50"/>
    <p:sldId id="258" r:id="rId51"/>
    <p:sldId id="260" r:id="rId52"/>
    <p:sldId id="262" r:id="rId53"/>
    <p:sldId id="269" r:id="rId54"/>
    <p:sldId id="263" r:id="rId55"/>
    <p:sldId id="264" r:id="rId56"/>
    <p:sldId id="265" r:id="rId57"/>
    <p:sldId id="266" r:id="rId58"/>
    <p:sldId id="267" r:id="rId59"/>
    <p:sldId id="270" r:id="rId60"/>
    <p:sldId id="272" r:id="rId61"/>
    <p:sldId id="273" r:id="rId62"/>
    <p:sldId id="274" r:id="rId63"/>
    <p:sldId id="276" r:id="rId64"/>
    <p:sldId id="278" r:id="rId65"/>
    <p:sldId id="330" r:id="rId66"/>
    <p:sldId id="331" r:id="rId67"/>
    <p:sldId id="384" r:id="rId68"/>
    <p:sldId id="385" r:id="rId69"/>
    <p:sldId id="386" r:id="rId70"/>
    <p:sldId id="387" r:id="rId71"/>
    <p:sldId id="388" r:id="rId72"/>
    <p:sldId id="332" r:id="rId73"/>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1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6E78581-0696-41C9-AEEE-7F8C0F971F62}" type="datetimeFigureOut">
              <a:rPr lang="fa-IR" smtClean="0"/>
              <a:pPr/>
              <a:t>01/26/1429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4C62D20-D86F-4E57-8386-1E36390CD5B4}"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417D63-B2BB-4D58-B133-0C9082C984B2}" type="slidenum">
              <a:rPr lang="en-US"/>
              <a:pPr/>
              <a:t>53</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a:t>A dryad application is composed of a collection of processing vertices (processes).</a:t>
            </a:r>
          </a:p>
          <a:p>
            <a:r>
              <a:rPr lang="en-US"/>
              <a:t>The vertices communicate with each other through channels.</a:t>
            </a:r>
          </a:p>
          <a:p>
            <a:r>
              <a:rPr lang="en-US"/>
              <a:t>The vertices and channels should always compose into a directed acyclic graph.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1"/>
          <p:cNvGrpSpPr/>
          <p:nvPr/>
        </p:nvGrpSpPr>
        <p:grpSpPr>
          <a:xfrm>
            <a:off x="0" y="0"/>
            <a:ext cx="9144000" cy="64008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10"/>
            <p:cNvGrpSpPr/>
            <p:nvPr/>
          </p:nvGrpSpPr>
          <p:grpSpPr>
            <a:xfrm>
              <a:off x="0" y="0"/>
              <a:ext cx="9144000" cy="6400800"/>
              <a:chOff x="0" y="0"/>
              <a:chExt cx="9144000" cy="6400800"/>
            </a:xfrm>
          </p:grpSpPr>
          <p:sp>
            <p:nvSpPr>
              <p:cNvPr id="15"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a:xfrm>
            <a:off x="6934200" y="6553200"/>
            <a:ext cx="1676400" cy="228600"/>
          </a:xfrm>
        </p:spPr>
        <p:txBody>
          <a:bodyPr vert="horz" lIns="91440" tIns="45720" rIns="91440" bIns="45720" rtlCol="0"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fld id="{57C1C71E-C5D4-4389-A69D-58AABF90C03C}" type="datetime8">
              <a:rPr lang="fa-IR" smtClean="0"/>
              <a:pPr/>
              <a:t>فوريه 3، 08</a:t>
            </a:fld>
            <a:endParaRPr lang="fa-IR"/>
          </a:p>
        </p:txBody>
      </p:sp>
      <p:sp>
        <p:nvSpPr>
          <p:cNvPr id="5" name="Footer Placeholder 4"/>
          <p:cNvSpPr>
            <a:spLocks noGrp="1"/>
          </p:cNvSpPr>
          <p:nvPr>
            <p:ph type="ftr" sz="quarter" idx="11"/>
          </p:nvPr>
        </p:nvSpPr>
        <p:spPr>
          <a:xfrm>
            <a:off x="1891553" y="6553200"/>
            <a:ext cx="1676400" cy="228600"/>
          </a:xfrm>
        </p:spPr>
        <p:txBody>
          <a:bodyPr anchor="t" anchorCtr="0"/>
          <a:lstStyle>
            <a:lvl1pPr>
              <a:defRPr>
                <a:solidFill>
                  <a:sysClr val="windowText" lastClr="000000"/>
                </a:solidFill>
              </a:defRPr>
            </a:lvl1pPr>
          </a:lstStyle>
          <a:p>
            <a:r>
              <a:rPr lang="en-US" smtClean="0"/>
              <a:t>Cloud programming models</a:t>
            </a:r>
            <a:endParaRPr lang="fa-IR"/>
          </a:p>
        </p:txBody>
      </p:sp>
      <p:sp>
        <p:nvSpPr>
          <p:cNvPr id="6" name="Slide Number Placeholder 5"/>
          <p:cNvSpPr>
            <a:spLocks noGrp="1"/>
          </p:cNvSpPr>
          <p:nvPr>
            <p:ph type="sldNum" sz="quarter" idx="12"/>
          </p:nvPr>
        </p:nvSpPr>
        <p:spPr>
          <a:xfrm>
            <a:off x="4870076" y="6553200"/>
            <a:ext cx="762000" cy="228600"/>
          </a:xfrm>
          <a:noFill/>
          <a:ln>
            <a:noFill/>
          </a:ln>
          <a:effectLst/>
        </p:spPr>
        <p:txBody>
          <a:bodyPr/>
          <a:lstStyle>
            <a:lvl1pPr algn="ctr">
              <a:defRPr sz="900" kern="1200" cap="small" baseline="0">
                <a:solidFill>
                  <a:sysClr val="windowText" lastClr="000000"/>
                </a:solidFill>
                <a:latin typeface="+mj-lt"/>
                <a:ea typeface="+mn-ea"/>
                <a:cs typeface="+mn-cs"/>
              </a:defRPr>
            </a:lvl1pPr>
          </a:lstStyle>
          <a:p>
            <a:fld id="{F1C1DF0E-8896-496A-B1C5-D659D3F0B8F8}" type="slidenum">
              <a:rPr lang="fa-IR" smtClean="0"/>
              <a:pPr/>
              <a:t>‹#›</a:t>
            </a:fld>
            <a:endParaRPr lang="fa-IR"/>
          </a:p>
        </p:txBody>
      </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n-US" smtClean="0"/>
              <a:t>Click to edit Master 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4A0206F-B764-49BF-A1C9-0983C05D1D0F}" type="datetime8">
              <a:rPr lang="fa-IR" smtClean="0"/>
              <a:pPr/>
              <a:t>فوريه 3، 08</a:t>
            </a:fld>
            <a:endParaRPr lang="fa-IR"/>
          </a:p>
        </p:txBody>
      </p:sp>
      <p:sp>
        <p:nvSpPr>
          <p:cNvPr id="5" name="Footer Placeholder 4"/>
          <p:cNvSpPr>
            <a:spLocks noGrp="1"/>
          </p:cNvSpPr>
          <p:nvPr>
            <p:ph type="ftr" sz="quarter" idx="11"/>
          </p:nvPr>
        </p:nvSpPr>
        <p:spPr/>
        <p:txBody>
          <a:bodyPr/>
          <a:lstStyle/>
          <a:p>
            <a:r>
              <a:rPr lang="en-US" smtClean="0"/>
              <a:t>Cloud programming models</a:t>
            </a:r>
            <a:endParaRPr lang="fa-IR"/>
          </a:p>
        </p:txBody>
      </p:sp>
      <p:sp>
        <p:nvSpPr>
          <p:cNvPr id="6" name="Slide Number Placeholder 5"/>
          <p:cNvSpPr>
            <a:spLocks noGrp="1"/>
          </p:cNvSpPr>
          <p:nvPr>
            <p:ph type="sldNum" sz="quarter" idx="12"/>
          </p:nvPr>
        </p:nvSpPr>
        <p:spPr/>
        <p:txBody>
          <a:bodyPr/>
          <a:lstStyle/>
          <a:p>
            <a:fld id="{F1C1DF0E-8896-496A-B1C5-D659D3F0B8F8}"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9144000" cy="6858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467600" y="2298700"/>
            <a:ext cx="1447800" cy="3827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14771E6-C394-4966-9092-000E184366EB}" type="datetime8">
              <a:rPr lang="fa-IR" smtClean="0"/>
              <a:pPr/>
              <a:t>فوريه 3، 08</a:t>
            </a:fld>
            <a:endParaRPr lang="fa-IR"/>
          </a:p>
        </p:txBody>
      </p:sp>
      <p:sp>
        <p:nvSpPr>
          <p:cNvPr id="5" name="Footer Placeholder 4"/>
          <p:cNvSpPr>
            <a:spLocks noGrp="1"/>
          </p:cNvSpPr>
          <p:nvPr>
            <p:ph type="ftr" sz="quarter" idx="11"/>
          </p:nvPr>
        </p:nvSpPr>
        <p:spPr/>
        <p:txBody>
          <a:bodyPr/>
          <a:lstStyle/>
          <a:p>
            <a:r>
              <a:rPr lang="en-US" smtClean="0"/>
              <a:t>Cloud programming models</a:t>
            </a:r>
            <a:endParaRPr lang="fa-IR"/>
          </a:p>
        </p:txBody>
      </p:sp>
      <p:sp>
        <p:nvSpPr>
          <p:cNvPr id="6" name="Slide Number Placeholder 5"/>
          <p:cNvSpPr>
            <a:spLocks noGrp="1"/>
          </p:cNvSpPr>
          <p:nvPr>
            <p:ph type="sldNum" sz="quarter" idx="12"/>
          </p:nvPr>
        </p:nvSpPr>
        <p:spPr>
          <a:xfrm>
            <a:off x="7848600" y="533400"/>
            <a:ext cx="762000" cy="609600"/>
          </a:xfrm>
        </p:spPr>
        <p:txBody>
          <a:bodyPr/>
          <a:lstStyle/>
          <a:p>
            <a:fld id="{F1C1DF0E-8896-496A-B1C5-D659D3F0B8F8}"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A22FFD1-4A37-4603-B010-E34D95F79869}" type="datetime8">
              <a:rPr lang="fa-IR" smtClean="0"/>
              <a:pPr/>
              <a:t>فوريه 3، 08</a:t>
            </a:fld>
            <a:endParaRPr lang="fa-IR"/>
          </a:p>
        </p:txBody>
      </p:sp>
      <p:sp>
        <p:nvSpPr>
          <p:cNvPr id="5" name="Footer Placeholder 4"/>
          <p:cNvSpPr>
            <a:spLocks noGrp="1"/>
          </p:cNvSpPr>
          <p:nvPr>
            <p:ph type="ftr" sz="quarter" idx="11"/>
          </p:nvPr>
        </p:nvSpPr>
        <p:spPr/>
        <p:txBody>
          <a:bodyPr/>
          <a:lstStyle/>
          <a:p>
            <a:r>
              <a:rPr lang="en-US" smtClean="0"/>
              <a:t>Cloud programming models</a:t>
            </a:r>
            <a:endParaRPr lang="fa-IR"/>
          </a:p>
        </p:txBody>
      </p:sp>
      <p:sp>
        <p:nvSpPr>
          <p:cNvPr id="6" name="Slide Number Placeholder 5"/>
          <p:cNvSpPr>
            <a:spLocks noGrp="1"/>
          </p:cNvSpPr>
          <p:nvPr>
            <p:ph type="sldNum" sz="quarter" idx="12"/>
          </p:nvPr>
        </p:nvSpPr>
        <p:spPr/>
        <p:txBody>
          <a:bodyPr/>
          <a:lstStyle/>
          <a:p>
            <a:fld id="{F1C1DF0E-8896-496A-B1C5-D659D3F0B8F8}"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10"/>
          <p:cNvGrpSpPr/>
          <p:nvPr/>
        </p:nvGrpSpPr>
        <p:grpSpPr>
          <a:xfrm>
            <a:off x="0" y="0"/>
            <a:ext cx="9144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title"/>
          </p:nvPr>
        </p:nvSpPr>
        <p:spPr>
          <a:xfrm>
            <a:off x="1905000" y="2667000"/>
            <a:ext cx="6629400" cy="1143000"/>
          </a:xfrm>
        </p:spPr>
        <p:txBody>
          <a:bodyPr vert="horz" lIns="91440" tIns="45720" rIns="91440" bIns="45720" rtlCol="0"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52400" y="4495800"/>
            <a:ext cx="1524000" cy="2057400"/>
          </a:xfrm>
        </p:spPr>
        <p:txBody>
          <a:bodyPr vert="horz" lIns="91440" tIns="45720" rIns="91440" bIns="45720"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4" name="Date Placeholder 3"/>
          <p:cNvSpPr>
            <a:spLocks noGrp="1"/>
          </p:cNvSpPr>
          <p:nvPr>
            <p:ph type="dt" sz="half" idx="10"/>
          </p:nvPr>
        </p:nvSpPr>
        <p:spPr>
          <a:xfrm>
            <a:off x="6931152" y="6556248"/>
            <a:ext cx="1673352" cy="228600"/>
          </a:xfrm>
        </p:spPr>
        <p:txBody>
          <a:bodyPr/>
          <a:lstStyle/>
          <a:p>
            <a:fld id="{059574BC-0C1B-49AA-A987-2915AA8BE2F3}" type="datetime8">
              <a:rPr lang="fa-IR" smtClean="0"/>
              <a:pPr/>
              <a:t>فوريه 3، 08</a:t>
            </a:fld>
            <a:endParaRPr lang="fa-IR"/>
          </a:p>
        </p:txBody>
      </p:sp>
      <p:sp>
        <p:nvSpPr>
          <p:cNvPr id="5" name="Footer Placeholder 4"/>
          <p:cNvSpPr>
            <a:spLocks noGrp="1"/>
          </p:cNvSpPr>
          <p:nvPr>
            <p:ph type="ftr" sz="quarter" idx="11"/>
          </p:nvPr>
        </p:nvSpPr>
        <p:spPr>
          <a:xfrm>
            <a:off x="1892808" y="6556248"/>
            <a:ext cx="1673352" cy="228600"/>
          </a:xfrm>
        </p:spPr>
        <p:txBody>
          <a:bodyPr/>
          <a:lstStyle/>
          <a:p>
            <a:r>
              <a:rPr lang="en-US" smtClean="0"/>
              <a:t>Cloud programming models</a:t>
            </a:r>
            <a:endParaRPr lang="fa-IR"/>
          </a:p>
        </p:txBody>
      </p:sp>
      <p:sp>
        <p:nvSpPr>
          <p:cNvPr id="6" name="Slide Number Placeholder 5"/>
          <p:cNvSpPr>
            <a:spLocks noGrp="1"/>
          </p:cNvSpPr>
          <p:nvPr>
            <p:ph type="sldNum" sz="quarter" idx="12"/>
          </p:nvPr>
        </p:nvSpPr>
        <p:spPr>
          <a:xfrm>
            <a:off x="4867656" y="6556248"/>
            <a:ext cx="762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F1C1DF0E-8896-496A-B1C5-D659D3F0B8F8}"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83E3DFD-9C15-4437-BE34-A88221A65EDB}" type="datetime8">
              <a:rPr lang="fa-IR" smtClean="0"/>
              <a:pPr/>
              <a:t>فوريه 3، 08</a:t>
            </a:fld>
            <a:endParaRPr lang="fa-IR"/>
          </a:p>
        </p:txBody>
      </p:sp>
      <p:sp>
        <p:nvSpPr>
          <p:cNvPr id="6" name="Footer Placeholder 5"/>
          <p:cNvSpPr>
            <a:spLocks noGrp="1"/>
          </p:cNvSpPr>
          <p:nvPr>
            <p:ph type="ftr" sz="quarter" idx="11"/>
          </p:nvPr>
        </p:nvSpPr>
        <p:spPr/>
        <p:txBody>
          <a:bodyPr/>
          <a:lstStyle/>
          <a:p>
            <a:r>
              <a:rPr lang="en-US" smtClean="0"/>
              <a:t>Cloud programming models</a:t>
            </a:r>
            <a:endParaRPr lang="fa-IR"/>
          </a:p>
        </p:txBody>
      </p:sp>
      <p:sp>
        <p:nvSpPr>
          <p:cNvPr id="7" name="Slide Number Placeholder 6"/>
          <p:cNvSpPr>
            <a:spLocks noGrp="1"/>
          </p:cNvSpPr>
          <p:nvPr>
            <p:ph type="sldNum" sz="quarter" idx="12"/>
          </p:nvPr>
        </p:nvSpPr>
        <p:spPr/>
        <p:txBody>
          <a:bodyPr/>
          <a:lstStyle/>
          <a:p>
            <a:fld id="{F1C1DF0E-8896-496A-B1C5-D659D3F0B8F8}"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438400" y="2291697"/>
            <a:ext cx="2971800" cy="639762"/>
          </a:xfrm>
        </p:spPr>
        <p:txBody>
          <a:bodyPr vert="horz" lIns="91440" tIns="45720" rIns="91440" bIns="45720" rtlCol="0" anchor="ctr" anchorCtr="0">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en-US" smtClean="0"/>
              <a:t>Click to edit Master text styles</a:t>
            </a:r>
          </a:p>
        </p:txBody>
      </p:sp>
      <p:sp>
        <p:nvSpPr>
          <p:cNvPr id="4" name="Content Placeholder 3"/>
          <p:cNvSpPr>
            <a:spLocks noGrp="1"/>
          </p:cNvSpPr>
          <p:nvPr>
            <p:ph sz="half" idx="2"/>
          </p:nvPr>
        </p:nvSpPr>
        <p:spPr>
          <a:xfrm>
            <a:off x="2447925" y="3137647"/>
            <a:ext cx="2971800" cy="299923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715000" y="2291697"/>
            <a:ext cx="2971800" cy="639762"/>
          </a:xfrm>
        </p:spPr>
        <p:txBody>
          <a:bodyPr anchor="ctr" anchorCtr="0">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15000" y="3137647"/>
            <a:ext cx="2971800" cy="300196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7B8BB60-CC1F-4765-8BE0-1148181E4C8E}" type="datetime8">
              <a:rPr lang="fa-IR" smtClean="0"/>
              <a:pPr/>
              <a:t>فوريه 3، 08</a:t>
            </a:fld>
            <a:endParaRPr lang="fa-IR"/>
          </a:p>
        </p:txBody>
      </p:sp>
      <p:sp>
        <p:nvSpPr>
          <p:cNvPr id="8" name="Footer Placeholder 7"/>
          <p:cNvSpPr>
            <a:spLocks noGrp="1"/>
          </p:cNvSpPr>
          <p:nvPr>
            <p:ph type="ftr" sz="quarter" idx="11"/>
          </p:nvPr>
        </p:nvSpPr>
        <p:spPr/>
        <p:txBody>
          <a:bodyPr/>
          <a:lstStyle/>
          <a:p>
            <a:r>
              <a:rPr lang="en-US" smtClean="0"/>
              <a:t>Cloud programming models</a:t>
            </a:r>
            <a:endParaRPr lang="fa-IR"/>
          </a:p>
        </p:txBody>
      </p:sp>
      <p:sp>
        <p:nvSpPr>
          <p:cNvPr id="9" name="Slide Number Placeholder 8"/>
          <p:cNvSpPr>
            <a:spLocks noGrp="1"/>
          </p:cNvSpPr>
          <p:nvPr>
            <p:ph type="sldNum" sz="quarter" idx="12"/>
          </p:nvPr>
        </p:nvSpPr>
        <p:spPr/>
        <p:txBody>
          <a:bodyPr/>
          <a:lstStyle/>
          <a:p>
            <a:fld id="{F1C1DF0E-8896-496A-B1C5-D659D3F0B8F8}"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6" name="Group 10"/>
          <p:cNvGrpSpPr/>
          <p:nvPr/>
        </p:nvGrpSpPr>
        <p:grpSpPr>
          <a:xfrm>
            <a:off x="0" y="0"/>
            <a:ext cx="9144000" cy="16764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7E9BDF4-107E-4879-BCC6-F203F3094454}" type="datetime8">
              <a:rPr lang="fa-IR" smtClean="0"/>
              <a:pPr/>
              <a:t>فوريه 3، 08</a:t>
            </a:fld>
            <a:endParaRPr lang="fa-IR"/>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fld id="{F1C1DF0E-8896-496A-B1C5-D659D3F0B8F8}"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9"/>
          <p:cNvGrpSpPr/>
          <p:nvPr/>
        </p:nvGrpSpPr>
        <p:grpSpPr>
          <a:xfrm>
            <a:off x="0" y="0"/>
            <a:ext cx="1828800" cy="16764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Date Placeholder 1"/>
          <p:cNvSpPr>
            <a:spLocks noGrp="1"/>
          </p:cNvSpPr>
          <p:nvPr>
            <p:ph type="dt" sz="half" idx="10"/>
          </p:nvPr>
        </p:nvSpPr>
        <p:spPr/>
        <p:txBody>
          <a:bodyPr/>
          <a:lstStyle/>
          <a:p>
            <a:fld id="{B15036C6-D000-4E43-B3B1-D97A8D0D9EE1}" type="datetime8">
              <a:rPr lang="fa-IR" smtClean="0"/>
              <a:pPr/>
              <a:t>فوريه 3، 08</a:t>
            </a:fld>
            <a:endParaRPr lang="fa-IR"/>
          </a:p>
        </p:txBody>
      </p:sp>
      <p:sp>
        <p:nvSpPr>
          <p:cNvPr id="3" name="Footer Placeholder 2"/>
          <p:cNvSpPr>
            <a:spLocks noGrp="1"/>
          </p:cNvSpPr>
          <p:nvPr>
            <p:ph type="ftr" sz="quarter" idx="11"/>
          </p:nvPr>
        </p:nvSpPr>
        <p:spPr/>
        <p:txBody>
          <a:bodyPr/>
          <a:lstStyle/>
          <a:p>
            <a:r>
              <a:rPr lang="en-US" smtClean="0"/>
              <a:t>Cloud programming models</a:t>
            </a:r>
            <a:endParaRPr lang="fa-IR"/>
          </a:p>
        </p:txBody>
      </p:sp>
      <p:sp>
        <p:nvSpPr>
          <p:cNvPr id="4" name="Slide Number Placeholder 3"/>
          <p:cNvSpPr>
            <a:spLocks noGrp="1"/>
          </p:cNvSpPr>
          <p:nvPr>
            <p:ph type="sldNum" sz="quarter" idx="12"/>
          </p:nvPr>
        </p:nvSpPr>
        <p:spPr/>
        <p:txBody>
          <a:bodyPr/>
          <a:lstStyle/>
          <a:p>
            <a:fld id="{F1C1DF0E-8896-496A-B1C5-D659D3F0B8F8}"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1EEDB3-BFA1-4F48-A336-749F56E65A7B}" type="datetime8">
              <a:rPr lang="fa-IR" smtClean="0"/>
              <a:pPr/>
              <a:t>فوريه 3، 08</a:t>
            </a:fld>
            <a:endParaRPr lang="fa-IR"/>
          </a:p>
        </p:txBody>
      </p:sp>
      <p:sp>
        <p:nvSpPr>
          <p:cNvPr id="6" name="Footer Placeholder 5"/>
          <p:cNvSpPr>
            <a:spLocks noGrp="1"/>
          </p:cNvSpPr>
          <p:nvPr>
            <p:ph type="ftr" sz="quarter" idx="11"/>
          </p:nvPr>
        </p:nvSpPr>
        <p:spPr/>
        <p:txBody>
          <a:bodyPr/>
          <a:lstStyle/>
          <a:p>
            <a:r>
              <a:rPr lang="en-US" smtClean="0"/>
              <a:t>Cloud programming models</a:t>
            </a:r>
            <a:endParaRPr lang="fa-IR"/>
          </a:p>
        </p:txBody>
      </p:sp>
      <p:sp>
        <p:nvSpPr>
          <p:cNvPr id="7" name="Slide Number Placeholder 6"/>
          <p:cNvSpPr>
            <a:spLocks noGrp="1"/>
          </p:cNvSpPr>
          <p:nvPr>
            <p:ph type="sldNum" sz="quarter" idx="12"/>
          </p:nvPr>
        </p:nvSpPr>
        <p:spPr/>
        <p:txBody>
          <a:bodyPr/>
          <a:lstStyle/>
          <a:p>
            <a:fld id="{F1C1DF0E-8896-496A-B1C5-D659D3F0B8F8}"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64592" y="3031489"/>
            <a:ext cx="1527048" cy="2359152"/>
          </a:xfrm>
        </p:spPr>
        <p:txBody>
          <a:bodyPr vert="horz" lIns="91440" tIns="45720" rIns="91440" bIns="45720"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5E94EF43-455A-472E-A340-2C15AA8D05D7}" type="datetime8">
              <a:rPr lang="fa-IR" smtClean="0"/>
              <a:pPr/>
              <a:t>فوريه 3، 08</a:t>
            </a:fld>
            <a:endParaRPr lang="fa-IR"/>
          </a:p>
        </p:txBody>
      </p:sp>
      <p:sp>
        <p:nvSpPr>
          <p:cNvPr id="6" name="Footer Placeholder 5"/>
          <p:cNvSpPr>
            <a:spLocks noGrp="1"/>
          </p:cNvSpPr>
          <p:nvPr>
            <p:ph type="ftr" sz="quarter" idx="11"/>
          </p:nvPr>
        </p:nvSpPr>
        <p:spPr/>
        <p:txBody>
          <a:bodyPr/>
          <a:lstStyle/>
          <a:p>
            <a:r>
              <a:rPr lang="en-US" smtClean="0"/>
              <a:t>Cloud programming models</a:t>
            </a:r>
            <a:endParaRPr lang="fa-IR"/>
          </a:p>
        </p:txBody>
      </p:sp>
      <p:sp>
        <p:nvSpPr>
          <p:cNvPr id="7" name="Slide Number Placeholder 6"/>
          <p:cNvSpPr>
            <a:spLocks noGrp="1"/>
          </p:cNvSpPr>
          <p:nvPr>
            <p:ph type="sldNum" sz="quarter" idx="12"/>
          </p:nvPr>
        </p:nvSpPr>
        <p:spPr/>
        <p:txBody>
          <a:bodyPr/>
          <a:lstStyle/>
          <a:p>
            <a:fld id="{F1C1DF0E-8896-496A-B1C5-D659D3F0B8F8}"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11"/>
          <p:cNvGrpSpPr/>
          <p:nvPr/>
        </p:nvGrpSpPr>
        <p:grpSpPr>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Text Placeholder 2"/>
          <p:cNvSpPr>
            <a:spLocks noGrp="1"/>
          </p:cNvSpPr>
          <p:nvPr>
            <p:ph type="body" idx="1"/>
          </p:nvPr>
        </p:nvSpPr>
        <p:spPr>
          <a:xfrm>
            <a:off x="2438400" y="2286000"/>
            <a:ext cx="62484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4" name="Date Placeholder 3"/>
          <p:cNvSpPr>
            <a:spLocks noGrp="1"/>
          </p:cNvSpPr>
          <p:nvPr>
            <p:ph type="dt" sz="half" idx="2"/>
          </p:nvPr>
        </p:nvSpPr>
        <p:spPr>
          <a:xfrm>
            <a:off x="6553200" y="6351494"/>
            <a:ext cx="2133600" cy="365125"/>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fld id="{9AEEA162-2C6D-4B44-A2DA-FFF845B008AF}" type="datetime8">
              <a:rPr lang="fa-IR" smtClean="0"/>
              <a:pPr/>
              <a:t>فوريه 3، 08</a:t>
            </a:fld>
            <a:endParaRPr lang="fa-IR"/>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r>
              <a:rPr lang="en-US" smtClean="0"/>
              <a:t>Cloud programming models</a:t>
            </a:r>
            <a:endParaRPr lang="fa-IR"/>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fld id="{F1C1DF0E-8896-496A-B1C5-D659D3F0B8F8}"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dt="0"/>
  <p:txStyles>
    <p:titleStyle>
      <a:lvl1pPr algn="r" defTabSz="914400" rtl="1" eaLnBrk="1" latinLnBrk="0" hangingPunct="1">
        <a:spcBef>
          <a:spcPct val="0"/>
        </a:spcBef>
        <a:buNone/>
        <a:defRPr sz="4400" kern="1200" cap="small" spc="200" baseline="0">
          <a:solidFill>
            <a:schemeClr val="tx1"/>
          </a:solidFill>
          <a:latin typeface="+mj-lt"/>
          <a:ea typeface="+mj-ea"/>
          <a:cs typeface="+mj-cs"/>
        </a:defRPr>
      </a:lvl1pPr>
    </p:titleStyle>
    <p:bodyStyle>
      <a:lvl1pPr marL="457200" indent="-457200" algn="r" defTabSz="914400" rtl="1"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r" defTabSz="914400" rtl="1" eaLnBrk="1" latinLnBrk="0" hangingPunct="1">
        <a:spcBef>
          <a:spcPts val="1800"/>
        </a:spcBef>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r" defTabSz="914400" rtl="1" eaLnBrk="1" latinLnBrk="0" hangingPunct="1">
        <a:spcBef>
          <a:spcPts val="1200"/>
        </a:spcBef>
        <a:buClr>
          <a:schemeClr val="accent3"/>
        </a:buClr>
        <a:buSzPct val="80000"/>
        <a:buFont typeface="Wingdings" pitchFamily="2" charset="2"/>
        <a:buChar char=""/>
        <a:defRPr sz="1800" kern="1200">
          <a:solidFill>
            <a:schemeClr val="tx1"/>
          </a:solidFill>
          <a:latin typeface="+mn-lt"/>
          <a:ea typeface="+mn-ea"/>
          <a:cs typeface="+mn-cs"/>
        </a:defRPr>
      </a:lvl3pPr>
      <a:lvl4pPr marL="1828800" indent="-457200" algn="r" defTabSz="914400" rtl="1" eaLnBrk="1" latinLnBrk="0" hangingPunct="1">
        <a:spcBef>
          <a:spcPts val="1200"/>
        </a:spcBef>
        <a:buClr>
          <a:schemeClr val="accent4"/>
        </a:buClr>
        <a:buSzPct val="80000"/>
        <a:buFont typeface="Wingdings" pitchFamily="2" charset="2"/>
        <a:buChar char=""/>
        <a:defRPr sz="1600" kern="1200">
          <a:solidFill>
            <a:schemeClr val="tx1"/>
          </a:solidFill>
          <a:latin typeface="+mn-lt"/>
          <a:ea typeface="+mn-ea"/>
          <a:cs typeface="+mn-cs"/>
        </a:defRPr>
      </a:lvl4pPr>
      <a:lvl5pPr marL="2286000" indent="-457200" algn="r" defTabSz="914400" rtl="1" eaLnBrk="1" latinLnBrk="0" hangingPunct="1">
        <a:spcBef>
          <a:spcPts val="1200"/>
        </a:spcBef>
        <a:buClr>
          <a:schemeClr val="accent5"/>
        </a:buClr>
        <a:buSzPct val="80000"/>
        <a:buFont typeface="Wingdings" pitchFamily="2" charset="2"/>
        <a:buChar char=""/>
        <a:defRPr sz="1600" kern="1200">
          <a:solidFill>
            <a:schemeClr val="tx1"/>
          </a:solidFill>
          <a:latin typeface="+mn-lt"/>
          <a:ea typeface="+mn-ea"/>
          <a:cs typeface="+mn-cs"/>
        </a:defRPr>
      </a:lvl5pPr>
      <a:lvl6pPr marL="2743200" indent="-457200" algn="r" defTabSz="914400" rtl="1"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r" defTabSz="914400" rtl="1"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r" defTabSz="914400" rtl="1"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r" defTabSz="914400" rtl="1"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png"/><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hadoop.apache.org/" TargetMode="External"/><Relationship Id="rId2" Type="http://schemas.openxmlformats.org/officeDocument/2006/relationships/hyperlink" Target="http://adcalves.wordpress.com/2010/12/12/a-hadoop-prime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research.microsoft.com/en-us/projects/orleans/"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www.ci.uchicago.edu/swift/index.php"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57356" y="4572008"/>
            <a:ext cx="6570722" cy="1714512"/>
          </a:xfrm>
        </p:spPr>
        <p:txBody>
          <a:bodyPr>
            <a:normAutofit/>
          </a:bodyPr>
          <a:lstStyle/>
          <a:p>
            <a:pPr algn="ctr"/>
            <a:r>
              <a:rPr lang="en-US" dirty="0" smtClean="0"/>
              <a:t>By: Shiva </a:t>
            </a:r>
            <a:r>
              <a:rPr lang="en-US" dirty="0" err="1" smtClean="0"/>
              <a:t>Khalili</a:t>
            </a:r>
            <a:r>
              <a:rPr lang="fa-IR" dirty="0" smtClean="0"/>
              <a:t>     </a:t>
            </a:r>
            <a:endParaRPr lang="en-US" dirty="0" smtClean="0"/>
          </a:p>
          <a:p>
            <a:pPr algn="ctr"/>
            <a:endParaRPr lang="en-US" dirty="0" smtClean="0"/>
          </a:p>
          <a:p>
            <a:pPr algn="ctr"/>
            <a:r>
              <a:rPr lang="en-US" dirty="0" smtClean="0"/>
              <a:t>Supervisor: </a:t>
            </a:r>
            <a:r>
              <a:rPr lang="en-US" dirty="0" err="1" smtClean="0"/>
              <a:t>Hadi</a:t>
            </a:r>
            <a:r>
              <a:rPr lang="en-US" dirty="0" smtClean="0"/>
              <a:t> </a:t>
            </a:r>
            <a:r>
              <a:rPr lang="en-US" dirty="0" err="1" smtClean="0"/>
              <a:t>Salimi</a:t>
            </a:r>
            <a:endParaRPr lang="en-US" dirty="0" smtClean="0"/>
          </a:p>
          <a:p>
            <a:pPr algn="ctr"/>
            <a:endParaRPr lang="en-US" dirty="0" smtClean="0"/>
          </a:p>
          <a:p>
            <a:pPr algn="ctr"/>
            <a:r>
              <a:rPr lang="en-US" dirty="0" smtClean="0"/>
              <a:t>Winter 2011</a:t>
            </a:r>
            <a:endParaRPr lang="fa-IR" dirty="0"/>
          </a:p>
        </p:txBody>
      </p:sp>
      <p:sp>
        <p:nvSpPr>
          <p:cNvPr id="2" name="Title 1"/>
          <p:cNvSpPr>
            <a:spLocks noGrp="1"/>
          </p:cNvSpPr>
          <p:nvPr>
            <p:ph type="ctrTitle"/>
          </p:nvPr>
        </p:nvSpPr>
        <p:spPr>
          <a:xfrm>
            <a:off x="1928794" y="2214554"/>
            <a:ext cx="6553200" cy="1219200"/>
          </a:xfrm>
        </p:spPr>
        <p:txBody>
          <a:bodyPr/>
          <a:lstStyle/>
          <a:p>
            <a:r>
              <a:rPr lang="en-US" sz="4000" dirty="0" smtClean="0"/>
              <a:t>Cloud programming models</a:t>
            </a:r>
            <a:endParaRPr lang="fa-IR" sz="4000"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cs typeface="B Nazanin" pitchFamily="2" charset="-78"/>
              </a:rPr>
              <a:t>1</a:t>
            </a:r>
            <a:endParaRPr lang="fa-IR" dirty="0">
              <a:cs typeface="B Nazanin" pitchFamily="2" charset="-78"/>
            </a:endParaRPr>
          </a:p>
        </p:txBody>
      </p:sp>
      <p:pic>
        <p:nvPicPr>
          <p:cNvPr id="74754" name="Picture 2" descr="http://amoozesh.ustmb.ac.ir/require_files/OFU.jpg"/>
          <p:cNvPicPr>
            <a:picLocks noChangeAspect="1" noChangeArrowheads="1"/>
          </p:cNvPicPr>
          <p:nvPr/>
        </p:nvPicPr>
        <p:blipFill>
          <a:blip r:embed="rId2" cstate="print"/>
          <a:srcRect/>
          <a:stretch>
            <a:fillRect/>
          </a:stretch>
        </p:blipFill>
        <p:spPr bwMode="auto">
          <a:xfrm>
            <a:off x="4143372" y="214290"/>
            <a:ext cx="1714512" cy="200026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Map reduce programming model (cont’d)</a:t>
            </a:r>
            <a:endParaRPr lang="fa-IR" dirty="0"/>
          </a:p>
        </p:txBody>
      </p:sp>
      <p:sp>
        <p:nvSpPr>
          <p:cNvPr id="3" name="Content Placeholder 2"/>
          <p:cNvSpPr>
            <a:spLocks noGrp="1"/>
          </p:cNvSpPr>
          <p:nvPr>
            <p:ph idx="1"/>
          </p:nvPr>
        </p:nvSpPr>
        <p:spPr/>
        <p:txBody>
          <a:bodyPr/>
          <a:lstStyle/>
          <a:p>
            <a:pPr algn="l" rtl="0"/>
            <a:r>
              <a:rPr lang="en-US" dirty="0" smtClean="0"/>
              <a:t>Comparison function</a:t>
            </a:r>
          </a:p>
          <a:p>
            <a:pPr lvl="1" algn="l" rtl="0"/>
            <a:r>
              <a:rPr lang="en-US" dirty="0" smtClean="0"/>
              <a:t>The input for each Reduce is pulled from the machine where the Map ran and sorted using the application's comparison function</a:t>
            </a:r>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cs typeface="B Nazanin" pitchFamily="2" charset="-78"/>
              </a:rPr>
              <a:t>10</a:t>
            </a:r>
            <a:endParaRPr lang="fa-IR" dirty="0">
              <a:cs typeface="B Nazanin"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Map reduce programming model (cont’d)</a:t>
            </a:r>
            <a:endParaRPr lang="fa-IR" dirty="0"/>
          </a:p>
        </p:txBody>
      </p:sp>
      <p:sp>
        <p:nvSpPr>
          <p:cNvPr id="3" name="Content Placeholder 2"/>
          <p:cNvSpPr>
            <a:spLocks noGrp="1"/>
          </p:cNvSpPr>
          <p:nvPr>
            <p:ph idx="1"/>
          </p:nvPr>
        </p:nvSpPr>
        <p:spPr/>
        <p:txBody>
          <a:bodyPr/>
          <a:lstStyle/>
          <a:p>
            <a:pPr algn="l" rtl="0"/>
            <a:r>
              <a:rPr lang="en-US" dirty="0" smtClean="0"/>
              <a:t>Reduce function</a:t>
            </a:r>
          </a:p>
          <a:p>
            <a:pPr lvl="1" algn="l" rtl="0"/>
            <a:r>
              <a:rPr lang="en-US" dirty="0" smtClean="0"/>
              <a:t>Accepts an intermediate key I and a set of values for that key</a:t>
            </a:r>
          </a:p>
          <a:p>
            <a:pPr lvl="1" algn="l" rtl="0"/>
            <a:r>
              <a:rPr lang="en-US" dirty="0" smtClean="0"/>
              <a:t>merges together these values to form a possibly smaller set of values</a:t>
            </a:r>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cs typeface="B Nazanin" pitchFamily="2" charset="-78"/>
              </a:rPr>
              <a:t>11</a:t>
            </a:r>
            <a:endParaRPr lang="fa-IR" dirty="0">
              <a:cs typeface="B Nazanin"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Map reduce programming model (cont’d)</a:t>
            </a:r>
            <a:endParaRPr lang="fa-IR" dirty="0"/>
          </a:p>
        </p:txBody>
      </p:sp>
      <p:sp>
        <p:nvSpPr>
          <p:cNvPr id="3" name="Content Placeholder 2"/>
          <p:cNvSpPr>
            <a:spLocks noGrp="1"/>
          </p:cNvSpPr>
          <p:nvPr>
            <p:ph idx="1"/>
          </p:nvPr>
        </p:nvSpPr>
        <p:spPr/>
        <p:txBody>
          <a:bodyPr/>
          <a:lstStyle/>
          <a:p>
            <a:pPr algn="l" rtl="0"/>
            <a:r>
              <a:rPr lang="en-US" dirty="0" smtClean="0"/>
              <a:t>Output writer</a:t>
            </a:r>
          </a:p>
          <a:p>
            <a:pPr lvl="1" algn="l" rtl="0"/>
            <a:r>
              <a:rPr lang="en-US" dirty="0" smtClean="0"/>
              <a:t>The Output Writer writes the output of the Reduce to stable storage</a:t>
            </a:r>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12</a:t>
            </a:r>
            <a:endParaRPr lang="fa-I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4" descr="index-auto-0007-0001"/>
          <p:cNvPicPr>
            <a:picLocks noGrp="1" noChangeAspect="1" noChangeArrowheads="1"/>
          </p:cNvPicPr>
          <p:nvPr>
            <p:ph idx="1"/>
          </p:nvPr>
        </p:nvPicPr>
        <p:blipFill>
          <a:blip r:embed="rId2" cstate="print"/>
          <a:srcRect/>
          <a:stretch>
            <a:fillRect/>
          </a:stretch>
        </p:blipFill>
        <p:spPr bwMode="auto">
          <a:xfrm>
            <a:off x="2778482" y="2286000"/>
            <a:ext cx="5568236" cy="3840163"/>
          </a:xfrm>
          <a:prstGeom prst="rect">
            <a:avLst/>
          </a:prstGeom>
          <a:noFill/>
        </p:spPr>
      </p:pic>
      <p:sp>
        <p:nvSpPr>
          <p:cNvPr id="5" name="Footer Placeholder 4"/>
          <p:cNvSpPr>
            <a:spLocks noGrp="1"/>
          </p:cNvSpPr>
          <p:nvPr>
            <p:ph type="ftr" sz="quarter" idx="11"/>
          </p:nvPr>
        </p:nvSpPr>
        <p:spPr/>
        <p:txBody>
          <a:bodyPr/>
          <a:lstStyle/>
          <a:p>
            <a:r>
              <a:rPr lang="en-US" smtClean="0"/>
              <a:t>Cloud programming models</a:t>
            </a:r>
            <a:endParaRPr lang="fa-IR"/>
          </a:p>
        </p:txBody>
      </p:sp>
      <p:sp>
        <p:nvSpPr>
          <p:cNvPr id="6" name="Slide Number Placeholder 5"/>
          <p:cNvSpPr>
            <a:spLocks noGrp="1"/>
          </p:cNvSpPr>
          <p:nvPr>
            <p:ph type="sldNum" sz="quarter" idx="12"/>
          </p:nvPr>
        </p:nvSpPr>
        <p:spPr/>
        <p:txBody>
          <a:bodyPr/>
          <a:lstStyle/>
          <a:p>
            <a:r>
              <a:rPr lang="en-US" dirty="0" smtClean="0"/>
              <a:t>13</a:t>
            </a:r>
            <a:endParaRPr lang="fa-I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a:t>
            </a:r>
            <a:endParaRPr lang="fa-I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857356" y="3500438"/>
            <a:ext cx="3314700" cy="221932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5153025" y="3586175"/>
            <a:ext cx="3990975" cy="1628775"/>
          </a:xfrm>
          <a:prstGeom prst="rect">
            <a:avLst/>
          </a:prstGeom>
          <a:noFill/>
          <a:ln w="9525">
            <a:noFill/>
            <a:miter lim="800000"/>
            <a:headEnd/>
            <a:tailEnd/>
          </a:ln>
          <a:effectLst/>
        </p:spPr>
      </p:pic>
      <p:sp>
        <p:nvSpPr>
          <p:cNvPr id="7" name="TextBox 6"/>
          <p:cNvSpPr txBox="1"/>
          <p:nvPr/>
        </p:nvSpPr>
        <p:spPr>
          <a:xfrm>
            <a:off x="2143108" y="2357430"/>
            <a:ext cx="6357982" cy="769441"/>
          </a:xfrm>
          <a:prstGeom prst="rect">
            <a:avLst/>
          </a:prstGeom>
          <a:noFill/>
        </p:spPr>
        <p:txBody>
          <a:bodyPr wrap="square" rtlCol="1">
            <a:spAutoFit/>
          </a:bodyPr>
          <a:lstStyle/>
          <a:p>
            <a:pPr algn="l"/>
            <a:r>
              <a:rPr lang="en-US" sz="2200" dirty="0" smtClean="0"/>
              <a:t>Problem of counting the number of occurrences of </a:t>
            </a:r>
            <a:r>
              <a:rPr lang="fa-IR" sz="2200" dirty="0" smtClean="0"/>
              <a:t> </a:t>
            </a:r>
            <a:r>
              <a:rPr lang="en-US" sz="2200" dirty="0" smtClean="0"/>
              <a:t>each word in a large collection of documents</a:t>
            </a:r>
            <a:endParaRPr lang="fa-IR" sz="2200" dirty="0"/>
          </a:p>
        </p:txBody>
      </p:sp>
      <p:sp>
        <p:nvSpPr>
          <p:cNvPr id="6" name="Footer Placeholder 5"/>
          <p:cNvSpPr>
            <a:spLocks noGrp="1"/>
          </p:cNvSpPr>
          <p:nvPr>
            <p:ph type="ftr" sz="quarter" idx="11"/>
          </p:nvPr>
        </p:nvSpPr>
        <p:spPr/>
        <p:txBody>
          <a:bodyPr/>
          <a:lstStyle/>
          <a:p>
            <a:r>
              <a:rPr lang="en-US" smtClean="0"/>
              <a:t>Cloud programming models</a:t>
            </a:r>
            <a:endParaRPr lang="fa-IR"/>
          </a:p>
        </p:txBody>
      </p:sp>
      <p:sp>
        <p:nvSpPr>
          <p:cNvPr id="8" name="Slide Number Placeholder 7"/>
          <p:cNvSpPr>
            <a:spLocks noGrp="1"/>
          </p:cNvSpPr>
          <p:nvPr>
            <p:ph type="sldNum" sz="quarter" idx="12"/>
          </p:nvPr>
        </p:nvSpPr>
        <p:spPr/>
        <p:txBody>
          <a:bodyPr/>
          <a:lstStyle/>
          <a:p>
            <a:r>
              <a:rPr lang="en-US" dirty="0" smtClean="0">
                <a:cs typeface="B Nazanin" pitchFamily="2" charset="-78"/>
              </a:rPr>
              <a:t>14</a:t>
            </a:r>
            <a:endParaRPr lang="fa-IR" dirty="0">
              <a:cs typeface="B Nazanin"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fa-IR"/>
          </a:p>
        </p:txBody>
      </p:sp>
      <p:sp>
        <p:nvSpPr>
          <p:cNvPr id="4" name="Title 3"/>
          <p:cNvSpPr>
            <a:spLocks noGrp="1"/>
          </p:cNvSpPr>
          <p:nvPr>
            <p:ph type="ctrTitle"/>
          </p:nvPr>
        </p:nvSpPr>
        <p:spPr>
          <a:xfrm>
            <a:off x="1857356" y="2285992"/>
            <a:ext cx="6553200" cy="1219200"/>
          </a:xfrm>
        </p:spPr>
        <p:txBody>
          <a:bodyPr/>
          <a:lstStyle/>
          <a:p>
            <a:pPr algn="ctr"/>
            <a:r>
              <a:rPr lang="en-US" sz="6000" dirty="0" err="1" smtClean="0"/>
              <a:t>hadoop</a:t>
            </a:r>
            <a:endParaRPr lang="fa-IR" sz="6000" dirty="0"/>
          </a:p>
        </p:txBody>
      </p:sp>
      <p:sp>
        <p:nvSpPr>
          <p:cNvPr id="6" name="Footer Placeholder 5"/>
          <p:cNvSpPr>
            <a:spLocks noGrp="1"/>
          </p:cNvSpPr>
          <p:nvPr>
            <p:ph type="ftr" sz="quarter" idx="11"/>
          </p:nvPr>
        </p:nvSpPr>
        <p:spPr/>
        <p:txBody>
          <a:bodyPr/>
          <a:lstStyle/>
          <a:p>
            <a:r>
              <a:rPr lang="en-US" smtClean="0"/>
              <a:t>Cloud programming models</a:t>
            </a:r>
            <a:endParaRPr lang="fa-IR"/>
          </a:p>
        </p:txBody>
      </p:sp>
      <p:sp>
        <p:nvSpPr>
          <p:cNvPr id="7" name="Slide Number Placeholder 6"/>
          <p:cNvSpPr>
            <a:spLocks noGrp="1"/>
          </p:cNvSpPr>
          <p:nvPr>
            <p:ph type="sldNum" sz="quarter" idx="12"/>
          </p:nvPr>
        </p:nvSpPr>
        <p:spPr/>
        <p:txBody>
          <a:bodyPr/>
          <a:lstStyle/>
          <a:p>
            <a:r>
              <a:rPr lang="en-US" dirty="0" smtClean="0">
                <a:cs typeface="B Nazanin" pitchFamily="2" charset="-78"/>
              </a:rPr>
              <a:t>15</a:t>
            </a:r>
            <a:endParaRPr lang="fa-IR" dirty="0">
              <a:cs typeface="B Nazanin"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hadoop</a:t>
            </a:r>
            <a:endParaRPr lang="fa-IR" dirty="0"/>
          </a:p>
        </p:txBody>
      </p:sp>
      <p:sp>
        <p:nvSpPr>
          <p:cNvPr id="3" name="Content Placeholder 2"/>
          <p:cNvSpPr>
            <a:spLocks noGrp="1"/>
          </p:cNvSpPr>
          <p:nvPr>
            <p:ph idx="1"/>
          </p:nvPr>
        </p:nvSpPr>
        <p:spPr/>
        <p:txBody>
          <a:bodyPr/>
          <a:lstStyle/>
          <a:p>
            <a:pPr algn="l" rtl="0"/>
            <a:r>
              <a:rPr lang="en-US" dirty="0" smtClean="0"/>
              <a:t>Apache </a:t>
            </a:r>
            <a:r>
              <a:rPr lang="en-US" dirty="0" err="1" smtClean="0"/>
              <a:t>Hadoop</a:t>
            </a:r>
            <a:r>
              <a:rPr lang="en-US" dirty="0" smtClean="0"/>
              <a:t> is a software framework that supports data-intensive distributed applications under a free license</a:t>
            </a:r>
          </a:p>
          <a:p>
            <a:pPr algn="l" rtl="0"/>
            <a:r>
              <a:rPr lang="en-US" dirty="0" err="1" smtClean="0"/>
              <a:t>Hadoop</a:t>
            </a:r>
            <a:r>
              <a:rPr lang="en-US" dirty="0" smtClean="0"/>
              <a:t> includes these subprojects:</a:t>
            </a:r>
          </a:p>
          <a:p>
            <a:pPr lvl="1" algn="l" rtl="0"/>
            <a:r>
              <a:rPr lang="en-US" dirty="0" err="1" smtClean="0"/>
              <a:t>Hadoop</a:t>
            </a:r>
            <a:r>
              <a:rPr lang="en-US" dirty="0" smtClean="0"/>
              <a:t> common</a:t>
            </a:r>
          </a:p>
          <a:p>
            <a:pPr lvl="1" algn="l" rtl="0"/>
            <a:r>
              <a:rPr lang="en-US" dirty="0" smtClean="0"/>
              <a:t>HDFS</a:t>
            </a:r>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16</a:t>
            </a:r>
            <a:endParaRPr lang="fa-I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050" name="Picture 2"/>
          <p:cNvPicPr>
            <a:picLocks noGrp="1" noChangeAspect="1" noChangeArrowheads="1"/>
          </p:cNvPicPr>
          <p:nvPr>
            <p:ph idx="1"/>
          </p:nvPr>
        </p:nvPicPr>
        <p:blipFill>
          <a:blip r:embed="rId2" cstate="print"/>
          <a:srcRect/>
          <a:stretch>
            <a:fillRect/>
          </a:stretch>
        </p:blipFill>
        <p:spPr bwMode="auto">
          <a:xfrm>
            <a:off x="5643570" y="4286256"/>
            <a:ext cx="1162050" cy="10287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2857488" y="3643314"/>
            <a:ext cx="2247900" cy="9906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5286380" y="3214686"/>
            <a:ext cx="2000264" cy="723901"/>
          </a:xfrm>
          <a:prstGeom prst="rect">
            <a:avLst/>
          </a:prstGeom>
          <a:noFill/>
          <a:ln w="9525">
            <a:noFill/>
            <a:miter lim="800000"/>
            <a:headEnd/>
            <a:tailEnd/>
          </a:ln>
          <a:effectLst/>
        </p:spPr>
      </p:pic>
      <p:pic>
        <p:nvPicPr>
          <p:cNvPr id="2054" name="Picture 6" descr="Yahoo!"/>
          <p:cNvPicPr>
            <a:picLocks noChangeAspect="1" noChangeArrowheads="1"/>
          </p:cNvPicPr>
          <p:nvPr/>
        </p:nvPicPr>
        <p:blipFill>
          <a:blip r:embed="rId5"/>
          <a:srcRect/>
          <a:stretch>
            <a:fillRect/>
          </a:stretch>
        </p:blipFill>
        <p:spPr bwMode="auto">
          <a:xfrm>
            <a:off x="8883650" y="-228600"/>
            <a:ext cx="1924050" cy="476250"/>
          </a:xfrm>
          <a:prstGeom prst="rect">
            <a:avLst/>
          </a:prstGeom>
          <a:noFill/>
        </p:spPr>
      </p:pic>
      <p:pic>
        <p:nvPicPr>
          <p:cNvPr id="2056" name="Picture 8" descr="Yahoo!"/>
          <p:cNvPicPr>
            <a:picLocks noChangeAspect="1" noChangeArrowheads="1"/>
          </p:cNvPicPr>
          <p:nvPr/>
        </p:nvPicPr>
        <p:blipFill>
          <a:blip r:embed="rId5"/>
          <a:srcRect/>
          <a:stretch>
            <a:fillRect/>
          </a:stretch>
        </p:blipFill>
        <p:spPr bwMode="auto">
          <a:xfrm>
            <a:off x="8883650" y="-228600"/>
            <a:ext cx="1924050" cy="476250"/>
          </a:xfrm>
          <a:prstGeom prst="rect">
            <a:avLst/>
          </a:prstGeom>
          <a:noFill/>
        </p:spPr>
      </p:pic>
      <p:pic>
        <p:nvPicPr>
          <p:cNvPr id="2057" name="Picture 9"/>
          <p:cNvPicPr>
            <a:picLocks noChangeAspect="1" noChangeArrowheads="1"/>
          </p:cNvPicPr>
          <p:nvPr/>
        </p:nvPicPr>
        <p:blipFill>
          <a:blip r:embed="rId6" cstate="print"/>
          <a:srcRect/>
          <a:stretch>
            <a:fillRect/>
          </a:stretch>
        </p:blipFill>
        <p:spPr bwMode="auto">
          <a:xfrm>
            <a:off x="2571736" y="2500306"/>
            <a:ext cx="2095500" cy="561975"/>
          </a:xfrm>
          <a:prstGeom prst="rect">
            <a:avLst/>
          </a:prstGeom>
          <a:noFill/>
          <a:ln w="9525">
            <a:noFill/>
            <a:miter lim="800000"/>
            <a:headEnd/>
            <a:tailEnd/>
          </a:ln>
          <a:effectLst/>
        </p:spPr>
      </p:pic>
      <p:pic>
        <p:nvPicPr>
          <p:cNvPr id="2058" name="Picture 10"/>
          <p:cNvPicPr>
            <a:picLocks noChangeAspect="1" noChangeArrowheads="1"/>
          </p:cNvPicPr>
          <p:nvPr/>
        </p:nvPicPr>
        <p:blipFill>
          <a:blip r:embed="rId7" cstate="print"/>
          <a:srcRect/>
          <a:stretch>
            <a:fillRect/>
          </a:stretch>
        </p:blipFill>
        <p:spPr bwMode="auto">
          <a:xfrm>
            <a:off x="2928926" y="5000636"/>
            <a:ext cx="1962150" cy="495300"/>
          </a:xfrm>
          <a:prstGeom prst="rect">
            <a:avLst/>
          </a:prstGeom>
          <a:noFill/>
          <a:ln w="9525">
            <a:noFill/>
            <a:miter lim="800000"/>
            <a:headEnd/>
            <a:tailEnd/>
          </a:ln>
          <a:effectLst/>
        </p:spPr>
      </p:pic>
      <p:pic>
        <p:nvPicPr>
          <p:cNvPr id="2059" name="Picture 11"/>
          <p:cNvPicPr>
            <a:picLocks noChangeAspect="1" noChangeArrowheads="1"/>
          </p:cNvPicPr>
          <p:nvPr/>
        </p:nvPicPr>
        <p:blipFill>
          <a:blip r:embed="rId8" cstate="print"/>
          <a:srcRect/>
          <a:stretch>
            <a:fillRect/>
          </a:stretch>
        </p:blipFill>
        <p:spPr bwMode="auto">
          <a:xfrm>
            <a:off x="4857752" y="5572140"/>
            <a:ext cx="3819525" cy="638175"/>
          </a:xfrm>
          <a:prstGeom prst="rect">
            <a:avLst/>
          </a:prstGeom>
          <a:noFill/>
          <a:ln w="9525">
            <a:noFill/>
            <a:miter lim="800000"/>
            <a:headEnd/>
            <a:tailEnd/>
          </a:ln>
          <a:effectLst/>
        </p:spPr>
      </p:pic>
      <p:pic>
        <p:nvPicPr>
          <p:cNvPr id="2060" name="Picture 12"/>
          <p:cNvPicPr>
            <a:picLocks noChangeAspect="1" noChangeArrowheads="1"/>
          </p:cNvPicPr>
          <p:nvPr/>
        </p:nvPicPr>
        <p:blipFill>
          <a:blip r:embed="rId9" cstate="print"/>
          <a:srcRect/>
          <a:stretch>
            <a:fillRect/>
          </a:stretch>
        </p:blipFill>
        <p:spPr bwMode="auto">
          <a:xfrm>
            <a:off x="6572264" y="2214554"/>
            <a:ext cx="2105025" cy="885825"/>
          </a:xfrm>
          <a:prstGeom prst="rect">
            <a:avLst/>
          </a:prstGeom>
          <a:noFill/>
          <a:ln w="9525">
            <a:noFill/>
            <a:miter lim="800000"/>
            <a:headEnd/>
            <a:tailEnd/>
          </a:ln>
          <a:effectLst/>
        </p:spPr>
      </p:pic>
      <p:sp>
        <p:nvSpPr>
          <p:cNvPr id="12" name="Footer Placeholder 11"/>
          <p:cNvSpPr>
            <a:spLocks noGrp="1"/>
          </p:cNvSpPr>
          <p:nvPr>
            <p:ph type="ftr" sz="quarter" idx="11"/>
          </p:nvPr>
        </p:nvSpPr>
        <p:spPr/>
        <p:txBody>
          <a:bodyPr/>
          <a:lstStyle/>
          <a:p>
            <a:r>
              <a:rPr lang="en-US" smtClean="0"/>
              <a:t>Cloud programming models</a:t>
            </a:r>
            <a:endParaRPr lang="fa-IR"/>
          </a:p>
        </p:txBody>
      </p:sp>
      <p:sp>
        <p:nvSpPr>
          <p:cNvPr id="13" name="Slide Number Placeholder 12"/>
          <p:cNvSpPr>
            <a:spLocks noGrp="1"/>
          </p:cNvSpPr>
          <p:nvPr>
            <p:ph type="sldNum" sz="quarter" idx="12"/>
          </p:nvPr>
        </p:nvSpPr>
        <p:spPr/>
        <p:txBody>
          <a:bodyPr/>
          <a:lstStyle/>
          <a:p>
            <a:r>
              <a:rPr lang="en-US" dirty="0" smtClean="0"/>
              <a:t>17</a:t>
            </a:r>
            <a:endParaRPr lang="fa-I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Programming model</a:t>
            </a:r>
            <a:endParaRPr lang="fa-IR" dirty="0"/>
          </a:p>
        </p:txBody>
      </p:sp>
      <p:sp>
        <p:nvSpPr>
          <p:cNvPr id="3" name="Content Placeholder 2"/>
          <p:cNvSpPr>
            <a:spLocks noGrp="1"/>
          </p:cNvSpPr>
          <p:nvPr>
            <p:ph idx="1"/>
          </p:nvPr>
        </p:nvSpPr>
        <p:spPr/>
        <p:txBody>
          <a:bodyPr>
            <a:normAutofit fontScale="92500" lnSpcReduction="20000"/>
          </a:bodyPr>
          <a:lstStyle/>
          <a:p>
            <a:pPr algn="l" rtl="0"/>
            <a:r>
              <a:rPr lang="en-US" dirty="0" err="1" smtClean="0"/>
              <a:t>Hadoop</a:t>
            </a:r>
            <a:r>
              <a:rPr lang="en-US" dirty="0" smtClean="0"/>
              <a:t> provides two basic programming models</a:t>
            </a:r>
          </a:p>
          <a:p>
            <a:pPr algn="l" rtl="0"/>
            <a:r>
              <a:rPr lang="en-US" dirty="0" smtClean="0"/>
              <a:t>The first one is:</a:t>
            </a:r>
          </a:p>
          <a:p>
            <a:pPr lvl="1" algn="l" rtl="0"/>
            <a:r>
              <a:rPr lang="en-US" dirty="0" smtClean="0"/>
              <a:t>A collection of Java classes</a:t>
            </a:r>
          </a:p>
          <a:p>
            <a:pPr lvl="1" algn="l" rtl="0"/>
            <a:r>
              <a:rPr lang="en-US" dirty="0" smtClean="0"/>
              <a:t>The application needs to extend a base class called </a:t>
            </a:r>
            <a:r>
              <a:rPr lang="en-US" dirty="0" err="1" smtClean="0"/>
              <a:t>MapReduceBase</a:t>
            </a:r>
            <a:endParaRPr lang="en-US" dirty="0" smtClean="0"/>
          </a:p>
          <a:p>
            <a:pPr lvl="1" algn="l" rtl="0"/>
            <a:r>
              <a:rPr lang="en-US" dirty="0" smtClean="0"/>
              <a:t>Implement the </a:t>
            </a:r>
            <a:r>
              <a:rPr lang="en-US" dirty="0" err="1" smtClean="0"/>
              <a:t>Mapper</a:t>
            </a:r>
            <a:r>
              <a:rPr lang="en-US" dirty="0" smtClean="0"/>
              <a:t> and Reducer interfaces</a:t>
            </a:r>
          </a:p>
          <a:p>
            <a:pPr lvl="1" algn="l" rtl="0"/>
            <a:r>
              <a:rPr lang="en-US" dirty="0" smtClean="0"/>
              <a:t>Specifying the data types of the input and output data</a:t>
            </a:r>
          </a:p>
          <a:p>
            <a:pPr lvl="1" algn="l" rtl="0"/>
            <a:r>
              <a:rPr lang="en-US" dirty="0" smtClean="0"/>
              <a:t>Then registers its </a:t>
            </a:r>
            <a:r>
              <a:rPr lang="en-US" dirty="0" err="1" smtClean="0"/>
              <a:t>Mapper</a:t>
            </a:r>
            <a:r>
              <a:rPr lang="en-US" dirty="0" smtClean="0"/>
              <a:t> and Reducer classes into a </a:t>
            </a:r>
            <a:r>
              <a:rPr lang="en-US" dirty="0" err="1" smtClean="0"/>
              <a:t>Hadoop</a:t>
            </a:r>
            <a:r>
              <a:rPr lang="en-US" dirty="0" smtClean="0"/>
              <a:t> job</a:t>
            </a:r>
          </a:p>
          <a:p>
            <a:pPr lvl="1" algn="l" rtl="0"/>
            <a:endParaRPr lang="en-US" dirty="0" smtClean="0"/>
          </a:p>
          <a:p>
            <a:pPr lvl="1" algn="l" rtl="0"/>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18</a:t>
            </a:r>
            <a:endParaRPr lang="fa-I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85000" lnSpcReduction="20000"/>
          </a:bodyPr>
          <a:lstStyle/>
          <a:p>
            <a:pPr algn="l" rtl="0"/>
            <a:r>
              <a:rPr lang="en-US" dirty="0" smtClean="0"/>
              <a:t>The second one is:</a:t>
            </a:r>
          </a:p>
          <a:p>
            <a:pPr lvl="1" algn="l" rtl="0"/>
            <a:r>
              <a:rPr lang="en-US" dirty="0" smtClean="0"/>
              <a:t>To use a domain language called Pig</a:t>
            </a:r>
          </a:p>
          <a:p>
            <a:pPr lvl="1" algn="l" rtl="0"/>
            <a:r>
              <a:rPr lang="en-US" dirty="0" smtClean="0"/>
              <a:t>Pig defines keywords such as FOREACH, GROUP, and GENERATE</a:t>
            </a:r>
          </a:p>
          <a:p>
            <a:pPr lvl="1" algn="l" rtl="0"/>
            <a:r>
              <a:rPr lang="en-US" dirty="0" smtClean="0"/>
              <a:t>Using Pig, a developer can write a </a:t>
            </a:r>
            <a:r>
              <a:rPr lang="en-US" dirty="0" err="1" smtClean="0"/>
              <a:t>Hadoop</a:t>
            </a:r>
            <a:r>
              <a:rPr lang="en-US" dirty="0" smtClean="0"/>
              <a:t> application in a matter of a few lines of code</a:t>
            </a:r>
          </a:p>
          <a:p>
            <a:pPr lvl="1" algn="l" rtl="0">
              <a:buNone/>
            </a:pPr>
            <a:r>
              <a:rPr lang="en-US" dirty="0" err="1" smtClean="0"/>
              <a:t>map_result</a:t>
            </a:r>
            <a:r>
              <a:rPr lang="en-US" dirty="0" smtClean="0"/>
              <a:t> = FOREACH webpage GENERATE FLATTEN(</a:t>
            </a:r>
            <a:r>
              <a:rPr lang="en-US" dirty="0" err="1" smtClean="0"/>
              <a:t>count_word_occurrences</a:t>
            </a:r>
            <a:r>
              <a:rPr lang="en-US" dirty="0" smtClean="0"/>
              <a:t>(*)); </a:t>
            </a:r>
          </a:p>
          <a:p>
            <a:pPr lvl="1" algn="l" rtl="0">
              <a:buNone/>
            </a:pPr>
            <a:r>
              <a:rPr lang="en-US" dirty="0" err="1" smtClean="0"/>
              <a:t>key_groups</a:t>
            </a:r>
            <a:r>
              <a:rPr lang="en-US" dirty="0" smtClean="0"/>
              <a:t> = GROUP </a:t>
            </a:r>
            <a:r>
              <a:rPr lang="en-US" dirty="0" err="1" smtClean="0"/>
              <a:t>map_result</a:t>
            </a:r>
            <a:r>
              <a:rPr lang="en-US" dirty="0" smtClean="0"/>
              <a:t> BY $0;</a:t>
            </a:r>
          </a:p>
          <a:p>
            <a:pPr lvl="1" algn="l" rtl="0">
              <a:buNone/>
            </a:pPr>
            <a:r>
              <a:rPr lang="en-US" dirty="0" smtClean="0"/>
              <a:t> output = FOREACH </a:t>
            </a:r>
            <a:r>
              <a:rPr lang="en-US" dirty="0" err="1" smtClean="0"/>
              <a:t>key_groups</a:t>
            </a:r>
            <a:r>
              <a:rPr lang="en-US" dirty="0" smtClean="0"/>
              <a:t> GENERATE </a:t>
            </a:r>
            <a:r>
              <a:rPr lang="en-US" dirty="0" err="1" smtClean="0"/>
              <a:t>sum_word_occurrences</a:t>
            </a:r>
            <a:r>
              <a:rPr lang="en-US" dirty="0" smtClean="0"/>
              <a:t>(*);</a:t>
            </a:r>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19</a:t>
            </a:r>
            <a:endParaRPr lang="fa-I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introduction</a:t>
            </a:r>
            <a:endParaRPr lang="fa-IR" dirty="0"/>
          </a:p>
        </p:txBody>
      </p:sp>
      <p:sp>
        <p:nvSpPr>
          <p:cNvPr id="3" name="Content Placeholder 2"/>
          <p:cNvSpPr>
            <a:spLocks noGrp="1"/>
          </p:cNvSpPr>
          <p:nvPr>
            <p:ph idx="1"/>
          </p:nvPr>
        </p:nvSpPr>
        <p:spPr/>
        <p:txBody>
          <a:bodyPr/>
          <a:lstStyle/>
          <a:p>
            <a:pPr algn="l" rtl="0"/>
            <a:r>
              <a:rPr lang="en-US" dirty="0" smtClean="0"/>
              <a:t>Cloud computing has caused primary changes in programming concepts.</a:t>
            </a:r>
          </a:p>
          <a:p>
            <a:pPr algn="l" rtl="0"/>
            <a:r>
              <a:rPr lang="en-US" dirty="0" smtClean="0"/>
              <a:t>Their aim is to utilize cloud characteristics.</a:t>
            </a:r>
          </a:p>
          <a:p>
            <a:pPr algn="l" rtl="0"/>
            <a:r>
              <a:rPr lang="en-US" dirty="0" smtClean="0"/>
              <a:t>Some previous programming models are being used in cloud</a:t>
            </a:r>
          </a:p>
          <a:p>
            <a:pPr algn="l" rtl="0"/>
            <a:r>
              <a:rPr lang="en-US" dirty="0" smtClean="0"/>
              <a:t>There is a great need for new programming models</a:t>
            </a:r>
          </a:p>
          <a:p>
            <a:pPr algn="l" rtl="0"/>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cs typeface="B Nazanin" pitchFamily="2" charset="-78"/>
              </a:rPr>
              <a:t>2</a:t>
            </a:r>
            <a:endParaRPr lang="fa-IR" dirty="0">
              <a:cs typeface="B Nazanin"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fa-IR"/>
          </a:p>
        </p:txBody>
      </p:sp>
      <p:sp>
        <p:nvSpPr>
          <p:cNvPr id="4" name="Title 3"/>
          <p:cNvSpPr>
            <a:spLocks noGrp="1"/>
          </p:cNvSpPr>
          <p:nvPr>
            <p:ph type="ctrTitle"/>
          </p:nvPr>
        </p:nvSpPr>
        <p:spPr>
          <a:xfrm>
            <a:off x="1785918" y="2214554"/>
            <a:ext cx="6553200" cy="1219200"/>
          </a:xfrm>
        </p:spPr>
        <p:txBody>
          <a:bodyPr/>
          <a:lstStyle/>
          <a:p>
            <a:pPr algn="ctr"/>
            <a:r>
              <a:rPr lang="en-US" sz="5400" dirty="0" smtClean="0"/>
              <a:t>twister</a:t>
            </a:r>
            <a:endParaRPr lang="fa-IR" sz="5400" dirty="0"/>
          </a:p>
        </p:txBody>
      </p:sp>
      <p:sp>
        <p:nvSpPr>
          <p:cNvPr id="6" name="Footer Placeholder 5"/>
          <p:cNvSpPr>
            <a:spLocks noGrp="1"/>
          </p:cNvSpPr>
          <p:nvPr>
            <p:ph type="ftr" sz="quarter" idx="11"/>
          </p:nvPr>
        </p:nvSpPr>
        <p:spPr/>
        <p:txBody>
          <a:bodyPr/>
          <a:lstStyle/>
          <a:p>
            <a:r>
              <a:rPr lang="en-US" smtClean="0"/>
              <a:t>Cloud programming models</a:t>
            </a:r>
            <a:endParaRPr lang="fa-IR"/>
          </a:p>
        </p:txBody>
      </p:sp>
      <p:sp>
        <p:nvSpPr>
          <p:cNvPr id="7" name="Slide Number Placeholder 6"/>
          <p:cNvSpPr>
            <a:spLocks noGrp="1"/>
          </p:cNvSpPr>
          <p:nvPr>
            <p:ph type="sldNum" sz="quarter" idx="12"/>
          </p:nvPr>
        </p:nvSpPr>
        <p:spPr/>
        <p:txBody>
          <a:bodyPr/>
          <a:lstStyle/>
          <a:p>
            <a:r>
              <a:rPr lang="en-US" dirty="0" smtClean="0"/>
              <a:t>20</a:t>
            </a:r>
            <a:endParaRPr lang="fa-I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ITERATIVE MAPREDUCE WITH TWISTER</a:t>
            </a:r>
            <a:endParaRPr lang="fa-IR" dirty="0"/>
          </a:p>
        </p:txBody>
      </p:sp>
      <p:sp>
        <p:nvSpPr>
          <p:cNvPr id="3" name="Content Placeholder 2"/>
          <p:cNvSpPr>
            <a:spLocks noGrp="1"/>
          </p:cNvSpPr>
          <p:nvPr>
            <p:ph idx="1"/>
          </p:nvPr>
        </p:nvSpPr>
        <p:spPr/>
        <p:txBody>
          <a:bodyPr/>
          <a:lstStyle/>
          <a:p>
            <a:pPr algn="l" rtl="0"/>
            <a:r>
              <a:rPr lang="en-US" dirty="0" smtClean="0"/>
              <a:t>Utilize two types of data products :</a:t>
            </a:r>
          </a:p>
          <a:p>
            <a:pPr lvl="1" algn="l" rtl="0"/>
            <a:r>
              <a:rPr lang="en-US" dirty="0" smtClean="0"/>
              <a:t>Static </a:t>
            </a:r>
          </a:p>
          <a:p>
            <a:pPr lvl="1" algn="l" rtl="0"/>
            <a:r>
              <a:rPr lang="en-US" dirty="0" smtClean="0"/>
              <a:t>Dynamic</a:t>
            </a:r>
          </a:p>
          <a:p>
            <a:pPr algn="l" rtl="0"/>
            <a:r>
              <a:rPr lang="en-US" dirty="0" smtClean="0"/>
              <a:t>Use many iterations until convergence</a:t>
            </a:r>
          </a:p>
          <a:p>
            <a:pPr algn="l" rtl="0"/>
            <a:r>
              <a:rPr lang="en-US" dirty="0" smtClean="0"/>
              <a:t>Some requires reduce output as a whole to make the decision to continue or stop iterations</a:t>
            </a:r>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21</a:t>
            </a:r>
            <a:endParaRPr lang="fa-I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Static vs. Variable Data</a:t>
            </a:r>
            <a:endParaRPr lang="fa-IR" dirty="0"/>
          </a:p>
        </p:txBody>
      </p:sp>
      <p:sp>
        <p:nvSpPr>
          <p:cNvPr id="3" name="Content Placeholder 2"/>
          <p:cNvSpPr>
            <a:spLocks noGrp="1"/>
          </p:cNvSpPr>
          <p:nvPr>
            <p:ph idx="1"/>
          </p:nvPr>
        </p:nvSpPr>
        <p:spPr/>
        <p:txBody>
          <a:bodyPr/>
          <a:lstStyle/>
          <a:p>
            <a:pPr algn="l" rtl="0"/>
            <a:r>
              <a:rPr lang="en-US" dirty="0" smtClean="0"/>
              <a:t>Static data:</a:t>
            </a:r>
          </a:p>
          <a:p>
            <a:pPr lvl="1" algn="l" rtl="0"/>
            <a:r>
              <a:rPr lang="en-US" dirty="0" smtClean="0"/>
              <a:t>Is used in each iteration and remain fixed throughout the computation</a:t>
            </a:r>
          </a:p>
          <a:p>
            <a:pPr algn="l" rtl="0"/>
            <a:r>
              <a:rPr lang="en-US" dirty="0" smtClean="0"/>
              <a:t>Variable data:</a:t>
            </a:r>
          </a:p>
          <a:p>
            <a:pPr lvl="1" algn="l" rtl="0"/>
            <a:r>
              <a:rPr lang="en-US" dirty="0" smtClean="0"/>
              <a:t>Is the computed results in each iteration and typically consumed in the next iteration</a:t>
            </a:r>
          </a:p>
          <a:p>
            <a:pPr algn="l" rtl="0"/>
            <a:r>
              <a:rPr lang="en-US" dirty="0" smtClean="0"/>
              <a:t>Twister introduces a “configure” phase for map and reduce tasks</a:t>
            </a:r>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22</a:t>
            </a:r>
            <a:endParaRPr lang="fa-I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Long Running Map/Reduce Tasks</a:t>
            </a:r>
            <a:endParaRPr lang="fa-IR" dirty="0"/>
          </a:p>
        </p:txBody>
      </p:sp>
      <p:sp>
        <p:nvSpPr>
          <p:cNvPr id="3" name="Content Placeholder 2"/>
          <p:cNvSpPr>
            <a:spLocks noGrp="1"/>
          </p:cNvSpPr>
          <p:nvPr>
            <p:ph idx="1"/>
          </p:nvPr>
        </p:nvSpPr>
        <p:spPr/>
        <p:txBody>
          <a:bodyPr/>
          <a:lstStyle/>
          <a:p>
            <a:pPr algn="l" rtl="0"/>
            <a:r>
              <a:rPr lang="en-US" dirty="0" smtClean="0"/>
              <a:t>Reading static data in each execution of the </a:t>
            </a:r>
            <a:r>
              <a:rPr lang="en-US" dirty="0" err="1" smtClean="0"/>
              <a:t>MapReduce</a:t>
            </a:r>
            <a:r>
              <a:rPr lang="en-US" dirty="0" smtClean="0"/>
              <a:t> computation is highly inefficient</a:t>
            </a:r>
          </a:p>
          <a:p>
            <a:pPr algn="l" rtl="0"/>
            <a:r>
              <a:rPr lang="en-US" dirty="0" smtClean="0"/>
              <a:t>This observation led us to explore the idea of using long-running (cacheable) map/reduce tasks</a:t>
            </a:r>
          </a:p>
          <a:p>
            <a:pPr algn="l" rtl="0"/>
            <a:r>
              <a:rPr lang="en-US" dirty="0" smtClean="0"/>
              <a:t>Side-effect-free Programming</a:t>
            </a:r>
          </a:p>
          <a:p>
            <a:pPr lvl="1" algn="l" rtl="0"/>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23</a:t>
            </a:r>
            <a:endParaRPr lang="fa-I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Combine operation</a:t>
            </a:r>
            <a:endParaRPr lang="fa-IR" dirty="0"/>
          </a:p>
        </p:txBody>
      </p:sp>
      <p:sp>
        <p:nvSpPr>
          <p:cNvPr id="3" name="Content Placeholder 2"/>
          <p:cNvSpPr>
            <a:spLocks noGrp="1"/>
          </p:cNvSpPr>
          <p:nvPr>
            <p:ph idx="1"/>
          </p:nvPr>
        </p:nvSpPr>
        <p:spPr/>
        <p:txBody>
          <a:bodyPr/>
          <a:lstStyle/>
          <a:p>
            <a:pPr algn="l" rtl="0"/>
            <a:r>
              <a:rPr lang="en-US" dirty="0" smtClean="0"/>
              <a:t>Most iterative </a:t>
            </a:r>
            <a:r>
              <a:rPr lang="en-US" dirty="0" err="1" smtClean="0"/>
              <a:t>MapReduce</a:t>
            </a:r>
            <a:r>
              <a:rPr lang="en-US" dirty="0" smtClean="0"/>
              <a:t> computations require accessing the “combined” output of the reduce tasks to determine whether to proceed with another iteration or not</a:t>
            </a:r>
          </a:p>
          <a:p>
            <a:pPr algn="l" rtl="0"/>
            <a:r>
              <a:rPr lang="en-US" dirty="0" smtClean="0"/>
              <a:t>Twister  introduces a new phase to </a:t>
            </a:r>
            <a:r>
              <a:rPr lang="en-US" dirty="0" err="1" smtClean="0"/>
              <a:t>MapReduce</a:t>
            </a:r>
            <a:r>
              <a:rPr lang="en-US" dirty="0" smtClean="0"/>
              <a:t> named “Combine” that acts as another level of reduction</a:t>
            </a:r>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24</a:t>
            </a:r>
            <a:endParaRPr lang="fa-I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Programming Extensions</a:t>
            </a:r>
            <a:endParaRPr lang="fa-IR" dirty="0"/>
          </a:p>
        </p:txBody>
      </p:sp>
      <p:sp>
        <p:nvSpPr>
          <p:cNvPr id="3" name="Content Placeholder 2"/>
          <p:cNvSpPr>
            <a:spLocks noGrp="1"/>
          </p:cNvSpPr>
          <p:nvPr>
            <p:ph idx="1"/>
          </p:nvPr>
        </p:nvSpPr>
        <p:spPr/>
        <p:txBody>
          <a:bodyPr/>
          <a:lstStyle/>
          <a:p>
            <a:pPr algn="l" rtl="0"/>
            <a:r>
              <a:rPr lang="en-US" dirty="0" smtClean="0"/>
              <a:t>Twister incorporates a set of programming extension to </a:t>
            </a:r>
            <a:r>
              <a:rPr lang="en-US" dirty="0" err="1" smtClean="0"/>
              <a:t>MapReduce</a:t>
            </a:r>
            <a:endParaRPr lang="en-US" dirty="0" smtClean="0"/>
          </a:p>
          <a:p>
            <a:pPr lvl="1" algn="l" rtl="0"/>
            <a:r>
              <a:rPr lang="en-US" dirty="0" err="1" smtClean="0"/>
              <a:t>mapReduceBCast</a:t>
            </a:r>
            <a:r>
              <a:rPr lang="en-US" dirty="0" smtClean="0"/>
              <a:t>(Value </a:t>
            </a:r>
            <a:r>
              <a:rPr lang="en-US" dirty="0" err="1" smtClean="0"/>
              <a:t>value</a:t>
            </a:r>
            <a:r>
              <a:rPr lang="en-US" dirty="0" smtClean="0"/>
              <a:t>)</a:t>
            </a:r>
          </a:p>
          <a:p>
            <a:pPr lvl="1" algn="l" rtl="0"/>
            <a:r>
              <a:rPr lang="en-US" dirty="0" err="1" smtClean="0"/>
              <a:t>configureMaps</a:t>
            </a:r>
            <a:r>
              <a:rPr lang="en-US" dirty="0" smtClean="0"/>
              <a:t>(Value[]values)</a:t>
            </a:r>
          </a:p>
          <a:p>
            <a:pPr lvl="1" algn="l" rtl="0"/>
            <a:r>
              <a:rPr lang="en-US" dirty="0" err="1" smtClean="0"/>
              <a:t>configureReduce</a:t>
            </a:r>
            <a:r>
              <a:rPr lang="en-US" dirty="0" smtClean="0"/>
              <a:t>(Value[]values)</a:t>
            </a:r>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25</a:t>
            </a:r>
            <a:endParaRPr lang="fa-I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descr="C:\Users\shiva\Desktop\twister.png"/>
          <p:cNvPicPr>
            <a:picLocks noGrp="1" noChangeAspect="1" noChangeArrowheads="1"/>
          </p:cNvPicPr>
          <p:nvPr>
            <p:ph idx="1"/>
          </p:nvPr>
        </p:nvPicPr>
        <p:blipFill>
          <a:blip r:embed="rId2" cstate="print"/>
          <a:srcRect/>
          <a:stretch>
            <a:fillRect/>
          </a:stretch>
        </p:blipFill>
        <p:spPr bwMode="auto">
          <a:xfrm>
            <a:off x="2857488" y="2000240"/>
            <a:ext cx="5357850" cy="4429156"/>
          </a:xfrm>
          <a:prstGeom prst="rect">
            <a:avLst/>
          </a:prstGeom>
          <a:ln>
            <a:noFill/>
          </a:ln>
          <a:effectLst>
            <a:outerShdw blurRad="292100" dist="139700" dir="2700000" algn="tl" rotWithShape="0">
              <a:srgbClr val="333333">
                <a:alpha val="65000"/>
              </a:srgbClr>
            </a:outerShdw>
          </a:effectLst>
        </p:spPr>
      </p:pic>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26</a:t>
            </a:r>
            <a:endParaRPr lang="fa-I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fa-IR"/>
          </a:p>
        </p:txBody>
      </p:sp>
      <p:sp>
        <p:nvSpPr>
          <p:cNvPr id="4" name="Title 3"/>
          <p:cNvSpPr>
            <a:spLocks noGrp="1"/>
          </p:cNvSpPr>
          <p:nvPr>
            <p:ph type="ctrTitle"/>
          </p:nvPr>
        </p:nvSpPr>
        <p:spPr>
          <a:xfrm>
            <a:off x="1785918" y="2071678"/>
            <a:ext cx="6553200" cy="1219200"/>
          </a:xfrm>
        </p:spPr>
        <p:txBody>
          <a:bodyPr/>
          <a:lstStyle/>
          <a:p>
            <a:pPr algn="ctr"/>
            <a:r>
              <a:rPr lang="en-US" sz="4800" dirty="0" err="1" smtClean="0"/>
              <a:t>orleans</a:t>
            </a:r>
            <a:endParaRPr lang="fa-IR" sz="4800" dirty="0"/>
          </a:p>
        </p:txBody>
      </p:sp>
      <p:sp>
        <p:nvSpPr>
          <p:cNvPr id="6" name="Footer Placeholder 5"/>
          <p:cNvSpPr>
            <a:spLocks noGrp="1"/>
          </p:cNvSpPr>
          <p:nvPr>
            <p:ph type="ftr" sz="quarter" idx="11"/>
          </p:nvPr>
        </p:nvSpPr>
        <p:spPr/>
        <p:txBody>
          <a:bodyPr/>
          <a:lstStyle/>
          <a:p>
            <a:r>
              <a:rPr lang="en-US" smtClean="0"/>
              <a:t>Cloud programming models</a:t>
            </a:r>
            <a:endParaRPr lang="fa-IR"/>
          </a:p>
        </p:txBody>
      </p:sp>
      <p:sp>
        <p:nvSpPr>
          <p:cNvPr id="7" name="Slide Number Placeholder 6"/>
          <p:cNvSpPr>
            <a:spLocks noGrp="1"/>
          </p:cNvSpPr>
          <p:nvPr>
            <p:ph type="sldNum" sz="quarter" idx="12"/>
          </p:nvPr>
        </p:nvSpPr>
        <p:spPr/>
        <p:txBody>
          <a:bodyPr/>
          <a:lstStyle/>
          <a:p>
            <a:r>
              <a:rPr lang="en-US" dirty="0" smtClean="0"/>
              <a:t>27</a:t>
            </a:r>
            <a:endParaRPr lang="fa-I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a:t>
            </a:r>
            <a:r>
              <a:rPr lang="en-US" dirty="0" err="1" smtClean="0"/>
              <a:t>orleans</a:t>
            </a:r>
            <a:r>
              <a:rPr lang="en-US" dirty="0" smtClean="0"/>
              <a:t>?</a:t>
            </a:r>
            <a:endParaRPr lang="fa-IR" dirty="0"/>
          </a:p>
        </p:txBody>
      </p:sp>
      <p:sp>
        <p:nvSpPr>
          <p:cNvPr id="3" name="Content Placeholder 2"/>
          <p:cNvSpPr>
            <a:spLocks noGrp="1"/>
          </p:cNvSpPr>
          <p:nvPr>
            <p:ph sz="quarter" idx="1"/>
          </p:nvPr>
        </p:nvSpPr>
        <p:spPr/>
        <p:txBody>
          <a:bodyPr/>
          <a:lstStyle/>
          <a:p>
            <a:pPr algn="l" rtl="0"/>
            <a:r>
              <a:rPr lang="en-US" dirty="0" smtClean="0"/>
              <a:t> A software framework for building cloud applications</a:t>
            </a:r>
          </a:p>
          <a:p>
            <a:pPr algn="l" rtl="0"/>
            <a:r>
              <a:rPr lang="en-US" dirty="0" smtClean="0"/>
              <a:t>Offers a simple programming model</a:t>
            </a:r>
          </a:p>
          <a:p>
            <a:pPr lvl="1" algn="l" rtl="0"/>
            <a:r>
              <a:rPr lang="en-US" dirty="0" smtClean="0"/>
              <a:t>Built around grains</a:t>
            </a:r>
          </a:p>
          <a:p>
            <a:pPr lvl="1" algn="l" rtl="0"/>
            <a:r>
              <a:rPr lang="en-US" dirty="0" smtClean="0"/>
              <a:t>Imposes restriction on concurrency</a:t>
            </a:r>
          </a:p>
          <a:p>
            <a:pPr algn="l" rtl="0"/>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28</a:t>
            </a:r>
            <a:endParaRPr lang="fa-I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Grain</a:t>
            </a:r>
            <a:endParaRPr lang="fa-IR" dirty="0"/>
          </a:p>
        </p:txBody>
      </p:sp>
      <p:sp>
        <p:nvSpPr>
          <p:cNvPr id="3" name="Content Placeholder 2"/>
          <p:cNvSpPr>
            <a:spLocks noGrp="1"/>
          </p:cNvSpPr>
          <p:nvPr>
            <p:ph sz="quarter" idx="1"/>
          </p:nvPr>
        </p:nvSpPr>
        <p:spPr/>
        <p:txBody>
          <a:bodyPr/>
          <a:lstStyle/>
          <a:p>
            <a:pPr algn="l" rtl="0"/>
            <a:r>
              <a:rPr lang="en-US" dirty="0" smtClean="0"/>
              <a:t>Logical units of computation with private state that communicate by sending messages</a:t>
            </a:r>
          </a:p>
          <a:p>
            <a:pPr algn="l" rtl="0"/>
            <a:r>
              <a:rPr lang="en-US" dirty="0" smtClean="0"/>
              <a:t>A service is constructed from grains running on the server</a:t>
            </a:r>
            <a:endParaRPr lang="fa-IR" dirty="0" smtClean="0"/>
          </a:p>
          <a:p>
            <a:pPr algn="l" rtl="0"/>
            <a:r>
              <a:rPr lang="en-US" dirty="0" smtClean="0"/>
              <a:t>At  any time ,may have zero ,one or multiple activations</a:t>
            </a:r>
          </a:p>
          <a:p>
            <a:pPr algn="l" rtl="0">
              <a:buNone/>
            </a:pPr>
            <a:endParaRPr lang="en-US" dirty="0" smtClean="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29</a:t>
            </a:r>
            <a:endParaRPr lang="fa-I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outline</a:t>
            </a:r>
            <a:endParaRPr lang="fa-IR" dirty="0"/>
          </a:p>
        </p:txBody>
      </p:sp>
      <p:sp>
        <p:nvSpPr>
          <p:cNvPr id="3" name="Content Placeholder 2"/>
          <p:cNvSpPr>
            <a:spLocks noGrp="1"/>
          </p:cNvSpPr>
          <p:nvPr>
            <p:ph idx="1"/>
          </p:nvPr>
        </p:nvSpPr>
        <p:spPr/>
        <p:txBody>
          <a:bodyPr/>
          <a:lstStyle/>
          <a:p>
            <a:pPr algn="l" rtl="0"/>
            <a:r>
              <a:rPr lang="en-US" dirty="0" smtClean="0"/>
              <a:t>Map reduce</a:t>
            </a:r>
          </a:p>
          <a:p>
            <a:pPr lvl="1" algn="l" rtl="0"/>
            <a:r>
              <a:rPr lang="en-US" dirty="0" err="1" smtClean="0"/>
              <a:t>Hadoop</a:t>
            </a:r>
            <a:endParaRPr lang="en-US" dirty="0" smtClean="0"/>
          </a:p>
          <a:p>
            <a:pPr lvl="1" algn="l" rtl="0"/>
            <a:r>
              <a:rPr lang="en-US" dirty="0" smtClean="0"/>
              <a:t>Twister</a:t>
            </a:r>
          </a:p>
          <a:p>
            <a:pPr algn="l" rtl="0"/>
            <a:r>
              <a:rPr lang="en-US" dirty="0" err="1" smtClean="0"/>
              <a:t>Oleans</a:t>
            </a:r>
            <a:endParaRPr lang="en-US" dirty="0" smtClean="0"/>
          </a:p>
          <a:p>
            <a:pPr lvl="1" algn="l" rtl="0"/>
            <a:r>
              <a:rPr lang="en-US" dirty="0" smtClean="0"/>
              <a:t>Actor</a:t>
            </a:r>
          </a:p>
          <a:p>
            <a:pPr algn="l" rtl="0"/>
            <a:r>
              <a:rPr lang="en-US" dirty="0" smtClean="0"/>
              <a:t>Dryad</a:t>
            </a:r>
          </a:p>
          <a:p>
            <a:pPr algn="l" rtl="0"/>
            <a:r>
              <a:rPr lang="en-US" dirty="0" smtClean="0"/>
              <a:t>Swift </a:t>
            </a:r>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cs typeface="B Nazanin" pitchFamily="2" charset="-78"/>
              </a:rPr>
              <a:t>3</a:t>
            </a:r>
            <a:endParaRPr lang="fa-IR" dirty="0">
              <a:cs typeface="B Nazanin"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Introduction</a:t>
            </a:r>
            <a:endParaRPr lang="fa-IR" dirty="0"/>
          </a:p>
        </p:txBody>
      </p:sp>
      <p:sp>
        <p:nvSpPr>
          <p:cNvPr id="3" name="Content Placeholder 2"/>
          <p:cNvSpPr>
            <a:spLocks noGrp="1"/>
          </p:cNvSpPr>
          <p:nvPr>
            <p:ph sz="quarter" idx="1"/>
          </p:nvPr>
        </p:nvSpPr>
        <p:spPr/>
        <p:txBody>
          <a:bodyPr>
            <a:normAutofit fontScale="85000" lnSpcReduction="20000"/>
          </a:bodyPr>
          <a:lstStyle/>
          <a:p>
            <a:pPr algn="l" rtl="0"/>
            <a:r>
              <a:rPr lang="en-US" dirty="0" smtClean="0"/>
              <a:t>What  is its scope?</a:t>
            </a:r>
          </a:p>
          <a:p>
            <a:pPr lvl="1" algn="l" rtl="0"/>
            <a:r>
              <a:rPr lang="en-US" dirty="0" err="1" smtClean="0"/>
              <a:t>Client+cloud</a:t>
            </a:r>
            <a:r>
              <a:rPr lang="en-US" dirty="0" smtClean="0"/>
              <a:t> computing</a:t>
            </a:r>
          </a:p>
          <a:p>
            <a:pPr lvl="1" algn="l" rtl="0"/>
            <a:r>
              <a:rPr lang="en-US" dirty="0" smtClean="0"/>
              <a:t>Combine diverse client devices</a:t>
            </a:r>
          </a:p>
          <a:p>
            <a:pPr lvl="1" algn="l" rtl="0"/>
            <a:r>
              <a:rPr lang="en-US" dirty="0" smtClean="0"/>
              <a:t>Ubiquitous computing</a:t>
            </a:r>
          </a:p>
          <a:p>
            <a:pPr algn="l" rtl="0"/>
            <a:r>
              <a:rPr lang="en-US" dirty="0" smtClean="0"/>
              <a:t>What is the challenge?</a:t>
            </a:r>
          </a:p>
          <a:p>
            <a:pPr lvl="1" algn="l" rtl="0"/>
            <a:r>
              <a:rPr lang="en-US" dirty="0" smtClean="0"/>
              <a:t>Client + cloud computing is parallel and distributed</a:t>
            </a:r>
          </a:p>
          <a:p>
            <a:pPr lvl="1" algn="l" rtl="0"/>
            <a:r>
              <a:rPr lang="en-US" dirty="0" smtClean="0"/>
              <a:t>Should be highly available, reliable and secure</a:t>
            </a:r>
          </a:p>
          <a:p>
            <a:pPr lvl="1" algn="l" rtl="0"/>
            <a:r>
              <a:rPr lang="en-US" dirty="0" smtClean="0"/>
              <a:t>The key challenge is scale</a:t>
            </a:r>
          </a:p>
          <a:p>
            <a:pPr lvl="1" algn="l" rtl="0"/>
            <a:endParaRPr lang="fa-IR" dirty="0"/>
          </a:p>
        </p:txBody>
      </p:sp>
      <p:sp>
        <p:nvSpPr>
          <p:cNvPr id="4" name="Content Placeholder 3"/>
          <p:cNvSpPr>
            <a:spLocks noGrp="1"/>
          </p:cNvSpPr>
          <p:nvPr>
            <p:ph sz="quarter" idx="2"/>
          </p:nvPr>
        </p:nvSpPr>
        <p:spPr/>
        <p:txBody>
          <a:bodyPr>
            <a:normAutofit fontScale="85000" lnSpcReduction="20000"/>
          </a:bodyPr>
          <a:lstStyle/>
          <a:p>
            <a:endParaRPr lang="fa-IR"/>
          </a:p>
        </p:txBody>
      </p:sp>
      <p:pic>
        <p:nvPicPr>
          <p:cNvPr id="5" name="Picture 2" descr="C:\Users\shiva\Desktop\untitled.bmp"/>
          <p:cNvPicPr>
            <a:picLocks noChangeAspect="1" noChangeArrowheads="1"/>
          </p:cNvPicPr>
          <p:nvPr/>
        </p:nvPicPr>
        <p:blipFill>
          <a:blip r:embed="rId2" cstate="print"/>
          <a:stretch>
            <a:fillRect/>
          </a:stretch>
        </p:blipFill>
        <p:spPr bwMode="auto">
          <a:xfrm>
            <a:off x="5286380" y="2099371"/>
            <a:ext cx="3400420" cy="3687083"/>
          </a:xfrm>
          <a:prstGeom prst="rect">
            <a:avLst/>
          </a:prstGeom>
          <a:noFill/>
        </p:spPr>
      </p:pic>
      <p:sp>
        <p:nvSpPr>
          <p:cNvPr id="6" name="Footer Placeholder 5"/>
          <p:cNvSpPr>
            <a:spLocks noGrp="1"/>
          </p:cNvSpPr>
          <p:nvPr>
            <p:ph type="ftr" sz="quarter" idx="11"/>
          </p:nvPr>
        </p:nvSpPr>
        <p:spPr/>
        <p:txBody>
          <a:bodyPr/>
          <a:lstStyle/>
          <a:p>
            <a:r>
              <a:rPr lang="en-US" smtClean="0"/>
              <a:t>Cloud programming models</a:t>
            </a:r>
            <a:endParaRPr lang="fa-IR"/>
          </a:p>
        </p:txBody>
      </p:sp>
      <p:sp>
        <p:nvSpPr>
          <p:cNvPr id="7" name="Slide Number Placeholder 6"/>
          <p:cNvSpPr>
            <a:spLocks noGrp="1"/>
          </p:cNvSpPr>
          <p:nvPr>
            <p:ph type="sldNum" sz="quarter" idx="12"/>
          </p:nvPr>
        </p:nvSpPr>
        <p:spPr/>
        <p:txBody>
          <a:bodyPr/>
          <a:lstStyle/>
          <a:p>
            <a:r>
              <a:rPr lang="en-US" dirty="0" smtClean="0"/>
              <a:t>30</a:t>
            </a:r>
            <a:endParaRPr lang="fa-I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Grain (cont’d)</a:t>
            </a:r>
            <a:endParaRPr lang="fa-IR" dirty="0"/>
          </a:p>
        </p:txBody>
      </p:sp>
      <p:sp>
        <p:nvSpPr>
          <p:cNvPr id="3" name="Content Placeholder 2"/>
          <p:cNvSpPr>
            <a:spLocks noGrp="1"/>
          </p:cNvSpPr>
          <p:nvPr>
            <p:ph sz="quarter" idx="1"/>
          </p:nvPr>
        </p:nvSpPr>
        <p:spPr/>
        <p:txBody>
          <a:bodyPr/>
          <a:lstStyle/>
          <a:p>
            <a:pPr lvl="1" algn="l" rtl="0"/>
            <a:r>
              <a:rPr lang="en-US" dirty="0" smtClean="0"/>
              <a:t>Activation </a:t>
            </a:r>
          </a:p>
          <a:p>
            <a:pPr lvl="2" algn="l" rtl="0"/>
            <a:r>
              <a:rPr lang="en-US" dirty="0" smtClean="0"/>
              <a:t> The physical instantiation of a grain on a server</a:t>
            </a:r>
          </a:p>
          <a:p>
            <a:pPr lvl="2" algn="l" rtl="0"/>
            <a:r>
              <a:rPr lang="en-US" dirty="0" smtClean="0"/>
              <a:t> Processes an external request to completion before turning to the subsequent request</a:t>
            </a:r>
          </a:p>
          <a:p>
            <a:pPr lvl="2" algn="l" rtl="0"/>
            <a:r>
              <a:rPr lang="en-US" dirty="0" smtClean="0"/>
              <a:t> Are Completely isolated</a:t>
            </a:r>
          </a:p>
          <a:p>
            <a:pPr lvl="2" algn="l" rtl="0"/>
            <a:r>
              <a:rPr lang="en-US" dirty="0" smtClean="0"/>
              <a:t>Can not share memory or invoke each others methods directly</a:t>
            </a:r>
          </a:p>
          <a:p>
            <a:pPr lvl="2" algn="l" rtl="0"/>
            <a:r>
              <a:rPr lang="en-US" dirty="0" smtClean="0"/>
              <a:t>Can place independently  on any  server  </a:t>
            </a:r>
          </a:p>
          <a:p>
            <a:pPr lvl="2" algn="l" rtl="0"/>
            <a:r>
              <a:rPr lang="en-US" dirty="0" smtClean="0"/>
              <a:t>Can migrate  between servers</a:t>
            </a:r>
          </a:p>
          <a:p>
            <a:pPr lvl="2" algn="l" rtl="0"/>
            <a:endParaRPr lang="en-US" dirty="0" smtClean="0"/>
          </a:p>
          <a:p>
            <a:pPr algn="l" rtl="0"/>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31</a:t>
            </a:r>
            <a:endParaRPr lang="fa-I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Grain (cont’d)</a:t>
            </a:r>
            <a:endParaRPr lang="fa-IR" dirty="0"/>
          </a:p>
        </p:txBody>
      </p:sp>
      <p:sp>
        <p:nvSpPr>
          <p:cNvPr id="3" name="Content Placeholder 2"/>
          <p:cNvSpPr>
            <a:spLocks noGrp="1"/>
          </p:cNvSpPr>
          <p:nvPr>
            <p:ph sz="quarter" idx="1"/>
          </p:nvPr>
        </p:nvSpPr>
        <p:spPr/>
        <p:txBody>
          <a:bodyPr/>
          <a:lstStyle/>
          <a:p>
            <a:pPr algn="l" rtl="0"/>
            <a:r>
              <a:rPr lang="en-US" dirty="0" smtClean="0"/>
              <a:t>Security</a:t>
            </a:r>
          </a:p>
          <a:p>
            <a:pPr lvl="1" algn="l" rtl="0"/>
            <a:r>
              <a:rPr lang="en-US" dirty="0" smtClean="0"/>
              <a:t>Communicate only through a reference to another</a:t>
            </a:r>
          </a:p>
          <a:p>
            <a:pPr lvl="1" algn="l" rtl="0"/>
            <a:r>
              <a:rPr lang="en-US" dirty="0" smtClean="0"/>
              <a:t>A logically isolated workspace called grain domain</a:t>
            </a:r>
          </a:p>
          <a:p>
            <a:pPr lvl="2" algn="l" rtl="0"/>
            <a:r>
              <a:rPr lang="en-US" dirty="0" smtClean="0"/>
              <a:t>Delimits the set of grains it can directly access</a:t>
            </a:r>
          </a:p>
          <a:p>
            <a:pPr lvl="1" algn="l" rtl="0"/>
            <a:r>
              <a:rPr lang="en-US" dirty="0" smtClean="0"/>
              <a:t>Domains are hierarchical and nested</a:t>
            </a:r>
          </a:p>
          <a:p>
            <a:pPr lvl="1" algn="l" rtl="0"/>
            <a:r>
              <a:rPr lang="en-US" dirty="0" smtClean="0"/>
              <a:t>As an example: </a:t>
            </a:r>
            <a:r>
              <a:rPr lang="en-US" dirty="0" err="1" smtClean="0"/>
              <a:t>orleans</a:t>
            </a:r>
            <a:r>
              <a:rPr lang="en-US" dirty="0" smtClean="0"/>
              <a:t>  consider a grain domain for each customer</a:t>
            </a:r>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32</a:t>
            </a:r>
            <a:endParaRPr lang="fa-I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Transactions</a:t>
            </a:r>
            <a:endParaRPr lang="fa-IR" dirty="0"/>
          </a:p>
        </p:txBody>
      </p:sp>
      <p:sp>
        <p:nvSpPr>
          <p:cNvPr id="3" name="Content Placeholder 2"/>
          <p:cNvSpPr>
            <a:spLocks noGrp="1"/>
          </p:cNvSpPr>
          <p:nvPr>
            <p:ph sz="quarter" idx="1"/>
          </p:nvPr>
        </p:nvSpPr>
        <p:spPr/>
        <p:txBody>
          <a:bodyPr/>
          <a:lstStyle/>
          <a:p>
            <a:pPr algn="l" rtl="0"/>
            <a:r>
              <a:rPr lang="en-US" dirty="0" smtClean="0"/>
              <a:t>Orleans offer transactions for three reasons:</a:t>
            </a:r>
          </a:p>
          <a:p>
            <a:pPr lvl="1" algn="l" rtl="0"/>
            <a:r>
              <a:rPr lang="en-US" dirty="0" smtClean="0"/>
              <a:t>Isolate concurrent computations </a:t>
            </a:r>
          </a:p>
          <a:p>
            <a:pPr lvl="1" algn="l" rtl="0"/>
            <a:r>
              <a:rPr lang="en-US" dirty="0" smtClean="0"/>
              <a:t>Replication of data and computation</a:t>
            </a:r>
          </a:p>
          <a:p>
            <a:pPr lvl="1" algn="l" rtl="0"/>
            <a:r>
              <a:rPr lang="en-US" dirty="0" smtClean="0"/>
              <a:t>Reduce the need for explicit error handling code</a:t>
            </a:r>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33</a:t>
            </a:r>
            <a:endParaRPr lang="fa-I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 </a:t>
            </a:r>
            <a:endParaRPr lang="fa-IR" dirty="0"/>
          </a:p>
        </p:txBody>
      </p:sp>
      <p:sp>
        <p:nvSpPr>
          <p:cNvPr id="3" name="Content Placeholder 2"/>
          <p:cNvSpPr>
            <a:spLocks noGrp="1"/>
          </p:cNvSpPr>
          <p:nvPr>
            <p:ph sz="quarter" idx="1"/>
          </p:nvPr>
        </p:nvSpPr>
        <p:spPr/>
        <p:txBody>
          <a:bodyPr>
            <a:normAutofit fontScale="92500"/>
          </a:bodyPr>
          <a:lstStyle/>
          <a:p>
            <a:pPr algn="l" rtl="0"/>
            <a:r>
              <a:rPr lang="en-US" dirty="0" smtClean="0"/>
              <a:t>Occurs through asynchronous messages between grains</a:t>
            </a:r>
          </a:p>
          <a:p>
            <a:pPr algn="l" rtl="0"/>
            <a:r>
              <a:rPr lang="en-US" dirty="0" smtClean="0"/>
              <a:t>Most messages follow request/reply pattern</a:t>
            </a:r>
          </a:p>
          <a:p>
            <a:pPr algn="l" rtl="0"/>
            <a:r>
              <a:rPr lang="en-US" dirty="0" smtClean="0"/>
              <a:t>May designate certain messages as event notification</a:t>
            </a:r>
          </a:p>
          <a:p>
            <a:pPr algn="l" rtl="0"/>
            <a:r>
              <a:rPr lang="en-US" dirty="0" smtClean="0"/>
              <a:t>In future will use single request, </a:t>
            </a:r>
            <a:r>
              <a:rPr lang="en-US" dirty="0" err="1" smtClean="0"/>
              <a:t>multile</a:t>
            </a:r>
            <a:r>
              <a:rPr lang="en-US" dirty="0" smtClean="0"/>
              <a:t>-reply pattern</a:t>
            </a:r>
          </a:p>
          <a:p>
            <a:pPr algn="l" rtl="0"/>
            <a:r>
              <a:rPr lang="en-US" dirty="0" smtClean="0"/>
              <a:t>Are exposed at method calls</a:t>
            </a:r>
          </a:p>
          <a:p>
            <a:pPr algn="l" rtl="0"/>
            <a:r>
              <a:rPr lang="en-US" dirty="0" smtClean="0"/>
              <a:t>Unlike traditional RPC model, these calls return immediately with a promise</a:t>
            </a:r>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34</a:t>
            </a:r>
            <a:endParaRPr lang="fa-I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p:txBody>
          <a:bodyPr/>
          <a:lstStyle/>
          <a:p>
            <a:endParaRPr lang="fa-IR"/>
          </a:p>
        </p:txBody>
      </p:sp>
      <p:sp>
        <p:nvSpPr>
          <p:cNvPr id="8" name="Title 7"/>
          <p:cNvSpPr>
            <a:spLocks noGrp="1"/>
          </p:cNvSpPr>
          <p:nvPr>
            <p:ph type="ctrTitle"/>
          </p:nvPr>
        </p:nvSpPr>
        <p:spPr/>
        <p:txBody>
          <a:bodyPr/>
          <a:lstStyle/>
          <a:p>
            <a:pPr algn="ctr"/>
            <a:r>
              <a:rPr lang="en-US" dirty="0" smtClean="0"/>
              <a:t>Programming model</a:t>
            </a:r>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35</a:t>
            </a:r>
            <a:endParaRPr lang="fa-I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Asynchrony and Promises</a:t>
            </a:r>
            <a:endParaRPr lang="fa-IR" dirty="0"/>
          </a:p>
        </p:txBody>
      </p:sp>
      <p:sp>
        <p:nvSpPr>
          <p:cNvPr id="3" name="Content Placeholder 2"/>
          <p:cNvSpPr>
            <a:spLocks noGrp="1"/>
          </p:cNvSpPr>
          <p:nvPr>
            <p:ph sz="quarter" idx="1"/>
          </p:nvPr>
        </p:nvSpPr>
        <p:spPr/>
        <p:txBody>
          <a:bodyPr/>
          <a:lstStyle/>
          <a:p>
            <a:pPr algn="l" rtl="0"/>
            <a:r>
              <a:rPr lang="en-US" dirty="0" smtClean="0"/>
              <a:t>Orleans uses promises as asynchrony primitives</a:t>
            </a:r>
          </a:p>
          <a:p>
            <a:pPr algn="l" rtl="0"/>
            <a:r>
              <a:rPr lang="en-US" dirty="0" smtClean="0"/>
              <a:t>Promises are fully integrated with the .NET </a:t>
            </a:r>
            <a:r>
              <a:rPr lang="en-US" dirty="0" err="1" smtClean="0"/>
              <a:t>async</a:t>
            </a:r>
            <a:r>
              <a:rPr lang="en-US" dirty="0" smtClean="0"/>
              <a:t> models.</a:t>
            </a:r>
          </a:p>
          <a:p>
            <a:pPr algn="l" rtl="0"/>
            <a:r>
              <a:rPr lang="en-US" dirty="0" smtClean="0"/>
              <a:t>Promises have a simple lifecycle </a:t>
            </a:r>
            <a:endParaRPr lang="fa-IR" dirty="0"/>
          </a:p>
        </p:txBody>
      </p:sp>
      <p:pic>
        <p:nvPicPr>
          <p:cNvPr id="1026" name="Picture 2"/>
          <p:cNvPicPr>
            <a:picLocks noGrp="1" noChangeAspect="1" noChangeArrowheads="1"/>
          </p:cNvPicPr>
          <p:nvPr>
            <p:ph sz="quarter" idx="2"/>
          </p:nvPr>
        </p:nvPicPr>
        <p:blipFill>
          <a:blip r:embed="rId2" cstate="print"/>
          <a:srcRect/>
          <a:stretch>
            <a:fillRect/>
          </a:stretch>
        </p:blipFill>
        <p:spPr bwMode="auto">
          <a:xfrm>
            <a:off x="4714876" y="2857496"/>
            <a:ext cx="4059238" cy="1780076"/>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r>
              <a:rPr lang="en-US" smtClean="0"/>
              <a:t>Cloud programming models</a:t>
            </a:r>
            <a:endParaRPr lang="fa-IR"/>
          </a:p>
        </p:txBody>
      </p:sp>
      <p:sp>
        <p:nvSpPr>
          <p:cNvPr id="6" name="Slide Number Placeholder 5"/>
          <p:cNvSpPr>
            <a:spLocks noGrp="1"/>
          </p:cNvSpPr>
          <p:nvPr>
            <p:ph type="sldNum" sz="quarter" idx="12"/>
          </p:nvPr>
        </p:nvSpPr>
        <p:spPr/>
        <p:txBody>
          <a:bodyPr/>
          <a:lstStyle/>
          <a:p>
            <a:r>
              <a:rPr lang="en-US" dirty="0" smtClean="0"/>
              <a:t>36</a:t>
            </a:r>
            <a:endParaRPr lang="fa-I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Asynchrony and Promises (cont’d)</a:t>
            </a:r>
            <a:endParaRPr lang="fa-IR" dirty="0"/>
          </a:p>
        </p:txBody>
      </p:sp>
      <p:sp>
        <p:nvSpPr>
          <p:cNvPr id="9" name="Content Placeholder 8"/>
          <p:cNvSpPr>
            <a:spLocks noGrp="1"/>
          </p:cNvSpPr>
          <p:nvPr>
            <p:ph sz="quarter" idx="1"/>
          </p:nvPr>
        </p:nvSpPr>
        <p:spPr/>
        <p:txBody>
          <a:bodyPr>
            <a:normAutofit/>
          </a:bodyPr>
          <a:lstStyle/>
          <a:p>
            <a:pPr algn="l" rtl="0"/>
            <a:r>
              <a:rPr lang="en-US" dirty="0" smtClean="0"/>
              <a:t>A caller that invokes an asynchronous operation do one or more of the following:</a:t>
            </a:r>
          </a:p>
          <a:p>
            <a:pPr lvl="1" algn="l" rtl="0"/>
            <a:r>
              <a:rPr lang="en-US" dirty="0" smtClean="0"/>
              <a:t>Synchronously wait for the promise to resolve</a:t>
            </a:r>
          </a:p>
          <a:p>
            <a:pPr lvl="1" algn="l" rtl="0"/>
            <a:r>
              <a:rPr lang="en-US" dirty="0" smtClean="0"/>
              <a:t>Schedule a continuation action with the </a:t>
            </a:r>
            <a:r>
              <a:rPr lang="en-US" dirty="0" err="1" smtClean="0"/>
              <a:t>continueWith</a:t>
            </a:r>
            <a:r>
              <a:rPr lang="en-US" dirty="0" smtClean="0"/>
              <a:t>() method</a:t>
            </a:r>
          </a:p>
          <a:p>
            <a:pPr lvl="1" algn="l" rtl="0">
              <a:buNone/>
            </a:pPr>
            <a:endParaRPr lang="fa-IR" dirty="0"/>
          </a:p>
        </p:txBody>
      </p:sp>
      <p:pic>
        <p:nvPicPr>
          <p:cNvPr id="2050" name="Picture 2"/>
          <p:cNvPicPr>
            <a:picLocks noGrp="1" noChangeAspect="1" noChangeArrowheads="1"/>
          </p:cNvPicPr>
          <p:nvPr>
            <p:ph sz="quarter" idx="2"/>
          </p:nvPr>
        </p:nvPicPr>
        <p:blipFill>
          <a:blip r:embed="rId2" cstate="print"/>
          <a:srcRect/>
          <a:stretch>
            <a:fillRect/>
          </a:stretch>
        </p:blipFill>
        <p:spPr bwMode="auto">
          <a:xfrm>
            <a:off x="4648200" y="2930498"/>
            <a:ext cx="4059238" cy="1759003"/>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r>
              <a:rPr lang="en-US" smtClean="0"/>
              <a:t>Cloud programming models</a:t>
            </a:r>
            <a:endParaRPr lang="fa-IR"/>
          </a:p>
        </p:txBody>
      </p:sp>
      <p:sp>
        <p:nvSpPr>
          <p:cNvPr id="6" name="Slide Number Placeholder 5"/>
          <p:cNvSpPr>
            <a:spLocks noGrp="1"/>
          </p:cNvSpPr>
          <p:nvPr>
            <p:ph type="sldNum" sz="quarter" idx="12"/>
          </p:nvPr>
        </p:nvSpPr>
        <p:spPr/>
        <p:txBody>
          <a:bodyPr/>
          <a:lstStyle/>
          <a:p>
            <a:r>
              <a:rPr lang="en-US" dirty="0" smtClean="0"/>
              <a:t>37</a:t>
            </a:r>
            <a:endParaRPr lang="fa-I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t>Asynchrony and Promises (cont’d)</a:t>
            </a:r>
            <a:endParaRPr lang="fa-IR" dirty="0"/>
          </a:p>
        </p:txBody>
      </p:sp>
      <p:sp>
        <p:nvSpPr>
          <p:cNvPr id="6" name="Content Placeholder 5"/>
          <p:cNvSpPr>
            <a:spLocks noGrp="1"/>
          </p:cNvSpPr>
          <p:nvPr>
            <p:ph sz="quarter" idx="1"/>
          </p:nvPr>
        </p:nvSpPr>
        <p:spPr/>
        <p:txBody>
          <a:bodyPr/>
          <a:lstStyle/>
          <a:p>
            <a:pPr algn="l" rtl="0"/>
            <a:r>
              <a:rPr lang="en-US" dirty="0" smtClean="0"/>
              <a:t>Return the promise, if the caller itself is an asynchronous method with a compatible return type</a:t>
            </a:r>
          </a:p>
          <a:p>
            <a:pPr algn="l" rtl="0"/>
            <a:r>
              <a:rPr lang="en-US" dirty="0" smtClean="0"/>
              <a:t>Join the promise with other promises, producing another promise</a:t>
            </a:r>
          </a:p>
          <a:p>
            <a:pPr algn="l" rtl="0"/>
            <a:r>
              <a:rPr lang="en-US" dirty="0" smtClean="0"/>
              <a:t>Explicitly ignore the outcome of promise resolution with the ignore() method</a:t>
            </a:r>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7" name="Slide Number Placeholder 6"/>
          <p:cNvSpPr>
            <a:spLocks noGrp="1"/>
          </p:cNvSpPr>
          <p:nvPr>
            <p:ph type="sldNum" sz="quarter" idx="12"/>
          </p:nvPr>
        </p:nvSpPr>
        <p:spPr/>
        <p:txBody>
          <a:bodyPr/>
          <a:lstStyle/>
          <a:p>
            <a:r>
              <a:rPr lang="en-US" dirty="0" smtClean="0"/>
              <a:t>38</a:t>
            </a:r>
            <a:endParaRPr lang="fa-I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Grain interfaces</a:t>
            </a:r>
            <a:endParaRPr lang="fa-IR" dirty="0"/>
          </a:p>
        </p:txBody>
      </p:sp>
      <p:sp>
        <p:nvSpPr>
          <p:cNvPr id="3" name="Content Placeholder 2"/>
          <p:cNvSpPr>
            <a:spLocks noGrp="1"/>
          </p:cNvSpPr>
          <p:nvPr>
            <p:ph sz="quarter" idx="1"/>
          </p:nvPr>
        </p:nvSpPr>
        <p:spPr/>
        <p:txBody>
          <a:bodyPr>
            <a:normAutofit fontScale="92500" lnSpcReduction="10000"/>
          </a:bodyPr>
          <a:lstStyle/>
          <a:p>
            <a:pPr algn="l" rtl="0"/>
            <a:r>
              <a:rPr lang="en-US" dirty="0" smtClean="0"/>
              <a:t>A grain class implements one or more public grain interfaces that define service contracts.</a:t>
            </a:r>
          </a:p>
          <a:p>
            <a:pPr algn="l" rtl="0"/>
            <a:r>
              <a:rPr lang="en-US" dirty="0" smtClean="0"/>
              <a:t>A grain interface is an interface that adheres to the following rules:</a:t>
            </a:r>
          </a:p>
          <a:p>
            <a:pPr lvl="1" algn="l" rtl="0"/>
            <a:r>
              <a:rPr lang="en-US" dirty="0" smtClean="0"/>
              <a:t>A grain interface must directly or indirectly inherit from the </a:t>
            </a:r>
            <a:r>
              <a:rPr lang="en-US" dirty="0" err="1" smtClean="0"/>
              <a:t>Igrain</a:t>
            </a:r>
            <a:r>
              <a:rPr lang="en-US" dirty="0" smtClean="0"/>
              <a:t> marker interface</a:t>
            </a:r>
          </a:p>
          <a:p>
            <a:pPr lvl="1" algn="l" rtl="0"/>
            <a:r>
              <a:rPr lang="en-US" dirty="0" smtClean="0"/>
              <a:t>All methods and property getters must be asynchronous</a:t>
            </a:r>
          </a:p>
          <a:p>
            <a:pPr lvl="1" algn="l" rtl="0"/>
            <a:r>
              <a:rPr lang="en-US" dirty="0" smtClean="0"/>
              <a:t>No property setters and no subscribe/unsubscribe to events </a:t>
            </a:r>
          </a:p>
          <a:p>
            <a:pPr>
              <a:buNone/>
            </a:pPr>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39</a:t>
            </a:r>
            <a:endParaRPr lang="fa-I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Programming model</a:t>
            </a:r>
            <a:endParaRPr lang="fa-IR" dirty="0"/>
          </a:p>
        </p:txBody>
      </p:sp>
      <p:sp>
        <p:nvSpPr>
          <p:cNvPr id="3" name="Content Placeholder 2"/>
          <p:cNvSpPr>
            <a:spLocks noGrp="1"/>
          </p:cNvSpPr>
          <p:nvPr>
            <p:ph idx="1"/>
          </p:nvPr>
        </p:nvSpPr>
        <p:spPr/>
        <p:txBody>
          <a:bodyPr/>
          <a:lstStyle/>
          <a:p>
            <a:pPr algn="l" rtl="0"/>
            <a:r>
              <a:rPr lang="en-US" dirty="0" smtClean="0"/>
              <a:t>Is software framework and programming language </a:t>
            </a:r>
          </a:p>
          <a:p>
            <a:pPr algn="l" rtl="0"/>
            <a:r>
              <a:rPr lang="en-US" dirty="0" smtClean="0"/>
              <a:t>Shapes the programming concept</a:t>
            </a:r>
          </a:p>
          <a:p>
            <a:pPr algn="l" rtl="0"/>
            <a:r>
              <a:rPr lang="en-US" dirty="0" smtClean="0"/>
              <a:t>Specifies how to program by special method for specific usage  </a:t>
            </a:r>
          </a:p>
          <a:p>
            <a:pPr algn="l" rtl="0"/>
            <a:r>
              <a:rPr lang="en-US" dirty="0" smtClean="0"/>
              <a:t>Suggests programming primitives</a:t>
            </a:r>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cs typeface="B Nazanin" pitchFamily="2" charset="-78"/>
              </a:rPr>
              <a:t>4</a:t>
            </a:r>
            <a:endParaRPr lang="fa-IR" dirty="0">
              <a:cs typeface="B Nazanin" pitchFamily="2" charset="-7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Grain interfaces (cont’d)</a:t>
            </a:r>
            <a:endParaRPr lang="fa-IR" dirty="0"/>
          </a:p>
        </p:txBody>
      </p:sp>
      <p:sp>
        <p:nvSpPr>
          <p:cNvPr id="3" name="Content Placeholder 2"/>
          <p:cNvSpPr>
            <a:spLocks noGrp="1"/>
          </p:cNvSpPr>
          <p:nvPr>
            <p:ph sz="quarter" idx="1"/>
          </p:nvPr>
        </p:nvSpPr>
        <p:spPr/>
        <p:txBody>
          <a:bodyPr/>
          <a:lstStyle/>
          <a:p>
            <a:pPr algn="l" rtl="0"/>
            <a:r>
              <a:rPr lang="en-US" dirty="0" smtClean="0"/>
              <a:t>Method arguments must be grain interface types</a:t>
            </a:r>
          </a:p>
          <a:p>
            <a:pPr algn="l" rtl="0"/>
            <a:r>
              <a:rPr lang="en-US" dirty="0" smtClean="0"/>
              <a:t>For example:</a:t>
            </a:r>
            <a:endParaRPr lang="fa-IR" dirty="0"/>
          </a:p>
        </p:txBody>
      </p:sp>
      <p:pic>
        <p:nvPicPr>
          <p:cNvPr id="3075" name="Picture 3"/>
          <p:cNvPicPr>
            <a:picLocks noGrp="1" noChangeAspect="1" noChangeArrowheads="1"/>
          </p:cNvPicPr>
          <p:nvPr>
            <p:ph sz="quarter" idx="2"/>
          </p:nvPr>
        </p:nvPicPr>
        <p:blipFill>
          <a:blip r:embed="rId2" cstate="print"/>
          <a:srcRect/>
          <a:stretch>
            <a:fillRect/>
          </a:stretch>
        </p:blipFill>
        <p:spPr bwMode="auto">
          <a:xfrm>
            <a:off x="4815681" y="3176587"/>
            <a:ext cx="3724275" cy="1266825"/>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r>
              <a:rPr lang="en-US" smtClean="0"/>
              <a:t>Cloud programming models</a:t>
            </a:r>
            <a:endParaRPr lang="fa-IR"/>
          </a:p>
        </p:txBody>
      </p:sp>
      <p:sp>
        <p:nvSpPr>
          <p:cNvPr id="6" name="Slide Number Placeholder 5"/>
          <p:cNvSpPr>
            <a:spLocks noGrp="1"/>
          </p:cNvSpPr>
          <p:nvPr>
            <p:ph type="sldNum" sz="quarter" idx="12"/>
          </p:nvPr>
        </p:nvSpPr>
        <p:spPr/>
        <p:txBody>
          <a:bodyPr/>
          <a:lstStyle/>
          <a:p>
            <a:r>
              <a:rPr lang="en-US" dirty="0" smtClean="0"/>
              <a:t>40</a:t>
            </a:r>
            <a:endParaRPr lang="fa-I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Grain references</a:t>
            </a:r>
            <a:endParaRPr lang="fa-IR" dirty="0"/>
          </a:p>
        </p:txBody>
      </p:sp>
      <p:sp>
        <p:nvSpPr>
          <p:cNvPr id="6" name="Content Placeholder 5"/>
          <p:cNvSpPr>
            <a:spLocks noGrp="1"/>
          </p:cNvSpPr>
          <p:nvPr>
            <p:ph sz="quarter" idx="1"/>
          </p:nvPr>
        </p:nvSpPr>
        <p:spPr/>
        <p:txBody>
          <a:bodyPr/>
          <a:lstStyle/>
          <a:p>
            <a:pPr algn="l" rtl="0"/>
            <a:r>
              <a:rPr lang="en-US" dirty="0" smtClean="0"/>
              <a:t>A grain reference is a proxy object that provides access to a grain</a:t>
            </a:r>
          </a:p>
          <a:p>
            <a:pPr algn="l" rtl="0"/>
            <a:r>
              <a:rPr lang="en-US" dirty="0" smtClean="0"/>
              <a:t>A grain reference is the only way that a client, whether another grain or a non-grain client, can access a grain</a:t>
            </a:r>
          </a:p>
          <a:p>
            <a:pPr algn="l" rtl="0"/>
            <a:r>
              <a:rPr lang="en-US" dirty="0" smtClean="0"/>
              <a:t>A grain reference can be in one of the three possible states: unresolved, fulfilled or broken</a:t>
            </a:r>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7" name="Slide Number Placeholder 6"/>
          <p:cNvSpPr>
            <a:spLocks noGrp="1"/>
          </p:cNvSpPr>
          <p:nvPr>
            <p:ph type="sldNum" sz="quarter" idx="12"/>
          </p:nvPr>
        </p:nvSpPr>
        <p:spPr/>
        <p:txBody>
          <a:bodyPr/>
          <a:lstStyle/>
          <a:p>
            <a:r>
              <a:rPr lang="en-US" dirty="0" smtClean="0"/>
              <a:t>41</a:t>
            </a:r>
            <a:endParaRPr lang="fa-I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Grain state</a:t>
            </a:r>
            <a:endParaRPr lang="fa-IR" dirty="0"/>
          </a:p>
        </p:txBody>
      </p:sp>
      <p:sp>
        <p:nvSpPr>
          <p:cNvPr id="3" name="Content Placeholder 2"/>
          <p:cNvSpPr>
            <a:spLocks noGrp="1"/>
          </p:cNvSpPr>
          <p:nvPr>
            <p:ph sz="quarter" idx="1"/>
          </p:nvPr>
        </p:nvSpPr>
        <p:spPr/>
        <p:txBody>
          <a:bodyPr/>
          <a:lstStyle/>
          <a:p>
            <a:pPr algn="l" rtl="0"/>
            <a:r>
              <a:rPr lang="en-US" dirty="0" smtClean="0"/>
              <a:t>The state of a grain is managed by the Orleans runtime</a:t>
            </a:r>
          </a:p>
          <a:p>
            <a:pPr algn="l" rtl="0"/>
            <a:r>
              <a:rPr lang="en-US" dirty="0" smtClean="0"/>
              <a:t>May be in the state of:</a:t>
            </a:r>
          </a:p>
          <a:p>
            <a:pPr lvl="1" algn="l" rtl="0"/>
            <a:r>
              <a:rPr lang="en-US" dirty="0" smtClean="0"/>
              <a:t>Initialization</a:t>
            </a:r>
          </a:p>
          <a:p>
            <a:pPr lvl="1" algn="l" rtl="0"/>
            <a:r>
              <a:rPr lang="en-US" dirty="0" smtClean="0"/>
              <a:t>Persistence</a:t>
            </a:r>
          </a:p>
          <a:p>
            <a:pPr lvl="1" algn="l" rtl="0"/>
            <a:r>
              <a:rPr lang="en-US" dirty="0" smtClean="0"/>
              <a:t>Replication</a:t>
            </a:r>
          </a:p>
          <a:p>
            <a:pPr lvl="1" algn="l" rtl="0"/>
            <a:r>
              <a:rPr lang="en-US" dirty="0" smtClean="0"/>
              <a:t>Migration</a:t>
            </a:r>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42</a:t>
            </a:r>
            <a:endParaRPr lang="fa-I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fa-IR"/>
          </a:p>
        </p:txBody>
      </p:sp>
      <p:sp>
        <p:nvSpPr>
          <p:cNvPr id="4" name="Title 3"/>
          <p:cNvSpPr>
            <a:spLocks noGrp="1"/>
          </p:cNvSpPr>
          <p:nvPr>
            <p:ph type="ctrTitle"/>
          </p:nvPr>
        </p:nvSpPr>
        <p:spPr>
          <a:xfrm>
            <a:off x="1785918" y="1928802"/>
            <a:ext cx="6553200" cy="1219200"/>
          </a:xfrm>
        </p:spPr>
        <p:txBody>
          <a:bodyPr/>
          <a:lstStyle/>
          <a:p>
            <a:pPr algn="ctr"/>
            <a:r>
              <a:rPr lang="en-US" sz="4800" dirty="0" smtClean="0"/>
              <a:t>Actor model</a:t>
            </a:r>
            <a:endParaRPr lang="fa-IR" sz="4800" dirty="0"/>
          </a:p>
        </p:txBody>
      </p:sp>
      <p:sp>
        <p:nvSpPr>
          <p:cNvPr id="6" name="Footer Placeholder 5"/>
          <p:cNvSpPr>
            <a:spLocks noGrp="1"/>
          </p:cNvSpPr>
          <p:nvPr>
            <p:ph type="ftr" sz="quarter" idx="11"/>
          </p:nvPr>
        </p:nvSpPr>
        <p:spPr/>
        <p:txBody>
          <a:bodyPr/>
          <a:lstStyle/>
          <a:p>
            <a:r>
              <a:rPr lang="en-US" smtClean="0"/>
              <a:t>Cloud programming models</a:t>
            </a:r>
            <a:endParaRPr lang="fa-IR"/>
          </a:p>
        </p:txBody>
      </p:sp>
      <p:sp>
        <p:nvSpPr>
          <p:cNvPr id="7" name="Slide Number Placeholder 6"/>
          <p:cNvSpPr>
            <a:spLocks noGrp="1"/>
          </p:cNvSpPr>
          <p:nvPr>
            <p:ph type="sldNum" sz="quarter" idx="12"/>
          </p:nvPr>
        </p:nvSpPr>
        <p:spPr/>
        <p:txBody>
          <a:bodyPr/>
          <a:lstStyle/>
          <a:p>
            <a:r>
              <a:rPr lang="en-US" dirty="0" smtClean="0"/>
              <a:t>43</a:t>
            </a:r>
            <a:endParaRPr lang="fa-I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800" dirty="0" smtClean="0"/>
              <a:t>Actor model</a:t>
            </a:r>
            <a:endParaRPr lang="fa-IR" sz="4800" dirty="0"/>
          </a:p>
        </p:txBody>
      </p:sp>
      <p:sp>
        <p:nvSpPr>
          <p:cNvPr id="6" name="Content Placeholder 5"/>
          <p:cNvSpPr>
            <a:spLocks noGrp="1"/>
          </p:cNvSpPr>
          <p:nvPr>
            <p:ph idx="1"/>
          </p:nvPr>
        </p:nvSpPr>
        <p:spPr/>
        <p:txBody>
          <a:bodyPr>
            <a:normAutofit/>
          </a:bodyPr>
          <a:lstStyle/>
          <a:p>
            <a:pPr algn="l" rtl="0"/>
            <a:r>
              <a:rPr lang="en-US" dirty="0" smtClean="0"/>
              <a:t>Mathematical theory of computation that treats “</a:t>
            </a:r>
            <a:r>
              <a:rPr lang="en-US" i="1" dirty="0" smtClean="0"/>
              <a:t>Actors” as the universal primitives of concurrent digital computation</a:t>
            </a:r>
          </a:p>
          <a:p>
            <a:pPr algn="l" rtl="0"/>
            <a:r>
              <a:rPr lang="en-US" dirty="0" smtClean="0"/>
              <a:t>Actor model:</a:t>
            </a:r>
          </a:p>
          <a:p>
            <a:pPr lvl="1" algn="l" rtl="0"/>
            <a:r>
              <a:rPr lang="en-US" i="1" dirty="0" smtClean="0"/>
              <a:t> </a:t>
            </a:r>
            <a:r>
              <a:rPr lang="en-US" dirty="0" smtClean="0"/>
              <a:t>Was influenced by programming languages Lisp and Smalltalk-72</a:t>
            </a:r>
          </a:p>
          <a:p>
            <a:pPr lvl="1" algn="l" rtl="0"/>
            <a:r>
              <a:rPr lang="en-US" dirty="0" smtClean="0"/>
              <a:t>As well as ideas for packet switching and capability-based systems</a:t>
            </a:r>
            <a:endParaRPr lang="fa-IR" dirty="0"/>
          </a:p>
        </p:txBody>
      </p:sp>
      <p:sp>
        <p:nvSpPr>
          <p:cNvPr id="5" name="Footer Placeholder 4"/>
          <p:cNvSpPr>
            <a:spLocks noGrp="1"/>
          </p:cNvSpPr>
          <p:nvPr>
            <p:ph type="ftr" sz="quarter" idx="11"/>
          </p:nvPr>
        </p:nvSpPr>
        <p:spPr/>
        <p:txBody>
          <a:bodyPr/>
          <a:lstStyle/>
          <a:p>
            <a:r>
              <a:rPr lang="en-US" smtClean="0"/>
              <a:t>Cloud programming models</a:t>
            </a:r>
            <a:endParaRPr lang="fa-IR"/>
          </a:p>
        </p:txBody>
      </p:sp>
      <p:sp>
        <p:nvSpPr>
          <p:cNvPr id="7" name="Slide Number Placeholder 6"/>
          <p:cNvSpPr>
            <a:spLocks noGrp="1"/>
          </p:cNvSpPr>
          <p:nvPr>
            <p:ph type="sldNum" sz="quarter" idx="12"/>
          </p:nvPr>
        </p:nvSpPr>
        <p:spPr/>
        <p:txBody>
          <a:bodyPr/>
          <a:lstStyle/>
          <a:p>
            <a:r>
              <a:rPr lang="fa-IR" dirty="0" smtClean="0"/>
              <a:t>44</a:t>
            </a:r>
            <a:endParaRPr lang="fa-I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Actor</a:t>
            </a:r>
            <a:endParaRPr lang="fa-IR" dirty="0"/>
          </a:p>
        </p:txBody>
      </p:sp>
      <p:sp>
        <p:nvSpPr>
          <p:cNvPr id="3" name="Content Placeholder 2"/>
          <p:cNvSpPr>
            <a:spLocks noGrp="1"/>
          </p:cNvSpPr>
          <p:nvPr>
            <p:ph idx="1"/>
          </p:nvPr>
        </p:nvSpPr>
        <p:spPr/>
        <p:txBody>
          <a:bodyPr/>
          <a:lstStyle/>
          <a:p>
            <a:pPr algn="l" rtl="0">
              <a:buNone/>
            </a:pPr>
            <a:r>
              <a:rPr lang="en-US" dirty="0" smtClean="0"/>
              <a:t>An Actor is a computational entity that, in response</a:t>
            </a:r>
          </a:p>
          <a:p>
            <a:pPr algn="l" rtl="0">
              <a:buNone/>
            </a:pPr>
            <a:r>
              <a:rPr lang="en-US" dirty="0" smtClean="0"/>
              <a:t>to a message it receives, can concurrently:</a:t>
            </a:r>
          </a:p>
          <a:p>
            <a:pPr lvl="1" algn="l" rtl="0"/>
            <a:r>
              <a:rPr lang="en-US" dirty="0" smtClean="0"/>
              <a:t>send a finite number of messages to other Actors</a:t>
            </a:r>
          </a:p>
          <a:p>
            <a:pPr lvl="1" algn="l" rtl="0"/>
            <a:r>
              <a:rPr lang="en-US" dirty="0" smtClean="0"/>
              <a:t>create a finite number of new Actors</a:t>
            </a:r>
          </a:p>
          <a:p>
            <a:pPr lvl="1" algn="l" rtl="0"/>
            <a:r>
              <a:rPr lang="en-US" dirty="0" smtClean="0"/>
              <a:t>designate the behavior to be used for the next message it receives </a:t>
            </a:r>
          </a:p>
          <a:p>
            <a:pPr algn="l" rtl="0"/>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45</a:t>
            </a:r>
            <a:endParaRPr lang="fa-I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Actor creation</a:t>
            </a:r>
            <a:endParaRPr lang="fa-IR" dirty="0"/>
          </a:p>
        </p:txBody>
      </p:sp>
      <p:sp>
        <p:nvSpPr>
          <p:cNvPr id="3" name="Content Placeholder 2"/>
          <p:cNvSpPr>
            <a:spLocks noGrp="1"/>
          </p:cNvSpPr>
          <p:nvPr>
            <p:ph idx="1"/>
          </p:nvPr>
        </p:nvSpPr>
        <p:spPr/>
        <p:txBody>
          <a:bodyPr/>
          <a:lstStyle/>
          <a:p>
            <a:pPr algn="l" rtl="0"/>
            <a:r>
              <a:rPr lang="en-US" dirty="0" smtClean="0"/>
              <a:t>Actors are created by evaluating a behavior abstraction</a:t>
            </a:r>
          </a:p>
          <a:p>
            <a:pPr algn="l" rtl="0"/>
            <a:r>
              <a:rPr lang="en-US" dirty="0" smtClean="0"/>
              <a:t>The identifier bindings when the abstraction is evaluated are gathered together into a vector of acquaintances</a:t>
            </a:r>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46</a:t>
            </a:r>
            <a:endParaRPr lang="fa-I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Actor primitives</a:t>
            </a:r>
            <a:endParaRPr lang="fa-IR" dirty="0"/>
          </a:p>
        </p:txBody>
      </p:sp>
      <p:sp>
        <p:nvSpPr>
          <p:cNvPr id="3" name="Content Placeholder 2"/>
          <p:cNvSpPr>
            <a:spLocks noGrp="1"/>
          </p:cNvSpPr>
          <p:nvPr>
            <p:ph idx="1"/>
          </p:nvPr>
        </p:nvSpPr>
        <p:spPr/>
        <p:txBody>
          <a:bodyPr>
            <a:normAutofit fontScale="92500"/>
          </a:bodyPr>
          <a:lstStyle/>
          <a:p>
            <a:pPr algn="l" rtl="0"/>
            <a:r>
              <a:rPr lang="en-US" dirty="0" smtClean="0"/>
              <a:t>Send</a:t>
            </a:r>
          </a:p>
          <a:p>
            <a:pPr lvl="1" algn="l" rtl="0"/>
            <a:r>
              <a:rPr lang="en-US" dirty="0" smtClean="0"/>
              <a:t>Send is for sending messages; send(</a:t>
            </a:r>
            <a:r>
              <a:rPr lang="en-US" dirty="0" err="1" smtClean="0"/>
              <a:t>a;v</a:t>
            </a:r>
            <a:r>
              <a:rPr lang="en-US" dirty="0" smtClean="0"/>
              <a:t>) creates a new message with receiver a and contents v and puts the message into the message delivery system</a:t>
            </a:r>
          </a:p>
          <a:p>
            <a:pPr algn="l" rtl="0"/>
            <a:r>
              <a:rPr lang="en-US" dirty="0" smtClean="0"/>
              <a:t>Become </a:t>
            </a:r>
          </a:p>
          <a:p>
            <a:pPr lvl="1" algn="l" rtl="0"/>
            <a:r>
              <a:rPr lang="en-US" dirty="0" smtClean="0"/>
              <a:t>become is for changing behavior; become(b) creates an anonymous actor to carry out the rest of the current computation, alters the behavior of the actor executing the become to be b, and frees that actor to accept another message.</a:t>
            </a:r>
          </a:p>
          <a:p>
            <a:pPr lvl="1" algn="l" rtl="0"/>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47</a:t>
            </a:r>
            <a:endParaRPr lang="fa-I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Actor primitives (cont’d)</a:t>
            </a:r>
            <a:endParaRPr lang="fa-IR" dirty="0"/>
          </a:p>
        </p:txBody>
      </p:sp>
      <p:sp>
        <p:nvSpPr>
          <p:cNvPr id="3" name="Content Placeholder 2"/>
          <p:cNvSpPr>
            <a:spLocks noGrp="1"/>
          </p:cNvSpPr>
          <p:nvPr>
            <p:ph idx="1"/>
          </p:nvPr>
        </p:nvSpPr>
        <p:spPr/>
        <p:txBody>
          <a:bodyPr/>
          <a:lstStyle/>
          <a:p>
            <a:pPr algn="l" rtl="0"/>
            <a:r>
              <a:rPr lang="en-US" dirty="0" err="1" smtClean="0"/>
              <a:t>Letactor</a:t>
            </a:r>
            <a:endParaRPr lang="en-US" dirty="0" smtClean="0"/>
          </a:p>
          <a:p>
            <a:pPr lvl="1" algn="l" rtl="0"/>
            <a:r>
              <a:rPr lang="en-US" dirty="0" err="1" smtClean="0"/>
              <a:t>Letactor</a:t>
            </a:r>
            <a:r>
              <a:rPr lang="en-US" dirty="0" smtClean="0"/>
              <a:t> is for actor creation. </a:t>
            </a:r>
            <a:r>
              <a:rPr lang="en-US" dirty="0" err="1" smtClean="0"/>
              <a:t>Letactor</a:t>
            </a:r>
            <a:r>
              <a:rPr lang="en-US" dirty="0" smtClean="0"/>
              <a:t> {x:= b}e creates an actor with initial behavior b, making the new address the value of the variable x. The expression e is evaluated in the extended environment.</a:t>
            </a:r>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48</a:t>
            </a:r>
            <a:endParaRPr lang="fa-I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endParaRPr lang="fa-IR"/>
          </a:p>
        </p:txBody>
      </p:sp>
      <p:sp>
        <p:nvSpPr>
          <p:cNvPr id="6" name="Title 5"/>
          <p:cNvSpPr>
            <a:spLocks noGrp="1"/>
          </p:cNvSpPr>
          <p:nvPr>
            <p:ph type="ctrTitle"/>
          </p:nvPr>
        </p:nvSpPr>
        <p:spPr>
          <a:xfrm>
            <a:off x="1857356" y="1928802"/>
            <a:ext cx="6553200" cy="1219200"/>
          </a:xfrm>
        </p:spPr>
        <p:txBody>
          <a:bodyPr/>
          <a:lstStyle/>
          <a:p>
            <a:pPr algn="ctr"/>
            <a:r>
              <a:rPr lang="en-US" sz="6600" dirty="0" smtClean="0"/>
              <a:t>Dryad</a:t>
            </a:r>
            <a:endParaRPr lang="fa-IR" sz="6600"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49</a:t>
            </a:r>
            <a:endParaRPr lang="fa-I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fa-IR"/>
          </a:p>
        </p:txBody>
      </p:sp>
      <p:sp>
        <p:nvSpPr>
          <p:cNvPr id="4" name="Title 3"/>
          <p:cNvSpPr>
            <a:spLocks noGrp="1"/>
          </p:cNvSpPr>
          <p:nvPr>
            <p:ph type="ctrTitle"/>
          </p:nvPr>
        </p:nvSpPr>
        <p:spPr>
          <a:xfrm>
            <a:off x="1857356" y="2357430"/>
            <a:ext cx="6553200" cy="1219200"/>
          </a:xfrm>
        </p:spPr>
        <p:txBody>
          <a:bodyPr/>
          <a:lstStyle/>
          <a:p>
            <a:pPr algn="ctr"/>
            <a:r>
              <a:rPr lang="en-US" sz="5400" dirty="0" smtClean="0"/>
              <a:t>Map Reduce</a:t>
            </a:r>
            <a:endParaRPr lang="fa-IR" sz="5400" dirty="0"/>
          </a:p>
        </p:txBody>
      </p:sp>
      <p:sp>
        <p:nvSpPr>
          <p:cNvPr id="5" name="Footer Placeholder 4"/>
          <p:cNvSpPr>
            <a:spLocks noGrp="1"/>
          </p:cNvSpPr>
          <p:nvPr>
            <p:ph type="ftr" sz="quarter" idx="11"/>
          </p:nvPr>
        </p:nvSpPr>
        <p:spPr/>
        <p:txBody>
          <a:bodyPr/>
          <a:lstStyle/>
          <a:p>
            <a:r>
              <a:rPr lang="en-US" smtClean="0"/>
              <a:t>Cloud programming models</a:t>
            </a:r>
            <a:endParaRPr lang="fa-IR"/>
          </a:p>
        </p:txBody>
      </p:sp>
      <p:sp>
        <p:nvSpPr>
          <p:cNvPr id="6" name="Slide Number Placeholder 5"/>
          <p:cNvSpPr>
            <a:spLocks noGrp="1"/>
          </p:cNvSpPr>
          <p:nvPr>
            <p:ph type="sldNum" sz="quarter" idx="12"/>
          </p:nvPr>
        </p:nvSpPr>
        <p:spPr/>
        <p:txBody>
          <a:bodyPr/>
          <a:lstStyle/>
          <a:p>
            <a:r>
              <a:rPr lang="en-US" dirty="0" smtClean="0">
                <a:cs typeface="B Nazanin" pitchFamily="2" charset="-78"/>
              </a:rPr>
              <a:t>5</a:t>
            </a:r>
            <a:endParaRPr lang="fa-IR" dirty="0">
              <a:cs typeface="B Nazanin" pitchFamily="2" charset="-7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Dryad Overview</a:t>
            </a:r>
            <a:endParaRPr lang="fa-IR" dirty="0"/>
          </a:p>
        </p:txBody>
      </p:sp>
      <p:sp>
        <p:nvSpPr>
          <p:cNvPr id="3" name="Content Placeholder 2"/>
          <p:cNvSpPr>
            <a:spLocks noGrp="1"/>
          </p:cNvSpPr>
          <p:nvPr>
            <p:ph idx="1"/>
          </p:nvPr>
        </p:nvSpPr>
        <p:spPr>
          <a:xfrm>
            <a:off x="1857356" y="1714488"/>
            <a:ext cx="7072362" cy="4411675"/>
          </a:xfrm>
        </p:spPr>
        <p:txBody>
          <a:bodyPr/>
          <a:lstStyle/>
          <a:p>
            <a:pPr algn="l" rtl="0"/>
            <a:r>
              <a:rPr lang="en-US" dirty="0" smtClean="0"/>
              <a:t>Dryad goals:</a:t>
            </a:r>
          </a:p>
          <a:p>
            <a:pPr lvl="1" algn="l" rtl="0"/>
            <a:r>
              <a:rPr lang="en-US" dirty="0" smtClean="0"/>
              <a:t>General-purpose execution environment for distributed, data-parallel applications</a:t>
            </a:r>
          </a:p>
          <a:p>
            <a:pPr lvl="1" algn="l" rtl="0"/>
            <a:r>
              <a:rPr lang="en-US" dirty="0" smtClean="0"/>
              <a:t>Automatic management of scheduling, distribution, fault tolerance, etc.</a:t>
            </a:r>
          </a:p>
          <a:p>
            <a:pPr algn="l" rtl="0"/>
            <a:r>
              <a:rPr lang="en-US" dirty="0" smtClean="0"/>
              <a:t>Computations expressed as a graph</a:t>
            </a:r>
          </a:p>
          <a:p>
            <a:pPr lvl="1" algn="l" rtl="0"/>
            <a:r>
              <a:rPr lang="en-US" dirty="0" smtClean="0"/>
              <a:t>Vertices are computations</a:t>
            </a:r>
          </a:p>
          <a:p>
            <a:pPr lvl="1" algn="l" rtl="0"/>
            <a:r>
              <a:rPr lang="en-US" dirty="0" smtClean="0"/>
              <a:t>Edges are communication channels</a:t>
            </a:r>
          </a:p>
          <a:p>
            <a:pPr lvl="1" algn="l" rtl="0"/>
            <a:r>
              <a:rPr lang="en-US" dirty="0" smtClean="0"/>
              <a:t>Each vertex has several input and output edges</a:t>
            </a:r>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50</a:t>
            </a:r>
            <a:endParaRPr lang="fa-I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r>
              <a:rPr lang="en-US" dirty="0" smtClean="0"/>
              <a:t>Three main </a:t>
            </a:r>
            <a:r>
              <a:rPr lang="en-US" dirty="0" err="1" smtClean="0"/>
              <a:t>inspirator</a:t>
            </a:r>
            <a:r>
              <a:rPr lang="en-US" dirty="0" smtClean="0"/>
              <a:t> of dryad:</a:t>
            </a:r>
          </a:p>
          <a:p>
            <a:pPr lvl="1" algn="l" rtl="0"/>
            <a:r>
              <a:rPr lang="en-US" dirty="0" err="1" smtClean="0"/>
              <a:t>Shader</a:t>
            </a:r>
            <a:r>
              <a:rPr lang="en-US" dirty="0" smtClean="0"/>
              <a:t> languages developed for graphic processing units (GPUs)</a:t>
            </a:r>
          </a:p>
          <a:p>
            <a:pPr lvl="1" algn="l" rtl="0"/>
            <a:r>
              <a:rPr lang="en-US" dirty="0" smtClean="0"/>
              <a:t>Google’s Map Reduce system</a:t>
            </a:r>
          </a:p>
          <a:p>
            <a:pPr lvl="1" algn="l" rtl="0"/>
            <a:r>
              <a:rPr lang="en-US" dirty="0" smtClean="0"/>
              <a:t>Parallel databases</a:t>
            </a:r>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51</a:t>
            </a:r>
            <a:endParaRPr lang="fa-I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grpSp>
        <p:nvGrpSpPr>
          <p:cNvPr id="4" name="Group 233"/>
          <p:cNvGrpSpPr>
            <a:grpSpLocks noGrp="1" noChangeAspect="1"/>
          </p:cNvGrpSpPr>
          <p:nvPr>
            <p:ph idx="1"/>
          </p:nvPr>
        </p:nvGrpSpPr>
        <p:grpSpPr bwMode="auto">
          <a:xfrm>
            <a:off x="2438400" y="2286000"/>
            <a:ext cx="6248400" cy="3840163"/>
            <a:chOff x="1292" y="1256"/>
            <a:chExt cx="3176" cy="1808"/>
          </a:xfrm>
        </p:grpSpPr>
        <p:sp>
          <p:nvSpPr>
            <p:cNvPr id="5" name="AutoShape 232"/>
            <p:cNvSpPr>
              <a:spLocks noChangeAspect="1" noChangeArrowheads="1" noTextEdit="1"/>
            </p:cNvSpPr>
            <p:nvPr/>
          </p:nvSpPr>
          <p:spPr bwMode="auto">
            <a:xfrm>
              <a:off x="1292" y="1256"/>
              <a:ext cx="3176" cy="1808"/>
            </a:xfrm>
            <a:prstGeom prst="rect">
              <a:avLst/>
            </a:prstGeom>
            <a:noFill/>
            <a:ln w="9525">
              <a:noFill/>
              <a:miter lim="800000"/>
              <a:headEnd/>
              <a:tailEnd/>
            </a:ln>
          </p:spPr>
          <p:txBody>
            <a:bodyPr/>
            <a:lstStyle/>
            <a:p>
              <a:endParaRPr lang="fa-IR"/>
            </a:p>
          </p:txBody>
        </p:sp>
        <p:grpSp>
          <p:nvGrpSpPr>
            <p:cNvPr id="6" name="Group 434"/>
            <p:cNvGrpSpPr>
              <a:grpSpLocks/>
            </p:cNvGrpSpPr>
            <p:nvPr/>
          </p:nvGrpSpPr>
          <p:grpSpPr bwMode="auto">
            <a:xfrm>
              <a:off x="1296" y="1260"/>
              <a:ext cx="3168" cy="1800"/>
              <a:chOff x="1296" y="1260"/>
              <a:chExt cx="3168" cy="1800"/>
            </a:xfrm>
          </p:grpSpPr>
          <p:sp>
            <p:nvSpPr>
              <p:cNvPr id="363" name="Freeform 234"/>
              <p:cNvSpPr>
                <a:spLocks/>
              </p:cNvSpPr>
              <p:nvPr/>
            </p:nvSpPr>
            <p:spPr bwMode="auto">
              <a:xfrm>
                <a:off x="1616" y="1884"/>
                <a:ext cx="2632" cy="374"/>
              </a:xfrm>
              <a:custGeom>
                <a:avLst/>
                <a:gdLst>
                  <a:gd name="T0" fmla="*/ 484 w 2632"/>
                  <a:gd name="T1" fmla="*/ 100 h 374"/>
                  <a:gd name="T2" fmla="*/ 698 w 2632"/>
                  <a:gd name="T3" fmla="*/ 106 h 374"/>
                  <a:gd name="T4" fmla="*/ 1192 w 2632"/>
                  <a:gd name="T5" fmla="*/ 96 h 374"/>
                  <a:gd name="T6" fmla="*/ 1220 w 2632"/>
                  <a:gd name="T7" fmla="*/ 92 h 374"/>
                  <a:gd name="T8" fmla="*/ 1334 w 2632"/>
                  <a:gd name="T9" fmla="*/ 60 h 374"/>
                  <a:gd name="T10" fmla="*/ 1452 w 2632"/>
                  <a:gd name="T11" fmla="*/ 28 h 374"/>
                  <a:gd name="T12" fmla="*/ 1480 w 2632"/>
                  <a:gd name="T13" fmla="*/ 24 h 374"/>
                  <a:gd name="T14" fmla="*/ 1968 w 2632"/>
                  <a:gd name="T15" fmla="*/ 2 h 374"/>
                  <a:gd name="T16" fmla="*/ 2124 w 2632"/>
                  <a:gd name="T17" fmla="*/ 2 h 374"/>
                  <a:gd name="T18" fmla="*/ 2436 w 2632"/>
                  <a:gd name="T19" fmla="*/ 20 h 374"/>
                  <a:gd name="T20" fmla="*/ 2498 w 2632"/>
                  <a:gd name="T21" fmla="*/ 24 h 374"/>
                  <a:gd name="T22" fmla="*/ 2558 w 2632"/>
                  <a:gd name="T23" fmla="*/ 50 h 374"/>
                  <a:gd name="T24" fmla="*/ 2610 w 2632"/>
                  <a:gd name="T25" fmla="*/ 102 h 374"/>
                  <a:gd name="T26" fmla="*/ 2628 w 2632"/>
                  <a:gd name="T27" fmla="*/ 142 h 374"/>
                  <a:gd name="T28" fmla="*/ 2632 w 2632"/>
                  <a:gd name="T29" fmla="*/ 168 h 374"/>
                  <a:gd name="T30" fmla="*/ 2624 w 2632"/>
                  <a:gd name="T31" fmla="*/ 212 h 374"/>
                  <a:gd name="T32" fmla="*/ 2588 w 2632"/>
                  <a:gd name="T33" fmla="*/ 286 h 374"/>
                  <a:gd name="T34" fmla="*/ 2554 w 2632"/>
                  <a:gd name="T35" fmla="*/ 324 h 374"/>
                  <a:gd name="T36" fmla="*/ 2514 w 2632"/>
                  <a:gd name="T37" fmla="*/ 348 h 374"/>
                  <a:gd name="T38" fmla="*/ 2488 w 2632"/>
                  <a:gd name="T39" fmla="*/ 352 h 374"/>
                  <a:gd name="T40" fmla="*/ 2192 w 2632"/>
                  <a:gd name="T41" fmla="*/ 372 h 374"/>
                  <a:gd name="T42" fmla="*/ 2056 w 2632"/>
                  <a:gd name="T43" fmla="*/ 374 h 374"/>
                  <a:gd name="T44" fmla="*/ 1788 w 2632"/>
                  <a:gd name="T45" fmla="*/ 366 h 374"/>
                  <a:gd name="T46" fmla="*/ 1556 w 2632"/>
                  <a:gd name="T47" fmla="*/ 340 h 374"/>
                  <a:gd name="T48" fmla="*/ 1490 w 2632"/>
                  <a:gd name="T49" fmla="*/ 320 h 374"/>
                  <a:gd name="T50" fmla="*/ 1450 w 2632"/>
                  <a:gd name="T51" fmla="*/ 286 h 374"/>
                  <a:gd name="T52" fmla="*/ 1336 w 2632"/>
                  <a:gd name="T53" fmla="*/ 212 h 374"/>
                  <a:gd name="T54" fmla="*/ 1222 w 2632"/>
                  <a:gd name="T55" fmla="*/ 172 h 374"/>
                  <a:gd name="T56" fmla="*/ 1192 w 2632"/>
                  <a:gd name="T57" fmla="*/ 168 h 374"/>
                  <a:gd name="T58" fmla="*/ 702 w 2632"/>
                  <a:gd name="T59" fmla="*/ 158 h 374"/>
                  <a:gd name="T60" fmla="*/ 488 w 2632"/>
                  <a:gd name="T61" fmla="*/ 164 h 374"/>
                  <a:gd name="T62" fmla="*/ 458 w 2632"/>
                  <a:gd name="T63" fmla="*/ 172 h 374"/>
                  <a:gd name="T64" fmla="*/ 302 w 2632"/>
                  <a:gd name="T65" fmla="*/ 190 h 374"/>
                  <a:gd name="T66" fmla="*/ 136 w 2632"/>
                  <a:gd name="T67" fmla="*/ 188 h 374"/>
                  <a:gd name="T68" fmla="*/ 40 w 2632"/>
                  <a:gd name="T69" fmla="*/ 170 h 374"/>
                  <a:gd name="T70" fmla="*/ 10 w 2632"/>
                  <a:gd name="T71" fmla="*/ 156 h 374"/>
                  <a:gd name="T72" fmla="*/ 0 w 2632"/>
                  <a:gd name="T73" fmla="*/ 136 h 374"/>
                  <a:gd name="T74" fmla="*/ 4 w 2632"/>
                  <a:gd name="T75" fmla="*/ 120 h 374"/>
                  <a:gd name="T76" fmla="*/ 28 w 2632"/>
                  <a:gd name="T77" fmla="*/ 98 h 374"/>
                  <a:gd name="T78" fmla="*/ 102 w 2632"/>
                  <a:gd name="T79" fmla="*/ 78 h 374"/>
                  <a:gd name="T80" fmla="*/ 222 w 2632"/>
                  <a:gd name="T81" fmla="*/ 70 h 374"/>
                  <a:gd name="T82" fmla="*/ 382 w 2632"/>
                  <a:gd name="T83" fmla="*/ 78 h 374"/>
                  <a:gd name="T84" fmla="*/ 460 w 2632"/>
                  <a:gd name="T85" fmla="*/ 92 h 3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32"/>
                  <a:gd name="T130" fmla="*/ 0 h 374"/>
                  <a:gd name="T131" fmla="*/ 2632 w 2632"/>
                  <a:gd name="T132" fmla="*/ 374 h 3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32" h="374">
                    <a:moveTo>
                      <a:pt x="472" y="96"/>
                    </a:moveTo>
                    <a:lnTo>
                      <a:pt x="472" y="96"/>
                    </a:lnTo>
                    <a:lnTo>
                      <a:pt x="484" y="100"/>
                    </a:lnTo>
                    <a:lnTo>
                      <a:pt x="510" y="102"/>
                    </a:lnTo>
                    <a:lnTo>
                      <a:pt x="590" y="106"/>
                    </a:lnTo>
                    <a:lnTo>
                      <a:pt x="698" y="106"/>
                    </a:lnTo>
                    <a:lnTo>
                      <a:pt x="820" y="104"/>
                    </a:lnTo>
                    <a:lnTo>
                      <a:pt x="1058" y="100"/>
                    </a:lnTo>
                    <a:lnTo>
                      <a:pt x="1192" y="96"/>
                    </a:lnTo>
                    <a:lnTo>
                      <a:pt x="1204" y="96"/>
                    </a:lnTo>
                    <a:lnTo>
                      <a:pt x="1220" y="92"/>
                    </a:lnTo>
                    <a:lnTo>
                      <a:pt x="1254" y="84"/>
                    </a:lnTo>
                    <a:lnTo>
                      <a:pt x="1292" y="74"/>
                    </a:lnTo>
                    <a:lnTo>
                      <a:pt x="1334" y="60"/>
                    </a:lnTo>
                    <a:lnTo>
                      <a:pt x="1376" y="46"/>
                    </a:lnTo>
                    <a:lnTo>
                      <a:pt x="1416" y="36"/>
                    </a:lnTo>
                    <a:lnTo>
                      <a:pt x="1452" y="28"/>
                    </a:lnTo>
                    <a:lnTo>
                      <a:pt x="1466" y="24"/>
                    </a:lnTo>
                    <a:lnTo>
                      <a:pt x="1480" y="24"/>
                    </a:lnTo>
                    <a:lnTo>
                      <a:pt x="1694" y="12"/>
                    </a:lnTo>
                    <a:lnTo>
                      <a:pt x="1874" y="4"/>
                    </a:lnTo>
                    <a:lnTo>
                      <a:pt x="1968" y="2"/>
                    </a:lnTo>
                    <a:lnTo>
                      <a:pt x="2056" y="0"/>
                    </a:lnTo>
                    <a:lnTo>
                      <a:pt x="2124" y="2"/>
                    </a:lnTo>
                    <a:lnTo>
                      <a:pt x="2194" y="4"/>
                    </a:lnTo>
                    <a:lnTo>
                      <a:pt x="2330" y="12"/>
                    </a:lnTo>
                    <a:lnTo>
                      <a:pt x="2436" y="20"/>
                    </a:lnTo>
                    <a:lnTo>
                      <a:pt x="2488" y="24"/>
                    </a:lnTo>
                    <a:lnTo>
                      <a:pt x="2498" y="24"/>
                    </a:lnTo>
                    <a:lnTo>
                      <a:pt x="2510" y="28"/>
                    </a:lnTo>
                    <a:lnTo>
                      <a:pt x="2534" y="36"/>
                    </a:lnTo>
                    <a:lnTo>
                      <a:pt x="2558" y="50"/>
                    </a:lnTo>
                    <a:lnTo>
                      <a:pt x="2580" y="68"/>
                    </a:lnTo>
                    <a:lnTo>
                      <a:pt x="2600" y="90"/>
                    </a:lnTo>
                    <a:lnTo>
                      <a:pt x="2610" y="102"/>
                    </a:lnTo>
                    <a:lnTo>
                      <a:pt x="2618" y="116"/>
                    </a:lnTo>
                    <a:lnTo>
                      <a:pt x="2624" y="128"/>
                    </a:lnTo>
                    <a:lnTo>
                      <a:pt x="2628" y="142"/>
                    </a:lnTo>
                    <a:lnTo>
                      <a:pt x="2630" y="154"/>
                    </a:lnTo>
                    <a:lnTo>
                      <a:pt x="2632" y="168"/>
                    </a:lnTo>
                    <a:lnTo>
                      <a:pt x="2632" y="182"/>
                    </a:lnTo>
                    <a:lnTo>
                      <a:pt x="2628" y="196"/>
                    </a:lnTo>
                    <a:lnTo>
                      <a:pt x="2624" y="212"/>
                    </a:lnTo>
                    <a:lnTo>
                      <a:pt x="2620" y="228"/>
                    </a:lnTo>
                    <a:lnTo>
                      <a:pt x="2606" y="258"/>
                    </a:lnTo>
                    <a:lnTo>
                      <a:pt x="2588" y="286"/>
                    </a:lnTo>
                    <a:lnTo>
                      <a:pt x="2576" y="300"/>
                    </a:lnTo>
                    <a:lnTo>
                      <a:pt x="2566" y="312"/>
                    </a:lnTo>
                    <a:lnTo>
                      <a:pt x="2554" y="324"/>
                    </a:lnTo>
                    <a:lnTo>
                      <a:pt x="2540" y="334"/>
                    </a:lnTo>
                    <a:lnTo>
                      <a:pt x="2528" y="342"/>
                    </a:lnTo>
                    <a:lnTo>
                      <a:pt x="2514" y="348"/>
                    </a:lnTo>
                    <a:lnTo>
                      <a:pt x="2502" y="350"/>
                    </a:lnTo>
                    <a:lnTo>
                      <a:pt x="2488" y="352"/>
                    </a:lnTo>
                    <a:lnTo>
                      <a:pt x="2432" y="356"/>
                    </a:lnTo>
                    <a:lnTo>
                      <a:pt x="2324" y="364"/>
                    </a:lnTo>
                    <a:lnTo>
                      <a:pt x="2192" y="372"/>
                    </a:lnTo>
                    <a:lnTo>
                      <a:pt x="2122" y="374"/>
                    </a:lnTo>
                    <a:lnTo>
                      <a:pt x="2056" y="374"/>
                    </a:lnTo>
                    <a:lnTo>
                      <a:pt x="1970" y="374"/>
                    </a:lnTo>
                    <a:lnTo>
                      <a:pt x="1880" y="372"/>
                    </a:lnTo>
                    <a:lnTo>
                      <a:pt x="1788" y="366"/>
                    </a:lnTo>
                    <a:lnTo>
                      <a:pt x="1700" y="360"/>
                    </a:lnTo>
                    <a:lnTo>
                      <a:pt x="1622" y="350"/>
                    </a:lnTo>
                    <a:lnTo>
                      <a:pt x="1556" y="340"/>
                    </a:lnTo>
                    <a:lnTo>
                      <a:pt x="1530" y="332"/>
                    </a:lnTo>
                    <a:lnTo>
                      <a:pt x="1508" y="326"/>
                    </a:lnTo>
                    <a:lnTo>
                      <a:pt x="1490" y="320"/>
                    </a:lnTo>
                    <a:lnTo>
                      <a:pt x="1480" y="312"/>
                    </a:lnTo>
                    <a:lnTo>
                      <a:pt x="1450" y="286"/>
                    </a:lnTo>
                    <a:lnTo>
                      <a:pt x="1414" y="260"/>
                    </a:lnTo>
                    <a:lnTo>
                      <a:pt x="1376" y="234"/>
                    </a:lnTo>
                    <a:lnTo>
                      <a:pt x="1336" y="212"/>
                    </a:lnTo>
                    <a:lnTo>
                      <a:pt x="1296" y="194"/>
                    </a:lnTo>
                    <a:lnTo>
                      <a:pt x="1258" y="180"/>
                    </a:lnTo>
                    <a:lnTo>
                      <a:pt x="1222" y="172"/>
                    </a:lnTo>
                    <a:lnTo>
                      <a:pt x="1206" y="168"/>
                    </a:lnTo>
                    <a:lnTo>
                      <a:pt x="1192" y="168"/>
                    </a:lnTo>
                    <a:lnTo>
                      <a:pt x="1056" y="164"/>
                    </a:lnTo>
                    <a:lnTo>
                      <a:pt x="824" y="158"/>
                    </a:lnTo>
                    <a:lnTo>
                      <a:pt x="702" y="158"/>
                    </a:lnTo>
                    <a:lnTo>
                      <a:pt x="594" y="158"/>
                    </a:lnTo>
                    <a:lnTo>
                      <a:pt x="514" y="162"/>
                    </a:lnTo>
                    <a:lnTo>
                      <a:pt x="488" y="164"/>
                    </a:lnTo>
                    <a:lnTo>
                      <a:pt x="472" y="168"/>
                    </a:lnTo>
                    <a:lnTo>
                      <a:pt x="458" y="172"/>
                    </a:lnTo>
                    <a:lnTo>
                      <a:pt x="438" y="176"/>
                    </a:lnTo>
                    <a:lnTo>
                      <a:pt x="378" y="184"/>
                    </a:lnTo>
                    <a:lnTo>
                      <a:pt x="302" y="190"/>
                    </a:lnTo>
                    <a:lnTo>
                      <a:pt x="218" y="190"/>
                    </a:lnTo>
                    <a:lnTo>
                      <a:pt x="176" y="190"/>
                    </a:lnTo>
                    <a:lnTo>
                      <a:pt x="136" y="188"/>
                    </a:lnTo>
                    <a:lnTo>
                      <a:pt x="100" y="184"/>
                    </a:lnTo>
                    <a:lnTo>
                      <a:pt x="68" y="178"/>
                    </a:lnTo>
                    <a:lnTo>
                      <a:pt x="40" y="170"/>
                    </a:lnTo>
                    <a:lnTo>
                      <a:pt x="28" y="166"/>
                    </a:lnTo>
                    <a:lnTo>
                      <a:pt x="18" y="162"/>
                    </a:lnTo>
                    <a:lnTo>
                      <a:pt x="10" y="156"/>
                    </a:lnTo>
                    <a:lnTo>
                      <a:pt x="4" y="150"/>
                    </a:lnTo>
                    <a:lnTo>
                      <a:pt x="2" y="144"/>
                    </a:lnTo>
                    <a:lnTo>
                      <a:pt x="0" y="136"/>
                    </a:lnTo>
                    <a:lnTo>
                      <a:pt x="2" y="128"/>
                    </a:lnTo>
                    <a:lnTo>
                      <a:pt x="4" y="120"/>
                    </a:lnTo>
                    <a:lnTo>
                      <a:pt x="10" y="112"/>
                    </a:lnTo>
                    <a:lnTo>
                      <a:pt x="18" y="104"/>
                    </a:lnTo>
                    <a:lnTo>
                      <a:pt x="28" y="98"/>
                    </a:lnTo>
                    <a:lnTo>
                      <a:pt x="40" y="94"/>
                    </a:lnTo>
                    <a:lnTo>
                      <a:pt x="68" y="84"/>
                    </a:lnTo>
                    <a:lnTo>
                      <a:pt x="102" y="78"/>
                    </a:lnTo>
                    <a:lnTo>
                      <a:pt x="140" y="74"/>
                    </a:lnTo>
                    <a:lnTo>
                      <a:pt x="180" y="70"/>
                    </a:lnTo>
                    <a:lnTo>
                      <a:pt x="222" y="70"/>
                    </a:lnTo>
                    <a:lnTo>
                      <a:pt x="264" y="70"/>
                    </a:lnTo>
                    <a:lnTo>
                      <a:pt x="306" y="72"/>
                    </a:lnTo>
                    <a:lnTo>
                      <a:pt x="382" y="78"/>
                    </a:lnTo>
                    <a:lnTo>
                      <a:pt x="414" y="82"/>
                    </a:lnTo>
                    <a:lnTo>
                      <a:pt x="442" y="86"/>
                    </a:lnTo>
                    <a:lnTo>
                      <a:pt x="460" y="92"/>
                    </a:lnTo>
                    <a:lnTo>
                      <a:pt x="472" y="96"/>
                    </a:lnTo>
                    <a:close/>
                  </a:path>
                </a:pathLst>
              </a:custGeom>
              <a:solidFill>
                <a:srgbClr val="B2B2B2"/>
              </a:solidFill>
              <a:ln w="9525">
                <a:noFill/>
                <a:round/>
                <a:headEnd/>
                <a:tailEnd/>
              </a:ln>
            </p:spPr>
            <p:txBody>
              <a:bodyPr/>
              <a:lstStyle/>
              <a:p>
                <a:pPr eaLnBrk="1" hangingPunct="1"/>
                <a:endParaRPr lang="fa-IR" sz="1800"/>
              </a:p>
            </p:txBody>
          </p:sp>
          <p:sp>
            <p:nvSpPr>
              <p:cNvPr id="364" name="Line 235"/>
              <p:cNvSpPr>
                <a:spLocks noChangeShapeType="1"/>
              </p:cNvSpPr>
              <p:nvPr/>
            </p:nvSpPr>
            <p:spPr bwMode="auto">
              <a:xfrm flipH="1" flipV="1">
                <a:off x="3168" y="1762"/>
                <a:ext cx="36" cy="172"/>
              </a:xfrm>
              <a:prstGeom prst="line">
                <a:avLst/>
              </a:prstGeom>
              <a:noFill/>
              <a:ln w="8">
                <a:solidFill>
                  <a:srgbClr val="000000"/>
                </a:solidFill>
                <a:round/>
                <a:headEnd/>
                <a:tailEnd/>
              </a:ln>
            </p:spPr>
            <p:txBody>
              <a:bodyPr/>
              <a:lstStyle/>
              <a:p>
                <a:endParaRPr lang="fa-IR"/>
              </a:p>
            </p:txBody>
          </p:sp>
          <p:sp>
            <p:nvSpPr>
              <p:cNvPr id="365" name="Freeform 236"/>
              <p:cNvSpPr>
                <a:spLocks/>
              </p:cNvSpPr>
              <p:nvPr/>
            </p:nvSpPr>
            <p:spPr bwMode="auto">
              <a:xfrm>
                <a:off x="3182" y="1916"/>
                <a:ext cx="40" cy="70"/>
              </a:xfrm>
              <a:custGeom>
                <a:avLst/>
                <a:gdLst>
                  <a:gd name="T0" fmla="*/ 34 w 40"/>
                  <a:gd name="T1" fmla="*/ 34 h 70"/>
                  <a:gd name="T2" fmla="*/ 34 w 40"/>
                  <a:gd name="T3" fmla="*/ 34 h 70"/>
                  <a:gd name="T4" fmla="*/ 36 w 40"/>
                  <a:gd name="T5" fmla="*/ 16 h 70"/>
                  <a:gd name="T6" fmla="*/ 40 w 40"/>
                  <a:gd name="T7" fmla="*/ 0 h 70"/>
                  <a:gd name="T8" fmla="*/ 0 w 40"/>
                  <a:gd name="T9" fmla="*/ 8 h 70"/>
                  <a:gd name="T10" fmla="*/ 0 w 40"/>
                  <a:gd name="T11" fmla="*/ 8 h 70"/>
                  <a:gd name="T12" fmla="*/ 8 w 40"/>
                  <a:gd name="T13" fmla="*/ 20 h 70"/>
                  <a:gd name="T14" fmla="*/ 18 w 40"/>
                  <a:gd name="T15" fmla="*/ 38 h 70"/>
                  <a:gd name="T16" fmla="*/ 18 w 40"/>
                  <a:gd name="T17" fmla="*/ 38 h 70"/>
                  <a:gd name="T18" fmla="*/ 28 w 40"/>
                  <a:gd name="T19" fmla="*/ 56 h 70"/>
                  <a:gd name="T20" fmla="*/ 34 w 40"/>
                  <a:gd name="T21" fmla="*/ 70 h 70"/>
                  <a:gd name="T22" fmla="*/ 34 w 40"/>
                  <a:gd name="T23" fmla="*/ 70 h 70"/>
                  <a:gd name="T24" fmla="*/ 32 w 40"/>
                  <a:gd name="T25" fmla="*/ 54 h 70"/>
                  <a:gd name="T26" fmla="*/ 34 w 40"/>
                  <a:gd name="T27" fmla="*/ 34 h 70"/>
                  <a:gd name="T28" fmla="*/ 34 w 40"/>
                  <a:gd name="T29" fmla="*/ 34 h 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
                  <a:gd name="T46" fmla="*/ 0 h 70"/>
                  <a:gd name="T47" fmla="*/ 40 w 40"/>
                  <a:gd name="T48" fmla="*/ 70 h 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 h="70">
                    <a:moveTo>
                      <a:pt x="34" y="34"/>
                    </a:moveTo>
                    <a:lnTo>
                      <a:pt x="34" y="34"/>
                    </a:lnTo>
                    <a:lnTo>
                      <a:pt x="36" y="16"/>
                    </a:lnTo>
                    <a:lnTo>
                      <a:pt x="40" y="0"/>
                    </a:lnTo>
                    <a:lnTo>
                      <a:pt x="0" y="8"/>
                    </a:lnTo>
                    <a:lnTo>
                      <a:pt x="8" y="20"/>
                    </a:lnTo>
                    <a:lnTo>
                      <a:pt x="18" y="38"/>
                    </a:lnTo>
                    <a:lnTo>
                      <a:pt x="28" y="56"/>
                    </a:lnTo>
                    <a:lnTo>
                      <a:pt x="34" y="70"/>
                    </a:lnTo>
                    <a:lnTo>
                      <a:pt x="32" y="54"/>
                    </a:lnTo>
                    <a:lnTo>
                      <a:pt x="34" y="34"/>
                    </a:lnTo>
                    <a:close/>
                  </a:path>
                </a:pathLst>
              </a:custGeom>
              <a:solidFill>
                <a:srgbClr val="000000"/>
              </a:solidFill>
              <a:ln w="9525">
                <a:noFill/>
                <a:round/>
                <a:headEnd/>
                <a:tailEnd/>
              </a:ln>
            </p:spPr>
            <p:txBody>
              <a:bodyPr/>
              <a:lstStyle/>
              <a:p>
                <a:pPr eaLnBrk="1" hangingPunct="1"/>
                <a:endParaRPr lang="fa-IR" sz="1800"/>
              </a:p>
            </p:txBody>
          </p:sp>
          <p:sp>
            <p:nvSpPr>
              <p:cNvPr id="366" name="Line 237"/>
              <p:cNvSpPr>
                <a:spLocks noChangeShapeType="1"/>
              </p:cNvSpPr>
              <p:nvPr/>
            </p:nvSpPr>
            <p:spPr bwMode="auto">
              <a:xfrm flipH="1" flipV="1">
                <a:off x="3600" y="1762"/>
                <a:ext cx="36" cy="172"/>
              </a:xfrm>
              <a:prstGeom prst="line">
                <a:avLst/>
              </a:prstGeom>
              <a:noFill/>
              <a:ln w="8">
                <a:solidFill>
                  <a:srgbClr val="000000"/>
                </a:solidFill>
                <a:round/>
                <a:headEnd/>
                <a:tailEnd/>
              </a:ln>
            </p:spPr>
            <p:txBody>
              <a:bodyPr/>
              <a:lstStyle/>
              <a:p>
                <a:endParaRPr lang="fa-IR"/>
              </a:p>
            </p:txBody>
          </p:sp>
          <p:sp>
            <p:nvSpPr>
              <p:cNvPr id="367" name="Freeform 238"/>
              <p:cNvSpPr>
                <a:spLocks/>
              </p:cNvSpPr>
              <p:nvPr/>
            </p:nvSpPr>
            <p:spPr bwMode="auto">
              <a:xfrm>
                <a:off x="3614" y="1916"/>
                <a:ext cx="40" cy="70"/>
              </a:xfrm>
              <a:custGeom>
                <a:avLst/>
                <a:gdLst>
                  <a:gd name="T0" fmla="*/ 34 w 40"/>
                  <a:gd name="T1" fmla="*/ 34 h 70"/>
                  <a:gd name="T2" fmla="*/ 34 w 40"/>
                  <a:gd name="T3" fmla="*/ 34 h 70"/>
                  <a:gd name="T4" fmla="*/ 36 w 40"/>
                  <a:gd name="T5" fmla="*/ 16 h 70"/>
                  <a:gd name="T6" fmla="*/ 40 w 40"/>
                  <a:gd name="T7" fmla="*/ 0 h 70"/>
                  <a:gd name="T8" fmla="*/ 0 w 40"/>
                  <a:gd name="T9" fmla="*/ 8 h 70"/>
                  <a:gd name="T10" fmla="*/ 0 w 40"/>
                  <a:gd name="T11" fmla="*/ 8 h 70"/>
                  <a:gd name="T12" fmla="*/ 8 w 40"/>
                  <a:gd name="T13" fmla="*/ 20 h 70"/>
                  <a:gd name="T14" fmla="*/ 18 w 40"/>
                  <a:gd name="T15" fmla="*/ 38 h 70"/>
                  <a:gd name="T16" fmla="*/ 18 w 40"/>
                  <a:gd name="T17" fmla="*/ 38 h 70"/>
                  <a:gd name="T18" fmla="*/ 28 w 40"/>
                  <a:gd name="T19" fmla="*/ 56 h 70"/>
                  <a:gd name="T20" fmla="*/ 34 w 40"/>
                  <a:gd name="T21" fmla="*/ 70 h 70"/>
                  <a:gd name="T22" fmla="*/ 34 w 40"/>
                  <a:gd name="T23" fmla="*/ 70 h 70"/>
                  <a:gd name="T24" fmla="*/ 32 w 40"/>
                  <a:gd name="T25" fmla="*/ 54 h 70"/>
                  <a:gd name="T26" fmla="*/ 34 w 40"/>
                  <a:gd name="T27" fmla="*/ 34 h 70"/>
                  <a:gd name="T28" fmla="*/ 34 w 40"/>
                  <a:gd name="T29" fmla="*/ 34 h 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
                  <a:gd name="T46" fmla="*/ 0 h 70"/>
                  <a:gd name="T47" fmla="*/ 40 w 40"/>
                  <a:gd name="T48" fmla="*/ 70 h 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 h="70">
                    <a:moveTo>
                      <a:pt x="34" y="34"/>
                    </a:moveTo>
                    <a:lnTo>
                      <a:pt x="34" y="34"/>
                    </a:lnTo>
                    <a:lnTo>
                      <a:pt x="36" y="16"/>
                    </a:lnTo>
                    <a:lnTo>
                      <a:pt x="40" y="0"/>
                    </a:lnTo>
                    <a:lnTo>
                      <a:pt x="0" y="8"/>
                    </a:lnTo>
                    <a:lnTo>
                      <a:pt x="8" y="20"/>
                    </a:lnTo>
                    <a:lnTo>
                      <a:pt x="18" y="38"/>
                    </a:lnTo>
                    <a:lnTo>
                      <a:pt x="28" y="56"/>
                    </a:lnTo>
                    <a:lnTo>
                      <a:pt x="34" y="70"/>
                    </a:lnTo>
                    <a:lnTo>
                      <a:pt x="32" y="54"/>
                    </a:lnTo>
                    <a:lnTo>
                      <a:pt x="34" y="34"/>
                    </a:lnTo>
                    <a:close/>
                  </a:path>
                </a:pathLst>
              </a:custGeom>
              <a:solidFill>
                <a:srgbClr val="000000"/>
              </a:solidFill>
              <a:ln w="9525">
                <a:noFill/>
                <a:round/>
                <a:headEnd/>
                <a:tailEnd/>
              </a:ln>
            </p:spPr>
            <p:txBody>
              <a:bodyPr/>
              <a:lstStyle/>
              <a:p>
                <a:pPr eaLnBrk="1" hangingPunct="1"/>
                <a:endParaRPr lang="fa-IR" sz="1800"/>
              </a:p>
            </p:txBody>
          </p:sp>
          <p:sp>
            <p:nvSpPr>
              <p:cNvPr id="368" name="Line 239"/>
              <p:cNvSpPr>
                <a:spLocks noChangeShapeType="1"/>
              </p:cNvSpPr>
              <p:nvPr/>
            </p:nvSpPr>
            <p:spPr bwMode="auto">
              <a:xfrm flipH="1" flipV="1">
                <a:off x="4032" y="1762"/>
                <a:ext cx="36" cy="172"/>
              </a:xfrm>
              <a:prstGeom prst="line">
                <a:avLst/>
              </a:prstGeom>
              <a:noFill/>
              <a:ln w="8">
                <a:solidFill>
                  <a:srgbClr val="000000"/>
                </a:solidFill>
                <a:round/>
                <a:headEnd/>
                <a:tailEnd/>
              </a:ln>
            </p:spPr>
            <p:txBody>
              <a:bodyPr/>
              <a:lstStyle/>
              <a:p>
                <a:endParaRPr lang="fa-IR"/>
              </a:p>
            </p:txBody>
          </p:sp>
          <p:sp>
            <p:nvSpPr>
              <p:cNvPr id="369" name="Freeform 240"/>
              <p:cNvSpPr>
                <a:spLocks/>
              </p:cNvSpPr>
              <p:nvPr/>
            </p:nvSpPr>
            <p:spPr bwMode="auto">
              <a:xfrm>
                <a:off x="4046" y="1916"/>
                <a:ext cx="40" cy="70"/>
              </a:xfrm>
              <a:custGeom>
                <a:avLst/>
                <a:gdLst>
                  <a:gd name="T0" fmla="*/ 34 w 40"/>
                  <a:gd name="T1" fmla="*/ 34 h 70"/>
                  <a:gd name="T2" fmla="*/ 34 w 40"/>
                  <a:gd name="T3" fmla="*/ 34 h 70"/>
                  <a:gd name="T4" fmla="*/ 36 w 40"/>
                  <a:gd name="T5" fmla="*/ 16 h 70"/>
                  <a:gd name="T6" fmla="*/ 40 w 40"/>
                  <a:gd name="T7" fmla="*/ 0 h 70"/>
                  <a:gd name="T8" fmla="*/ 0 w 40"/>
                  <a:gd name="T9" fmla="*/ 8 h 70"/>
                  <a:gd name="T10" fmla="*/ 0 w 40"/>
                  <a:gd name="T11" fmla="*/ 8 h 70"/>
                  <a:gd name="T12" fmla="*/ 8 w 40"/>
                  <a:gd name="T13" fmla="*/ 20 h 70"/>
                  <a:gd name="T14" fmla="*/ 18 w 40"/>
                  <a:gd name="T15" fmla="*/ 38 h 70"/>
                  <a:gd name="T16" fmla="*/ 18 w 40"/>
                  <a:gd name="T17" fmla="*/ 38 h 70"/>
                  <a:gd name="T18" fmla="*/ 28 w 40"/>
                  <a:gd name="T19" fmla="*/ 56 h 70"/>
                  <a:gd name="T20" fmla="*/ 34 w 40"/>
                  <a:gd name="T21" fmla="*/ 70 h 70"/>
                  <a:gd name="T22" fmla="*/ 34 w 40"/>
                  <a:gd name="T23" fmla="*/ 70 h 70"/>
                  <a:gd name="T24" fmla="*/ 32 w 40"/>
                  <a:gd name="T25" fmla="*/ 54 h 70"/>
                  <a:gd name="T26" fmla="*/ 34 w 40"/>
                  <a:gd name="T27" fmla="*/ 34 h 70"/>
                  <a:gd name="T28" fmla="*/ 34 w 40"/>
                  <a:gd name="T29" fmla="*/ 34 h 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
                  <a:gd name="T46" fmla="*/ 0 h 70"/>
                  <a:gd name="T47" fmla="*/ 40 w 40"/>
                  <a:gd name="T48" fmla="*/ 70 h 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 h="70">
                    <a:moveTo>
                      <a:pt x="34" y="34"/>
                    </a:moveTo>
                    <a:lnTo>
                      <a:pt x="34" y="34"/>
                    </a:lnTo>
                    <a:lnTo>
                      <a:pt x="36" y="16"/>
                    </a:lnTo>
                    <a:lnTo>
                      <a:pt x="40" y="0"/>
                    </a:lnTo>
                    <a:lnTo>
                      <a:pt x="0" y="8"/>
                    </a:lnTo>
                    <a:lnTo>
                      <a:pt x="8" y="20"/>
                    </a:lnTo>
                    <a:lnTo>
                      <a:pt x="18" y="38"/>
                    </a:lnTo>
                    <a:lnTo>
                      <a:pt x="28" y="56"/>
                    </a:lnTo>
                    <a:lnTo>
                      <a:pt x="34" y="70"/>
                    </a:lnTo>
                    <a:lnTo>
                      <a:pt x="32" y="54"/>
                    </a:lnTo>
                    <a:lnTo>
                      <a:pt x="34" y="34"/>
                    </a:lnTo>
                    <a:close/>
                  </a:path>
                </a:pathLst>
              </a:custGeom>
              <a:solidFill>
                <a:srgbClr val="000000"/>
              </a:solidFill>
              <a:ln w="9525">
                <a:noFill/>
                <a:round/>
                <a:headEnd/>
                <a:tailEnd/>
              </a:ln>
            </p:spPr>
            <p:txBody>
              <a:bodyPr/>
              <a:lstStyle/>
              <a:p>
                <a:pPr eaLnBrk="1" hangingPunct="1"/>
                <a:endParaRPr lang="fa-IR" sz="1800"/>
              </a:p>
            </p:txBody>
          </p:sp>
          <p:sp>
            <p:nvSpPr>
              <p:cNvPr id="370" name="Line 241"/>
              <p:cNvSpPr>
                <a:spLocks noChangeShapeType="1"/>
              </p:cNvSpPr>
              <p:nvPr/>
            </p:nvSpPr>
            <p:spPr bwMode="auto">
              <a:xfrm flipV="1">
                <a:off x="4136" y="1818"/>
                <a:ext cx="36" cy="172"/>
              </a:xfrm>
              <a:prstGeom prst="line">
                <a:avLst/>
              </a:prstGeom>
              <a:noFill/>
              <a:ln w="8">
                <a:solidFill>
                  <a:srgbClr val="000000"/>
                </a:solidFill>
                <a:round/>
                <a:headEnd/>
                <a:tailEnd/>
              </a:ln>
            </p:spPr>
            <p:txBody>
              <a:bodyPr/>
              <a:lstStyle/>
              <a:p>
                <a:endParaRPr lang="fa-IR"/>
              </a:p>
            </p:txBody>
          </p:sp>
          <p:sp>
            <p:nvSpPr>
              <p:cNvPr id="371" name="Freeform 242"/>
              <p:cNvSpPr>
                <a:spLocks/>
              </p:cNvSpPr>
              <p:nvPr/>
            </p:nvSpPr>
            <p:spPr bwMode="auto">
              <a:xfrm>
                <a:off x="4150" y="1764"/>
                <a:ext cx="40" cy="70"/>
              </a:xfrm>
              <a:custGeom>
                <a:avLst/>
                <a:gdLst>
                  <a:gd name="T0" fmla="*/ 18 w 40"/>
                  <a:gd name="T1" fmla="*/ 34 h 70"/>
                  <a:gd name="T2" fmla="*/ 18 w 40"/>
                  <a:gd name="T3" fmla="*/ 34 h 70"/>
                  <a:gd name="T4" fmla="*/ 8 w 40"/>
                  <a:gd name="T5" fmla="*/ 48 h 70"/>
                  <a:gd name="T6" fmla="*/ 0 w 40"/>
                  <a:gd name="T7" fmla="*/ 62 h 70"/>
                  <a:gd name="T8" fmla="*/ 40 w 40"/>
                  <a:gd name="T9" fmla="*/ 70 h 70"/>
                  <a:gd name="T10" fmla="*/ 40 w 40"/>
                  <a:gd name="T11" fmla="*/ 70 h 70"/>
                  <a:gd name="T12" fmla="*/ 36 w 40"/>
                  <a:gd name="T13" fmla="*/ 58 h 70"/>
                  <a:gd name="T14" fmla="*/ 34 w 40"/>
                  <a:gd name="T15" fmla="*/ 36 h 70"/>
                  <a:gd name="T16" fmla="*/ 34 w 40"/>
                  <a:gd name="T17" fmla="*/ 36 h 70"/>
                  <a:gd name="T18" fmla="*/ 34 w 40"/>
                  <a:gd name="T19" fmla="*/ 16 h 70"/>
                  <a:gd name="T20" fmla="*/ 34 w 40"/>
                  <a:gd name="T21" fmla="*/ 0 h 70"/>
                  <a:gd name="T22" fmla="*/ 34 w 40"/>
                  <a:gd name="T23" fmla="*/ 0 h 70"/>
                  <a:gd name="T24" fmla="*/ 28 w 40"/>
                  <a:gd name="T25" fmla="*/ 14 h 70"/>
                  <a:gd name="T26" fmla="*/ 18 w 40"/>
                  <a:gd name="T27" fmla="*/ 34 h 70"/>
                  <a:gd name="T28" fmla="*/ 18 w 40"/>
                  <a:gd name="T29" fmla="*/ 34 h 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
                  <a:gd name="T46" fmla="*/ 0 h 70"/>
                  <a:gd name="T47" fmla="*/ 40 w 40"/>
                  <a:gd name="T48" fmla="*/ 70 h 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 h="70">
                    <a:moveTo>
                      <a:pt x="18" y="34"/>
                    </a:moveTo>
                    <a:lnTo>
                      <a:pt x="18" y="34"/>
                    </a:lnTo>
                    <a:lnTo>
                      <a:pt x="8" y="48"/>
                    </a:lnTo>
                    <a:lnTo>
                      <a:pt x="0" y="62"/>
                    </a:lnTo>
                    <a:lnTo>
                      <a:pt x="40" y="70"/>
                    </a:lnTo>
                    <a:lnTo>
                      <a:pt x="36" y="58"/>
                    </a:lnTo>
                    <a:lnTo>
                      <a:pt x="34" y="36"/>
                    </a:lnTo>
                    <a:lnTo>
                      <a:pt x="34" y="16"/>
                    </a:lnTo>
                    <a:lnTo>
                      <a:pt x="34" y="0"/>
                    </a:lnTo>
                    <a:lnTo>
                      <a:pt x="28" y="14"/>
                    </a:lnTo>
                    <a:lnTo>
                      <a:pt x="18" y="34"/>
                    </a:lnTo>
                    <a:close/>
                  </a:path>
                </a:pathLst>
              </a:custGeom>
              <a:solidFill>
                <a:srgbClr val="000000"/>
              </a:solidFill>
              <a:ln w="9525">
                <a:noFill/>
                <a:round/>
                <a:headEnd/>
                <a:tailEnd/>
              </a:ln>
            </p:spPr>
            <p:txBody>
              <a:bodyPr/>
              <a:lstStyle/>
              <a:p>
                <a:pPr eaLnBrk="1" hangingPunct="1"/>
                <a:endParaRPr lang="fa-IR" sz="1800"/>
              </a:p>
            </p:txBody>
          </p:sp>
          <p:sp>
            <p:nvSpPr>
              <p:cNvPr id="372" name="Line 243"/>
              <p:cNvSpPr>
                <a:spLocks noChangeShapeType="1"/>
              </p:cNvSpPr>
              <p:nvPr/>
            </p:nvSpPr>
            <p:spPr bwMode="auto">
              <a:xfrm flipV="1">
                <a:off x="3704" y="1818"/>
                <a:ext cx="36" cy="172"/>
              </a:xfrm>
              <a:prstGeom prst="line">
                <a:avLst/>
              </a:prstGeom>
              <a:noFill/>
              <a:ln w="8">
                <a:solidFill>
                  <a:srgbClr val="000000"/>
                </a:solidFill>
                <a:round/>
                <a:headEnd/>
                <a:tailEnd/>
              </a:ln>
            </p:spPr>
            <p:txBody>
              <a:bodyPr/>
              <a:lstStyle/>
              <a:p>
                <a:endParaRPr lang="fa-IR"/>
              </a:p>
            </p:txBody>
          </p:sp>
          <p:sp>
            <p:nvSpPr>
              <p:cNvPr id="373" name="Freeform 244"/>
              <p:cNvSpPr>
                <a:spLocks/>
              </p:cNvSpPr>
              <p:nvPr/>
            </p:nvSpPr>
            <p:spPr bwMode="auto">
              <a:xfrm>
                <a:off x="3718" y="1764"/>
                <a:ext cx="40" cy="70"/>
              </a:xfrm>
              <a:custGeom>
                <a:avLst/>
                <a:gdLst>
                  <a:gd name="T0" fmla="*/ 18 w 40"/>
                  <a:gd name="T1" fmla="*/ 34 h 70"/>
                  <a:gd name="T2" fmla="*/ 18 w 40"/>
                  <a:gd name="T3" fmla="*/ 34 h 70"/>
                  <a:gd name="T4" fmla="*/ 8 w 40"/>
                  <a:gd name="T5" fmla="*/ 48 h 70"/>
                  <a:gd name="T6" fmla="*/ 0 w 40"/>
                  <a:gd name="T7" fmla="*/ 62 h 70"/>
                  <a:gd name="T8" fmla="*/ 40 w 40"/>
                  <a:gd name="T9" fmla="*/ 70 h 70"/>
                  <a:gd name="T10" fmla="*/ 40 w 40"/>
                  <a:gd name="T11" fmla="*/ 70 h 70"/>
                  <a:gd name="T12" fmla="*/ 36 w 40"/>
                  <a:gd name="T13" fmla="*/ 58 h 70"/>
                  <a:gd name="T14" fmla="*/ 34 w 40"/>
                  <a:gd name="T15" fmla="*/ 36 h 70"/>
                  <a:gd name="T16" fmla="*/ 34 w 40"/>
                  <a:gd name="T17" fmla="*/ 36 h 70"/>
                  <a:gd name="T18" fmla="*/ 34 w 40"/>
                  <a:gd name="T19" fmla="*/ 16 h 70"/>
                  <a:gd name="T20" fmla="*/ 34 w 40"/>
                  <a:gd name="T21" fmla="*/ 0 h 70"/>
                  <a:gd name="T22" fmla="*/ 34 w 40"/>
                  <a:gd name="T23" fmla="*/ 0 h 70"/>
                  <a:gd name="T24" fmla="*/ 28 w 40"/>
                  <a:gd name="T25" fmla="*/ 14 h 70"/>
                  <a:gd name="T26" fmla="*/ 18 w 40"/>
                  <a:gd name="T27" fmla="*/ 34 h 70"/>
                  <a:gd name="T28" fmla="*/ 18 w 40"/>
                  <a:gd name="T29" fmla="*/ 34 h 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
                  <a:gd name="T46" fmla="*/ 0 h 70"/>
                  <a:gd name="T47" fmla="*/ 40 w 40"/>
                  <a:gd name="T48" fmla="*/ 70 h 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 h="70">
                    <a:moveTo>
                      <a:pt x="18" y="34"/>
                    </a:moveTo>
                    <a:lnTo>
                      <a:pt x="18" y="34"/>
                    </a:lnTo>
                    <a:lnTo>
                      <a:pt x="8" y="48"/>
                    </a:lnTo>
                    <a:lnTo>
                      <a:pt x="0" y="62"/>
                    </a:lnTo>
                    <a:lnTo>
                      <a:pt x="40" y="70"/>
                    </a:lnTo>
                    <a:lnTo>
                      <a:pt x="36" y="58"/>
                    </a:lnTo>
                    <a:lnTo>
                      <a:pt x="34" y="36"/>
                    </a:lnTo>
                    <a:lnTo>
                      <a:pt x="34" y="16"/>
                    </a:lnTo>
                    <a:lnTo>
                      <a:pt x="34" y="0"/>
                    </a:lnTo>
                    <a:lnTo>
                      <a:pt x="28" y="14"/>
                    </a:lnTo>
                    <a:lnTo>
                      <a:pt x="18" y="34"/>
                    </a:lnTo>
                    <a:close/>
                  </a:path>
                </a:pathLst>
              </a:custGeom>
              <a:solidFill>
                <a:srgbClr val="000000"/>
              </a:solidFill>
              <a:ln w="9525">
                <a:noFill/>
                <a:round/>
                <a:headEnd/>
                <a:tailEnd/>
              </a:ln>
            </p:spPr>
            <p:txBody>
              <a:bodyPr/>
              <a:lstStyle/>
              <a:p>
                <a:pPr eaLnBrk="1" hangingPunct="1"/>
                <a:endParaRPr lang="fa-IR" sz="1800"/>
              </a:p>
            </p:txBody>
          </p:sp>
          <p:sp>
            <p:nvSpPr>
              <p:cNvPr id="374" name="Line 245"/>
              <p:cNvSpPr>
                <a:spLocks noChangeShapeType="1"/>
              </p:cNvSpPr>
              <p:nvPr/>
            </p:nvSpPr>
            <p:spPr bwMode="auto">
              <a:xfrm flipV="1">
                <a:off x="3272" y="1818"/>
                <a:ext cx="36" cy="172"/>
              </a:xfrm>
              <a:prstGeom prst="line">
                <a:avLst/>
              </a:prstGeom>
              <a:noFill/>
              <a:ln w="8">
                <a:solidFill>
                  <a:srgbClr val="000000"/>
                </a:solidFill>
                <a:round/>
                <a:headEnd/>
                <a:tailEnd/>
              </a:ln>
            </p:spPr>
            <p:txBody>
              <a:bodyPr/>
              <a:lstStyle/>
              <a:p>
                <a:endParaRPr lang="fa-IR"/>
              </a:p>
            </p:txBody>
          </p:sp>
          <p:sp>
            <p:nvSpPr>
              <p:cNvPr id="375" name="Freeform 246"/>
              <p:cNvSpPr>
                <a:spLocks/>
              </p:cNvSpPr>
              <p:nvPr/>
            </p:nvSpPr>
            <p:spPr bwMode="auto">
              <a:xfrm>
                <a:off x="3286" y="1764"/>
                <a:ext cx="40" cy="70"/>
              </a:xfrm>
              <a:custGeom>
                <a:avLst/>
                <a:gdLst>
                  <a:gd name="T0" fmla="*/ 18 w 40"/>
                  <a:gd name="T1" fmla="*/ 34 h 70"/>
                  <a:gd name="T2" fmla="*/ 18 w 40"/>
                  <a:gd name="T3" fmla="*/ 34 h 70"/>
                  <a:gd name="T4" fmla="*/ 8 w 40"/>
                  <a:gd name="T5" fmla="*/ 48 h 70"/>
                  <a:gd name="T6" fmla="*/ 0 w 40"/>
                  <a:gd name="T7" fmla="*/ 62 h 70"/>
                  <a:gd name="T8" fmla="*/ 40 w 40"/>
                  <a:gd name="T9" fmla="*/ 70 h 70"/>
                  <a:gd name="T10" fmla="*/ 40 w 40"/>
                  <a:gd name="T11" fmla="*/ 70 h 70"/>
                  <a:gd name="T12" fmla="*/ 36 w 40"/>
                  <a:gd name="T13" fmla="*/ 58 h 70"/>
                  <a:gd name="T14" fmla="*/ 34 w 40"/>
                  <a:gd name="T15" fmla="*/ 36 h 70"/>
                  <a:gd name="T16" fmla="*/ 34 w 40"/>
                  <a:gd name="T17" fmla="*/ 36 h 70"/>
                  <a:gd name="T18" fmla="*/ 34 w 40"/>
                  <a:gd name="T19" fmla="*/ 16 h 70"/>
                  <a:gd name="T20" fmla="*/ 34 w 40"/>
                  <a:gd name="T21" fmla="*/ 0 h 70"/>
                  <a:gd name="T22" fmla="*/ 34 w 40"/>
                  <a:gd name="T23" fmla="*/ 0 h 70"/>
                  <a:gd name="T24" fmla="*/ 28 w 40"/>
                  <a:gd name="T25" fmla="*/ 14 h 70"/>
                  <a:gd name="T26" fmla="*/ 18 w 40"/>
                  <a:gd name="T27" fmla="*/ 34 h 70"/>
                  <a:gd name="T28" fmla="*/ 18 w 40"/>
                  <a:gd name="T29" fmla="*/ 34 h 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
                  <a:gd name="T46" fmla="*/ 0 h 70"/>
                  <a:gd name="T47" fmla="*/ 40 w 40"/>
                  <a:gd name="T48" fmla="*/ 70 h 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 h="70">
                    <a:moveTo>
                      <a:pt x="18" y="34"/>
                    </a:moveTo>
                    <a:lnTo>
                      <a:pt x="18" y="34"/>
                    </a:lnTo>
                    <a:lnTo>
                      <a:pt x="8" y="48"/>
                    </a:lnTo>
                    <a:lnTo>
                      <a:pt x="0" y="62"/>
                    </a:lnTo>
                    <a:lnTo>
                      <a:pt x="40" y="70"/>
                    </a:lnTo>
                    <a:lnTo>
                      <a:pt x="36" y="58"/>
                    </a:lnTo>
                    <a:lnTo>
                      <a:pt x="34" y="36"/>
                    </a:lnTo>
                    <a:lnTo>
                      <a:pt x="34" y="16"/>
                    </a:lnTo>
                    <a:lnTo>
                      <a:pt x="34" y="0"/>
                    </a:lnTo>
                    <a:lnTo>
                      <a:pt x="28" y="14"/>
                    </a:lnTo>
                    <a:lnTo>
                      <a:pt x="18" y="34"/>
                    </a:lnTo>
                    <a:close/>
                  </a:path>
                </a:pathLst>
              </a:custGeom>
              <a:solidFill>
                <a:srgbClr val="000000"/>
              </a:solidFill>
              <a:ln w="9525">
                <a:noFill/>
                <a:round/>
                <a:headEnd/>
                <a:tailEnd/>
              </a:ln>
            </p:spPr>
            <p:txBody>
              <a:bodyPr/>
              <a:lstStyle/>
              <a:p>
                <a:pPr eaLnBrk="1" hangingPunct="1"/>
                <a:endParaRPr lang="fa-IR" sz="1800"/>
              </a:p>
            </p:txBody>
          </p:sp>
          <p:sp>
            <p:nvSpPr>
              <p:cNvPr id="376" name="Rectangle 247"/>
              <p:cNvSpPr>
                <a:spLocks noChangeArrowheads="1"/>
              </p:cNvSpPr>
              <p:nvPr/>
            </p:nvSpPr>
            <p:spPr bwMode="auto">
              <a:xfrm>
                <a:off x="2664" y="1548"/>
                <a:ext cx="1584" cy="216"/>
              </a:xfrm>
              <a:prstGeom prst="rect">
                <a:avLst/>
              </a:prstGeom>
              <a:solidFill>
                <a:srgbClr val="00FFF2"/>
              </a:solidFill>
              <a:ln w="4">
                <a:solidFill>
                  <a:srgbClr val="000000"/>
                </a:solidFill>
                <a:miter lim="800000"/>
                <a:headEnd/>
                <a:tailEnd/>
              </a:ln>
            </p:spPr>
            <p:txBody>
              <a:bodyPr/>
              <a:lstStyle/>
              <a:p>
                <a:pPr eaLnBrk="1" hangingPunct="1"/>
                <a:endParaRPr lang="fa-IR" sz="1800"/>
              </a:p>
            </p:txBody>
          </p:sp>
          <p:sp>
            <p:nvSpPr>
              <p:cNvPr id="377" name="Freeform 248"/>
              <p:cNvSpPr>
                <a:spLocks/>
              </p:cNvSpPr>
              <p:nvPr/>
            </p:nvSpPr>
            <p:spPr bwMode="auto">
              <a:xfrm>
                <a:off x="2814" y="1606"/>
                <a:ext cx="70" cy="104"/>
              </a:xfrm>
              <a:custGeom>
                <a:avLst/>
                <a:gdLst>
                  <a:gd name="T0" fmla="*/ 14 w 70"/>
                  <a:gd name="T1" fmla="*/ 58 h 104"/>
                  <a:gd name="T2" fmla="*/ 64 w 70"/>
                  <a:gd name="T3" fmla="*/ 58 h 104"/>
                  <a:gd name="T4" fmla="*/ 64 w 70"/>
                  <a:gd name="T5" fmla="*/ 44 h 104"/>
                  <a:gd name="T6" fmla="*/ 14 w 70"/>
                  <a:gd name="T7" fmla="*/ 44 h 104"/>
                  <a:gd name="T8" fmla="*/ 14 w 70"/>
                  <a:gd name="T9" fmla="*/ 14 h 104"/>
                  <a:gd name="T10" fmla="*/ 70 w 70"/>
                  <a:gd name="T11" fmla="*/ 14 h 104"/>
                  <a:gd name="T12" fmla="*/ 70 w 70"/>
                  <a:gd name="T13" fmla="*/ 0 h 104"/>
                  <a:gd name="T14" fmla="*/ 0 w 70"/>
                  <a:gd name="T15" fmla="*/ 0 h 104"/>
                  <a:gd name="T16" fmla="*/ 0 w 70"/>
                  <a:gd name="T17" fmla="*/ 104 h 104"/>
                  <a:gd name="T18" fmla="*/ 14 w 70"/>
                  <a:gd name="T19" fmla="*/ 104 h 104"/>
                  <a:gd name="T20" fmla="*/ 14 w 70"/>
                  <a:gd name="T21" fmla="*/ 58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104"/>
                  <a:gd name="T35" fmla="*/ 70 w 70"/>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104">
                    <a:moveTo>
                      <a:pt x="14" y="58"/>
                    </a:moveTo>
                    <a:lnTo>
                      <a:pt x="64" y="58"/>
                    </a:lnTo>
                    <a:lnTo>
                      <a:pt x="64" y="44"/>
                    </a:lnTo>
                    <a:lnTo>
                      <a:pt x="14" y="44"/>
                    </a:lnTo>
                    <a:lnTo>
                      <a:pt x="14" y="14"/>
                    </a:lnTo>
                    <a:lnTo>
                      <a:pt x="70" y="14"/>
                    </a:lnTo>
                    <a:lnTo>
                      <a:pt x="70" y="0"/>
                    </a:lnTo>
                    <a:lnTo>
                      <a:pt x="0" y="0"/>
                    </a:lnTo>
                    <a:lnTo>
                      <a:pt x="0" y="104"/>
                    </a:lnTo>
                    <a:lnTo>
                      <a:pt x="14" y="104"/>
                    </a:lnTo>
                    <a:lnTo>
                      <a:pt x="14" y="58"/>
                    </a:lnTo>
                    <a:close/>
                  </a:path>
                </a:pathLst>
              </a:custGeom>
              <a:solidFill>
                <a:srgbClr val="000000"/>
              </a:solidFill>
              <a:ln w="9525">
                <a:noFill/>
                <a:round/>
                <a:headEnd/>
                <a:tailEnd/>
              </a:ln>
            </p:spPr>
            <p:txBody>
              <a:bodyPr/>
              <a:lstStyle/>
              <a:p>
                <a:pPr eaLnBrk="1" hangingPunct="1"/>
                <a:endParaRPr lang="fa-IR" sz="1800"/>
              </a:p>
            </p:txBody>
          </p:sp>
          <p:sp>
            <p:nvSpPr>
              <p:cNvPr id="378" name="Freeform 249"/>
              <p:cNvSpPr>
                <a:spLocks noEditPoints="1"/>
              </p:cNvSpPr>
              <p:nvPr/>
            </p:nvSpPr>
            <p:spPr bwMode="auto">
              <a:xfrm>
                <a:off x="2898" y="1606"/>
                <a:ext cx="14" cy="104"/>
              </a:xfrm>
              <a:custGeom>
                <a:avLst/>
                <a:gdLst>
                  <a:gd name="T0" fmla="*/ 14 w 14"/>
                  <a:gd name="T1" fmla="*/ 28 h 104"/>
                  <a:gd name="T2" fmla="*/ 0 w 14"/>
                  <a:gd name="T3" fmla="*/ 28 h 104"/>
                  <a:gd name="T4" fmla="*/ 0 w 14"/>
                  <a:gd name="T5" fmla="*/ 104 h 104"/>
                  <a:gd name="T6" fmla="*/ 14 w 14"/>
                  <a:gd name="T7" fmla="*/ 104 h 104"/>
                  <a:gd name="T8" fmla="*/ 14 w 14"/>
                  <a:gd name="T9" fmla="*/ 28 h 104"/>
                  <a:gd name="T10" fmla="*/ 14 w 14"/>
                  <a:gd name="T11" fmla="*/ 16 h 104"/>
                  <a:gd name="T12" fmla="*/ 14 w 14"/>
                  <a:gd name="T13" fmla="*/ 0 h 104"/>
                  <a:gd name="T14" fmla="*/ 0 w 14"/>
                  <a:gd name="T15" fmla="*/ 0 h 104"/>
                  <a:gd name="T16" fmla="*/ 0 w 14"/>
                  <a:gd name="T17" fmla="*/ 16 h 104"/>
                  <a:gd name="T18" fmla="*/ 14 w 14"/>
                  <a:gd name="T19" fmla="*/ 16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04"/>
                  <a:gd name="T32" fmla="*/ 14 w 14"/>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04">
                    <a:moveTo>
                      <a:pt x="14" y="28"/>
                    </a:moveTo>
                    <a:lnTo>
                      <a:pt x="0" y="28"/>
                    </a:lnTo>
                    <a:lnTo>
                      <a:pt x="0" y="104"/>
                    </a:lnTo>
                    <a:lnTo>
                      <a:pt x="14" y="104"/>
                    </a:lnTo>
                    <a:lnTo>
                      <a:pt x="14" y="28"/>
                    </a:lnTo>
                    <a:close/>
                    <a:moveTo>
                      <a:pt x="14" y="16"/>
                    </a:moveTo>
                    <a:lnTo>
                      <a:pt x="14" y="0"/>
                    </a:lnTo>
                    <a:lnTo>
                      <a:pt x="0" y="0"/>
                    </a:lnTo>
                    <a:lnTo>
                      <a:pt x="0" y="16"/>
                    </a:lnTo>
                    <a:lnTo>
                      <a:pt x="14" y="16"/>
                    </a:lnTo>
                    <a:close/>
                  </a:path>
                </a:pathLst>
              </a:custGeom>
              <a:solidFill>
                <a:srgbClr val="000000"/>
              </a:solidFill>
              <a:ln w="9525">
                <a:noFill/>
                <a:round/>
                <a:headEnd/>
                <a:tailEnd/>
              </a:ln>
            </p:spPr>
            <p:txBody>
              <a:bodyPr/>
              <a:lstStyle/>
              <a:p>
                <a:pPr eaLnBrk="1" hangingPunct="1"/>
                <a:endParaRPr lang="fa-IR" sz="1800"/>
              </a:p>
            </p:txBody>
          </p:sp>
          <p:sp>
            <p:nvSpPr>
              <p:cNvPr id="379" name="Rectangle 250"/>
              <p:cNvSpPr>
                <a:spLocks noChangeArrowheads="1"/>
              </p:cNvSpPr>
              <p:nvPr/>
            </p:nvSpPr>
            <p:spPr bwMode="auto">
              <a:xfrm>
                <a:off x="2930" y="1606"/>
                <a:ext cx="12" cy="104"/>
              </a:xfrm>
              <a:prstGeom prst="rect">
                <a:avLst/>
              </a:prstGeom>
              <a:solidFill>
                <a:srgbClr val="000000"/>
              </a:solidFill>
              <a:ln w="9525">
                <a:noFill/>
                <a:miter lim="800000"/>
                <a:headEnd/>
                <a:tailEnd/>
              </a:ln>
            </p:spPr>
            <p:txBody>
              <a:bodyPr/>
              <a:lstStyle/>
              <a:p>
                <a:pPr eaLnBrk="1" hangingPunct="1"/>
                <a:endParaRPr lang="fa-IR" sz="1800"/>
              </a:p>
            </p:txBody>
          </p:sp>
          <p:sp>
            <p:nvSpPr>
              <p:cNvPr id="380" name="Freeform 251"/>
              <p:cNvSpPr>
                <a:spLocks noEditPoints="1"/>
              </p:cNvSpPr>
              <p:nvPr/>
            </p:nvSpPr>
            <p:spPr bwMode="auto">
              <a:xfrm>
                <a:off x="2958" y="1632"/>
                <a:ext cx="68" cy="80"/>
              </a:xfrm>
              <a:custGeom>
                <a:avLst/>
                <a:gdLst>
                  <a:gd name="T0" fmla="*/ 56 w 68"/>
                  <a:gd name="T1" fmla="*/ 54 h 80"/>
                  <a:gd name="T2" fmla="*/ 56 w 68"/>
                  <a:gd name="T3" fmla="*/ 54 h 80"/>
                  <a:gd name="T4" fmla="*/ 54 w 68"/>
                  <a:gd name="T5" fmla="*/ 60 h 80"/>
                  <a:gd name="T6" fmla="*/ 50 w 68"/>
                  <a:gd name="T7" fmla="*/ 64 h 80"/>
                  <a:gd name="T8" fmla="*/ 44 w 68"/>
                  <a:gd name="T9" fmla="*/ 68 h 80"/>
                  <a:gd name="T10" fmla="*/ 36 w 68"/>
                  <a:gd name="T11" fmla="*/ 70 h 80"/>
                  <a:gd name="T12" fmla="*/ 36 w 68"/>
                  <a:gd name="T13" fmla="*/ 70 h 80"/>
                  <a:gd name="T14" fmla="*/ 26 w 68"/>
                  <a:gd name="T15" fmla="*/ 68 h 80"/>
                  <a:gd name="T16" fmla="*/ 20 w 68"/>
                  <a:gd name="T17" fmla="*/ 62 h 80"/>
                  <a:gd name="T18" fmla="*/ 16 w 68"/>
                  <a:gd name="T19" fmla="*/ 56 h 80"/>
                  <a:gd name="T20" fmla="*/ 14 w 68"/>
                  <a:gd name="T21" fmla="*/ 44 h 80"/>
                  <a:gd name="T22" fmla="*/ 68 w 68"/>
                  <a:gd name="T23" fmla="*/ 44 h 80"/>
                  <a:gd name="T24" fmla="*/ 68 w 68"/>
                  <a:gd name="T25" fmla="*/ 44 h 80"/>
                  <a:gd name="T26" fmla="*/ 66 w 68"/>
                  <a:gd name="T27" fmla="*/ 26 h 80"/>
                  <a:gd name="T28" fmla="*/ 64 w 68"/>
                  <a:gd name="T29" fmla="*/ 18 h 80"/>
                  <a:gd name="T30" fmla="*/ 60 w 68"/>
                  <a:gd name="T31" fmla="*/ 12 h 80"/>
                  <a:gd name="T32" fmla="*/ 56 w 68"/>
                  <a:gd name="T33" fmla="*/ 8 h 80"/>
                  <a:gd name="T34" fmla="*/ 50 w 68"/>
                  <a:gd name="T35" fmla="*/ 4 h 80"/>
                  <a:gd name="T36" fmla="*/ 44 w 68"/>
                  <a:gd name="T37" fmla="*/ 2 h 80"/>
                  <a:gd name="T38" fmla="*/ 36 w 68"/>
                  <a:gd name="T39" fmla="*/ 0 h 80"/>
                  <a:gd name="T40" fmla="*/ 36 w 68"/>
                  <a:gd name="T41" fmla="*/ 0 h 80"/>
                  <a:gd name="T42" fmla="*/ 28 w 68"/>
                  <a:gd name="T43" fmla="*/ 2 h 80"/>
                  <a:gd name="T44" fmla="*/ 20 w 68"/>
                  <a:gd name="T45" fmla="*/ 4 h 80"/>
                  <a:gd name="T46" fmla="*/ 14 w 68"/>
                  <a:gd name="T47" fmla="*/ 8 h 80"/>
                  <a:gd name="T48" fmla="*/ 10 w 68"/>
                  <a:gd name="T49" fmla="*/ 12 h 80"/>
                  <a:gd name="T50" fmla="*/ 6 w 68"/>
                  <a:gd name="T51" fmla="*/ 18 h 80"/>
                  <a:gd name="T52" fmla="*/ 2 w 68"/>
                  <a:gd name="T53" fmla="*/ 26 h 80"/>
                  <a:gd name="T54" fmla="*/ 0 w 68"/>
                  <a:gd name="T55" fmla="*/ 42 h 80"/>
                  <a:gd name="T56" fmla="*/ 0 w 68"/>
                  <a:gd name="T57" fmla="*/ 42 h 80"/>
                  <a:gd name="T58" fmla="*/ 0 w 68"/>
                  <a:gd name="T59" fmla="*/ 50 h 80"/>
                  <a:gd name="T60" fmla="*/ 2 w 68"/>
                  <a:gd name="T61" fmla="*/ 58 h 80"/>
                  <a:gd name="T62" fmla="*/ 6 w 68"/>
                  <a:gd name="T63" fmla="*/ 64 h 80"/>
                  <a:gd name="T64" fmla="*/ 10 w 68"/>
                  <a:gd name="T65" fmla="*/ 70 h 80"/>
                  <a:gd name="T66" fmla="*/ 14 w 68"/>
                  <a:gd name="T67" fmla="*/ 74 h 80"/>
                  <a:gd name="T68" fmla="*/ 20 w 68"/>
                  <a:gd name="T69" fmla="*/ 78 h 80"/>
                  <a:gd name="T70" fmla="*/ 26 w 68"/>
                  <a:gd name="T71" fmla="*/ 80 h 80"/>
                  <a:gd name="T72" fmla="*/ 34 w 68"/>
                  <a:gd name="T73" fmla="*/ 80 h 80"/>
                  <a:gd name="T74" fmla="*/ 34 w 68"/>
                  <a:gd name="T75" fmla="*/ 80 h 80"/>
                  <a:gd name="T76" fmla="*/ 48 w 68"/>
                  <a:gd name="T77" fmla="*/ 78 h 80"/>
                  <a:gd name="T78" fmla="*/ 54 w 68"/>
                  <a:gd name="T79" fmla="*/ 76 h 80"/>
                  <a:gd name="T80" fmla="*/ 54 w 68"/>
                  <a:gd name="T81" fmla="*/ 76 h 80"/>
                  <a:gd name="T82" fmla="*/ 60 w 68"/>
                  <a:gd name="T83" fmla="*/ 70 h 80"/>
                  <a:gd name="T84" fmla="*/ 64 w 68"/>
                  <a:gd name="T85" fmla="*/ 64 h 80"/>
                  <a:gd name="T86" fmla="*/ 68 w 68"/>
                  <a:gd name="T87" fmla="*/ 54 h 80"/>
                  <a:gd name="T88" fmla="*/ 56 w 68"/>
                  <a:gd name="T89" fmla="*/ 54 h 80"/>
                  <a:gd name="T90" fmla="*/ 14 w 68"/>
                  <a:gd name="T91" fmla="*/ 34 h 80"/>
                  <a:gd name="T92" fmla="*/ 14 w 68"/>
                  <a:gd name="T93" fmla="*/ 34 h 80"/>
                  <a:gd name="T94" fmla="*/ 16 w 68"/>
                  <a:gd name="T95" fmla="*/ 26 h 80"/>
                  <a:gd name="T96" fmla="*/ 20 w 68"/>
                  <a:gd name="T97" fmla="*/ 18 h 80"/>
                  <a:gd name="T98" fmla="*/ 26 w 68"/>
                  <a:gd name="T99" fmla="*/ 14 h 80"/>
                  <a:gd name="T100" fmla="*/ 34 w 68"/>
                  <a:gd name="T101" fmla="*/ 12 h 80"/>
                  <a:gd name="T102" fmla="*/ 34 w 68"/>
                  <a:gd name="T103" fmla="*/ 12 h 80"/>
                  <a:gd name="T104" fmla="*/ 44 w 68"/>
                  <a:gd name="T105" fmla="*/ 14 h 80"/>
                  <a:gd name="T106" fmla="*/ 50 w 68"/>
                  <a:gd name="T107" fmla="*/ 18 h 80"/>
                  <a:gd name="T108" fmla="*/ 54 w 68"/>
                  <a:gd name="T109" fmla="*/ 26 h 80"/>
                  <a:gd name="T110" fmla="*/ 56 w 68"/>
                  <a:gd name="T111" fmla="*/ 34 h 80"/>
                  <a:gd name="T112" fmla="*/ 14 w 68"/>
                  <a:gd name="T113" fmla="*/ 34 h 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
                  <a:gd name="T172" fmla="*/ 0 h 80"/>
                  <a:gd name="T173" fmla="*/ 68 w 68"/>
                  <a:gd name="T174" fmla="*/ 80 h 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 h="80">
                    <a:moveTo>
                      <a:pt x="56" y="54"/>
                    </a:moveTo>
                    <a:lnTo>
                      <a:pt x="56" y="54"/>
                    </a:lnTo>
                    <a:lnTo>
                      <a:pt x="54" y="60"/>
                    </a:lnTo>
                    <a:lnTo>
                      <a:pt x="50" y="64"/>
                    </a:lnTo>
                    <a:lnTo>
                      <a:pt x="44" y="68"/>
                    </a:lnTo>
                    <a:lnTo>
                      <a:pt x="36" y="70"/>
                    </a:lnTo>
                    <a:lnTo>
                      <a:pt x="26" y="68"/>
                    </a:lnTo>
                    <a:lnTo>
                      <a:pt x="20" y="62"/>
                    </a:lnTo>
                    <a:lnTo>
                      <a:pt x="16" y="56"/>
                    </a:lnTo>
                    <a:lnTo>
                      <a:pt x="14" y="44"/>
                    </a:lnTo>
                    <a:lnTo>
                      <a:pt x="68" y="44"/>
                    </a:lnTo>
                    <a:lnTo>
                      <a:pt x="66" y="26"/>
                    </a:lnTo>
                    <a:lnTo>
                      <a:pt x="64" y="18"/>
                    </a:lnTo>
                    <a:lnTo>
                      <a:pt x="60" y="12"/>
                    </a:lnTo>
                    <a:lnTo>
                      <a:pt x="56" y="8"/>
                    </a:lnTo>
                    <a:lnTo>
                      <a:pt x="50" y="4"/>
                    </a:lnTo>
                    <a:lnTo>
                      <a:pt x="44" y="2"/>
                    </a:lnTo>
                    <a:lnTo>
                      <a:pt x="36" y="0"/>
                    </a:lnTo>
                    <a:lnTo>
                      <a:pt x="28" y="2"/>
                    </a:lnTo>
                    <a:lnTo>
                      <a:pt x="20" y="4"/>
                    </a:lnTo>
                    <a:lnTo>
                      <a:pt x="14" y="8"/>
                    </a:lnTo>
                    <a:lnTo>
                      <a:pt x="10" y="12"/>
                    </a:lnTo>
                    <a:lnTo>
                      <a:pt x="6" y="18"/>
                    </a:lnTo>
                    <a:lnTo>
                      <a:pt x="2" y="26"/>
                    </a:lnTo>
                    <a:lnTo>
                      <a:pt x="0" y="42"/>
                    </a:lnTo>
                    <a:lnTo>
                      <a:pt x="0" y="50"/>
                    </a:lnTo>
                    <a:lnTo>
                      <a:pt x="2" y="58"/>
                    </a:lnTo>
                    <a:lnTo>
                      <a:pt x="6" y="64"/>
                    </a:lnTo>
                    <a:lnTo>
                      <a:pt x="10" y="70"/>
                    </a:lnTo>
                    <a:lnTo>
                      <a:pt x="14" y="74"/>
                    </a:lnTo>
                    <a:lnTo>
                      <a:pt x="20" y="78"/>
                    </a:lnTo>
                    <a:lnTo>
                      <a:pt x="26" y="80"/>
                    </a:lnTo>
                    <a:lnTo>
                      <a:pt x="34" y="80"/>
                    </a:lnTo>
                    <a:lnTo>
                      <a:pt x="48" y="78"/>
                    </a:lnTo>
                    <a:lnTo>
                      <a:pt x="54" y="76"/>
                    </a:lnTo>
                    <a:lnTo>
                      <a:pt x="60" y="70"/>
                    </a:lnTo>
                    <a:lnTo>
                      <a:pt x="64" y="64"/>
                    </a:lnTo>
                    <a:lnTo>
                      <a:pt x="68" y="54"/>
                    </a:lnTo>
                    <a:lnTo>
                      <a:pt x="56" y="54"/>
                    </a:lnTo>
                    <a:close/>
                    <a:moveTo>
                      <a:pt x="14" y="34"/>
                    </a:moveTo>
                    <a:lnTo>
                      <a:pt x="14" y="34"/>
                    </a:lnTo>
                    <a:lnTo>
                      <a:pt x="16" y="26"/>
                    </a:lnTo>
                    <a:lnTo>
                      <a:pt x="20" y="18"/>
                    </a:lnTo>
                    <a:lnTo>
                      <a:pt x="26" y="14"/>
                    </a:lnTo>
                    <a:lnTo>
                      <a:pt x="34" y="12"/>
                    </a:lnTo>
                    <a:lnTo>
                      <a:pt x="44" y="14"/>
                    </a:lnTo>
                    <a:lnTo>
                      <a:pt x="50" y="18"/>
                    </a:lnTo>
                    <a:lnTo>
                      <a:pt x="54" y="26"/>
                    </a:lnTo>
                    <a:lnTo>
                      <a:pt x="56" y="34"/>
                    </a:lnTo>
                    <a:lnTo>
                      <a:pt x="14" y="34"/>
                    </a:lnTo>
                    <a:close/>
                  </a:path>
                </a:pathLst>
              </a:custGeom>
              <a:solidFill>
                <a:srgbClr val="000000"/>
              </a:solidFill>
              <a:ln w="9525">
                <a:noFill/>
                <a:round/>
                <a:headEnd/>
                <a:tailEnd/>
              </a:ln>
            </p:spPr>
            <p:txBody>
              <a:bodyPr/>
              <a:lstStyle/>
              <a:p>
                <a:pPr eaLnBrk="1" hangingPunct="1"/>
                <a:endParaRPr lang="fa-IR" sz="1800"/>
              </a:p>
            </p:txBody>
          </p:sp>
          <p:sp>
            <p:nvSpPr>
              <p:cNvPr id="381" name="Freeform 252"/>
              <p:cNvSpPr>
                <a:spLocks/>
              </p:cNvSpPr>
              <p:nvPr/>
            </p:nvSpPr>
            <p:spPr bwMode="auto">
              <a:xfrm>
                <a:off x="3038" y="1632"/>
                <a:ext cx="62" cy="80"/>
              </a:xfrm>
              <a:custGeom>
                <a:avLst/>
                <a:gdLst>
                  <a:gd name="T0" fmla="*/ 58 w 62"/>
                  <a:gd name="T1" fmla="*/ 24 h 80"/>
                  <a:gd name="T2" fmla="*/ 54 w 62"/>
                  <a:gd name="T3" fmla="*/ 12 h 80"/>
                  <a:gd name="T4" fmla="*/ 46 w 62"/>
                  <a:gd name="T5" fmla="*/ 4 h 80"/>
                  <a:gd name="T6" fmla="*/ 30 w 62"/>
                  <a:gd name="T7" fmla="*/ 0 h 80"/>
                  <a:gd name="T8" fmla="*/ 20 w 62"/>
                  <a:gd name="T9" fmla="*/ 2 h 80"/>
                  <a:gd name="T10" fmla="*/ 4 w 62"/>
                  <a:gd name="T11" fmla="*/ 14 h 80"/>
                  <a:gd name="T12" fmla="*/ 2 w 62"/>
                  <a:gd name="T13" fmla="*/ 24 h 80"/>
                  <a:gd name="T14" fmla="*/ 2 w 62"/>
                  <a:gd name="T15" fmla="*/ 32 h 80"/>
                  <a:gd name="T16" fmla="*/ 12 w 62"/>
                  <a:gd name="T17" fmla="*/ 40 h 80"/>
                  <a:gd name="T18" fmla="*/ 34 w 62"/>
                  <a:gd name="T19" fmla="*/ 46 h 80"/>
                  <a:gd name="T20" fmla="*/ 46 w 62"/>
                  <a:gd name="T21" fmla="*/ 50 h 80"/>
                  <a:gd name="T22" fmla="*/ 48 w 62"/>
                  <a:gd name="T23" fmla="*/ 58 h 80"/>
                  <a:gd name="T24" fmla="*/ 48 w 62"/>
                  <a:gd name="T25" fmla="*/ 62 h 80"/>
                  <a:gd name="T26" fmla="*/ 38 w 62"/>
                  <a:gd name="T27" fmla="*/ 68 h 80"/>
                  <a:gd name="T28" fmla="*/ 32 w 62"/>
                  <a:gd name="T29" fmla="*/ 70 h 80"/>
                  <a:gd name="T30" fmla="*/ 14 w 62"/>
                  <a:gd name="T31" fmla="*/ 64 h 80"/>
                  <a:gd name="T32" fmla="*/ 12 w 62"/>
                  <a:gd name="T33" fmla="*/ 54 h 80"/>
                  <a:gd name="T34" fmla="*/ 0 w 62"/>
                  <a:gd name="T35" fmla="*/ 54 h 80"/>
                  <a:gd name="T36" fmla="*/ 4 w 62"/>
                  <a:gd name="T37" fmla="*/ 70 h 80"/>
                  <a:gd name="T38" fmla="*/ 14 w 62"/>
                  <a:gd name="T39" fmla="*/ 78 h 80"/>
                  <a:gd name="T40" fmla="*/ 32 w 62"/>
                  <a:gd name="T41" fmla="*/ 80 h 80"/>
                  <a:gd name="T42" fmla="*/ 44 w 62"/>
                  <a:gd name="T43" fmla="*/ 78 h 80"/>
                  <a:gd name="T44" fmla="*/ 58 w 62"/>
                  <a:gd name="T45" fmla="*/ 66 h 80"/>
                  <a:gd name="T46" fmla="*/ 62 w 62"/>
                  <a:gd name="T47" fmla="*/ 56 h 80"/>
                  <a:gd name="T48" fmla="*/ 60 w 62"/>
                  <a:gd name="T49" fmla="*/ 48 h 80"/>
                  <a:gd name="T50" fmla="*/ 50 w 62"/>
                  <a:gd name="T51" fmla="*/ 38 h 80"/>
                  <a:gd name="T52" fmla="*/ 28 w 62"/>
                  <a:gd name="T53" fmla="*/ 32 h 80"/>
                  <a:gd name="T54" fmla="*/ 16 w 62"/>
                  <a:gd name="T55" fmla="*/ 28 h 80"/>
                  <a:gd name="T56" fmla="*/ 14 w 62"/>
                  <a:gd name="T57" fmla="*/ 22 h 80"/>
                  <a:gd name="T58" fmla="*/ 16 w 62"/>
                  <a:gd name="T59" fmla="*/ 16 h 80"/>
                  <a:gd name="T60" fmla="*/ 24 w 62"/>
                  <a:gd name="T61" fmla="*/ 12 h 80"/>
                  <a:gd name="T62" fmla="*/ 28 w 62"/>
                  <a:gd name="T63" fmla="*/ 12 h 80"/>
                  <a:gd name="T64" fmla="*/ 44 w 62"/>
                  <a:gd name="T65" fmla="*/ 16 h 80"/>
                  <a:gd name="T66" fmla="*/ 46 w 62"/>
                  <a:gd name="T67" fmla="*/ 24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
                  <a:gd name="T103" fmla="*/ 0 h 80"/>
                  <a:gd name="T104" fmla="*/ 62 w 62"/>
                  <a:gd name="T105" fmla="*/ 80 h 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 h="80">
                    <a:moveTo>
                      <a:pt x="58" y="24"/>
                    </a:moveTo>
                    <a:lnTo>
                      <a:pt x="58" y="24"/>
                    </a:lnTo>
                    <a:lnTo>
                      <a:pt x="58" y="18"/>
                    </a:lnTo>
                    <a:lnTo>
                      <a:pt x="54" y="12"/>
                    </a:lnTo>
                    <a:lnTo>
                      <a:pt x="50" y="8"/>
                    </a:lnTo>
                    <a:lnTo>
                      <a:pt x="46" y="4"/>
                    </a:lnTo>
                    <a:lnTo>
                      <a:pt x="38" y="2"/>
                    </a:lnTo>
                    <a:lnTo>
                      <a:pt x="30" y="0"/>
                    </a:lnTo>
                    <a:lnTo>
                      <a:pt x="20" y="2"/>
                    </a:lnTo>
                    <a:lnTo>
                      <a:pt x="10" y="6"/>
                    </a:lnTo>
                    <a:lnTo>
                      <a:pt x="4" y="14"/>
                    </a:lnTo>
                    <a:lnTo>
                      <a:pt x="2" y="18"/>
                    </a:lnTo>
                    <a:lnTo>
                      <a:pt x="2" y="24"/>
                    </a:lnTo>
                    <a:lnTo>
                      <a:pt x="2" y="32"/>
                    </a:lnTo>
                    <a:lnTo>
                      <a:pt x="6" y="36"/>
                    </a:lnTo>
                    <a:lnTo>
                      <a:pt x="12" y="40"/>
                    </a:lnTo>
                    <a:lnTo>
                      <a:pt x="18" y="42"/>
                    </a:lnTo>
                    <a:lnTo>
                      <a:pt x="34" y="46"/>
                    </a:lnTo>
                    <a:lnTo>
                      <a:pt x="46" y="50"/>
                    </a:lnTo>
                    <a:lnTo>
                      <a:pt x="48" y="54"/>
                    </a:lnTo>
                    <a:lnTo>
                      <a:pt x="48" y="58"/>
                    </a:lnTo>
                    <a:lnTo>
                      <a:pt x="48" y="62"/>
                    </a:lnTo>
                    <a:lnTo>
                      <a:pt x="44" y="66"/>
                    </a:lnTo>
                    <a:lnTo>
                      <a:pt x="38" y="68"/>
                    </a:lnTo>
                    <a:lnTo>
                      <a:pt x="32" y="70"/>
                    </a:lnTo>
                    <a:lnTo>
                      <a:pt x="20" y="68"/>
                    </a:lnTo>
                    <a:lnTo>
                      <a:pt x="14" y="64"/>
                    </a:lnTo>
                    <a:lnTo>
                      <a:pt x="12" y="58"/>
                    </a:lnTo>
                    <a:lnTo>
                      <a:pt x="12" y="54"/>
                    </a:lnTo>
                    <a:lnTo>
                      <a:pt x="0" y="54"/>
                    </a:lnTo>
                    <a:lnTo>
                      <a:pt x="0" y="62"/>
                    </a:lnTo>
                    <a:lnTo>
                      <a:pt x="4" y="70"/>
                    </a:lnTo>
                    <a:lnTo>
                      <a:pt x="8" y="74"/>
                    </a:lnTo>
                    <a:lnTo>
                      <a:pt x="14" y="78"/>
                    </a:lnTo>
                    <a:lnTo>
                      <a:pt x="22" y="80"/>
                    </a:lnTo>
                    <a:lnTo>
                      <a:pt x="32" y="80"/>
                    </a:lnTo>
                    <a:lnTo>
                      <a:pt x="44" y="78"/>
                    </a:lnTo>
                    <a:lnTo>
                      <a:pt x="52" y="74"/>
                    </a:lnTo>
                    <a:lnTo>
                      <a:pt x="58" y="66"/>
                    </a:lnTo>
                    <a:lnTo>
                      <a:pt x="60" y="60"/>
                    </a:lnTo>
                    <a:lnTo>
                      <a:pt x="62" y="56"/>
                    </a:lnTo>
                    <a:lnTo>
                      <a:pt x="60" y="48"/>
                    </a:lnTo>
                    <a:lnTo>
                      <a:pt x="56" y="44"/>
                    </a:lnTo>
                    <a:lnTo>
                      <a:pt x="50" y="38"/>
                    </a:lnTo>
                    <a:lnTo>
                      <a:pt x="40" y="36"/>
                    </a:lnTo>
                    <a:lnTo>
                      <a:pt x="28" y="32"/>
                    </a:lnTo>
                    <a:lnTo>
                      <a:pt x="16" y="28"/>
                    </a:lnTo>
                    <a:lnTo>
                      <a:pt x="14" y="26"/>
                    </a:lnTo>
                    <a:lnTo>
                      <a:pt x="14" y="22"/>
                    </a:lnTo>
                    <a:lnTo>
                      <a:pt x="16" y="16"/>
                    </a:lnTo>
                    <a:lnTo>
                      <a:pt x="20" y="14"/>
                    </a:lnTo>
                    <a:lnTo>
                      <a:pt x="24" y="12"/>
                    </a:lnTo>
                    <a:lnTo>
                      <a:pt x="28" y="12"/>
                    </a:lnTo>
                    <a:lnTo>
                      <a:pt x="38" y="12"/>
                    </a:lnTo>
                    <a:lnTo>
                      <a:pt x="44" y="16"/>
                    </a:lnTo>
                    <a:lnTo>
                      <a:pt x="46" y="20"/>
                    </a:lnTo>
                    <a:lnTo>
                      <a:pt x="46" y="24"/>
                    </a:lnTo>
                    <a:lnTo>
                      <a:pt x="58" y="24"/>
                    </a:lnTo>
                    <a:close/>
                  </a:path>
                </a:pathLst>
              </a:custGeom>
              <a:solidFill>
                <a:srgbClr val="000000"/>
              </a:solidFill>
              <a:ln w="9525">
                <a:noFill/>
                <a:round/>
                <a:headEnd/>
                <a:tailEnd/>
              </a:ln>
            </p:spPr>
            <p:txBody>
              <a:bodyPr/>
              <a:lstStyle/>
              <a:p>
                <a:pPr eaLnBrk="1" hangingPunct="1"/>
                <a:endParaRPr lang="fa-IR" sz="1800"/>
              </a:p>
            </p:txBody>
          </p:sp>
          <p:sp>
            <p:nvSpPr>
              <p:cNvPr id="382" name="Freeform 253"/>
              <p:cNvSpPr>
                <a:spLocks/>
              </p:cNvSpPr>
              <p:nvPr/>
            </p:nvSpPr>
            <p:spPr bwMode="auto">
              <a:xfrm>
                <a:off x="3114" y="1694"/>
                <a:ext cx="16" cy="38"/>
              </a:xfrm>
              <a:custGeom>
                <a:avLst/>
                <a:gdLst>
                  <a:gd name="T0" fmla="*/ 0 w 16"/>
                  <a:gd name="T1" fmla="*/ 16 h 38"/>
                  <a:gd name="T2" fmla="*/ 8 w 16"/>
                  <a:gd name="T3" fmla="*/ 16 h 38"/>
                  <a:gd name="T4" fmla="*/ 8 w 16"/>
                  <a:gd name="T5" fmla="*/ 16 h 38"/>
                  <a:gd name="T6" fmla="*/ 6 w 16"/>
                  <a:gd name="T7" fmla="*/ 26 h 38"/>
                  <a:gd name="T8" fmla="*/ 4 w 16"/>
                  <a:gd name="T9" fmla="*/ 30 h 38"/>
                  <a:gd name="T10" fmla="*/ 0 w 16"/>
                  <a:gd name="T11" fmla="*/ 30 h 38"/>
                  <a:gd name="T12" fmla="*/ 0 w 16"/>
                  <a:gd name="T13" fmla="*/ 38 h 38"/>
                  <a:gd name="T14" fmla="*/ 0 w 16"/>
                  <a:gd name="T15" fmla="*/ 38 h 38"/>
                  <a:gd name="T16" fmla="*/ 4 w 16"/>
                  <a:gd name="T17" fmla="*/ 36 h 38"/>
                  <a:gd name="T18" fmla="*/ 10 w 16"/>
                  <a:gd name="T19" fmla="*/ 34 h 38"/>
                  <a:gd name="T20" fmla="*/ 14 w 16"/>
                  <a:gd name="T21" fmla="*/ 26 h 38"/>
                  <a:gd name="T22" fmla="*/ 16 w 16"/>
                  <a:gd name="T23" fmla="*/ 14 h 38"/>
                  <a:gd name="T24" fmla="*/ 16 w 16"/>
                  <a:gd name="T25" fmla="*/ 0 h 38"/>
                  <a:gd name="T26" fmla="*/ 0 w 16"/>
                  <a:gd name="T27" fmla="*/ 0 h 38"/>
                  <a:gd name="T28" fmla="*/ 0 w 16"/>
                  <a:gd name="T29" fmla="*/ 16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38"/>
                  <a:gd name="T47" fmla="*/ 16 w 16"/>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38">
                    <a:moveTo>
                      <a:pt x="0" y="16"/>
                    </a:moveTo>
                    <a:lnTo>
                      <a:pt x="8" y="16"/>
                    </a:lnTo>
                    <a:lnTo>
                      <a:pt x="6" y="26"/>
                    </a:lnTo>
                    <a:lnTo>
                      <a:pt x="4" y="30"/>
                    </a:lnTo>
                    <a:lnTo>
                      <a:pt x="0" y="30"/>
                    </a:lnTo>
                    <a:lnTo>
                      <a:pt x="0" y="38"/>
                    </a:lnTo>
                    <a:lnTo>
                      <a:pt x="4" y="36"/>
                    </a:lnTo>
                    <a:lnTo>
                      <a:pt x="10" y="34"/>
                    </a:lnTo>
                    <a:lnTo>
                      <a:pt x="14" y="26"/>
                    </a:lnTo>
                    <a:lnTo>
                      <a:pt x="16" y="14"/>
                    </a:lnTo>
                    <a:lnTo>
                      <a:pt x="16" y="0"/>
                    </a:lnTo>
                    <a:lnTo>
                      <a:pt x="0" y="0"/>
                    </a:lnTo>
                    <a:lnTo>
                      <a:pt x="0" y="16"/>
                    </a:lnTo>
                    <a:close/>
                  </a:path>
                </a:pathLst>
              </a:custGeom>
              <a:solidFill>
                <a:srgbClr val="000000"/>
              </a:solidFill>
              <a:ln w="9525">
                <a:noFill/>
                <a:round/>
                <a:headEnd/>
                <a:tailEnd/>
              </a:ln>
            </p:spPr>
            <p:txBody>
              <a:bodyPr/>
              <a:lstStyle/>
              <a:p>
                <a:pPr eaLnBrk="1" hangingPunct="1"/>
                <a:endParaRPr lang="fa-IR" sz="1800"/>
              </a:p>
            </p:txBody>
          </p:sp>
          <p:sp>
            <p:nvSpPr>
              <p:cNvPr id="383" name="Freeform 254"/>
              <p:cNvSpPr>
                <a:spLocks/>
              </p:cNvSpPr>
              <p:nvPr/>
            </p:nvSpPr>
            <p:spPr bwMode="auto">
              <a:xfrm>
                <a:off x="3194" y="1606"/>
                <a:ext cx="72" cy="104"/>
              </a:xfrm>
              <a:custGeom>
                <a:avLst/>
                <a:gdLst>
                  <a:gd name="T0" fmla="*/ 14 w 72"/>
                  <a:gd name="T1" fmla="*/ 58 h 104"/>
                  <a:gd name="T2" fmla="*/ 64 w 72"/>
                  <a:gd name="T3" fmla="*/ 58 h 104"/>
                  <a:gd name="T4" fmla="*/ 64 w 72"/>
                  <a:gd name="T5" fmla="*/ 44 h 104"/>
                  <a:gd name="T6" fmla="*/ 14 w 72"/>
                  <a:gd name="T7" fmla="*/ 44 h 104"/>
                  <a:gd name="T8" fmla="*/ 14 w 72"/>
                  <a:gd name="T9" fmla="*/ 14 h 104"/>
                  <a:gd name="T10" fmla="*/ 72 w 72"/>
                  <a:gd name="T11" fmla="*/ 14 h 104"/>
                  <a:gd name="T12" fmla="*/ 72 w 72"/>
                  <a:gd name="T13" fmla="*/ 0 h 104"/>
                  <a:gd name="T14" fmla="*/ 0 w 72"/>
                  <a:gd name="T15" fmla="*/ 0 h 104"/>
                  <a:gd name="T16" fmla="*/ 0 w 72"/>
                  <a:gd name="T17" fmla="*/ 104 h 104"/>
                  <a:gd name="T18" fmla="*/ 14 w 72"/>
                  <a:gd name="T19" fmla="*/ 104 h 104"/>
                  <a:gd name="T20" fmla="*/ 14 w 72"/>
                  <a:gd name="T21" fmla="*/ 58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104"/>
                  <a:gd name="T35" fmla="*/ 72 w 72"/>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104">
                    <a:moveTo>
                      <a:pt x="14" y="58"/>
                    </a:moveTo>
                    <a:lnTo>
                      <a:pt x="64" y="58"/>
                    </a:lnTo>
                    <a:lnTo>
                      <a:pt x="64" y="44"/>
                    </a:lnTo>
                    <a:lnTo>
                      <a:pt x="14" y="44"/>
                    </a:lnTo>
                    <a:lnTo>
                      <a:pt x="14" y="14"/>
                    </a:lnTo>
                    <a:lnTo>
                      <a:pt x="72" y="14"/>
                    </a:lnTo>
                    <a:lnTo>
                      <a:pt x="72" y="0"/>
                    </a:lnTo>
                    <a:lnTo>
                      <a:pt x="0" y="0"/>
                    </a:lnTo>
                    <a:lnTo>
                      <a:pt x="0" y="104"/>
                    </a:lnTo>
                    <a:lnTo>
                      <a:pt x="14" y="104"/>
                    </a:lnTo>
                    <a:lnTo>
                      <a:pt x="14" y="58"/>
                    </a:lnTo>
                    <a:close/>
                  </a:path>
                </a:pathLst>
              </a:custGeom>
              <a:solidFill>
                <a:srgbClr val="000000"/>
              </a:solidFill>
              <a:ln w="9525">
                <a:noFill/>
                <a:round/>
                <a:headEnd/>
                <a:tailEnd/>
              </a:ln>
            </p:spPr>
            <p:txBody>
              <a:bodyPr/>
              <a:lstStyle/>
              <a:p>
                <a:pPr eaLnBrk="1" hangingPunct="1"/>
                <a:endParaRPr lang="fa-IR" sz="1800"/>
              </a:p>
            </p:txBody>
          </p:sp>
          <p:sp>
            <p:nvSpPr>
              <p:cNvPr id="384" name="Rectangle 255"/>
              <p:cNvSpPr>
                <a:spLocks noChangeArrowheads="1"/>
              </p:cNvSpPr>
              <p:nvPr/>
            </p:nvSpPr>
            <p:spPr bwMode="auto">
              <a:xfrm>
                <a:off x="3282" y="1606"/>
                <a:ext cx="14" cy="104"/>
              </a:xfrm>
              <a:prstGeom prst="rect">
                <a:avLst/>
              </a:prstGeom>
              <a:solidFill>
                <a:srgbClr val="000000"/>
              </a:solidFill>
              <a:ln w="9525">
                <a:noFill/>
                <a:miter lim="800000"/>
                <a:headEnd/>
                <a:tailEnd/>
              </a:ln>
            </p:spPr>
            <p:txBody>
              <a:bodyPr/>
              <a:lstStyle/>
              <a:p>
                <a:pPr eaLnBrk="1" hangingPunct="1"/>
                <a:endParaRPr lang="fa-IR" sz="1800"/>
              </a:p>
            </p:txBody>
          </p:sp>
          <p:sp>
            <p:nvSpPr>
              <p:cNvPr id="385" name="Freeform 256"/>
              <p:cNvSpPr>
                <a:spLocks/>
              </p:cNvSpPr>
              <p:nvPr/>
            </p:nvSpPr>
            <p:spPr bwMode="auto">
              <a:xfrm>
                <a:off x="3322" y="1606"/>
                <a:ext cx="72" cy="104"/>
              </a:xfrm>
              <a:custGeom>
                <a:avLst/>
                <a:gdLst>
                  <a:gd name="T0" fmla="*/ 14 w 72"/>
                  <a:gd name="T1" fmla="*/ 58 h 104"/>
                  <a:gd name="T2" fmla="*/ 64 w 72"/>
                  <a:gd name="T3" fmla="*/ 58 h 104"/>
                  <a:gd name="T4" fmla="*/ 64 w 72"/>
                  <a:gd name="T5" fmla="*/ 44 h 104"/>
                  <a:gd name="T6" fmla="*/ 14 w 72"/>
                  <a:gd name="T7" fmla="*/ 44 h 104"/>
                  <a:gd name="T8" fmla="*/ 14 w 72"/>
                  <a:gd name="T9" fmla="*/ 14 h 104"/>
                  <a:gd name="T10" fmla="*/ 72 w 72"/>
                  <a:gd name="T11" fmla="*/ 14 h 104"/>
                  <a:gd name="T12" fmla="*/ 72 w 72"/>
                  <a:gd name="T13" fmla="*/ 0 h 104"/>
                  <a:gd name="T14" fmla="*/ 0 w 72"/>
                  <a:gd name="T15" fmla="*/ 0 h 104"/>
                  <a:gd name="T16" fmla="*/ 0 w 72"/>
                  <a:gd name="T17" fmla="*/ 104 h 104"/>
                  <a:gd name="T18" fmla="*/ 14 w 72"/>
                  <a:gd name="T19" fmla="*/ 104 h 104"/>
                  <a:gd name="T20" fmla="*/ 14 w 72"/>
                  <a:gd name="T21" fmla="*/ 58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104"/>
                  <a:gd name="T35" fmla="*/ 72 w 72"/>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104">
                    <a:moveTo>
                      <a:pt x="14" y="58"/>
                    </a:moveTo>
                    <a:lnTo>
                      <a:pt x="64" y="58"/>
                    </a:lnTo>
                    <a:lnTo>
                      <a:pt x="64" y="44"/>
                    </a:lnTo>
                    <a:lnTo>
                      <a:pt x="14" y="44"/>
                    </a:lnTo>
                    <a:lnTo>
                      <a:pt x="14" y="14"/>
                    </a:lnTo>
                    <a:lnTo>
                      <a:pt x="72" y="14"/>
                    </a:lnTo>
                    <a:lnTo>
                      <a:pt x="72" y="0"/>
                    </a:lnTo>
                    <a:lnTo>
                      <a:pt x="0" y="0"/>
                    </a:lnTo>
                    <a:lnTo>
                      <a:pt x="0" y="104"/>
                    </a:lnTo>
                    <a:lnTo>
                      <a:pt x="14" y="104"/>
                    </a:lnTo>
                    <a:lnTo>
                      <a:pt x="14" y="58"/>
                    </a:lnTo>
                    <a:close/>
                  </a:path>
                </a:pathLst>
              </a:custGeom>
              <a:solidFill>
                <a:srgbClr val="000000"/>
              </a:solidFill>
              <a:ln w="9525">
                <a:noFill/>
                <a:round/>
                <a:headEnd/>
                <a:tailEnd/>
              </a:ln>
            </p:spPr>
            <p:txBody>
              <a:bodyPr/>
              <a:lstStyle/>
              <a:p>
                <a:pPr eaLnBrk="1" hangingPunct="1"/>
                <a:endParaRPr lang="fa-IR" sz="1800"/>
              </a:p>
            </p:txBody>
          </p:sp>
          <p:sp>
            <p:nvSpPr>
              <p:cNvPr id="386" name="Freeform 257"/>
              <p:cNvSpPr>
                <a:spLocks noEditPoints="1"/>
              </p:cNvSpPr>
              <p:nvPr/>
            </p:nvSpPr>
            <p:spPr bwMode="auto">
              <a:xfrm>
                <a:off x="3404" y="1604"/>
                <a:ext cx="100" cy="108"/>
              </a:xfrm>
              <a:custGeom>
                <a:avLst/>
                <a:gdLst>
                  <a:gd name="T0" fmla="*/ 86 w 100"/>
                  <a:gd name="T1" fmla="*/ 54 h 108"/>
                  <a:gd name="T2" fmla="*/ 82 w 100"/>
                  <a:gd name="T3" fmla="*/ 72 h 108"/>
                  <a:gd name="T4" fmla="*/ 76 w 100"/>
                  <a:gd name="T5" fmla="*/ 84 h 108"/>
                  <a:gd name="T6" fmla="*/ 64 w 100"/>
                  <a:gd name="T7" fmla="*/ 94 h 108"/>
                  <a:gd name="T8" fmla="*/ 50 w 100"/>
                  <a:gd name="T9" fmla="*/ 96 h 108"/>
                  <a:gd name="T10" fmla="*/ 42 w 100"/>
                  <a:gd name="T11" fmla="*/ 96 h 108"/>
                  <a:gd name="T12" fmla="*/ 28 w 100"/>
                  <a:gd name="T13" fmla="*/ 90 h 108"/>
                  <a:gd name="T14" fmla="*/ 18 w 100"/>
                  <a:gd name="T15" fmla="*/ 78 h 108"/>
                  <a:gd name="T16" fmla="*/ 14 w 100"/>
                  <a:gd name="T17" fmla="*/ 64 h 108"/>
                  <a:gd name="T18" fmla="*/ 14 w 100"/>
                  <a:gd name="T19" fmla="*/ 54 h 108"/>
                  <a:gd name="T20" fmla="*/ 16 w 100"/>
                  <a:gd name="T21" fmla="*/ 38 h 108"/>
                  <a:gd name="T22" fmla="*/ 24 w 100"/>
                  <a:gd name="T23" fmla="*/ 24 h 108"/>
                  <a:gd name="T24" fmla="*/ 34 w 100"/>
                  <a:gd name="T25" fmla="*/ 16 h 108"/>
                  <a:gd name="T26" fmla="*/ 50 w 100"/>
                  <a:gd name="T27" fmla="*/ 12 h 108"/>
                  <a:gd name="T28" fmla="*/ 58 w 100"/>
                  <a:gd name="T29" fmla="*/ 14 h 108"/>
                  <a:gd name="T30" fmla="*/ 70 w 100"/>
                  <a:gd name="T31" fmla="*/ 20 h 108"/>
                  <a:gd name="T32" fmla="*/ 80 w 100"/>
                  <a:gd name="T33" fmla="*/ 30 h 108"/>
                  <a:gd name="T34" fmla="*/ 84 w 100"/>
                  <a:gd name="T35" fmla="*/ 46 h 108"/>
                  <a:gd name="T36" fmla="*/ 86 w 100"/>
                  <a:gd name="T37" fmla="*/ 54 h 108"/>
                  <a:gd name="T38" fmla="*/ 100 w 100"/>
                  <a:gd name="T39" fmla="*/ 54 h 108"/>
                  <a:gd name="T40" fmla="*/ 98 w 100"/>
                  <a:gd name="T41" fmla="*/ 36 h 108"/>
                  <a:gd name="T42" fmla="*/ 88 w 100"/>
                  <a:gd name="T43" fmla="*/ 18 h 108"/>
                  <a:gd name="T44" fmla="*/ 74 w 100"/>
                  <a:gd name="T45" fmla="*/ 6 h 108"/>
                  <a:gd name="T46" fmla="*/ 50 w 100"/>
                  <a:gd name="T47" fmla="*/ 0 h 108"/>
                  <a:gd name="T48" fmla="*/ 36 w 100"/>
                  <a:gd name="T49" fmla="*/ 2 h 108"/>
                  <a:gd name="T50" fmla="*/ 16 w 100"/>
                  <a:gd name="T51" fmla="*/ 12 h 108"/>
                  <a:gd name="T52" fmla="*/ 4 w 100"/>
                  <a:gd name="T53" fmla="*/ 28 h 108"/>
                  <a:gd name="T54" fmla="*/ 0 w 100"/>
                  <a:gd name="T55" fmla="*/ 46 h 108"/>
                  <a:gd name="T56" fmla="*/ 0 w 100"/>
                  <a:gd name="T57" fmla="*/ 54 h 108"/>
                  <a:gd name="T58" fmla="*/ 2 w 100"/>
                  <a:gd name="T59" fmla="*/ 72 h 108"/>
                  <a:gd name="T60" fmla="*/ 10 w 100"/>
                  <a:gd name="T61" fmla="*/ 90 h 108"/>
                  <a:gd name="T62" fmla="*/ 26 w 100"/>
                  <a:gd name="T63" fmla="*/ 104 h 108"/>
                  <a:gd name="T64" fmla="*/ 50 w 100"/>
                  <a:gd name="T65" fmla="*/ 108 h 108"/>
                  <a:gd name="T66" fmla="*/ 62 w 100"/>
                  <a:gd name="T67" fmla="*/ 108 h 108"/>
                  <a:gd name="T68" fmla="*/ 82 w 100"/>
                  <a:gd name="T69" fmla="*/ 98 h 108"/>
                  <a:gd name="T70" fmla="*/ 94 w 100"/>
                  <a:gd name="T71" fmla="*/ 82 h 108"/>
                  <a:gd name="T72" fmla="*/ 100 w 100"/>
                  <a:gd name="T73" fmla="*/ 64 h 108"/>
                  <a:gd name="T74" fmla="*/ 100 w 100"/>
                  <a:gd name="T75" fmla="*/ 54 h 1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108"/>
                  <a:gd name="T116" fmla="*/ 100 w 100"/>
                  <a:gd name="T117" fmla="*/ 108 h 1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108">
                    <a:moveTo>
                      <a:pt x="86" y="54"/>
                    </a:moveTo>
                    <a:lnTo>
                      <a:pt x="86" y="54"/>
                    </a:lnTo>
                    <a:lnTo>
                      <a:pt x="84" y="64"/>
                    </a:lnTo>
                    <a:lnTo>
                      <a:pt x="82" y="72"/>
                    </a:lnTo>
                    <a:lnTo>
                      <a:pt x="80" y="78"/>
                    </a:lnTo>
                    <a:lnTo>
                      <a:pt x="76" y="84"/>
                    </a:lnTo>
                    <a:lnTo>
                      <a:pt x="70" y="90"/>
                    </a:lnTo>
                    <a:lnTo>
                      <a:pt x="64" y="94"/>
                    </a:lnTo>
                    <a:lnTo>
                      <a:pt x="58" y="96"/>
                    </a:lnTo>
                    <a:lnTo>
                      <a:pt x="50" y="96"/>
                    </a:lnTo>
                    <a:lnTo>
                      <a:pt x="42" y="96"/>
                    </a:lnTo>
                    <a:lnTo>
                      <a:pt x="34" y="94"/>
                    </a:lnTo>
                    <a:lnTo>
                      <a:pt x="28" y="90"/>
                    </a:lnTo>
                    <a:lnTo>
                      <a:pt x="24" y="84"/>
                    </a:lnTo>
                    <a:lnTo>
                      <a:pt x="18" y="78"/>
                    </a:lnTo>
                    <a:lnTo>
                      <a:pt x="16" y="72"/>
                    </a:lnTo>
                    <a:lnTo>
                      <a:pt x="14" y="64"/>
                    </a:lnTo>
                    <a:lnTo>
                      <a:pt x="14" y="54"/>
                    </a:lnTo>
                    <a:lnTo>
                      <a:pt x="14" y="46"/>
                    </a:lnTo>
                    <a:lnTo>
                      <a:pt x="16" y="38"/>
                    </a:lnTo>
                    <a:lnTo>
                      <a:pt x="18" y="30"/>
                    </a:lnTo>
                    <a:lnTo>
                      <a:pt x="24" y="24"/>
                    </a:lnTo>
                    <a:lnTo>
                      <a:pt x="28" y="20"/>
                    </a:lnTo>
                    <a:lnTo>
                      <a:pt x="34" y="16"/>
                    </a:lnTo>
                    <a:lnTo>
                      <a:pt x="42" y="14"/>
                    </a:lnTo>
                    <a:lnTo>
                      <a:pt x="50" y="12"/>
                    </a:lnTo>
                    <a:lnTo>
                      <a:pt x="58" y="14"/>
                    </a:lnTo>
                    <a:lnTo>
                      <a:pt x="64" y="16"/>
                    </a:lnTo>
                    <a:lnTo>
                      <a:pt x="70" y="20"/>
                    </a:lnTo>
                    <a:lnTo>
                      <a:pt x="76" y="24"/>
                    </a:lnTo>
                    <a:lnTo>
                      <a:pt x="80" y="30"/>
                    </a:lnTo>
                    <a:lnTo>
                      <a:pt x="82" y="38"/>
                    </a:lnTo>
                    <a:lnTo>
                      <a:pt x="84" y="46"/>
                    </a:lnTo>
                    <a:lnTo>
                      <a:pt x="86" y="54"/>
                    </a:lnTo>
                    <a:close/>
                    <a:moveTo>
                      <a:pt x="100" y="54"/>
                    </a:moveTo>
                    <a:lnTo>
                      <a:pt x="100" y="54"/>
                    </a:lnTo>
                    <a:lnTo>
                      <a:pt x="100" y="46"/>
                    </a:lnTo>
                    <a:lnTo>
                      <a:pt x="98" y="36"/>
                    </a:lnTo>
                    <a:lnTo>
                      <a:pt x="94" y="28"/>
                    </a:lnTo>
                    <a:lnTo>
                      <a:pt x="88" y="18"/>
                    </a:lnTo>
                    <a:lnTo>
                      <a:pt x="82" y="12"/>
                    </a:lnTo>
                    <a:lnTo>
                      <a:pt x="74" y="6"/>
                    </a:lnTo>
                    <a:lnTo>
                      <a:pt x="62" y="2"/>
                    </a:lnTo>
                    <a:lnTo>
                      <a:pt x="50" y="0"/>
                    </a:lnTo>
                    <a:lnTo>
                      <a:pt x="36" y="2"/>
                    </a:lnTo>
                    <a:lnTo>
                      <a:pt x="26" y="6"/>
                    </a:lnTo>
                    <a:lnTo>
                      <a:pt x="16" y="12"/>
                    </a:lnTo>
                    <a:lnTo>
                      <a:pt x="10" y="18"/>
                    </a:lnTo>
                    <a:lnTo>
                      <a:pt x="4" y="28"/>
                    </a:lnTo>
                    <a:lnTo>
                      <a:pt x="2" y="36"/>
                    </a:lnTo>
                    <a:lnTo>
                      <a:pt x="0" y="46"/>
                    </a:lnTo>
                    <a:lnTo>
                      <a:pt x="0" y="54"/>
                    </a:lnTo>
                    <a:lnTo>
                      <a:pt x="0" y="64"/>
                    </a:lnTo>
                    <a:lnTo>
                      <a:pt x="2" y="72"/>
                    </a:lnTo>
                    <a:lnTo>
                      <a:pt x="4" y="82"/>
                    </a:lnTo>
                    <a:lnTo>
                      <a:pt x="10" y="90"/>
                    </a:lnTo>
                    <a:lnTo>
                      <a:pt x="16" y="98"/>
                    </a:lnTo>
                    <a:lnTo>
                      <a:pt x="26" y="104"/>
                    </a:lnTo>
                    <a:lnTo>
                      <a:pt x="36" y="108"/>
                    </a:lnTo>
                    <a:lnTo>
                      <a:pt x="50" y="108"/>
                    </a:lnTo>
                    <a:lnTo>
                      <a:pt x="62" y="108"/>
                    </a:lnTo>
                    <a:lnTo>
                      <a:pt x="74" y="104"/>
                    </a:lnTo>
                    <a:lnTo>
                      <a:pt x="82" y="98"/>
                    </a:lnTo>
                    <a:lnTo>
                      <a:pt x="88" y="90"/>
                    </a:lnTo>
                    <a:lnTo>
                      <a:pt x="94" y="82"/>
                    </a:lnTo>
                    <a:lnTo>
                      <a:pt x="98" y="72"/>
                    </a:lnTo>
                    <a:lnTo>
                      <a:pt x="100" y="64"/>
                    </a:lnTo>
                    <a:lnTo>
                      <a:pt x="100" y="54"/>
                    </a:lnTo>
                    <a:close/>
                  </a:path>
                </a:pathLst>
              </a:custGeom>
              <a:solidFill>
                <a:srgbClr val="000000"/>
              </a:solidFill>
              <a:ln w="9525">
                <a:noFill/>
                <a:round/>
                <a:headEnd/>
                <a:tailEnd/>
              </a:ln>
            </p:spPr>
            <p:txBody>
              <a:bodyPr/>
              <a:lstStyle/>
              <a:p>
                <a:pPr eaLnBrk="1" hangingPunct="1"/>
                <a:endParaRPr lang="fa-IR" sz="1800"/>
              </a:p>
            </p:txBody>
          </p:sp>
          <p:sp>
            <p:nvSpPr>
              <p:cNvPr id="387" name="Freeform 258"/>
              <p:cNvSpPr>
                <a:spLocks/>
              </p:cNvSpPr>
              <p:nvPr/>
            </p:nvSpPr>
            <p:spPr bwMode="auto">
              <a:xfrm>
                <a:off x="3516" y="1694"/>
                <a:ext cx="16" cy="38"/>
              </a:xfrm>
              <a:custGeom>
                <a:avLst/>
                <a:gdLst>
                  <a:gd name="T0" fmla="*/ 0 w 16"/>
                  <a:gd name="T1" fmla="*/ 16 h 38"/>
                  <a:gd name="T2" fmla="*/ 8 w 16"/>
                  <a:gd name="T3" fmla="*/ 16 h 38"/>
                  <a:gd name="T4" fmla="*/ 8 w 16"/>
                  <a:gd name="T5" fmla="*/ 16 h 38"/>
                  <a:gd name="T6" fmla="*/ 6 w 16"/>
                  <a:gd name="T7" fmla="*/ 26 h 38"/>
                  <a:gd name="T8" fmla="*/ 4 w 16"/>
                  <a:gd name="T9" fmla="*/ 30 h 38"/>
                  <a:gd name="T10" fmla="*/ 0 w 16"/>
                  <a:gd name="T11" fmla="*/ 30 h 38"/>
                  <a:gd name="T12" fmla="*/ 0 w 16"/>
                  <a:gd name="T13" fmla="*/ 38 h 38"/>
                  <a:gd name="T14" fmla="*/ 0 w 16"/>
                  <a:gd name="T15" fmla="*/ 38 h 38"/>
                  <a:gd name="T16" fmla="*/ 4 w 16"/>
                  <a:gd name="T17" fmla="*/ 36 h 38"/>
                  <a:gd name="T18" fmla="*/ 8 w 16"/>
                  <a:gd name="T19" fmla="*/ 34 h 38"/>
                  <a:gd name="T20" fmla="*/ 14 w 16"/>
                  <a:gd name="T21" fmla="*/ 26 h 38"/>
                  <a:gd name="T22" fmla="*/ 16 w 16"/>
                  <a:gd name="T23" fmla="*/ 14 h 38"/>
                  <a:gd name="T24" fmla="*/ 16 w 16"/>
                  <a:gd name="T25" fmla="*/ 0 h 38"/>
                  <a:gd name="T26" fmla="*/ 0 w 16"/>
                  <a:gd name="T27" fmla="*/ 0 h 38"/>
                  <a:gd name="T28" fmla="*/ 0 w 16"/>
                  <a:gd name="T29" fmla="*/ 16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38"/>
                  <a:gd name="T47" fmla="*/ 16 w 16"/>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38">
                    <a:moveTo>
                      <a:pt x="0" y="16"/>
                    </a:moveTo>
                    <a:lnTo>
                      <a:pt x="8" y="16"/>
                    </a:lnTo>
                    <a:lnTo>
                      <a:pt x="6" y="26"/>
                    </a:lnTo>
                    <a:lnTo>
                      <a:pt x="4" y="30"/>
                    </a:lnTo>
                    <a:lnTo>
                      <a:pt x="0" y="30"/>
                    </a:lnTo>
                    <a:lnTo>
                      <a:pt x="0" y="38"/>
                    </a:lnTo>
                    <a:lnTo>
                      <a:pt x="4" y="36"/>
                    </a:lnTo>
                    <a:lnTo>
                      <a:pt x="8" y="34"/>
                    </a:lnTo>
                    <a:lnTo>
                      <a:pt x="14" y="26"/>
                    </a:lnTo>
                    <a:lnTo>
                      <a:pt x="16" y="14"/>
                    </a:lnTo>
                    <a:lnTo>
                      <a:pt x="16" y="0"/>
                    </a:lnTo>
                    <a:lnTo>
                      <a:pt x="0" y="0"/>
                    </a:lnTo>
                    <a:lnTo>
                      <a:pt x="0" y="16"/>
                    </a:lnTo>
                    <a:close/>
                  </a:path>
                </a:pathLst>
              </a:custGeom>
              <a:solidFill>
                <a:srgbClr val="000000"/>
              </a:solidFill>
              <a:ln w="9525">
                <a:noFill/>
                <a:round/>
                <a:headEnd/>
                <a:tailEnd/>
              </a:ln>
            </p:spPr>
            <p:txBody>
              <a:bodyPr/>
              <a:lstStyle/>
              <a:p>
                <a:pPr eaLnBrk="1" hangingPunct="1"/>
                <a:endParaRPr lang="fa-IR" sz="1800"/>
              </a:p>
            </p:txBody>
          </p:sp>
          <p:sp>
            <p:nvSpPr>
              <p:cNvPr id="388" name="Freeform 259"/>
              <p:cNvSpPr>
                <a:spLocks/>
              </p:cNvSpPr>
              <p:nvPr/>
            </p:nvSpPr>
            <p:spPr bwMode="auto">
              <a:xfrm>
                <a:off x="3594" y="1606"/>
                <a:ext cx="82" cy="104"/>
              </a:xfrm>
              <a:custGeom>
                <a:avLst/>
                <a:gdLst>
                  <a:gd name="T0" fmla="*/ 68 w 82"/>
                  <a:gd name="T1" fmla="*/ 84 h 104"/>
                  <a:gd name="T2" fmla="*/ 68 w 82"/>
                  <a:gd name="T3" fmla="*/ 84 h 104"/>
                  <a:gd name="T4" fmla="*/ 16 w 82"/>
                  <a:gd name="T5" fmla="*/ 0 h 104"/>
                  <a:gd name="T6" fmla="*/ 0 w 82"/>
                  <a:gd name="T7" fmla="*/ 0 h 104"/>
                  <a:gd name="T8" fmla="*/ 0 w 82"/>
                  <a:gd name="T9" fmla="*/ 104 h 104"/>
                  <a:gd name="T10" fmla="*/ 14 w 82"/>
                  <a:gd name="T11" fmla="*/ 104 h 104"/>
                  <a:gd name="T12" fmla="*/ 14 w 82"/>
                  <a:gd name="T13" fmla="*/ 20 h 104"/>
                  <a:gd name="T14" fmla="*/ 14 w 82"/>
                  <a:gd name="T15" fmla="*/ 20 h 104"/>
                  <a:gd name="T16" fmla="*/ 66 w 82"/>
                  <a:gd name="T17" fmla="*/ 104 h 104"/>
                  <a:gd name="T18" fmla="*/ 82 w 82"/>
                  <a:gd name="T19" fmla="*/ 104 h 104"/>
                  <a:gd name="T20" fmla="*/ 82 w 82"/>
                  <a:gd name="T21" fmla="*/ 0 h 104"/>
                  <a:gd name="T22" fmla="*/ 68 w 82"/>
                  <a:gd name="T23" fmla="*/ 0 h 104"/>
                  <a:gd name="T24" fmla="*/ 68 w 82"/>
                  <a:gd name="T25" fmla="*/ 84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2"/>
                  <a:gd name="T40" fmla="*/ 0 h 104"/>
                  <a:gd name="T41" fmla="*/ 82 w 82"/>
                  <a:gd name="T42" fmla="*/ 104 h 1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2" h="104">
                    <a:moveTo>
                      <a:pt x="68" y="84"/>
                    </a:moveTo>
                    <a:lnTo>
                      <a:pt x="68" y="84"/>
                    </a:lnTo>
                    <a:lnTo>
                      <a:pt x="16" y="0"/>
                    </a:lnTo>
                    <a:lnTo>
                      <a:pt x="0" y="0"/>
                    </a:lnTo>
                    <a:lnTo>
                      <a:pt x="0" y="104"/>
                    </a:lnTo>
                    <a:lnTo>
                      <a:pt x="14" y="104"/>
                    </a:lnTo>
                    <a:lnTo>
                      <a:pt x="14" y="20"/>
                    </a:lnTo>
                    <a:lnTo>
                      <a:pt x="66" y="104"/>
                    </a:lnTo>
                    <a:lnTo>
                      <a:pt x="82" y="104"/>
                    </a:lnTo>
                    <a:lnTo>
                      <a:pt x="82" y="0"/>
                    </a:lnTo>
                    <a:lnTo>
                      <a:pt x="68" y="0"/>
                    </a:lnTo>
                    <a:lnTo>
                      <a:pt x="68" y="84"/>
                    </a:lnTo>
                    <a:close/>
                  </a:path>
                </a:pathLst>
              </a:custGeom>
              <a:solidFill>
                <a:srgbClr val="000000"/>
              </a:solidFill>
              <a:ln w="9525">
                <a:noFill/>
                <a:round/>
                <a:headEnd/>
                <a:tailEnd/>
              </a:ln>
            </p:spPr>
            <p:txBody>
              <a:bodyPr/>
              <a:lstStyle/>
              <a:p>
                <a:pPr eaLnBrk="1" hangingPunct="1"/>
                <a:endParaRPr lang="fa-IR" sz="1800"/>
              </a:p>
            </p:txBody>
          </p:sp>
          <p:sp>
            <p:nvSpPr>
              <p:cNvPr id="389" name="Freeform 260"/>
              <p:cNvSpPr>
                <a:spLocks noEditPoints="1"/>
              </p:cNvSpPr>
              <p:nvPr/>
            </p:nvSpPr>
            <p:spPr bwMode="auto">
              <a:xfrm>
                <a:off x="3692" y="1632"/>
                <a:ext cx="70" cy="80"/>
              </a:xfrm>
              <a:custGeom>
                <a:avLst/>
                <a:gdLst>
                  <a:gd name="T0" fmla="*/ 56 w 70"/>
                  <a:gd name="T1" fmla="*/ 54 h 80"/>
                  <a:gd name="T2" fmla="*/ 56 w 70"/>
                  <a:gd name="T3" fmla="*/ 54 h 80"/>
                  <a:gd name="T4" fmla="*/ 54 w 70"/>
                  <a:gd name="T5" fmla="*/ 60 h 80"/>
                  <a:gd name="T6" fmla="*/ 50 w 70"/>
                  <a:gd name="T7" fmla="*/ 64 h 80"/>
                  <a:gd name="T8" fmla="*/ 44 w 70"/>
                  <a:gd name="T9" fmla="*/ 68 h 80"/>
                  <a:gd name="T10" fmla="*/ 36 w 70"/>
                  <a:gd name="T11" fmla="*/ 70 h 80"/>
                  <a:gd name="T12" fmla="*/ 36 w 70"/>
                  <a:gd name="T13" fmla="*/ 70 h 80"/>
                  <a:gd name="T14" fmla="*/ 26 w 70"/>
                  <a:gd name="T15" fmla="*/ 68 h 80"/>
                  <a:gd name="T16" fmla="*/ 20 w 70"/>
                  <a:gd name="T17" fmla="*/ 62 h 80"/>
                  <a:gd name="T18" fmla="*/ 16 w 70"/>
                  <a:gd name="T19" fmla="*/ 56 h 80"/>
                  <a:gd name="T20" fmla="*/ 14 w 70"/>
                  <a:gd name="T21" fmla="*/ 44 h 80"/>
                  <a:gd name="T22" fmla="*/ 70 w 70"/>
                  <a:gd name="T23" fmla="*/ 44 h 80"/>
                  <a:gd name="T24" fmla="*/ 70 w 70"/>
                  <a:gd name="T25" fmla="*/ 44 h 80"/>
                  <a:gd name="T26" fmla="*/ 68 w 70"/>
                  <a:gd name="T27" fmla="*/ 26 h 80"/>
                  <a:gd name="T28" fmla="*/ 64 w 70"/>
                  <a:gd name="T29" fmla="*/ 18 h 80"/>
                  <a:gd name="T30" fmla="*/ 62 w 70"/>
                  <a:gd name="T31" fmla="*/ 12 h 80"/>
                  <a:gd name="T32" fmla="*/ 56 w 70"/>
                  <a:gd name="T33" fmla="*/ 8 h 80"/>
                  <a:gd name="T34" fmla="*/ 52 w 70"/>
                  <a:gd name="T35" fmla="*/ 4 h 80"/>
                  <a:gd name="T36" fmla="*/ 44 w 70"/>
                  <a:gd name="T37" fmla="*/ 2 h 80"/>
                  <a:gd name="T38" fmla="*/ 36 w 70"/>
                  <a:gd name="T39" fmla="*/ 0 h 80"/>
                  <a:gd name="T40" fmla="*/ 36 w 70"/>
                  <a:gd name="T41" fmla="*/ 0 h 80"/>
                  <a:gd name="T42" fmla="*/ 28 w 70"/>
                  <a:gd name="T43" fmla="*/ 2 h 80"/>
                  <a:gd name="T44" fmla="*/ 20 w 70"/>
                  <a:gd name="T45" fmla="*/ 4 h 80"/>
                  <a:gd name="T46" fmla="*/ 14 w 70"/>
                  <a:gd name="T47" fmla="*/ 8 h 80"/>
                  <a:gd name="T48" fmla="*/ 10 w 70"/>
                  <a:gd name="T49" fmla="*/ 12 h 80"/>
                  <a:gd name="T50" fmla="*/ 6 w 70"/>
                  <a:gd name="T51" fmla="*/ 18 h 80"/>
                  <a:gd name="T52" fmla="*/ 4 w 70"/>
                  <a:gd name="T53" fmla="*/ 26 h 80"/>
                  <a:gd name="T54" fmla="*/ 0 w 70"/>
                  <a:gd name="T55" fmla="*/ 42 h 80"/>
                  <a:gd name="T56" fmla="*/ 0 w 70"/>
                  <a:gd name="T57" fmla="*/ 42 h 80"/>
                  <a:gd name="T58" fmla="*/ 2 w 70"/>
                  <a:gd name="T59" fmla="*/ 50 h 80"/>
                  <a:gd name="T60" fmla="*/ 4 w 70"/>
                  <a:gd name="T61" fmla="*/ 58 h 80"/>
                  <a:gd name="T62" fmla="*/ 6 w 70"/>
                  <a:gd name="T63" fmla="*/ 64 h 80"/>
                  <a:gd name="T64" fmla="*/ 10 w 70"/>
                  <a:gd name="T65" fmla="*/ 70 h 80"/>
                  <a:gd name="T66" fmla="*/ 14 w 70"/>
                  <a:gd name="T67" fmla="*/ 74 h 80"/>
                  <a:gd name="T68" fmla="*/ 20 w 70"/>
                  <a:gd name="T69" fmla="*/ 78 h 80"/>
                  <a:gd name="T70" fmla="*/ 28 w 70"/>
                  <a:gd name="T71" fmla="*/ 80 h 80"/>
                  <a:gd name="T72" fmla="*/ 34 w 70"/>
                  <a:gd name="T73" fmla="*/ 80 h 80"/>
                  <a:gd name="T74" fmla="*/ 34 w 70"/>
                  <a:gd name="T75" fmla="*/ 80 h 80"/>
                  <a:gd name="T76" fmla="*/ 48 w 70"/>
                  <a:gd name="T77" fmla="*/ 78 h 80"/>
                  <a:gd name="T78" fmla="*/ 54 w 70"/>
                  <a:gd name="T79" fmla="*/ 76 h 80"/>
                  <a:gd name="T80" fmla="*/ 54 w 70"/>
                  <a:gd name="T81" fmla="*/ 76 h 80"/>
                  <a:gd name="T82" fmla="*/ 60 w 70"/>
                  <a:gd name="T83" fmla="*/ 70 h 80"/>
                  <a:gd name="T84" fmla="*/ 66 w 70"/>
                  <a:gd name="T85" fmla="*/ 64 h 80"/>
                  <a:gd name="T86" fmla="*/ 68 w 70"/>
                  <a:gd name="T87" fmla="*/ 54 h 80"/>
                  <a:gd name="T88" fmla="*/ 56 w 70"/>
                  <a:gd name="T89" fmla="*/ 54 h 80"/>
                  <a:gd name="T90" fmla="*/ 14 w 70"/>
                  <a:gd name="T91" fmla="*/ 34 h 80"/>
                  <a:gd name="T92" fmla="*/ 14 w 70"/>
                  <a:gd name="T93" fmla="*/ 34 h 80"/>
                  <a:gd name="T94" fmla="*/ 16 w 70"/>
                  <a:gd name="T95" fmla="*/ 26 h 80"/>
                  <a:gd name="T96" fmla="*/ 20 w 70"/>
                  <a:gd name="T97" fmla="*/ 18 h 80"/>
                  <a:gd name="T98" fmla="*/ 28 w 70"/>
                  <a:gd name="T99" fmla="*/ 14 h 80"/>
                  <a:gd name="T100" fmla="*/ 36 w 70"/>
                  <a:gd name="T101" fmla="*/ 12 h 80"/>
                  <a:gd name="T102" fmla="*/ 36 w 70"/>
                  <a:gd name="T103" fmla="*/ 12 h 80"/>
                  <a:gd name="T104" fmla="*/ 44 w 70"/>
                  <a:gd name="T105" fmla="*/ 14 h 80"/>
                  <a:gd name="T106" fmla="*/ 52 w 70"/>
                  <a:gd name="T107" fmla="*/ 18 h 80"/>
                  <a:gd name="T108" fmla="*/ 54 w 70"/>
                  <a:gd name="T109" fmla="*/ 26 h 80"/>
                  <a:gd name="T110" fmla="*/ 56 w 70"/>
                  <a:gd name="T111" fmla="*/ 34 h 80"/>
                  <a:gd name="T112" fmla="*/ 14 w 70"/>
                  <a:gd name="T113" fmla="*/ 34 h 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0"/>
                  <a:gd name="T172" fmla="*/ 0 h 80"/>
                  <a:gd name="T173" fmla="*/ 70 w 70"/>
                  <a:gd name="T174" fmla="*/ 80 h 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0" h="80">
                    <a:moveTo>
                      <a:pt x="56" y="54"/>
                    </a:moveTo>
                    <a:lnTo>
                      <a:pt x="56" y="54"/>
                    </a:lnTo>
                    <a:lnTo>
                      <a:pt x="54" y="60"/>
                    </a:lnTo>
                    <a:lnTo>
                      <a:pt x="50" y="64"/>
                    </a:lnTo>
                    <a:lnTo>
                      <a:pt x="44" y="68"/>
                    </a:lnTo>
                    <a:lnTo>
                      <a:pt x="36" y="70"/>
                    </a:lnTo>
                    <a:lnTo>
                      <a:pt x="26" y="68"/>
                    </a:lnTo>
                    <a:lnTo>
                      <a:pt x="20" y="62"/>
                    </a:lnTo>
                    <a:lnTo>
                      <a:pt x="16" y="56"/>
                    </a:lnTo>
                    <a:lnTo>
                      <a:pt x="14" y="44"/>
                    </a:lnTo>
                    <a:lnTo>
                      <a:pt x="70" y="44"/>
                    </a:lnTo>
                    <a:lnTo>
                      <a:pt x="68" y="26"/>
                    </a:lnTo>
                    <a:lnTo>
                      <a:pt x="64" y="18"/>
                    </a:lnTo>
                    <a:lnTo>
                      <a:pt x="62" y="12"/>
                    </a:lnTo>
                    <a:lnTo>
                      <a:pt x="56" y="8"/>
                    </a:lnTo>
                    <a:lnTo>
                      <a:pt x="52" y="4"/>
                    </a:lnTo>
                    <a:lnTo>
                      <a:pt x="44" y="2"/>
                    </a:lnTo>
                    <a:lnTo>
                      <a:pt x="36" y="0"/>
                    </a:lnTo>
                    <a:lnTo>
                      <a:pt x="28" y="2"/>
                    </a:lnTo>
                    <a:lnTo>
                      <a:pt x="20" y="4"/>
                    </a:lnTo>
                    <a:lnTo>
                      <a:pt x="14" y="8"/>
                    </a:lnTo>
                    <a:lnTo>
                      <a:pt x="10" y="12"/>
                    </a:lnTo>
                    <a:lnTo>
                      <a:pt x="6" y="18"/>
                    </a:lnTo>
                    <a:lnTo>
                      <a:pt x="4" y="26"/>
                    </a:lnTo>
                    <a:lnTo>
                      <a:pt x="0" y="42"/>
                    </a:lnTo>
                    <a:lnTo>
                      <a:pt x="2" y="50"/>
                    </a:lnTo>
                    <a:lnTo>
                      <a:pt x="4" y="58"/>
                    </a:lnTo>
                    <a:lnTo>
                      <a:pt x="6" y="64"/>
                    </a:lnTo>
                    <a:lnTo>
                      <a:pt x="10" y="70"/>
                    </a:lnTo>
                    <a:lnTo>
                      <a:pt x="14" y="74"/>
                    </a:lnTo>
                    <a:lnTo>
                      <a:pt x="20" y="78"/>
                    </a:lnTo>
                    <a:lnTo>
                      <a:pt x="28" y="80"/>
                    </a:lnTo>
                    <a:lnTo>
                      <a:pt x="34" y="80"/>
                    </a:lnTo>
                    <a:lnTo>
                      <a:pt x="48" y="78"/>
                    </a:lnTo>
                    <a:lnTo>
                      <a:pt x="54" y="76"/>
                    </a:lnTo>
                    <a:lnTo>
                      <a:pt x="60" y="70"/>
                    </a:lnTo>
                    <a:lnTo>
                      <a:pt x="66" y="64"/>
                    </a:lnTo>
                    <a:lnTo>
                      <a:pt x="68" y="54"/>
                    </a:lnTo>
                    <a:lnTo>
                      <a:pt x="56" y="54"/>
                    </a:lnTo>
                    <a:close/>
                    <a:moveTo>
                      <a:pt x="14" y="34"/>
                    </a:moveTo>
                    <a:lnTo>
                      <a:pt x="14" y="34"/>
                    </a:lnTo>
                    <a:lnTo>
                      <a:pt x="16" y="26"/>
                    </a:lnTo>
                    <a:lnTo>
                      <a:pt x="20" y="18"/>
                    </a:lnTo>
                    <a:lnTo>
                      <a:pt x="28" y="14"/>
                    </a:lnTo>
                    <a:lnTo>
                      <a:pt x="36" y="12"/>
                    </a:lnTo>
                    <a:lnTo>
                      <a:pt x="44" y="14"/>
                    </a:lnTo>
                    <a:lnTo>
                      <a:pt x="52" y="18"/>
                    </a:lnTo>
                    <a:lnTo>
                      <a:pt x="54" y="26"/>
                    </a:lnTo>
                    <a:lnTo>
                      <a:pt x="56" y="34"/>
                    </a:lnTo>
                    <a:lnTo>
                      <a:pt x="14" y="34"/>
                    </a:lnTo>
                    <a:close/>
                  </a:path>
                </a:pathLst>
              </a:custGeom>
              <a:solidFill>
                <a:srgbClr val="000000"/>
              </a:solidFill>
              <a:ln w="9525">
                <a:noFill/>
                <a:round/>
                <a:headEnd/>
                <a:tailEnd/>
              </a:ln>
            </p:spPr>
            <p:txBody>
              <a:bodyPr/>
              <a:lstStyle/>
              <a:p>
                <a:pPr eaLnBrk="1" hangingPunct="1"/>
                <a:endParaRPr lang="fa-IR" sz="1800"/>
              </a:p>
            </p:txBody>
          </p:sp>
          <p:sp>
            <p:nvSpPr>
              <p:cNvPr id="390" name="Freeform 261"/>
              <p:cNvSpPr>
                <a:spLocks/>
              </p:cNvSpPr>
              <p:nvPr/>
            </p:nvSpPr>
            <p:spPr bwMode="auto">
              <a:xfrm>
                <a:off x="3770" y="1614"/>
                <a:ext cx="34" cy="98"/>
              </a:xfrm>
              <a:custGeom>
                <a:avLst/>
                <a:gdLst>
                  <a:gd name="T0" fmla="*/ 34 w 34"/>
                  <a:gd name="T1" fmla="*/ 32 h 98"/>
                  <a:gd name="T2" fmla="*/ 34 w 34"/>
                  <a:gd name="T3" fmla="*/ 20 h 98"/>
                  <a:gd name="T4" fmla="*/ 22 w 34"/>
                  <a:gd name="T5" fmla="*/ 20 h 98"/>
                  <a:gd name="T6" fmla="*/ 22 w 34"/>
                  <a:gd name="T7" fmla="*/ 0 h 98"/>
                  <a:gd name="T8" fmla="*/ 10 w 34"/>
                  <a:gd name="T9" fmla="*/ 0 h 98"/>
                  <a:gd name="T10" fmla="*/ 10 w 34"/>
                  <a:gd name="T11" fmla="*/ 20 h 98"/>
                  <a:gd name="T12" fmla="*/ 0 w 34"/>
                  <a:gd name="T13" fmla="*/ 20 h 98"/>
                  <a:gd name="T14" fmla="*/ 0 w 34"/>
                  <a:gd name="T15" fmla="*/ 32 h 98"/>
                  <a:gd name="T16" fmla="*/ 10 w 34"/>
                  <a:gd name="T17" fmla="*/ 32 h 98"/>
                  <a:gd name="T18" fmla="*/ 10 w 34"/>
                  <a:gd name="T19" fmla="*/ 80 h 98"/>
                  <a:gd name="T20" fmla="*/ 10 w 34"/>
                  <a:gd name="T21" fmla="*/ 80 h 98"/>
                  <a:gd name="T22" fmla="*/ 10 w 34"/>
                  <a:gd name="T23" fmla="*/ 88 h 98"/>
                  <a:gd name="T24" fmla="*/ 12 w 34"/>
                  <a:gd name="T25" fmla="*/ 92 h 98"/>
                  <a:gd name="T26" fmla="*/ 16 w 34"/>
                  <a:gd name="T27" fmla="*/ 96 h 98"/>
                  <a:gd name="T28" fmla="*/ 24 w 34"/>
                  <a:gd name="T29" fmla="*/ 98 h 98"/>
                  <a:gd name="T30" fmla="*/ 24 w 34"/>
                  <a:gd name="T31" fmla="*/ 98 h 98"/>
                  <a:gd name="T32" fmla="*/ 34 w 34"/>
                  <a:gd name="T33" fmla="*/ 96 h 98"/>
                  <a:gd name="T34" fmla="*/ 34 w 34"/>
                  <a:gd name="T35" fmla="*/ 86 h 98"/>
                  <a:gd name="T36" fmla="*/ 30 w 34"/>
                  <a:gd name="T37" fmla="*/ 86 h 98"/>
                  <a:gd name="T38" fmla="*/ 30 w 34"/>
                  <a:gd name="T39" fmla="*/ 86 h 98"/>
                  <a:gd name="T40" fmla="*/ 24 w 34"/>
                  <a:gd name="T41" fmla="*/ 86 h 98"/>
                  <a:gd name="T42" fmla="*/ 22 w 34"/>
                  <a:gd name="T43" fmla="*/ 84 h 98"/>
                  <a:gd name="T44" fmla="*/ 22 w 34"/>
                  <a:gd name="T45" fmla="*/ 80 h 98"/>
                  <a:gd name="T46" fmla="*/ 22 w 34"/>
                  <a:gd name="T47" fmla="*/ 32 h 98"/>
                  <a:gd name="T48" fmla="*/ 34 w 34"/>
                  <a:gd name="T49" fmla="*/ 32 h 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98"/>
                  <a:gd name="T77" fmla="*/ 34 w 34"/>
                  <a:gd name="T78" fmla="*/ 98 h 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98">
                    <a:moveTo>
                      <a:pt x="34" y="32"/>
                    </a:moveTo>
                    <a:lnTo>
                      <a:pt x="34" y="20"/>
                    </a:lnTo>
                    <a:lnTo>
                      <a:pt x="22" y="20"/>
                    </a:lnTo>
                    <a:lnTo>
                      <a:pt x="22" y="0"/>
                    </a:lnTo>
                    <a:lnTo>
                      <a:pt x="10" y="0"/>
                    </a:lnTo>
                    <a:lnTo>
                      <a:pt x="10" y="20"/>
                    </a:lnTo>
                    <a:lnTo>
                      <a:pt x="0" y="20"/>
                    </a:lnTo>
                    <a:lnTo>
                      <a:pt x="0" y="32"/>
                    </a:lnTo>
                    <a:lnTo>
                      <a:pt x="10" y="32"/>
                    </a:lnTo>
                    <a:lnTo>
                      <a:pt x="10" y="80"/>
                    </a:lnTo>
                    <a:lnTo>
                      <a:pt x="10" y="88"/>
                    </a:lnTo>
                    <a:lnTo>
                      <a:pt x="12" y="92"/>
                    </a:lnTo>
                    <a:lnTo>
                      <a:pt x="16" y="96"/>
                    </a:lnTo>
                    <a:lnTo>
                      <a:pt x="24" y="98"/>
                    </a:lnTo>
                    <a:lnTo>
                      <a:pt x="34" y="96"/>
                    </a:lnTo>
                    <a:lnTo>
                      <a:pt x="34" y="86"/>
                    </a:lnTo>
                    <a:lnTo>
                      <a:pt x="30" y="86"/>
                    </a:lnTo>
                    <a:lnTo>
                      <a:pt x="24" y="86"/>
                    </a:lnTo>
                    <a:lnTo>
                      <a:pt x="22" y="84"/>
                    </a:lnTo>
                    <a:lnTo>
                      <a:pt x="22" y="80"/>
                    </a:lnTo>
                    <a:lnTo>
                      <a:pt x="22" y="32"/>
                    </a:lnTo>
                    <a:lnTo>
                      <a:pt x="34" y="32"/>
                    </a:lnTo>
                    <a:close/>
                  </a:path>
                </a:pathLst>
              </a:custGeom>
              <a:solidFill>
                <a:srgbClr val="000000"/>
              </a:solidFill>
              <a:ln w="9525">
                <a:noFill/>
                <a:round/>
                <a:headEnd/>
                <a:tailEnd/>
              </a:ln>
            </p:spPr>
            <p:txBody>
              <a:bodyPr/>
              <a:lstStyle/>
              <a:p>
                <a:pPr eaLnBrk="1" hangingPunct="1"/>
                <a:endParaRPr lang="fa-IR" sz="1800"/>
              </a:p>
            </p:txBody>
          </p:sp>
          <p:sp>
            <p:nvSpPr>
              <p:cNvPr id="391" name="Freeform 262"/>
              <p:cNvSpPr>
                <a:spLocks/>
              </p:cNvSpPr>
              <p:nvPr/>
            </p:nvSpPr>
            <p:spPr bwMode="auto">
              <a:xfrm>
                <a:off x="3810" y="1634"/>
                <a:ext cx="98" cy="76"/>
              </a:xfrm>
              <a:custGeom>
                <a:avLst/>
                <a:gdLst>
                  <a:gd name="T0" fmla="*/ 48 w 98"/>
                  <a:gd name="T1" fmla="*/ 18 h 76"/>
                  <a:gd name="T2" fmla="*/ 48 w 98"/>
                  <a:gd name="T3" fmla="*/ 18 h 76"/>
                  <a:gd name="T4" fmla="*/ 64 w 98"/>
                  <a:gd name="T5" fmla="*/ 76 h 76"/>
                  <a:gd name="T6" fmla="*/ 78 w 98"/>
                  <a:gd name="T7" fmla="*/ 76 h 76"/>
                  <a:gd name="T8" fmla="*/ 98 w 98"/>
                  <a:gd name="T9" fmla="*/ 0 h 76"/>
                  <a:gd name="T10" fmla="*/ 86 w 98"/>
                  <a:gd name="T11" fmla="*/ 0 h 76"/>
                  <a:gd name="T12" fmla="*/ 72 w 98"/>
                  <a:gd name="T13" fmla="*/ 60 h 76"/>
                  <a:gd name="T14" fmla="*/ 70 w 98"/>
                  <a:gd name="T15" fmla="*/ 60 h 76"/>
                  <a:gd name="T16" fmla="*/ 56 w 98"/>
                  <a:gd name="T17" fmla="*/ 0 h 76"/>
                  <a:gd name="T18" fmla="*/ 42 w 98"/>
                  <a:gd name="T19" fmla="*/ 0 h 76"/>
                  <a:gd name="T20" fmla="*/ 28 w 98"/>
                  <a:gd name="T21" fmla="*/ 60 h 76"/>
                  <a:gd name="T22" fmla="*/ 28 w 98"/>
                  <a:gd name="T23" fmla="*/ 60 h 76"/>
                  <a:gd name="T24" fmla="*/ 12 w 98"/>
                  <a:gd name="T25" fmla="*/ 0 h 76"/>
                  <a:gd name="T26" fmla="*/ 0 w 98"/>
                  <a:gd name="T27" fmla="*/ 0 h 76"/>
                  <a:gd name="T28" fmla="*/ 20 w 98"/>
                  <a:gd name="T29" fmla="*/ 76 h 76"/>
                  <a:gd name="T30" fmla="*/ 34 w 98"/>
                  <a:gd name="T31" fmla="*/ 76 h 76"/>
                  <a:gd name="T32" fmla="*/ 48 w 98"/>
                  <a:gd name="T33" fmla="*/ 18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76"/>
                  <a:gd name="T53" fmla="*/ 98 w 98"/>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76">
                    <a:moveTo>
                      <a:pt x="48" y="18"/>
                    </a:moveTo>
                    <a:lnTo>
                      <a:pt x="48" y="18"/>
                    </a:lnTo>
                    <a:lnTo>
                      <a:pt x="64" y="76"/>
                    </a:lnTo>
                    <a:lnTo>
                      <a:pt x="78" y="76"/>
                    </a:lnTo>
                    <a:lnTo>
                      <a:pt x="98" y="0"/>
                    </a:lnTo>
                    <a:lnTo>
                      <a:pt x="86" y="0"/>
                    </a:lnTo>
                    <a:lnTo>
                      <a:pt x="72" y="60"/>
                    </a:lnTo>
                    <a:lnTo>
                      <a:pt x="70" y="60"/>
                    </a:lnTo>
                    <a:lnTo>
                      <a:pt x="56" y="0"/>
                    </a:lnTo>
                    <a:lnTo>
                      <a:pt x="42" y="0"/>
                    </a:lnTo>
                    <a:lnTo>
                      <a:pt x="28" y="60"/>
                    </a:lnTo>
                    <a:lnTo>
                      <a:pt x="12" y="0"/>
                    </a:lnTo>
                    <a:lnTo>
                      <a:pt x="0" y="0"/>
                    </a:lnTo>
                    <a:lnTo>
                      <a:pt x="20" y="76"/>
                    </a:lnTo>
                    <a:lnTo>
                      <a:pt x="34" y="76"/>
                    </a:lnTo>
                    <a:lnTo>
                      <a:pt x="48" y="18"/>
                    </a:lnTo>
                    <a:close/>
                  </a:path>
                </a:pathLst>
              </a:custGeom>
              <a:solidFill>
                <a:srgbClr val="000000"/>
              </a:solidFill>
              <a:ln w="9525">
                <a:noFill/>
                <a:round/>
                <a:headEnd/>
                <a:tailEnd/>
              </a:ln>
            </p:spPr>
            <p:txBody>
              <a:bodyPr/>
              <a:lstStyle/>
              <a:p>
                <a:pPr eaLnBrk="1" hangingPunct="1"/>
                <a:endParaRPr lang="fa-IR" sz="1800"/>
              </a:p>
            </p:txBody>
          </p:sp>
          <p:sp>
            <p:nvSpPr>
              <p:cNvPr id="392" name="Freeform 263"/>
              <p:cNvSpPr>
                <a:spLocks noEditPoints="1"/>
              </p:cNvSpPr>
              <p:nvPr/>
            </p:nvSpPr>
            <p:spPr bwMode="auto">
              <a:xfrm>
                <a:off x="3914" y="1632"/>
                <a:ext cx="70" cy="80"/>
              </a:xfrm>
              <a:custGeom>
                <a:avLst/>
                <a:gdLst>
                  <a:gd name="T0" fmla="*/ 0 w 70"/>
                  <a:gd name="T1" fmla="*/ 40 h 80"/>
                  <a:gd name="T2" fmla="*/ 6 w 70"/>
                  <a:gd name="T3" fmla="*/ 62 h 80"/>
                  <a:gd name="T4" fmla="*/ 14 w 70"/>
                  <a:gd name="T5" fmla="*/ 72 h 80"/>
                  <a:gd name="T6" fmla="*/ 26 w 70"/>
                  <a:gd name="T7" fmla="*/ 80 h 80"/>
                  <a:gd name="T8" fmla="*/ 36 w 70"/>
                  <a:gd name="T9" fmla="*/ 80 h 80"/>
                  <a:gd name="T10" fmla="*/ 50 w 70"/>
                  <a:gd name="T11" fmla="*/ 76 h 80"/>
                  <a:gd name="T12" fmla="*/ 62 w 70"/>
                  <a:gd name="T13" fmla="*/ 68 h 80"/>
                  <a:gd name="T14" fmla="*/ 68 w 70"/>
                  <a:gd name="T15" fmla="*/ 54 h 80"/>
                  <a:gd name="T16" fmla="*/ 70 w 70"/>
                  <a:gd name="T17" fmla="*/ 40 h 80"/>
                  <a:gd name="T18" fmla="*/ 66 w 70"/>
                  <a:gd name="T19" fmla="*/ 20 h 80"/>
                  <a:gd name="T20" fmla="*/ 56 w 70"/>
                  <a:gd name="T21" fmla="*/ 8 h 80"/>
                  <a:gd name="T22" fmla="*/ 44 w 70"/>
                  <a:gd name="T23" fmla="*/ 2 h 80"/>
                  <a:gd name="T24" fmla="*/ 36 w 70"/>
                  <a:gd name="T25" fmla="*/ 0 h 80"/>
                  <a:gd name="T26" fmla="*/ 20 w 70"/>
                  <a:gd name="T27" fmla="*/ 4 h 80"/>
                  <a:gd name="T28" fmla="*/ 8 w 70"/>
                  <a:gd name="T29" fmla="*/ 14 h 80"/>
                  <a:gd name="T30" fmla="*/ 2 w 70"/>
                  <a:gd name="T31" fmla="*/ 26 h 80"/>
                  <a:gd name="T32" fmla="*/ 0 w 70"/>
                  <a:gd name="T33" fmla="*/ 40 h 80"/>
                  <a:gd name="T34" fmla="*/ 14 w 70"/>
                  <a:gd name="T35" fmla="*/ 40 h 80"/>
                  <a:gd name="T36" fmla="*/ 18 w 70"/>
                  <a:gd name="T37" fmla="*/ 22 h 80"/>
                  <a:gd name="T38" fmla="*/ 24 w 70"/>
                  <a:gd name="T39" fmla="*/ 14 h 80"/>
                  <a:gd name="T40" fmla="*/ 36 w 70"/>
                  <a:gd name="T41" fmla="*/ 12 h 80"/>
                  <a:gd name="T42" fmla="*/ 42 w 70"/>
                  <a:gd name="T43" fmla="*/ 12 h 80"/>
                  <a:gd name="T44" fmla="*/ 50 w 70"/>
                  <a:gd name="T45" fmla="*/ 18 h 80"/>
                  <a:gd name="T46" fmla="*/ 56 w 70"/>
                  <a:gd name="T47" fmla="*/ 32 h 80"/>
                  <a:gd name="T48" fmla="*/ 58 w 70"/>
                  <a:gd name="T49" fmla="*/ 40 h 80"/>
                  <a:gd name="T50" fmla="*/ 52 w 70"/>
                  <a:gd name="T51" fmla="*/ 58 h 80"/>
                  <a:gd name="T52" fmla="*/ 46 w 70"/>
                  <a:gd name="T53" fmla="*/ 66 h 80"/>
                  <a:gd name="T54" fmla="*/ 36 w 70"/>
                  <a:gd name="T55" fmla="*/ 70 h 80"/>
                  <a:gd name="T56" fmla="*/ 30 w 70"/>
                  <a:gd name="T57" fmla="*/ 68 h 80"/>
                  <a:gd name="T58" fmla="*/ 20 w 70"/>
                  <a:gd name="T59" fmla="*/ 62 h 80"/>
                  <a:gd name="T60" fmla="*/ 14 w 70"/>
                  <a:gd name="T61" fmla="*/ 50 h 80"/>
                  <a:gd name="T62" fmla="*/ 14 w 70"/>
                  <a:gd name="T63" fmla="*/ 40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
                  <a:gd name="T97" fmla="*/ 0 h 80"/>
                  <a:gd name="T98" fmla="*/ 70 w 70"/>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 h="80">
                    <a:moveTo>
                      <a:pt x="0" y="40"/>
                    </a:moveTo>
                    <a:lnTo>
                      <a:pt x="0" y="40"/>
                    </a:lnTo>
                    <a:lnTo>
                      <a:pt x="2" y="54"/>
                    </a:lnTo>
                    <a:lnTo>
                      <a:pt x="6" y="62"/>
                    </a:lnTo>
                    <a:lnTo>
                      <a:pt x="8" y="68"/>
                    </a:lnTo>
                    <a:lnTo>
                      <a:pt x="14" y="72"/>
                    </a:lnTo>
                    <a:lnTo>
                      <a:pt x="20" y="76"/>
                    </a:lnTo>
                    <a:lnTo>
                      <a:pt x="26" y="80"/>
                    </a:lnTo>
                    <a:lnTo>
                      <a:pt x="36" y="80"/>
                    </a:lnTo>
                    <a:lnTo>
                      <a:pt x="44" y="80"/>
                    </a:lnTo>
                    <a:lnTo>
                      <a:pt x="50" y="76"/>
                    </a:lnTo>
                    <a:lnTo>
                      <a:pt x="56" y="72"/>
                    </a:lnTo>
                    <a:lnTo>
                      <a:pt x="62" y="68"/>
                    </a:lnTo>
                    <a:lnTo>
                      <a:pt x="66" y="62"/>
                    </a:lnTo>
                    <a:lnTo>
                      <a:pt x="68" y="54"/>
                    </a:lnTo>
                    <a:lnTo>
                      <a:pt x="70" y="40"/>
                    </a:lnTo>
                    <a:lnTo>
                      <a:pt x="68" y="26"/>
                    </a:lnTo>
                    <a:lnTo>
                      <a:pt x="66" y="20"/>
                    </a:lnTo>
                    <a:lnTo>
                      <a:pt x="62" y="14"/>
                    </a:lnTo>
                    <a:lnTo>
                      <a:pt x="56" y="8"/>
                    </a:lnTo>
                    <a:lnTo>
                      <a:pt x="50" y="4"/>
                    </a:lnTo>
                    <a:lnTo>
                      <a:pt x="44" y="2"/>
                    </a:lnTo>
                    <a:lnTo>
                      <a:pt x="36" y="0"/>
                    </a:lnTo>
                    <a:lnTo>
                      <a:pt x="26" y="2"/>
                    </a:lnTo>
                    <a:lnTo>
                      <a:pt x="20" y="4"/>
                    </a:lnTo>
                    <a:lnTo>
                      <a:pt x="14" y="8"/>
                    </a:lnTo>
                    <a:lnTo>
                      <a:pt x="8" y="14"/>
                    </a:lnTo>
                    <a:lnTo>
                      <a:pt x="6" y="20"/>
                    </a:lnTo>
                    <a:lnTo>
                      <a:pt x="2" y="26"/>
                    </a:lnTo>
                    <a:lnTo>
                      <a:pt x="0" y="40"/>
                    </a:lnTo>
                    <a:close/>
                    <a:moveTo>
                      <a:pt x="14" y="40"/>
                    </a:moveTo>
                    <a:lnTo>
                      <a:pt x="14" y="40"/>
                    </a:lnTo>
                    <a:lnTo>
                      <a:pt x="14" y="32"/>
                    </a:lnTo>
                    <a:lnTo>
                      <a:pt x="18" y="22"/>
                    </a:lnTo>
                    <a:lnTo>
                      <a:pt x="20" y="18"/>
                    </a:lnTo>
                    <a:lnTo>
                      <a:pt x="24" y="14"/>
                    </a:lnTo>
                    <a:lnTo>
                      <a:pt x="30" y="12"/>
                    </a:lnTo>
                    <a:lnTo>
                      <a:pt x="36" y="12"/>
                    </a:lnTo>
                    <a:lnTo>
                      <a:pt x="42" y="12"/>
                    </a:lnTo>
                    <a:lnTo>
                      <a:pt x="46" y="14"/>
                    </a:lnTo>
                    <a:lnTo>
                      <a:pt x="50" y="18"/>
                    </a:lnTo>
                    <a:lnTo>
                      <a:pt x="52" y="22"/>
                    </a:lnTo>
                    <a:lnTo>
                      <a:pt x="56" y="32"/>
                    </a:lnTo>
                    <a:lnTo>
                      <a:pt x="58" y="40"/>
                    </a:lnTo>
                    <a:lnTo>
                      <a:pt x="56" y="50"/>
                    </a:lnTo>
                    <a:lnTo>
                      <a:pt x="52" y="58"/>
                    </a:lnTo>
                    <a:lnTo>
                      <a:pt x="50" y="62"/>
                    </a:lnTo>
                    <a:lnTo>
                      <a:pt x="46" y="66"/>
                    </a:lnTo>
                    <a:lnTo>
                      <a:pt x="42" y="68"/>
                    </a:lnTo>
                    <a:lnTo>
                      <a:pt x="36" y="70"/>
                    </a:lnTo>
                    <a:lnTo>
                      <a:pt x="30" y="68"/>
                    </a:lnTo>
                    <a:lnTo>
                      <a:pt x="24" y="66"/>
                    </a:lnTo>
                    <a:lnTo>
                      <a:pt x="20" y="62"/>
                    </a:lnTo>
                    <a:lnTo>
                      <a:pt x="18" y="58"/>
                    </a:lnTo>
                    <a:lnTo>
                      <a:pt x="14" y="50"/>
                    </a:lnTo>
                    <a:lnTo>
                      <a:pt x="14" y="40"/>
                    </a:lnTo>
                    <a:close/>
                  </a:path>
                </a:pathLst>
              </a:custGeom>
              <a:solidFill>
                <a:srgbClr val="000000"/>
              </a:solidFill>
              <a:ln w="9525">
                <a:noFill/>
                <a:round/>
                <a:headEnd/>
                <a:tailEnd/>
              </a:ln>
            </p:spPr>
            <p:txBody>
              <a:bodyPr/>
              <a:lstStyle/>
              <a:p>
                <a:pPr eaLnBrk="1" hangingPunct="1"/>
                <a:endParaRPr lang="fa-IR" sz="1800"/>
              </a:p>
            </p:txBody>
          </p:sp>
          <p:sp>
            <p:nvSpPr>
              <p:cNvPr id="393" name="Freeform 264"/>
              <p:cNvSpPr>
                <a:spLocks/>
              </p:cNvSpPr>
              <p:nvPr/>
            </p:nvSpPr>
            <p:spPr bwMode="auto">
              <a:xfrm>
                <a:off x="4000" y="1632"/>
                <a:ext cx="36" cy="78"/>
              </a:xfrm>
              <a:custGeom>
                <a:avLst/>
                <a:gdLst>
                  <a:gd name="T0" fmla="*/ 12 w 36"/>
                  <a:gd name="T1" fmla="*/ 34 h 78"/>
                  <a:gd name="T2" fmla="*/ 12 w 36"/>
                  <a:gd name="T3" fmla="*/ 34 h 78"/>
                  <a:gd name="T4" fmla="*/ 14 w 36"/>
                  <a:gd name="T5" fmla="*/ 26 h 78"/>
                  <a:gd name="T6" fmla="*/ 18 w 36"/>
                  <a:gd name="T7" fmla="*/ 20 h 78"/>
                  <a:gd name="T8" fmla="*/ 24 w 36"/>
                  <a:gd name="T9" fmla="*/ 16 h 78"/>
                  <a:gd name="T10" fmla="*/ 32 w 36"/>
                  <a:gd name="T11" fmla="*/ 14 h 78"/>
                  <a:gd name="T12" fmla="*/ 36 w 36"/>
                  <a:gd name="T13" fmla="*/ 14 h 78"/>
                  <a:gd name="T14" fmla="*/ 36 w 36"/>
                  <a:gd name="T15" fmla="*/ 2 h 78"/>
                  <a:gd name="T16" fmla="*/ 36 w 36"/>
                  <a:gd name="T17" fmla="*/ 2 h 78"/>
                  <a:gd name="T18" fmla="*/ 34 w 36"/>
                  <a:gd name="T19" fmla="*/ 0 h 78"/>
                  <a:gd name="T20" fmla="*/ 34 w 36"/>
                  <a:gd name="T21" fmla="*/ 0 h 78"/>
                  <a:gd name="T22" fmla="*/ 26 w 36"/>
                  <a:gd name="T23" fmla="*/ 2 h 78"/>
                  <a:gd name="T24" fmla="*/ 22 w 36"/>
                  <a:gd name="T25" fmla="*/ 4 h 78"/>
                  <a:gd name="T26" fmla="*/ 16 w 36"/>
                  <a:gd name="T27" fmla="*/ 10 h 78"/>
                  <a:gd name="T28" fmla="*/ 12 w 36"/>
                  <a:gd name="T29" fmla="*/ 16 h 78"/>
                  <a:gd name="T30" fmla="*/ 12 w 36"/>
                  <a:gd name="T31" fmla="*/ 16 h 78"/>
                  <a:gd name="T32" fmla="*/ 12 w 36"/>
                  <a:gd name="T33" fmla="*/ 2 h 78"/>
                  <a:gd name="T34" fmla="*/ 0 w 36"/>
                  <a:gd name="T35" fmla="*/ 2 h 78"/>
                  <a:gd name="T36" fmla="*/ 0 w 36"/>
                  <a:gd name="T37" fmla="*/ 78 h 78"/>
                  <a:gd name="T38" fmla="*/ 12 w 36"/>
                  <a:gd name="T39" fmla="*/ 78 h 78"/>
                  <a:gd name="T40" fmla="*/ 12 w 36"/>
                  <a:gd name="T41" fmla="*/ 34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78"/>
                  <a:gd name="T65" fmla="*/ 36 w 36"/>
                  <a:gd name="T66" fmla="*/ 78 h 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78">
                    <a:moveTo>
                      <a:pt x="12" y="34"/>
                    </a:moveTo>
                    <a:lnTo>
                      <a:pt x="12" y="34"/>
                    </a:lnTo>
                    <a:lnTo>
                      <a:pt x="14" y="26"/>
                    </a:lnTo>
                    <a:lnTo>
                      <a:pt x="18" y="20"/>
                    </a:lnTo>
                    <a:lnTo>
                      <a:pt x="24" y="16"/>
                    </a:lnTo>
                    <a:lnTo>
                      <a:pt x="32" y="14"/>
                    </a:lnTo>
                    <a:lnTo>
                      <a:pt x="36" y="14"/>
                    </a:lnTo>
                    <a:lnTo>
                      <a:pt x="36" y="2"/>
                    </a:lnTo>
                    <a:lnTo>
                      <a:pt x="34" y="0"/>
                    </a:lnTo>
                    <a:lnTo>
                      <a:pt x="26" y="2"/>
                    </a:lnTo>
                    <a:lnTo>
                      <a:pt x="22" y="4"/>
                    </a:lnTo>
                    <a:lnTo>
                      <a:pt x="16" y="10"/>
                    </a:lnTo>
                    <a:lnTo>
                      <a:pt x="12" y="16"/>
                    </a:lnTo>
                    <a:lnTo>
                      <a:pt x="12" y="2"/>
                    </a:lnTo>
                    <a:lnTo>
                      <a:pt x="0" y="2"/>
                    </a:lnTo>
                    <a:lnTo>
                      <a:pt x="0" y="78"/>
                    </a:lnTo>
                    <a:lnTo>
                      <a:pt x="12" y="78"/>
                    </a:lnTo>
                    <a:lnTo>
                      <a:pt x="12" y="34"/>
                    </a:lnTo>
                    <a:close/>
                  </a:path>
                </a:pathLst>
              </a:custGeom>
              <a:solidFill>
                <a:srgbClr val="000000"/>
              </a:solidFill>
              <a:ln w="9525">
                <a:noFill/>
                <a:round/>
                <a:headEnd/>
                <a:tailEnd/>
              </a:ln>
            </p:spPr>
            <p:txBody>
              <a:bodyPr/>
              <a:lstStyle/>
              <a:p>
                <a:pPr eaLnBrk="1" hangingPunct="1"/>
                <a:endParaRPr lang="fa-IR" sz="1800"/>
              </a:p>
            </p:txBody>
          </p:sp>
          <p:sp>
            <p:nvSpPr>
              <p:cNvPr id="394" name="Freeform 265"/>
              <p:cNvSpPr>
                <a:spLocks/>
              </p:cNvSpPr>
              <p:nvPr/>
            </p:nvSpPr>
            <p:spPr bwMode="auto">
              <a:xfrm>
                <a:off x="4048" y="1606"/>
                <a:ext cx="64" cy="104"/>
              </a:xfrm>
              <a:custGeom>
                <a:avLst/>
                <a:gdLst>
                  <a:gd name="T0" fmla="*/ 32 w 64"/>
                  <a:gd name="T1" fmla="*/ 56 h 104"/>
                  <a:gd name="T2" fmla="*/ 62 w 64"/>
                  <a:gd name="T3" fmla="*/ 28 h 104"/>
                  <a:gd name="T4" fmla="*/ 46 w 64"/>
                  <a:gd name="T5" fmla="*/ 28 h 104"/>
                  <a:gd name="T6" fmla="*/ 14 w 64"/>
                  <a:gd name="T7" fmla="*/ 60 h 104"/>
                  <a:gd name="T8" fmla="*/ 14 w 64"/>
                  <a:gd name="T9" fmla="*/ 0 h 104"/>
                  <a:gd name="T10" fmla="*/ 0 w 64"/>
                  <a:gd name="T11" fmla="*/ 0 h 104"/>
                  <a:gd name="T12" fmla="*/ 0 w 64"/>
                  <a:gd name="T13" fmla="*/ 104 h 104"/>
                  <a:gd name="T14" fmla="*/ 14 w 64"/>
                  <a:gd name="T15" fmla="*/ 104 h 104"/>
                  <a:gd name="T16" fmla="*/ 14 w 64"/>
                  <a:gd name="T17" fmla="*/ 76 h 104"/>
                  <a:gd name="T18" fmla="*/ 24 w 64"/>
                  <a:gd name="T19" fmla="*/ 66 h 104"/>
                  <a:gd name="T20" fmla="*/ 46 w 64"/>
                  <a:gd name="T21" fmla="*/ 104 h 104"/>
                  <a:gd name="T22" fmla="*/ 64 w 64"/>
                  <a:gd name="T23" fmla="*/ 104 h 104"/>
                  <a:gd name="T24" fmla="*/ 32 w 64"/>
                  <a:gd name="T25" fmla="*/ 56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04"/>
                  <a:gd name="T41" fmla="*/ 64 w 64"/>
                  <a:gd name="T42" fmla="*/ 104 h 1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04">
                    <a:moveTo>
                      <a:pt x="32" y="56"/>
                    </a:moveTo>
                    <a:lnTo>
                      <a:pt x="62" y="28"/>
                    </a:lnTo>
                    <a:lnTo>
                      <a:pt x="46" y="28"/>
                    </a:lnTo>
                    <a:lnTo>
                      <a:pt x="14" y="60"/>
                    </a:lnTo>
                    <a:lnTo>
                      <a:pt x="14" y="0"/>
                    </a:lnTo>
                    <a:lnTo>
                      <a:pt x="0" y="0"/>
                    </a:lnTo>
                    <a:lnTo>
                      <a:pt x="0" y="104"/>
                    </a:lnTo>
                    <a:lnTo>
                      <a:pt x="14" y="104"/>
                    </a:lnTo>
                    <a:lnTo>
                      <a:pt x="14" y="76"/>
                    </a:lnTo>
                    <a:lnTo>
                      <a:pt x="24" y="66"/>
                    </a:lnTo>
                    <a:lnTo>
                      <a:pt x="46" y="104"/>
                    </a:lnTo>
                    <a:lnTo>
                      <a:pt x="64" y="104"/>
                    </a:lnTo>
                    <a:lnTo>
                      <a:pt x="32" y="56"/>
                    </a:lnTo>
                    <a:close/>
                  </a:path>
                </a:pathLst>
              </a:custGeom>
              <a:solidFill>
                <a:srgbClr val="000000"/>
              </a:solidFill>
              <a:ln w="9525">
                <a:noFill/>
                <a:round/>
                <a:headEnd/>
                <a:tailEnd/>
              </a:ln>
            </p:spPr>
            <p:txBody>
              <a:bodyPr/>
              <a:lstStyle/>
              <a:p>
                <a:pPr eaLnBrk="1" hangingPunct="1"/>
                <a:endParaRPr lang="fa-IR" sz="1800"/>
              </a:p>
            </p:txBody>
          </p:sp>
          <p:sp>
            <p:nvSpPr>
              <p:cNvPr id="395" name="Freeform 266"/>
              <p:cNvSpPr>
                <a:spLocks/>
              </p:cNvSpPr>
              <p:nvPr/>
            </p:nvSpPr>
            <p:spPr bwMode="auto">
              <a:xfrm>
                <a:off x="1524" y="1444"/>
                <a:ext cx="58" cy="106"/>
              </a:xfrm>
              <a:custGeom>
                <a:avLst/>
                <a:gdLst>
                  <a:gd name="T0" fmla="*/ 0 w 58"/>
                  <a:gd name="T1" fmla="*/ 70 h 106"/>
                  <a:gd name="T2" fmla="*/ 0 w 58"/>
                  <a:gd name="T3" fmla="*/ 80 h 106"/>
                  <a:gd name="T4" fmla="*/ 0 w 58"/>
                  <a:gd name="T5" fmla="*/ 80 h 106"/>
                  <a:gd name="T6" fmla="*/ 0 w 58"/>
                  <a:gd name="T7" fmla="*/ 90 h 106"/>
                  <a:gd name="T8" fmla="*/ 4 w 58"/>
                  <a:gd name="T9" fmla="*/ 98 h 106"/>
                  <a:gd name="T10" fmla="*/ 8 w 58"/>
                  <a:gd name="T11" fmla="*/ 102 h 106"/>
                  <a:gd name="T12" fmla="*/ 14 w 58"/>
                  <a:gd name="T13" fmla="*/ 104 h 106"/>
                  <a:gd name="T14" fmla="*/ 20 w 58"/>
                  <a:gd name="T15" fmla="*/ 106 h 106"/>
                  <a:gd name="T16" fmla="*/ 28 w 58"/>
                  <a:gd name="T17" fmla="*/ 106 h 106"/>
                  <a:gd name="T18" fmla="*/ 28 w 58"/>
                  <a:gd name="T19" fmla="*/ 106 h 106"/>
                  <a:gd name="T20" fmla="*/ 38 w 58"/>
                  <a:gd name="T21" fmla="*/ 106 h 106"/>
                  <a:gd name="T22" fmla="*/ 48 w 58"/>
                  <a:gd name="T23" fmla="*/ 100 h 106"/>
                  <a:gd name="T24" fmla="*/ 52 w 58"/>
                  <a:gd name="T25" fmla="*/ 96 h 106"/>
                  <a:gd name="T26" fmla="*/ 56 w 58"/>
                  <a:gd name="T27" fmla="*/ 92 h 106"/>
                  <a:gd name="T28" fmla="*/ 58 w 58"/>
                  <a:gd name="T29" fmla="*/ 84 h 106"/>
                  <a:gd name="T30" fmla="*/ 58 w 58"/>
                  <a:gd name="T31" fmla="*/ 76 h 106"/>
                  <a:gd name="T32" fmla="*/ 58 w 58"/>
                  <a:gd name="T33" fmla="*/ 0 h 106"/>
                  <a:gd name="T34" fmla="*/ 44 w 58"/>
                  <a:gd name="T35" fmla="*/ 0 h 106"/>
                  <a:gd name="T36" fmla="*/ 44 w 58"/>
                  <a:gd name="T37" fmla="*/ 76 h 106"/>
                  <a:gd name="T38" fmla="*/ 44 w 58"/>
                  <a:gd name="T39" fmla="*/ 76 h 106"/>
                  <a:gd name="T40" fmla="*/ 44 w 58"/>
                  <a:gd name="T41" fmla="*/ 84 h 106"/>
                  <a:gd name="T42" fmla="*/ 40 w 58"/>
                  <a:gd name="T43" fmla="*/ 90 h 106"/>
                  <a:gd name="T44" fmla="*/ 36 w 58"/>
                  <a:gd name="T45" fmla="*/ 94 h 106"/>
                  <a:gd name="T46" fmla="*/ 28 w 58"/>
                  <a:gd name="T47" fmla="*/ 94 h 106"/>
                  <a:gd name="T48" fmla="*/ 28 w 58"/>
                  <a:gd name="T49" fmla="*/ 94 h 106"/>
                  <a:gd name="T50" fmla="*/ 22 w 58"/>
                  <a:gd name="T51" fmla="*/ 94 h 106"/>
                  <a:gd name="T52" fmla="*/ 16 w 58"/>
                  <a:gd name="T53" fmla="*/ 92 h 106"/>
                  <a:gd name="T54" fmla="*/ 14 w 58"/>
                  <a:gd name="T55" fmla="*/ 86 h 106"/>
                  <a:gd name="T56" fmla="*/ 12 w 58"/>
                  <a:gd name="T57" fmla="*/ 78 h 106"/>
                  <a:gd name="T58" fmla="*/ 12 w 58"/>
                  <a:gd name="T59" fmla="*/ 70 h 106"/>
                  <a:gd name="T60" fmla="*/ 0 w 58"/>
                  <a:gd name="T61" fmla="*/ 70 h 10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8"/>
                  <a:gd name="T94" fmla="*/ 0 h 106"/>
                  <a:gd name="T95" fmla="*/ 58 w 58"/>
                  <a:gd name="T96" fmla="*/ 106 h 10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8" h="106">
                    <a:moveTo>
                      <a:pt x="0" y="70"/>
                    </a:moveTo>
                    <a:lnTo>
                      <a:pt x="0" y="80"/>
                    </a:lnTo>
                    <a:lnTo>
                      <a:pt x="0" y="90"/>
                    </a:lnTo>
                    <a:lnTo>
                      <a:pt x="4" y="98"/>
                    </a:lnTo>
                    <a:lnTo>
                      <a:pt x="8" y="102"/>
                    </a:lnTo>
                    <a:lnTo>
                      <a:pt x="14" y="104"/>
                    </a:lnTo>
                    <a:lnTo>
                      <a:pt x="20" y="106"/>
                    </a:lnTo>
                    <a:lnTo>
                      <a:pt x="28" y="106"/>
                    </a:lnTo>
                    <a:lnTo>
                      <a:pt x="38" y="106"/>
                    </a:lnTo>
                    <a:lnTo>
                      <a:pt x="48" y="100"/>
                    </a:lnTo>
                    <a:lnTo>
                      <a:pt x="52" y="96"/>
                    </a:lnTo>
                    <a:lnTo>
                      <a:pt x="56" y="92"/>
                    </a:lnTo>
                    <a:lnTo>
                      <a:pt x="58" y="84"/>
                    </a:lnTo>
                    <a:lnTo>
                      <a:pt x="58" y="76"/>
                    </a:lnTo>
                    <a:lnTo>
                      <a:pt x="58" y="0"/>
                    </a:lnTo>
                    <a:lnTo>
                      <a:pt x="44" y="0"/>
                    </a:lnTo>
                    <a:lnTo>
                      <a:pt x="44" y="76"/>
                    </a:lnTo>
                    <a:lnTo>
                      <a:pt x="44" y="84"/>
                    </a:lnTo>
                    <a:lnTo>
                      <a:pt x="40" y="90"/>
                    </a:lnTo>
                    <a:lnTo>
                      <a:pt x="36" y="94"/>
                    </a:lnTo>
                    <a:lnTo>
                      <a:pt x="28" y="94"/>
                    </a:lnTo>
                    <a:lnTo>
                      <a:pt x="22" y="94"/>
                    </a:lnTo>
                    <a:lnTo>
                      <a:pt x="16" y="92"/>
                    </a:lnTo>
                    <a:lnTo>
                      <a:pt x="14" y="86"/>
                    </a:lnTo>
                    <a:lnTo>
                      <a:pt x="12" y="78"/>
                    </a:lnTo>
                    <a:lnTo>
                      <a:pt x="12" y="70"/>
                    </a:lnTo>
                    <a:lnTo>
                      <a:pt x="0" y="70"/>
                    </a:lnTo>
                    <a:close/>
                  </a:path>
                </a:pathLst>
              </a:custGeom>
              <a:solidFill>
                <a:srgbClr val="000000"/>
              </a:solidFill>
              <a:ln w="9525">
                <a:noFill/>
                <a:round/>
                <a:headEnd/>
                <a:tailEnd/>
              </a:ln>
            </p:spPr>
            <p:txBody>
              <a:bodyPr/>
              <a:lstStyle/>
              <a:p>
                <a:pPr eaLnBrk="1" hangingPunct="1"/>
                <a:endParaRPr lang="fa-IR" sz="1800"/>
              </a:p>
            </p:txBody>
          </p:sp>
          <p:sp>
            <p:nvSpPr>
              <p:cNvPr id="396" name="Freeform 267"/>
              <p:cNvSpPr>
                <a:spLocks noEditPoints="1"/>
              </p:cNvSpPr>
              <p:nvPr/>
            </p:nvSpPr>
            <p:spPr bwMode="auto">
              <a:xfrm>
                <a:off x="1598" y="1470"/>
                <a:ext cx="70" cy="80"/>
              </a:xfrm>
              <a:custGeom>
                <a:avLst/>
                <a:gdLst>
                  <a:gd name="T0" fmla="*/ 0 w 70"/>
                  <a:gd name="T1" fmla="*/ 40 h 80"/>
                  <a:gd name="T2" fmla="*/ 4 w 70"/>
                  <a:gd name="T3" fmla="*/ 62 h 80"/>
                  <a:gd name="T4" fmla="*/ 12 w 70"/>
                  <a:gd name="T5" fmla="*/ 72 h 80"/>
                  <a:gd name="T6" fmla="*/ 26 w 70"/>
                  <a:gd name="T7" fmla="*/ 80 h 80"/>
                  <a:gd name="T8" fmla="*/ 34 w 70"/>
                  <a:gd name="T9" fmla="*/ 80 h 80"/>
                  <a:gd name="T10" fmla="*/ 50 w 70"/>
                  <a:gd name="T11" fmla="*/ 76 h 80"/>
                  <a:gd name="T12" fmla="*/ 60 w 70"/>
                  <a:gd name="T13" fmla="*/ 68 h 80"/>
                  <a:gd name="T14" fmla="*/ 68 w 70"/>
                  <a:gd name="T15" fmla="*/ 54 h 80"/>
                  <a:gd name="T16" fmla="*/ 70 w 70"/>
                  <a:gd name="T17" fmla="*/ 40 h 80"/>
                  <a:gd name="T18" fmla="*/ 64 w 70"/>
                  <a:gd name="T19" fmla="*/ 20 h 80"/>
                  <a:gd name="T20" fmla="*/ 56 w 70"/>
                  <a:gd name="T21" fmla="*/ 8 h 80"/>
                  <a:gd name="T22" fmla="*/ 42 w 70"/>
                  <a:gd name="T23" fmla="*/ 2 h 80"/>
                  <a:gd name="T24" fmla="*/ 34 w 70"/>
                  <a:gd name="T25" fmla="*/ 0 h 80"/>
                  <a:gd name="T26" fmla="*/ 18 w 70"/>
                  <a:gd name="T27" fmla="*/ 4 h 80"/>
                  <a:gd name="T28" fmla="*/ 8 w 70"/>
                  <a:gd name="T29" fmla="*/ 14 h 80"/>
                  <a:gd name="T30" fmla="*/ 2 w 70"/>
                  <a:gd name="T31" fmla="*/ 26 h 80"/>
                  <a:gd name="T32" fmla="*/ 0 w 70"/>
                  <a:gd name="T33" fmla="*/ 40 h 80"/>
                  <a:gd name="T34" fmla="*/ 12 w 70"/>
                  <a:gd name="T35" fmla="*/ 40 h 80"/>
                  <a:gd name="T36" fmla="*/ 16 w 70"/>
                  <a:gd name="T37" fmla="*/ 22 h 80"/>
                  <a:gd name="T38" fmla="*/ 24 w 70"/>
                  <a:gd name="T39" fmla="*/ 14 h 80"/>
                  <a:gd name="T40" fmla="*/ 34 w 70"/>
                  <a:gd name="T41" fmla="*/ 12 h 80"/>
                  <a:gd name="T42" fmla="*/ 40 w 70"/>
                  <a:gd name="T43" fmla="*/ 12 h 80"/>
                  <a:gd name="T44" fmla="*/ 50 w 70"/>
                  <a:gd name="T45" fmla="*/ 18 h 80"/>
                  <a:gd name="T46" fmla="*/ 56 w 70"/>
                  <a:gd name="T47" fmla="*/ 32 h 80"/>
                  <a:gd name="T48" fmla="*/ 56 w 70"/>
                  <a:gd name="T49" fmla="*/ 40 h 80"/>
                  <a:gd name="T50" fmla="*/ 52 w 70"/>
                  <a:gd name="T51" fmla="*/ 58 h 80"/>
                  <a:gd name="T52" fmla="*/ 46 w 70"/>
                  <a:gd name="T53" fmla="*/ 66 h 80"/>
                  <a:gd name="T54" fmla="*/ 34 w 70"/>
                  <a:gd name="T55" fmla="*/ 70 h 80"/>
                  <a:gd name="T56" fmla="*/ 28 w 70"/>
                  <a:gd name="T57" fmla="*/ 68 h 80"/>
                  <a:gd name="T58" fmla="*/ 20 w 70"/>
                  <a:gd name="T59" fmla="*/ 62 h 80"/>
                  <a:gd name="T60" fmla="*/ 14 w 70"/>
                  <a:gd name="T61" fmla="*/ 50 h 80"/>
                  <a:gd name="T62" fmla="*/ 12 w 70"/>
                  <a:gd name="T63" fmla="*/ 40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
                  <a:gd name="T97" fmla="*/ 0 h 80"/>
                  <a:gd name="T98" fmla="*/ 70 w 70"/>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 h="80">
                    <a:moveTo>
                      <a:pt x="0" y="40"/>
                    </a:moveTo>
                    <a:lnTo>
                      <a:pt x="0" y="40"/>
                    </a:lnTo>
                    <a:lnTo>
                      <a:pt x="2" y="54"/>
                    </a:lnTo>
                    <a:lnTo>
                      <a:pt x="4" y="62"/>
                    </a:lnTo>
                    <a:lnTo>
                      <a:pt x="8" y="68"/>
                    </a:lnTo>
                    <a:lnTo>
                      <a:pt x="12" y="72"/>
                    </a:lnTo>
                    <a:lnTo>
                      <a:pt x="18" y="76"/>
                    </a:lnTo>
                    <a:lnTo>
                      <a:pt x="26" y="80"/>
                    </a:lnTo>
                    <a:lnTo>
                      <a:pt x="34" y="80"/>
                    </a:lnTo>
                    <a:lnTo>
                      <a:pt x="42" y="80"/>
                    </a:lnTo>
                    <a:lnTo>
                      <a:pt x="50" y="76"/>
                    </a:lnTo>
                    <a:lnTo>
                      <a:pt x="56" y="72"/>
                    </a:lnTo>
                    <a:lnTo>
                      <a:pt x="60" y="68"/>
                    </a:lnTo>
                    <a:lnTo>
                      <a:pt x="64" y="62"/>
                    </a:lnTo>
                    <a:lnTo>
                      <a:pt x="68" y="54"/>
                    </a:lnTo>
                    <a:lnTo>
                      <a:pt x="70" y="40"/>
                    </a:lnTo>
                    <a:lnTo>
                      <a:pt x="68" y="26"/>
                    </a:lnTo>
                    <a:lnTo>
                      <a:pt x="64" y="20"/>
                    </a:lnTo>
                    <a:lnTo>
                      <a:pt x="60" y="14"/>
                    </a:lnTo>
                    <a:lnTo>
                      <a:pt x="56" y="8"/>
                    </a:lnTo>
                    <a:lnTo>
                      <a:pt x="50" y="4"/>
                    </a:lnTo>
                    <a:lnTo>
                      <a:pt x="42" y="2"/>
                    </a:lnTo>
                    <a:lnTo>
                      <a:pt x="34" y="0"/>
                    </a:lnTo>
                    <a:lnTo>
                      <a:pt x="26" y="2"/>
                    </a:lnTo>
                    <a:lnTo>
                      <a:pt x="18" y="4"/>
                    </a:lnTo>
                    <a:lnTo>
                      <a:pt x="12" y="8"/>
                    </a:lnTo>
                    <a:lnTo>
                      <a:pt x="8" y="14"/>
                    </a:lnTo>
                    <a:lnTo>
                      <a:pt x="4" y="20"/>
                    </a:lnTo>
                    <a:lnTo>
                      <a:pt x="2" y="26"/>
                    </a:lnTo>
                    <a:lnTo>
                      <a:pt x="0" y="40"/>
                    </a:lnTo>
                    <a:close/>
                    <a:moveTo>
                      <a:pt x="12" y="40"/>
                    </a:moveTo>
                    <a:lnTo>
                      <a:pt x="12" y="40"/>
                    </a:lnTo>
                    <a:lnTo>
                      <a:pt x="14" y="32"/>
                    </a:lnTo>
                    <a:lnTo>
                      <a:pt x="16" y="22"/>
                    </a:lnTo>
                    <a:lnTo>
                      <a:pt x="20" y="18"/>
                    </a:lnTo>
                    <a:lnTo>
                      <a:pt x="24" y="14"/>
                    </a:lnTo>
                    <a:lnTo>
                      <a:pt x="28" y="12"/>
                    </a:lnTo>
                    <a:lnTo>
                      <a:pt x="34" y="12"/>
                    </a:lnTo>
                    <a:lnTo>
                      <a:pt x="40" y="12"/>
                    </a:lnTo>
                    <a:lnTo>
                      <a:pt x="46" y="14"/>
                    </a:lnTo>
                    <a:lnTo>
                      <a:pt x="50" y="18"/>
                    </a:lnTo>
                    <a:lnTo>
                      <a:pt x="52" y="22"/>
                    </a:lnTo>
                    <a:lnTo>
                      <a:pt x="56" y="32"/>
                    </a:lnTo>
                    <a:lnTo>
                      <a:pt x="56" y="40"/>
                    </a:lnTo>
                    <a:lnTo>
                      <a:pt x="56" y="50"/>
                    </a:lnTo>
                    <a:lnTo>
                      <a:pt x="52" y="58"/>
                    </a:lnTo>
                    <a:lnTo>
                      <a:pt x="50" y="62"/>
                    </a:lnTo>
                    <a:lnTo>
                      <a:pt x="46" y="66"/>
                    </a:lnTo>
                    <a:lnTo>
                      <a:pt x="40" y="68"/>
                    </a:lnTo>
                    <a:lnTo>
                      <a:pt x="34" y="70"/>
                    </a:lnTo>
                    <a:lnTo>
                      <a:pt x="28" y="68"/>
                    </a:lnTo>
                    <a:lnTo>
                      <a:pt x="24" y="66"/>
                    </a:lnTo>
                    <a:lnTo>
                      <a:pt x="20" y="62"/>
                    </a:lnTo>
                    <a:lnTo>
                      <a:pt x="16" y="58"/>
                    </a:lnTo>
                    <a:lnTo>
                      <a:pt x="14" y="50"/>
                    </a:lnTo>
                    <a:lnTo>
                      <a:pt x="12" y="40"/>
                    </a:lnTo>
                    <a:close/>
                  </a:path>
                </a:pathLst>
              </a:custGeom>
              <a:solidFill>
                <a:srgbClr val="000000"/>
              </a:solidFill>
              <a:ln w="9525">
                <a:noFill/>
                <a:round/>
                <a:headEnd/>
                <a:tailEnd/>
              </a:ln>
            </p:spPr>
            <p:txBody>
              <a:bodyPr/>
              <a:lstStyle/>
              <a:p>
                <a:pPr eaLnBrk="1" hangingPunct="1"/>
                <a:endParaRPr lang="fa-IR" sz="1800"/>
              </a:p>
            </p:txBody>
          </p:sp>
          <p:sp>
            <p:nvSpPr>
              <p:cNvPr id="397" name="Freeform 268"/>
              <p:cNvSpPr>
                <a:spLocks noEditPoints="1"/>
              </p:cNvSpPr>
              <p:nvPr/>
            </p:nvSpPr>
            <p:spPr bwMode="auto">
              <a:xfrm>
                <a:off x="1680" y="1444"/>
                <a:ext cx="66" cy="106"/>
              </a:xfrm>
              <a:custGeom>
                <a:avLst/>
                <a:gdLst>
                  <a:gd name="T0" fmla="*/ 12 w 66"/>
                  <a:gd name="T1" fmla="*/ 104 h 106"/>
                  <a:gd name="T2" fmla="*/ 12 w 66"/>
                  <a:gd name="T3" fmla="*/ 94 h 106"/>
                  <a:gd name="T4" fmla="*/ 12 w 66"/>
                  <a:gd name="T5" fmla="*/ 94 h 106"/>
                  <a:gd name="T6" fmla="*/ 12 w 66"/>
                  <a:gd name="T7" fmla="*/ 94 h 106"/>
                  <a:gd name="T8" fmla="*/ 16 w 66"/>
                  <a:gd name="T9" fmla="*/ 98 h 106"/>
                  <a:gd name="T10" fmla="*/ 20 w 66"/>
                  <a:gd name="T11" fmla="*/ 102 h 106"/>
                  <a:gd name="T12" fmla="*/ 26 w 66"/>
                  <a:gd name="T13" fmla="*/ 104 h 106"/>
                  <a:gd name="T14" fmla="*/ 34 w 66"/>
                  <a:gd name="T15" fmla="*/ 106 h 106"/>
                  <a:gd name="T16" fmla="*/ 34 w 66"/>
                  <a:gd name="T17" fmla="*/ 106 h 106"/>
                  <a:gd name="T18" fmla="*/ 42 w 66"/>
                  <a:gd name="T19" fmla="*/ 106 h 106"/>
                  <a:gd name="T20" fmla="*/ 50 w 66"/>
                  <a:gd name="T21" fmla="*/ 102 h 106"/>
                  <a:gd name="T22" fmla="*/ 56 w 66"/>
                  <a:gd name="T23" fmla="*/ 98 h 106"/>
                  <a:gd name="T24" fmla="*/ 60 w 66"/>
                  <a:gd name="T25" fmla="*/ 92 h 106"/>
                  <a:gd name="T26" fmla="*/ 64 w 66"/>
                  <a:gd name="T27" fmla="*/ 86 h 106"/>
                  <a:gd name="T28" fmla="*/ 66 w 66"/>
                  <a:gd name="T29" fmla="*/ 78 h 106"/>
                  <a:gd name="T30" fmla="*/ 66 w 66"/>
                  <a:gd name="T31" fmla="*/ 64 h 106"/>
                  <a:gd name="T32" fmla="*/ 66 w 66"/>
                  <a:gd name="T33" fmla="*/ 64 h 106"/>
                  <a:gd name="T34" fmla="*/ 64 w 66"/>
                  <a:gd name="T35" fmla="*/ 50 h 106"/>
                  <a:gd name="T36" fmla="*/ 62 w 66"/>
                  <a:gd name="T37" fmla="*/ 42 h 106"/>
                  <a:gd name="T38" fmla="*/ 58 w 66"/>
                  <a:gd name="T39" fmla="*/ 38 h 106"/>
                  <a:gd name="T40" fmla="*/ 54 w 66"/>
                  <a:gd name="T41" fmla="*/ 32 h 106"/>
                  <a:gd name="T42" fmla="*/ 48 w 66"/>
                  <a:gd name="T43" fmla="*/ 30 h 106"/>
                  <a:gd name="T44" fmla="*/ 42 w 66"/>
                  <a:gd name="T45" fmla="*/ 28 h 106"/>
                  <a:gd name="T46" fmla="*/ 36 w 66"/>
                  <a:gd name="T47" fmla="*/ 26 h 106"/>
                  <a:gd name="T48" fmla="*/ 36 w 66"/>
                  <a:gd name="T49" fmla="*/ 26 h 106"/>
                  <a:gd name="T50" fmla="*/ 30 w 66"/>
                  <a:gd name="T51" fmla="*/ 28 h 106"/>
                  <a:gd name="T52" fmla="*/ 24 w 66"/>
                  <a:gd name="T53" fmla="*/ 30 h 106"/>
                  <a:gd name="T54" fmla="*/ 18 w 66"/>
                  <a:gd name="T55" fmla="*/ 34 h 106"/>
                  <a:gd name="T56" fmla="*/ 14 w 66"/>
                  <a:gd name="T57" fmla="*/ 38 h 106"/>
                  <a:gd name="T58" fmla="*/ 14 w 66"/>
                  <a:gd name="T59" fmla="*/ 38 h 106"/>
                  <a:gd name="T60" fmla="*/ 14 w 66"/>
                  <a:gd name="T61" fmla="*/ 0 h 106"/>
                  <a:gd name="T62" fmla="*/ 0 w 66"/>
                  <a:gd name="T63" fmla="*/ 0 h 106"/>
                  <a:gd name="T64" fmla="*/ 0 w 66"/>
                  <a:gd name="T65" fmla="*/ 104 h 106"/>
                  <a:gd name="T66" fmla="*/ 12 w 66"/>
                  <a:gd name="T67" fmla="*/ 104 h 106"/>
                  <a:gd name="T68" fmla="*/ 54 w 66"/>
                  <a:gd name="T69" fmla="*/ 66 h 106"/>
                  <a:gd name="T70" fmla="*/ 54 w 66"/>
                  <a:gd name="T71" fmla="*/ 66 h 106"/>
                  <a:gd name="T72" fmla="*/ 52 w 66"/>
                  <a:gd name="T73" fmla="*/ 78 h 106"/>
                  <a:gd name="T74" fmla="*/ 48 w 66"/>
                  <a:gd name="T75" fmla="*/ 86 h 106"/>
                  <a:gd name="T76" fmla="*/ 42 w 66"/>
                  <a:gd name="T77" fmla="*/ 92 h 106"/>
                  <a:gd name="T78" fmla="*/ 38 w 66"/>
                  <a:gd name="T79" fmla="*/ 94 h 106"/>
                  <a:gd name="T80" fmla="*/ 34 w 66"/>
                  <a:gd name="T81" fmla="*/ 96 h 106"/>
                  <a:gd name="T82" fmla="*/ 34 w 66"/>
                  <a:gd name="T83" fmla="*/ 96 h 106"/>
                  <a:gd name="T84" fmla="*/ 26 w 66"/>
                  <a:gd name="T85" fmla="*/ 94 h 106"/>
                  <a:gd name="T86" fmla="*/ 20 w 66"/>
                  <a:gd name="T87" fmla="*/ 90 h 106"/>
                  <a:gd name="T88" fmla="*/ 14 w 66"/>
                  <a:gd name="T89" fmla="*/ 82 h 106"/>
                  <a:gd name="T90" fmla="*/ 14 w 66"/>
                  <a:gd name="T91" fmla="*/ 76 h 106"/>
                  <a:gd name="T92" fmla="*/ 12 w 66"/>
                  <a:gd name="T93" fmla="*/ 70 h 106"/>
                  <a:gd name="T94" fmla="*/ 12 w 66"/>
                  <a:gd name="T95" fmla="*/ 70 h 106"/>
                  <a:gd name="T96" fmla="*/ 14 w 66"/>
                  <a:gd name="T97" fmla="*/ 60 h 106"/>
                  <a:gd name="T98" fmla="*/ 16 w 66"/>
                  <a:gd name="T99" fmla="*/ 50 h 106"/>
                  <a:gd name="T100" fmla="*/ 18 w 66"/>
                  <a:gd name="T101" fmla="*/ 44 h 106"/>
                  <a:gd name="T102" fmla="*/ 22 w 66"/>
                  <a:gd name="T103" fmla="*/ 42 h 106"/>
                  <a:gd name="T104" fmla="*/ 26 w 66"/>
                  <a:gd name="T105" fmla="*/ 38 h 106"/>
                  <a:gd name="T106" fmla="*/ 34 w 66"/>
                  <a:gd name="T107" fmla="*/ 38 h 106"/>
                  <a:gd name="T108" fmla="*/ 34 w 66"/>
                  <a:gd name="T109" fmla="*/ 38 h 106"/>
                  <a:gd name="T110" fmla="*/ 40 w 66"/>
                  <a:gd name="T111" fmla="*/ 38 h 106"/>
                  <a:gd name="T112" fmla="*/ 44 w 66"/>
                  <a:gd name="T113" fmla="*/ 40 h 106"/>
                  <a:gd name="T114" fmla="*/ 48 w 66"/>
                  <a:gd name="T115" fmla="*/ 44 h 106"/>
                  <a:gd name="T116" fmla="*/ 50 w 66"/>
                  <a:gd name="T117" fmla="*/ 48 h 106"/>
                  <a:gd name="T118" fmla="*/ 54 w 66"/>
                  <a:gd name="T119" fmla="*/ 58 h 106"/>
                  <a:gd name="T120" fmla="*/ 54 w 66"/>
                  <a:gd name="T121" fmla="*/ 66 h 106"/>
                  <a:gd name="T122" fmla="*/ 54 w 66"/>
                  <a:gd name="T123" fmla="*/ 66 h 1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
                  <a:gd name="T187" fmla="*/ 0 h 106"/>
                  <a:gd name="T188" fmla="*/ 66 w 66"/>
                  <a:gd name="T189" fmla="*/ 106 h 1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 h="106">
                    <a:moveTo>
                      <a:pt x="12" y="104"/>
                    </a:moveTo>
                    <a:lnTo>
                      <a:pt x="12" y="94"/>
                    </a:lnTo>
                    <a:lnTo>
                      <a:pt x="16" y="98"/>
                    </a:lnTo>
                    <a:lnTo>
                      <a:pt x="20" y="102"/>
                    </a:lnTo>
                    <a:lnTo>
                      <a:pt x="26" y="104"/>
                    </a:lnTo>
                    <a:lnTo>
                      <a:pt x="34" y="106"/>
                    </a:lnTo>
                    <a:lnTo>
                      <a:pt x="42" y="106"/>
                    </a:lnTo>
                    <a:lnTo>
                      <a:pt x="50" y="102"/>
                    </a:lnTo>
                    <a:lnTo>
                      <a:pt x="56" y="98"/>
                    </a:lnTo>
                    <a:lnTo>
                      <a:pt x="60" y="92"/>
                    </a:lnTo>
                    <a:lnTo>
                      <a:pt x="64" y="86"/>
                    </a:lnTo>
                    <a:lnTo>
                      <a:pt x="66" y="78"/>
                    </a:lnTo>
                    <a:lnTo>
                      <a:pt x="66" y="64"/>
                    </a:lnTo>
                    <a:lnTo>
                      <a:pt x="64" y="50"/>
                    </a:lnTo>
                    <a:lnTo>
                      <a:pt x="62" y="42"/>
                    </a:lnTo>
                    <a:lnTo>
                      <a:pt x="58" y="38"/>
                    </a:lnTo>
                    <a:lnTo>
                      <a:pt x="54" y="32"/>
                    </a:lnTo>
                    <a:lnTo>
                      <a:pt x="48" y="30"/>
                    </a:lnTo>
                    <a:lnTo>
                      <a:pt x="42" y="28"/>
                    </a:lnTo>
                    <a:lnTo>
                      <a:pt x="36" y="26"/>
                    </a:lnTo>
                    <a:lnTo>
                      <a:pt x="30" y="28"/>
                    </a:lnTo>
                    <a:lnTo>
                      <a:pt x="24" y="30"/>
                    </a:lnTo>
                    <a:lnTo>
                      <a:pt x="18" y="34"/>
                    </a:lnTo>
                    <a:lnTo>
                      <a:pt x="14" y="38"/>
                    </a:lnTo>
                    <a:lnTo>
                      <a:pt x="14" y="0"/>
                    </a:lnTo>
                    <a:lnTo>
                      <a:pt x="0" y="0"/>
                    </a:lnTo>
                    <a:lnTo>
                      <a:pt x="0" y="104"/>
                    </a:lnTo>
                    <a:lnTo>
                      <a:pt x="12" y="104"/>
                    </a:lnTo>
                    <a:close/>
                    <a:moveTo>
                      <a:pt x="54" y="66"/>
                    </a:moveTo>
                    <a:lnTo>
                      <a:pt x="54" y="66"/>
                    </a:lnTo>
                    <a:lnTo>
                      <a:pt x="52" y="78"/>
                    </a:lnTo>
                    <a:lnTo>
                      <a:pt x="48" y="86"/>
                    </a:lnTo>
                    <a:lnTo>
                      <a:pt x="42" y="92"/>
                    </a:lnTo>
                    <a:lnTo>
                      <a:pt x="38" y="94"/>
                    </a:lnTo>
                    <a:lnTo>
                      <a:pt x="34" y="96"/>
                    </a:lnTo>
                    <a:lnTo>
                      <a:pt x="26" y="94"/>
                    </a:lnTo>
                    <a:lnTo>
                      <a:pt x="20" y="90"/>
                    </a:lnTo>
                    <a:lnTo>
                      <a:pt x="14" y="82"/>
                    </a:lnTo>
                    <a:lnTo>
                      <a:pt x="14" y="76"/>
                    </a:lnTo>
                    <a:lnTo>
                      <a:pt x="12" y="70"/>
                    </a:lnTo>
                    <a:lnTo>
                      <a:pt x="14" y="60"/>
                    </a:lnTo>
                    <a:lnTo>
                      <a:pt x="16" y="50"/>
                    </a:lnTo>
                    <a:lnTo>
                      <a:pt x="18" y="44"/>
                    </a:lnTo>
                    <a:lnTo>
                      <a:pt x="22" y="42"/>
                    </a:lnTo>
                    <a:lnTo>
                      <a:pt x="26" y="38"/>
                    </a:lnTo>
                    <a:lnTo>
                      <a:pt x="34" y="38"/>
                    </a:lnTo>
                    <a:lnTo>
                      <a:pt x="40" y="38"/>
                    </a:lnTo>
                    <a:lnTo>
                      <a:pt x="44" y="40"/>
                    </a:lnTo>
                    <a:lnTo>
                      <a:pt x="48" y="44"/>
                    </a:lnTo>
                    <a:lnTo>
                      <a:pt x="50" y="48"/>
                    </a:lnTo>
                    <a:lnTo>
                      <a:pt x="54" y="58"/>
                    </a:lnTo>
                    <a:lnTo>
                      <a:pt x="54" y="66"/>
                    </a:lnTo>
                    <a:close/>
                  </a:path>
                </a:pathLst>
              </a:custGeom>
              <a:solidFill>
                <a:srgbClr val="000000"/>
              </a:solidFill>
              <a:ln w="9525">
                <a:noFill/>
                <a:round/>
                <a:headEnd/>
                <a:tailEnd/>
              </a:ln>
            </p:spPr>
            <p:txBody>
              <a:bodyPr/>
              <a:lstStyle/>
              <a:p>
                <a:pPr eaLnBrk="1" hangingPunct="1"/>
                <a:endParaRPr lang="fa-IR" sz="1800"/>
              </a:p>
            </p:txBody>
          </p:sp>
          <p:sp>
            <p:nvSpPr>
              <p:cNvPr id="398" name="Freeform 269"/>
              <p:cNvSpPr>
                <a:spLocks/>
              </p:cNvSpPr>
              <p:nvPr/>
            </p:nvSpPr>
            <p:spPr bwMode="auto">
              <a:xfrm>
                <a:off x="1796" y="1470"/>
                <a:ext cx="62" cy="80"/>
              </a:xfrm>
              <a:custGeom>
                <a:avLst/>
                <a:gdLst>
                  <a:gd name="T0" fmla="*/ 60 w 62"/>
                  <a:gd name="T1" fmla="*/ 24 h 80"/>
                  <a:gd name="T2" fmla="*/ 56 w 62"/>
                  <a:gd name="T3" fmla="*/ 10 h 80"/>
                  <a:gd name="T4" fmla="*/ 48 w 62"/>
                  <a:gd name="T5" fmla="*/ 4 h 80"/>
                  <a:gd name="T6" fmla="*/ 32 w 62"/>
                  <a:gd name="T7" fmla="*/ 0 h 80"/>
                  <a:gd name="T8" fmla="*/ 22 w 62"/>
                  <a:gd name="T9" fmla="*/ 2 h 80"/>
                  <a:gd name="T10" fmla="*/ 6 w 62"/>
                  <a:gd name="T11" fmla="*/ 14 h 80"/>
                  <a:gd name="T12" fmla="*/ 4 w 62"/>
                  <a:gd name="T13" fmla="*/ 24 h 80"/>
                  <a:gd name="T14" fmla="*/ 4 w 62"/>
                  <a:gd name="T15" fmla="*/ 32 h 80"/>
                  <a:gd name="T16" fmla="*/ 14 w 62"/>
                  <a:gd name="T17" fmla="*/ 40 h 80"/>
                  <a:gd name="T18" fmla="*/ 36 w 62"/>
                  <a:gd name="T19" fmla="*/ 46 h 80"/>
                  <a:gd name="T20" fmla="*/ 46 w 62"/>
                  <a:gd name="T21" fmla="*/ 50 h 80"/>
                  <a:gd name="T22" fmla="*/ 50 w 62"/>
                  <a:gd name="T23" fmla="*/ 58 h 80"/>
                  <a:gd name="T24" fmla="*/ 48 w 62"/>
                  <a:gd name="T25" fmla="*/ 62 h 80"/>
                  <a:gd name="T26" fmla="*/ 40 w 62"/>
                  <a:gd name="T27" fmla="*/ 68 h 80"/>
                  <a:gd name="T28" fmla="*/ 34 w 62"/>
                  <a:gd name="T29" fmla="*/ 70 h 80"/>
                  <a:gd name="T30" fmla="*/ 16 w 62"/>
                  <a:gd name="T31" fmla="*/ 64 h 80"/>
                  <a:gd name="T32" fmla="*/ 14 w 62"/>
                  <a:gd name="T33" fmla="*/ 54 h 80"/>
                  <a:gd name="T34" fmla="*/ 0 w 62"/>
                  <a:gd name="T35" fmla="*/ 54 h 80"/>
                  <a:gd name="T36" fmla="*/ 6 w 62"/>
                  <a:gd name="T37" fmla="*/ 70 h 80"/>
                  <a:gd name="T38" fmla="*/ 16 w 62"/>
                  <a:gd name="T39" fmla="*/ 78 h 80"/>
                  <a:gd name="T40" fmla="*/ 34 w 62"/>
                  <a:gd name="T41" fmla="*/ 80 h 80"/>
                  <a:gd name="T42" fmla="*/ 44 w 62"/>
                  <a:gd name="T43" fmla="*/ 78 h 80"/>
                  <a:gd name="T44" fmla="*/ 60 w 62"/>
                  <a:gd name="T45" fmla="*/ 66 h 80"/>
                  <a:gd name="T46" fmla="*/ 62 w 62"/>
                  <a:gd name="T47" fmla="*/ 56 h 80"/>
                  <a:gd name="T48" fmla="*/ 62 w 62"/>
                  <a:gd name="T49" fmla="*/ 48 h 80"/>
                  <a:gd name="T50" fmla="*/ 52 w 62"/>
                  <a:gd name="T51" fmla="*/ 38 h 80"/>
                  <a:gd name="T52" fmla="*/ 30 w 62"/>
                  <a:gd name="T53" fmla="*/ 32 h 80"/>
                  <a:gd name="T54" fmla="*/ 18 w 62"/>
                  <a:gd name="T55" fmla="*/ 28 h 80"/>
                  <a:gd name="T56" fmla="*/ 16 w 62"/>
                  <a:gd name="T57" fmla="*/ 22 h 80"/>
                  <a:gd name="T58" fmla="*/ 18 w 62"/>
                  <a:gd name="T59" fmla="*/ 16 h 80"/>
                  <a:gd name="T60" fmla="*/ 26 w 62"/>
                  <a:gd name="T61" fmla="*/ 12 h 80"/>
                  <a:gd name="T62" fmla="*/ 30 w 62"/>
                  <a:gd name="T63" fmla="*/ 12 h 80"/>
                  <a:gd name="T64" fmla="*/ 46 w 62"/>
                  <a:gd name="T65" fmla="*/ 16 h 80"/>
                  <a:gd name="T66" fmla="*/ 48 w 62"/>
                  <a:gd name="T67" fmla="*/ 24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
                  <a:gd name="T103" fmla="*/ 0 h 80"/>
                  <a:gd name="T104" fmla="*/ 62 w 62"/>
                  <a:gd name="T105" fmla="*/ 80 h 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 h="80">
                    <a:moveTo>
                      <a:pt x="60" y="24"/>
                    </a:moveTo>
                    <a:lnTo>
                      <a:pt x="60" y="24"/>
                    </a:lnTo>
                    <a:lnTo>
                      <a:pt x="60" y="18"/>
                    </a:lnTo>
                    <a:lnTo>
                      <a:pt x="56" y="10"/>
                    </a:lnTo>
                    <a:lnTo>
                      <a:pt x="52" y="8"/>
                    </a:lnTo>
                    <a:lnTo>
                      <a:pt x="48" y="4"/>
                    </a:lnTo>
                    <a:lnTo>
                      <a:pt x="40" y="2"/>
                    </a:lnTo>
                    <a:lnTo>
                      <a:pt x="32" y="0"/>
                    </a:lnTo>
                    <a:lnTo>
                      <a:pt x="22" y="2"/>
                    </a:lnTo>
                    <a:lnTo>
                      <a:pt x="12" y="6"/>
                    </a:lnTo>
                    <a:lnTo>
                      <a:pt x="6" y="14"/>
                    </a:lnTo>
                    <a:lnTo>
                      <a:pt x="4" y="18"/>
                    </a:lnTo>
                    <a:lnTo>
                      <a:pt x="4" y="24"/>
                    </a:lnTo>
                    <a:lnTo>
                      <a:pt x="4" y="32"/>
                    </a:lnTo>
                    <a:lnTo>
                      <a:pt x="8" y="36"/>
                    </a:lnTo>
                    <a:lnTo>
                      <a:pt x="14" y="40"/>
                    </a:lnTo>
                    <a:lnTo>
                      <a:pt x="20" y="42"/>
                    </a:lnTo>
                    <a:lnTo>
                      <a:pt x="36" y="46"/>
                    </a:lnTo>
                    <a:lnTo>
                      <a:pt x="46" y="50"/>
                    </a:lnTo>
                    <a:lnTo>
                      <a:pt x="50" y="54"/>
                    </a:lnTo>
                    <a:lnTo>
                      <a:pt x="50" y="58"/>
                    </a:lnTo>
                    <a:lnTo>
                      <a:pt x="48" y="62"/>
                    </a:lnTo>
                    <a:lnTo>
                      <a:pt x="46" y="66"/>
                    </a:lnTo>
                    <a:lnTo>
                      <a:pt x="40" y="68"/>
                    </a:lnTo>
                    <a:lnTo>
                      <a:pt x="34" y="70"/>
                    </a:lnTo>
                    <a:lnTo>
                      <a:pt x="22" y="68"/>
                    </a:lnTo>
                    <a:lnTo>
                      <a:pt x="16" y="64"/>
                    </a:lnTo>
                    <a:lnTo>
                      <a:pt x="14" y="58"/>
                    </a:lnTo>
                    <a:lnTo>
                      <a:pt x="14" y="54"/>
                    </a:lnTo>
                    <a:lnTo>
                      <a:pt x="0" y="54"/>
                    </a:lnTo>
                    <a:lnTo>
                      <a:pt x="2" y="62"/>
                    </a:lnTo>
                    <a:lnTo>
                      <a:pt x="6" y="70"/>
                    </a:lnTo>
                    <a:lnTo>
                      <a:pt x="10" y="74"/>
                    </a:lnTo>
                    <a:lnTo>
                      <a:pt x="16" y="78"/>
                    </a:lnTo>
                    <a:lnTo>
                      <a:pt x="24" y="80"/>
                    </a:lnTo>
                    <a:lnTo>
                      <a:pt x="34" y="80"/>
                    </a:lnTo>
                    <a:lnTo>
                      <a:pt x="44" y="78"/>
                    </a:lnTo>
                    <a:lnTo>
                      <a:pt x="54" y="74"/>
                    </a:lnTo>
                    <a:lnTo>
                      <a:pt x="60" y="66"/>
                    </a:lnTo>
                    <a:lnTo>
                      <a:pt x="62" y="60"/>
                    </a:lnTo>
                    <a:lnTo>
                      <a:pt x="62" y="56"/>
                    </a:lnTo>
                    <a:lnTo>
                      <a:pt x="62" y="48"/>
                    </a:lnTo>
                    <a:lnTo>
                      <a:pt x="58" y="42"/>
                    </a:lnTo>
                    <a:lnTo>
                      <a:pt x="52" y="38"/>
                    </a:lnTo>
                    <a:lnTo>
                      <a:pt x="42" y="36"/>
                    </a:lnTo>
                    <a:lnTo>
                      <a:pt x="30" y="32"/>
                    </a:lnTo>
                    <a:lnTo>
                      <a:pt x="18" y="28"/>
                    </a:lnTo>
                    <a:lnTo>
                      <a:pt x="16" y="26"/>
                    </a:lnTo>
                    <a:lnTo>
                      <a:pt x="16" y="22"/>
                    </a:lnTo>
                    <a:lnTo>
                      <a:pt x="18" y="16"/>
                    </a:lnTo>
                    <a:lnTo>
                      <a:pt x="22" y="14"/>
                    </a:lnTo>
                    <a:lnTo>
                      <a:pt x="26" y="12"/>
                    </a:lnTo>
                    <a:lnTo>
                      <a:pt x="30" y="12"/>
                    </a:lnTo>
                    <a:lnTo>
                      <a:pt x="40" y="12"/>
                    </a:lnTo>
                    <a:lnTo>
                      <a:pt x="46" y="16"/>
                    </a:lnTo>
                    <a:lnTo>
                      <a:pt x="48" y="20"/>
                    </a:lnTo>
                    <a:lnTo>
                      <a:pt x="48" y="24"/>
                    </a:lnTo>
                    <a:lnTo>
                      <a:pt x="60" y="24"/>
                    </a:lnTo>
                    <a:close/>
                  </a:path>
                </a:pathLst>
              </a:custGeom>
              <a:solidFill>
                <a:srgbClr val="000000"/>
              </a:solidFill>
              <a:ln w="9525">
                <a:noFill/>
                <a:round/>
                <a:headEnd/>
                <a:tailEnd/>
              </a:ln>
            </p:spPr>
            <p:txBody>
              <a:bodyPr/>
              <a:lstStyle/>
              <a:p>
                <a:pPr eaLnBrk="1" hangingPunct="1"/>
                <a:endParaRPr lang="fa-IR" sz="1800"/>
              </a:p>
            </p:txBody>
          </p:sp>
          <p:sp>
            <p:nvSpPr>
              <p:cNvPr id="399" name="Freeform 270"/>
              <p:cNvSpPr>
                <a:spLocks/>
              </p:cNvSpPr>
              <p:nvPr/>
            </p:nvSpPr>
            <p:spPr bwMode="auto">
              <a:xfrm>
                <a:off x="1868" y="1470"/>
                <a:ext cx="64" cy="80"/>
              </a:xfrm>
              <a:custGeom>
                <a:avLst/>
                <a:gdLst>
                  <a:gd name="T0" fmla="*/ 64 w 64"/>
                  <a:gd name="T1" fmla="*/ 28 h 80"/>
                  <a:gd name="T2" fmla="*/ 64 w 64"/>
                  <a:gd name="T3" fmla="*/ 28 h 80"/>
                  <a:gd name="T4" fmla="*/ 62 w 64"/>
                  <a:gd name="T5" fmla="*/ 18 h 80"/>
                  <a:gd name="T6" fmla="*/ 58 w 64"/>
                  <a:gd name="T7" fmla="*/ 10 h 80"/>
                  <a:gd name="T8" fmla="*/ 54 w 64"/>
                  <a:gd name="T9" fmla="*/ 6 h 80"/>
                  <a:gd name="T10" fmla="*/ 50 w 64"/>
                  <a:gd name="T11" fmla="*/ 2 h 80"/>
                  <a:gd name="T12" fmla="*/ 44 w 64"/>
                  <a:gd name="T13" fmla="*/ 2 h 80"/>
                  <a:gd name="T14" fmla="*/ 36 w 64"/>
                  <a:gd name="T15" fmla="*/ 0 h 80"/>
                  <a:gd name="T16" fmla="*/ 36 w 64"/>
                  <a:gd name="T17" fmla="*/ 0 h 80"/>
                  <a:gd name="T18" fmla="*/ 28 w 64"/>
                  <a:gd name="T19" fmla="*/ 2 h 80"/>
                  <a:gd name="T20" fmla="*/ 20 w 64"/>
                  <a:gd name="T21" fmla="*/ 4 h 80"/>
                  <a:gd name="T22" fmla="*/ 14 w 64"/>
                  <a:gd name="T23" fmla="*/ 8 h 80"/>
                  <a:gd name="T24" fmla="*/ 10 w 64"/>
                  <a:gd name="T25" fmla="*/ 12 h 80"/>
                  <a:gd name="T26" fmla="*/ 6 w 64"/>
                  <a:gd name="T27" fmla="*/ 18 h 80"/>
                  <a:gd name="T28" fmla="*/ 2 w 64"/>
                  <a:gd name="T29" fmla="*/ 26 h 80"/>
                  <a:gd name="T30" fmla="*/ 0 w 64"/>
                  <a:gd name="T31" fmla="*/ 42 h 80"/>
                  <a:gd name="T32" fmla="*/ 0 w 64"/>
                  <a:gd name="T33" fmla="*/ 42 h 80"/>
                  <a:gd name="T34" fmla="*/ 2 w 64"/>
                  <a:gd name="T35" fmla="*/ 50 h 80"/>
                  <a:gd name="T36" fmla="*/ 2 w 64"/>
                  <a:gd name="T37" fmla="*/ 58 h 80"/>
                  <a:gd name="T38" fmla="*/ 6 w 64"/>
                  <a:gd name="T39" fmla="*/ 64 h 80"/>
                  <a:gd name="T40" fmla="*/ 10 w 64"/>
                  <a:gd name="T41" fmla="*/ 70 h 80"/>
                  <a:gd name="T42" fmla="*/ 14 w 64"/>
                  <a:gd name="T43" fmla="*/ 74 h 80"/>
                  <a:gd name="T44" fmla="*/ 20 w 64"/>
                  <a:gd name="T45" fmla="*/ 78 h 80"/>
                  <a:gd name="T46" fmla="*/ 26 w 64"/>
                  <a:gd name="T47" fmla="*/ 80 h 80"/>
                  <a:gd name="T48" fmla="*/ 34 w 64"/>
                  <a:gd name="T49" fmla="*/ 80 h 80"/>
                  <a:gd name="T50" fmla="*/ 34 w 64"/>
                  <a:gd name="T51" fmla="*/ 80 h 80"/>
                  <a:gd name="T52" fmla="*/ 42 w 64"/>
                  <a:gd name="T53" fmla="*/ 80 h 80"/>
                  <a:gd name="T54" fmla="*/ 48 w 64"/>
                  <a:gd name="T55" fmla="*/ 78 h 80"/>
                  <a:gd name="T56" fmla="*/ 54 w 64"/>
                  <a:gd name="T57" fmla="*/ 74 h 80"/>
                  <a:gd name="T58" fmla="*/ 58 w 64"/>
                  <a:gd name="T59" fmla="*/ 70 h 80"/>
                  <a:gd name="T60" fmla="*/ 62 w 64"/>
                  <a:gd name="T61" fmla="*/ 60 h 80"/>
                  <a:gd name="T62" fmla="*/ 64 w 64"/>
                  <a:gd name="T63" fmla="*/ 52 h 80"/>
                  <a:gd name="T64" fmla="*/ 52 w 64"/>
                  <a:gd name="T65" fmla="*/ 52 h 80"/>
                  <a:gd name="T66" fmla="*/ 52 w 64"/>
                  <a:gd name="T67" fmla="*/ 52 h 80"/>
                  <a:gd name="T68" fmla="*/ 50 w 64"/>
                  <a:gd name="T69" fmla="*/ 60 h 80"/>
                  <a:gd name="T70" fmla="*/ 46 w 64"/>
                  <a:gd name="T71" fmla="*/ 64 h 80"/>
                  <a:gd name="T72" fmla="*/ 40 w 64"/>
                  <a:gd name="T73" fmla="*/ 68 h 80"/>
                  <a:gd name="T74" fmla="*/ 34 w 64"/>
                  <a:gd name="T75" fmla="*/ 70 h 80"/>
                  <a:gd name="T76" fmla="*/ 34 w 64"/>
                  <a:gd name="T77" fmla="*/ 70 h 80"/>
                  <a:gd name="T78" fmla="*/ 28 w 64"/>
                  <a:gd name="T79" fmla="*/ 68 h 80"/>
                  <a:gd name="T80" fmla="*/ 24 w 64"/>
                  <a:gd name="T81" fmla="*/ 66 h 80"/>
                  <a:gd name="T82" fmla="*/ 20 w 64"/>
                  <a:gd name="T83" fmla="*/ 64 h 80"/>
                  <a:gd name="T84" fmla="*/ 18 w 64"/>
                  <a:gd name="T85" fmla="*/ 60 h 80"/>
                  <a:gd name="T86" fmla="*/ 14 w 64"/>
                  <a:gd name="T87" fmla="*/ 50 h 80"/>
                  <a:gd name="T88" fmla="*/ 14 w 64"/>
                  <a:gd name="T89" fmla="*/ 40 h 80"/>
                  <a:gd name="T90" fmla="*/ 14 w 64"/>
                  <a:gd name="T91" fmla="*/ 40 h 80"/>
                  <a:gd name="T92" fmla="*/ 14 w 64"/>
                  <a:gd name="T93" fmla="*/ 30 h 80"/>
                  <a:gd name="T94" fmla="*/ 18 w 64"/>
                  <a:gd name="T95" fmla="*/ 22 h 80"/>
                  <a:gd name="T96" fmla="*/ 22 w 64"/>
                  <a:gd name="T97" fmla="*/ 18 h 80"/>
                  <a:gd name="T98" fmla="*/ 24 w 64"/>
                  <a:gd name="T99" fmla="*/ 14 h 80"/>
                  <a:gd name="T100" fmla="*/ 30 w 64"/>
                  <a:gd name="T101" fmla="*/ 12 h 80"/>
                  <a:gd name="T102" fmla="*/ 34 w 64"/>
                  <a:gd name="T103" fmla="*/ 12 h 80"/>
                  <a:gd name="T104" fmla="*/ 34 w 64"/>
                  <a:gd name="T105" fmla="*/ 12 h 80"/>
                  <a:gd name="T106" fmla="*/ 42 w 64"/>
                  <a:gd name="T107" fmla="*/ 14 h 80"/>
                  <a:gd name="T108" fmla="*/ 46 w 64"/>
                  <a:gd name="T109" fmla="*/ 16 h 80"/>
                  <a:gd name="T110" fmla="*/ 50 w 64"/>
                  <a:gd name="T111" fmla="*/ 22 h 80"/>
                  <a:gd name="T112" fmla="*/ 52 w 64"/>
                  <a:gd name="T113" fmla="*/ 28 h 80"/>
                  <a:gd name="T114" fmla="*/ 64 w 64"/>
                  <a:gd name="T115" fmla="*/ 28 h 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
                  <a:gd name="T175" fmla="*/ 0 h 80"/>
                  <a:gd name="T176" fmla="*/ 64 w 64"/>
                  <a:gd name="T177" fmla="*/ 80 h 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 h="80">
                    <a:moveTo>
                      <a:pt x="64" y="28"/>
                    </a:moveTo>
                    <a:lnTo>
                      <a:pt x="64" y="28"/>
                    </a:lnTo>
                    <a:lnTo>
                      <a:pt x="62" y="18"/>
                    </a:lnTo>
                    <a:lnTo>
                      <a:pt x="58" y="10"/>
                    </a:lnTo>
                    <a:lnTo>
                      <a:pt x="54" y="6"/>
                    </a:lnTo>
                    <a:lnTo>
                      <a:pt x="50" y="2"/>
                    </a:lnTo>
                    <a:lnTo>
                      <a:pt x="44" y="2"/>
                    </a:lnTo>
                    <a:lnTo>
                      <a:pt x="36" y="0"/>
                    </a:lnTo>
                    <a:lnTo>
                      <a:pt x="28" y="2"/>
                    </a:lnTo>
                    <a:lnTo>
                      <a:pt x="20" y="4"/>
                    </a:lnTo>
                    <a:lnTo>
                      <a:pt x="14" y="8"/>
                    </a:lnTo>
                    <a:lnTo>
                      <a:pt x="10" y="12"/>
                    </a:lnTo>
                    <a:lnTo>
                      <a:pt x="6" y="18"/>
                    </a:lnTo>
                    <a:lnTo>
                      <a:pt x="2" y="26"/>
                    </a:lnTo>
                    <a:lnTo>
                      <a:pt x="0" y="42"/>
                    </a:lnTo>
                    <a:lnTo>
                      <a:pt x="2" y="50"/>
                    </a:lnTo>
                    <a:lnTo>
                      <a:pt x="2" y="58"/>
                    </a:lnTo>
                    <a:lnTo>
                      <a:pt x="6" y="64"/>
                    </a:lnTo>
                    <a:lnTo>
                      <a:pt x="10" y="70"/>
                    </a:lnTo>
                    <a:lnTo>
                      <a:pt x="14" y="74"/>
                    </a:lnTo>
                    <a:lnTo>
                      <a:pt x="20" y="78"/>
                    </a:lnTo>
                    <a:lnTo>
                      <a:pt x="26" y="80"/>
                    </a:lnTo>
                    <a:lnTo>
                      <a:pt x="34" y="80"/>
                    </a:lnTo>
                    <a:lnTo>
                      <a:pt x="42" y="80"/>
                    </a:lnTo>
                    <a:lnTo>
                      <a:pt x="48" y="78"/>
                    </a:lnTo>
                    <a:lnTo>
                      <a:pt x="54" y="74"/>
                    </a:lnTo>
                    <a:lnTo>
                      <a:pt x="58" y="70"/>
                    </a:lnTo>
                    <a:lnTo>
                      <a:pt x="62" y="60"/>
                    </a:lnTo>
                    <a:lnTo>
                      <a:pt x="64" y="52"/>
                    </a:lnTo>
                    <a:lnTo>
                      <a:pt x="52" y="52"/>
                    </a:lnTo>
                    <a:lnTo>
                      <a:pt x="50" y="60"/>
                    </a:lnTo>
                    <a:lnTo>
                      <a:pt x="46" y="64"/>
                    </a:lnTo>
                    <a:lnTo>
                      <a:pt x="40" y="68"/>
                    </a:lnTo>
                    <a:lnTo>
                      <a:pt x="34" y="70"/>
                    </a:lnTo>
                    <a:lnTo>
                      <a:pt x="28" y="68"/>
                    </a:lnTo>
                    <a:lnTo>
                      <a:pt x="24" y="66"/>
                    </a:lnTo>
                    <a:lnTo>
                      <a:pt x="20" y="64"/>
                    </a:lnTo>
                    <a:lnTo>
                      <a:pt x="18" y="60"/>
                    </a:lnTo>
                    <a:lnTo>
                      <a:pt x="14" y="50"/>
                    </a:lnTo>
                    <a:lnTo>
                      <a:pt x="14" y="40"/>
                    </a:lnTo>
                    <a:lnTo>
                      <a:pt x="14" y="30"/>
                    </a:lnTo>
                    <a:lnTo>
                      <a:pt x="18" y="22"/>
                    </a:lnTo>
                    <a:lnTo>
                      <a:pt x="22" y="18"/>
                    </a:lnTo>
                    <a:lnTo>
                      <a:pt x="24" y="14"/>
                    </a:lnTo>
                    <a:lnTo>
                      <a:pt x="30" y="12"/>
                    </a:lnTo>
                    <a:lnTo>
                      <a:pt x="34" y="12"/>
                    </a:lnTo>
                    <a:lnTo>
                      <a:pt x="42" y="14"/>
                    </a:lnTo>
                    <a:lnTo>
                      <a:pt x="46" y="16"/>
                    </a:lnTo>
                    <a:lnTo>
                      <a:pt x="50" y="22"/>
                    </a:lnTo>
                    <a:lnTo>
                      <a:pt x="52" y="28"/>
                    </a:lnTo>
                    <a:lnTo>
                      <a:pt x="64" y="28"/>
                    </a:lnTo>
                    <a:close/>
                  </a:path>
                </a:pathLst>
              </a:custGeom>
              <a:solidFill>
                <a:srgbClr val="000000"/>
              </a:solidFill>
              <a:ln w="9525">
                <a:noFill/>
                <a:round/>
                <a:headEnd/>
                <a:tailEnd/>
              </a:ln>
            </p:spPr>
            <p:txBody>
              <a:bodyPr/>
              <a:lstStyle/>
              <a:p>
                <a:pPr eaLnBrk="1" hangingPunct="1"/>
                <a:endParaRPr lang="fa-IR" sz="1800"/>
              </a:p>
            </p:txBody>
          </p:sp>
          <p:sp>
            <p:nvSpPr>
              <p:cNvPr id="400" name="Freeform 271"/>
              <p:cNvSpPr>
                <a:spLocks/>
              </p:cNvSpPr>
              <p:nvPr/>
            </p:nvSpPr>
            <p:spPr bwMode="auto">
              <a:xfrm>
                <a:off x="1946" y="1444"/>
                <a:ext cx="60" cy="104"/>
              </a:xfrm>
              <a:custGeom>
                <a:avLst/>
                <a:gdLst>
                  <a:gd name="T0" fmla="*/ 60 w 60"/>
                  <a:gd name="T1" fmla="*/ 52 h 104"/>
                  <a:gd name="T2" fmla="*/ 60 w 60"/>
                  <a:gd name="T3" fmla="*/ 52 h 104"/>
                  <a:gd name="T4" fmla="*/ 60 w 60"/>
                  <a:gd name="T5" fmla="*/ 46 h 104"/>
                  <a:gd name="T6" fmla="*/ 58 w 60"/>
                  <a:gd name="T7" fmla="*/ 40 h 104"/>
                  <a:gd name="T8" fmla="*/ 56 w 60"/>
                  <a:gd name="T9" fmla="*/ 36 h 104"/>
                  <a:gd name="T10" fmla="*/ 52 w 60"/>
                  <a:gd name="T11" fmla="*/ 32 h 104"/>
                  <a:gd name="T12" fmla="*/ 44 w 60"/>
                  <a:gd name="T13" fmla="*/ 28 h 104"/>
                  <a:gd name="T14" fmla="*/ 34 w 60"/>
                  <a:gd name="T15" fmla="*/ 26 h 104"/>
                  <a:gd name="T16" fmla="*/ 34 w 60"/>
                  <a:gd name="T17" fmla="*/ 26 h 104"/>
                  <a:gd name="T18" fmla="*/ 26 w 60"/>
                  <a:gd name="T19" fmla="*/ 28 h 104"/>
                  <a:gd name="T20" fmla="*/ 20 w 60"/>
                  <a:gd name="T21" fmla="*/ 30 h 104"/>
                  <a:gd name="T22" fmla="*/ 12 w 60"/>
                  <a:gd name="T23" fmla="*/ 38 h 104"/>
                  <a:gd name="T24" fmla="*/ 12 w 60"/>
                  <a:gd name="T25" fmla="*/ 38 h 104"/>
                  <a:gd name="T26" fmla="*/ 12 w 60"/>
                  <a:gd name="T27" fmla="*/ 0 h 104"/>
                  <a:gd name="T28" fmla="*/ 0 w 60"/>
                  <a:gd name="T29" fmla="*/ 0 h 104"/>
                  <a:gd name="T30" fmla="*/ 0 w 60"/>
                  <a:gd name="T31" fmla="*/ 104 h 104"/>
                  <a:gd name="T32" fmla="*/ 12 w 60"/>
                  <a:gd name="T33" fmla="*/ 104 h 104"/>
                  <a:gd name="T34" fmla="*/ 12 w 60"/>
                  <a:gd name="T35" fmla="*/ 62 h 104"/>
                  <a:gd name="T36" fmla="*/ 12 w 60"/>
                  <a:gd name="T37" fmla="*/ 62 h 104"/>
                  <a:gd name="T38" fmla="*/ 14 w 60"/>
                  <a:gd name="T39" fmla="*/ 52 h 104"/>
                  <a:gd name="T40" fmla="*/ 18 w 60"/>
                  <a:gd name="T41" fmla="*/ 44 h 104"/>
                  <a:gd name="T42" fmla="*/ 26 w 60"/>
                  <a:gd name="T43" fmla="*/ 40 h 104"/>
                  <a:gd name="T44" fmla="*/ 32 w 60"/>
                  <a:gd name="T45" fmla="*/ 38 h 104"/>
                  <a:gd name="T46" fmla="*/ 32 w 60"/>
                  <a:gd name="T47" fmla="*/ 38 h 104"/>
                  <a:gd name="T48" fmla="*/ 40 w 60"/>
                  <a:gd name="T49" fmla="*/ 40 h 104"/>
                  <a:gd name="T50" fmla="*/ 44 w 60"/>
                  <a:gd name="T51" fmla="*/ 42 h 104"/>
                  <a:gd name="T52" fmla="*/ 48 w 60"/>
                  <a:gd name="T53" fmla="*/ 48 h 104"/>
                  <a:gd name="T54" fmla="*/ 48 w 60"/>
                  <a:gd name="T55" fmla="*/ 54 h 104"/>
                  <a:gd name="T56" fmla="*/ 48 w 60"/>
                  <a:gd name="T57" fmla="*/ 104 h 104"/>
                  <a:gd name="T58" fmla="*/ 60 w 60"/>
                  <a:gd name="T59" fmla="*/ 104 h 104"/>
                  <a:gd name="T60" fmla="*/ 60 w 60"/>
                  <a:gd name="T61" fmla="*/ 52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0"/>
                  <a:gd name="T94" fmla="*/ 0 h 104"/>
                  <a:gd name="T95" fmla="*/ 60 w 60"/>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0" h="104">
                    <a:moveTo>
                      <a:pt x="60" y="52"/>
                    </a:moveTo>
                    <a:lnTo>
                      <a:pt x="60" y="52"/>
                    </a:lnTo>
                    <a:lnTo>
                      <a:pt x="60" y="46"/>
                    </a:lnTo>
                    <a:lnTo>
                      <a:pt x="58" y="40"/>
                    </a:lnTo>
                    <a:lnTo>
                      <a:pt x="56" y="36"/>
                    </a:lnTo>
                    <a:lnTo>
                      <a:pt x="52" y="32"/>
                    </a:lnTo>
                    <a:lnTo>
                      <a:pt x="44" y="28"/>
                    </a:lnTo>
                    <a:lnTo>
                      <a:pt x="34" y="26"/>
                    </a:lnTo>
                    <a:lnTo>
                      <a:pt x="26" y="28"/>
                    </a:lnTo>
                    <a:lnTo>
                      <a:pt x="20" y="30"/>
                    </a:lnTo>
                    <a:lnTo>
                      <a:pt x="12" y="38"/>
                    </a:lnTo>
                    <a:lnTo>
                      <a:pt x="12" y="0"/>
                    </a:lnTo>
                    <a:lnTo>
                      <a:pt x="0" y="0"/>
                    </a:lnTo>
                    <a:lnTo>
                      <a:pt x="0" y="104"/>
                    </a:lnTo>
                    <a:lnTo>
                      <a:pt x="12" y="104"/>
                    </a:lnTo>
                    <a:lnTo>
                      <a:pt x="12" y="62"/>
                    </a:lnTo>
                    <a:lnTo>
                      <a:pt x="14" y="52"/>
                    </a:lnTo>
                    <a:lnTo>
                      <a:pt x="18" y="44"/>
                    </a:lnTo>
                    <a:lnTo>
                      <a:pt x="26" y="40"/>
                    </a:lnTo>
                    <a:lnTo>
                      <a:pt x="32" y="38"/>
                    </a:lnTo>
                    <a:lnTo>
                      <a:pt x="40" y="40"/>
                    </a:lnTo>
                    <a:lnTo>
                      <a:pt x="44" y="42"/>
                    </a:lnTo>
                    <a:lnTo>
                      <a:pt x="48" y="48"/>
                    </a:lnTo>
                    <a:lnTo>
                      <a:pt x="48" y="54"/>
                    </a:lnTo>
                    <a:lnTo>
                      <a:pt x="48" y="104"/>
                    </a:lnTo>
                    <a:lnTo>
                      <a:pt x="60" y="104"/>
                    </a:lnTo>
                    <a:lnTo>
                      <a:pt x="60" y="52"/>
                    </a:lnTo>
                    <a:close/>
                  </a:path>
                </a:pathLst>
              </a:custGeom>
              <a:solidFill>
                <a:srgbClr val="000000"/>
              </a:solidFill>
              <a:ln w="9525">
                <a:noFill/>
                <a:round/>
                <a:headEnd/>
                <a:tailEnd/>
              </a:ln>
            </p:spPr>
            <p:txBody>
              <a:bodyPr/>
              <a:lstStyle/>
              <a:p>
                <a:pPr eaLnBrk="1" hangingPunct="1"/>
                <a:endParaRPr lang="fa-IR" sz="1800"/>
              </a:p>
            </p:txBody>
          </p:sp>
          <p:sp>
            <p:nvSpPr>
              <p:cNvPr id="401" name="Freeform 272"/>
              <p:cNvSpPr>
                <a:spLocks noEditPoints="1"/>
              </p:cNvSpPr>
              <p:nvPr/>
            </p:nvSpPr>
            <p:spPr bwMode="auto">
              <a:xfrm>
                <a:off x="2022" y="1470"/>
                <a:ext cx="68" cy="80"/>
              </a:xfrm>
              <a:custGeom>
                <a:avLst/>
                <a:gdLst>
                  <a:gd name="T0" fmla="*/ 54 w 68"/>
                  <a:gd name="T1" fmla="*/ 54 h 80"/>
                  <a:gd name="T2" fmla="*/ 54 w 68"/>
                  <a:gd name="T3" fmla="*/ 54 h 80"/>
                  <a:gd name="T4" fmla="*/ 52 w 68"/>
                  <a:gd name="T5" fmla="*/ 60 h 80"/>
                  <a:gd name="T6" fmla="*/ 48 w 68"/>
                  <a:gd name="T7" fmla="*/ 64 h 80"/>
                  <a:gd name="T8" fmla="*/ 42 w 68"/>
                  <a:gd name="T9" fmla="*/ 68 h 80"/>
                  <a:gd name="T10" fmla="*/ 34 w 68"/>
                  <a:gd name="T11" fmla="*/ 70 h 80"/>
                  <a:gd name="T12" fmla="*/ 34 w 68"/>
                  <a:gd name="T13" fmla="*/ 70 h 80"/>
                  <a:gd name="T14" fmla="*/ 26 w 68"/>
                  <a:gd name="T15" fmla="*/ 68 h 80"/>
                  <a:gd name="T16" fmla="*/ 18 w 68"/>
                  <a:gd name="T17" fmla="*/ 62 h 80"/>
                  <a:gd name="T18" fmla="*/ 14 w 68"/>
                  <a:gd name="T19" fmla="*/ 54 h 80"/>
                  <a:gd name="T20" fmla="*/ 14 w 68"/>
                  <a:gd name="T21" fmla="*/ 44 h 80"/>
                  <a:gd name="T22" fmla="*/ 68 w 68"/>
                  <a:gd name="T23" fmla="*/ 44 h 80"/>
                  <a:gd name="T24" fmla="*/ 68 w 68"/>
                  <a:gd name="T25" fmla="*/ 44 h 80"/>
                  <a:gd name="T26" fmla="*/ 66 w 68"/>
                  <a:gd name="T27" fmla="*/ 26 h 80"/>
                  <a:gd name="T28" fmla="*/ 64 w 68"/>
                  <a:gd name="T29" fmla="*/ 18 h 80"/>
                  <a:gd name="T30" fmla="*/ 60 w 68"/>
                  <a:gd name="T31" fmla="*/ 12 h 80"/>
                  <a:gd name="T32" fmla="*/ 56 w 68"/>
                  <a:gd name="T33" fmla="*/ 8 h 80"/>
                  <a:gd name="T34" fmla="*/ 50 w 68"/>
                  <a:gd name="T35" fmla="*/ 4 h 80"/>
                  <a:gd name="T36" fmla="*/ 44 w 68"/>
                  <a:gd name="T37" fmla="*/ 2 h 80"/>
                  <a:gd name="T38" fmla="*/ 36 w 68"/>
                  <a:gd name="T39" fmla="*/ 0 h 80"/>
                  <a:gd name="T40" fmla="*/ 36 w 68"/>
                  <a:gd name="T41" fmla="*/ 0 h 80"/>
                  <a:gd name="T42" fmla="*/ 26 w 68"/>
                  <a:gd name="T43" fmla="*/ 2 h 80"/>
                  <a:gd name="T44" fmla="*/ 20 w 68"/>
                  <a:gd name="T45" fmla="*/ 4 h 80"/>
                  <a:gd name="T46" fmla="*/ 14 w 68"/>
                  <a:gd name="T47" fmla="*/ 8 h 80"/>
                  <a:gd name="T48" fmla="*/ 8 w 68"/>
                  <a:gd name="T49" fmla="*/ 12 h 80"/>
                  <a:gd name="T50" fmla="*/ 4 w 68"/>
                  <a:gd name="T51" fmla="*/ 18 h 80"/>
                  <a:gd name="T52" fmla="*/ 2 w 68"/>
                  <a:gd name="T53" fmla="*/ 26 h 80"/>
                  <a:gd name="T54" fmla="*/ 0 w 68"/>
                  <a:gd name="T55" fmla="*/ 42 h 80"/>
                  <a:gd name="T56" fmla="*/ 0 w 68"/>
                  <a:gd name="T57" fmla="*/ 42 h 80"/>
                  <a:gd name="T58" fmla="*/ 0 w 68"/>
                  <a:gd name="T59" fmla="*/ 50 h 80"/>
                  <a:gd name="T60" fmla="*/ 2 w 68"/>
                  <a:gd name="T61" fmla="*/ 58 h 80"/>
                  <a:gd name="T62" fmla="*/ 4 w 68"/>
                  <a:gd name="T63" fmla="*/ 64 h 80"/>
                  <a:gd name="T64" fmla="*/ 8 w 68"/>
                  <a:gd name="T65" fmla="*/ 70 h 80"/>
                  <a:gd name="T66" fmla="*/ 14 w 68"/>
                  <a:gd name="T67" fmla="*/ 74 h 80"/>
                  <a:gd name="T68" fmla="*/ 20 w 68"/>
                  <a:gd name="T69" fmla="*/ 78 h 80"/>
                  <a:gd name="T70" fmla="*/ 26 w 68"/>
                  <a:gd name="T71" fmla="*/ 80 h 80"/>
                  <a:gd name="T72" fmla="*/ 34 w 68"/>
                  <a:gd name="T73" fmla="*/ 80 h 80"/>
                  <a:gd name="T74" fmla="*/ 34 w 68"/>
                  <a:gd name="T75" fmla="*/ 80 h 80"/>
                  <a:gd name="T76" fmla="*/ 46 w 68"/>
                  <a:gd name="T77" fmla="*/ 78 h 80"/>
                  <a:gd name="T78" fmla="*/ 54 w 68"/>
                  <a:gd name="T79" fmla="*/ 74 h 80"/>
                  <a:gd name="T80" fmla="*/ 54 w 68"/>
                  <a:gd name="T81" fmla="*/ 74 h 80"/>
                  <a:gd name="T82" fmla="*/ 60 w 68"/>
                  <a:gd name="T83" fmla="*/ 70 h 80"/>
                  <a:gd name="T84" fmla="*/ 64 w 68"/>
                  <a:gd name="T85" fmla="*/ 64 h 80"/>
                  <a:gd name="T86" fmla="*/ 66 w 68"/>
                  <a:gd name="T87" fmla="*/ 54 h 80"/>
                  <a:gd name="T88" fmla="*/ 54 w 68"/>
                  <a:gd name="T89" fmla="*/ 54 h 80"/>
                  <a:gd name="T90" fmla="*/ 14 w 68"/>
                  <a:gd name="T91" fmla="*/ 34 h 80"/>
                  <a:gd name="T92" fmla="*/ 14 w 68"/>
                  <a:gd name="T93" fmla="*/ 34 h 80"/>
                  <a:gd name="T94" fmla="*/ 14 w 68"/>
                  <a:gd name="T95" fmla="*/ 26 h 80"/>
                  <a:gd name="T96" fmla="*/ 20 w 68"/>
                  <a:gd name="T97" fmla="*/ 18 h 80"/>
                  <a:gd name="T98" fmla="*/ 26 w 68"/>
                  <a:gd name="T99" fmla="*/ 14 h 80"/>
                  <a:gd name="T100" fmla="*/ 34 w 68"/>
                  <a:gd name="T101" fmla="*/ 12 h 80"/>
                  <a:gd name="T102" fmla="*/ 34 w 68"/>
                  <a:gd name="T103" fmla="*/ 12 h 80"/>
                  <a:gd name="T104" fmla="*/ 44 w 68"/>
                  <a:gd name="T105" fmla="*/ 14 h 80"/>
                  <a:gd name="T106" fmla="*/ 50 w 68"/>
                  <a:gd name="T107" fmla="*/ 18 h 80"/>
                  <a:gd name="T108" fmla="*/ 54 w 68"/>
                  <a:gd name="T109" fmla="*/ 26 h 80"/>
                  <a:gd name="T110" fmla="*/ 54 w 68"/>
                  <a:gd name="T111" fmla="*/ 34 h 80"/>
                  <a:gd name="T112" fmla="*/ 14 w 68"/>
                  <a:gd name="T113" fmla="*/ 34 h 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
                  <a:gd name="T172" fmla="*/ 0 h 80"/>
                  <a:gd name="T173" fmla="*/ 68 w 68"/>
                  <a:gd name="T174" fmla="*/ 80 h 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 h="80">
                    <a:moveTo>
                      <a:pt x="54" y="54"/>
                    </a:moveTo>
                    <a:lnTo>
                      <a:pt x="54" y="54"/>
                    </a:lnTo>
                    <a:lnTo>
                      <a:pt x="52" y="60"/>
                    </a:lnTo>
                    <a:lnTo>
                      <a:pt x="48" y="64"/>
                    </a:lnTo>
                    <a:lnTo>
                      <a:pt x="42" y="68"/>
                    </a:lnTo>
                    <a:lnTo>
                      <a:pt x="34" y="70"/>
                    </a:lnTo>
                    <a:lnTo>
                      <a:pt x="26" y="68"/>
                    </a:lnTo>
                    <a:lnTo>
                      <a:pt x="18" y="62"/>
                    </a:lnTo>
                    <a:lnTo>
                      <a:pt x="14" y="54"/>
                    </a:lnTo>
                    <a:lnTo>
                      <a:pt x="14" y="44"/>
                    </a:lnTo>
                    <a:lnTo>
                      <a:pt x="68" y="44"/>
                    </a:lnTo>
                    <a:lnTo>
                      <a:pt x="66" y="26"/>
                    </a:lnTo>
                    <a:lnTo>
                      <a:pt x="64" y="18"/>
                    </a:lnTo>
                    <a:lnTo>
                      <a:pt x="60" y="12"/>
                    </a:lnTo>
                    <a:lnTo>
                      <a:pt x="56" y="8"/>
                    </a:lnTo>
                    <a:lnTo>
                      <a:pt x="50" y="4"/>
                    </a:lnTo>
                    <a:lnTo>
                      <a:pt x="44" y="2"/>
                    </a:lnTo>
                    <a:lnTo>
                      <a:pt x="36" y="0"/>
                    </a:lnTo>
                    <a:lnTo>
                      <a:pt x="26" y="2"/>
                    </a:lnTo>
                    <a:lnTo>
                      <a:pt x="20" y="4"/>
                    </a:lnTo>
                    <a:lnTo>
                      <a:pt x="14" y="8"/>
                    </a:lnTo>
                    <a:lnTo>
                      <a:pt x="8" y="12"/>
                    </a:lnTo>
                    <a:lnTo>
                      <a:pt x="4" y="18"/>
                    </a:lnTo>
                    <a:lnTo>
                      <a:pt x="2" y="26"/>
                    </a:lnTo>
                    <a:lnTo>
                      <a:pt x="0" y="42"/>
                    </a:lnTo>
                    <a:lnTo>
                      <a:pt x="0" y="50"/>
                    </a:lnTo>
                    <a:lnTo>
                      <a:pt x="2" y="58"/>
                    </a:lnTo>
                    <a:lnTo>
                      <a:pt x="4" y="64"/>
                    </a:lnTo>
                    <a:lnTo>
                      <a:pt x="8" y="70"/>
                    </a:lnTo>
                    <a:lnTo>
                      <a:pt x="14" y="74"/>
                    </a:lnTo>
                    <a:lnTo>
                      <a:pt x="20" y="78"/>
                    </a:lnTo>
                    <a:lnTo>
                      <a:pt x="26" y="80"/>
                    </a:lnTo>
                    <a:lnTo>
                      <a:pt x="34" y="80"/>
                    </a:lnTo>
                    <a:lnTo>
                      <a:pt x="46" y="78"/>
                    </a:lnTo>
                    <a:lnTo>
                      <a:pt x="54" y="74"/>
                    </a:lnTo>
                    <a:lnTo>
                      <a:pt x="60" y="70"/>
                    </a:lnTo>
                    <a:lnTo>
                      <a:pt x="64" y="64"/>
                    </a:lnTo>
                    <a:lnTo>
                      <a:pt x="66" y="54"/>
                    </a:lnTo>
                    <a:lnTo>
                      <a:pt x="54" y="54"/>
                    </a:lnTo>
                    <a:close/>
                    <a:moveTo>
                      <a:pt x="14" y="34"/>
                    </a:moveTo>
                    <a:lnTo>
                      <a:pt x="14" y="34"/>
                    </a:lnTo>
                    <a:lnTo>
                      <a:pt x="14" y="26"/>
                    </a:lnTo>
                    <a:lnTo>
                      <a:pt x="20" y="18"/>
                    </a:lnTo>
                    <a:lnTo>
                      <a:pt x="26" y="14"/>
                    </a:lnTo>
                    <a:lnTo>
                      <a:pt x="34" y="12"/>
                    </a:lnTo>
                    <a:lnTo>
                      <a:pt x="44" y="14"/>
                    </a:lnTo>
                    <a:lnTo>
                      <a:pt x="50" y="18"/>
                    </a:lnTo>
                    <a:lnTo>
                      <a:pt x="54" y="26"/>
                    </a:lnTo>
                    <a:lnTo>
                      <a:pt x="54" y="34"/>
                    </a:lnTo>
                    <a:lnTo>
                      <a:pt x="14" y="34"/>
                    </a:lnTo>
                    <a:close/>
                  </a:path>
                </a:pathLst>
              </a:custGeom>
              <a:solidFill>
                <a:srgbClr val="000000"/>
              </a:solidFill>
              <a:ln w="9525">
                <a:noFill/>
                <a:round/>
                <a:headEnd/>
                <a:tailEnd/>
              </a:ln>
            </p:spPr>
            <p:txBody>
              <a:bodyPr/>
              <a:lstStyle/>
              <a:p>
                <a:pPr eaLnBrk="1" hangingPunct="1"/>
                <a:endParaRPr lang="fa-IR" sz="1800"/>
              </a:p>
            </p:txBody>
          </p:sp>
          <p:sp>
            <p:nvSpPr>
              <p:cNvPr id="402" name="Freeform 273"/>
              <p:cNvSpPr>
                <a:spLocks noEditPoints="1"/>
              </p:cNvSpPr>
              <p:nvPr/>
            </p:nvSpPr>
            <p:spPr bwMode="auto">
              <a:xfrm>
                <a:off x="2100" y="1444"/>
                <a:ext cx="68" cy="106"/>
              </a:xfrm>
              <a:custGeom>
                <a:avLst/>
                <a:gdLst>
                  <a:gd name="T0" fmla="*/ 68 w 68"/>
                  <a:gd name="T1" fmla="*/ 0 h 106"/>
                  <a:gd name="T2" fmla="*/ 54 w 68"/>
                  <a:gd name="T3" fmla="*/ 0 h 106"/>
                  <a:gd name="T4" fmla="*/ 54 w 68"/>
                  <a:gd name="T5" fmla="*/ 40 h 106"/>
                  <a:gd name="T6" fmla="*/ 54 w 68"/>
                  <a:gd name="T7" fmla="*/ 40 h 106"/>
                  <a:gd name="T8" fmla="*/ 54 w 68"/>
                  <a:gd name="T9" fmla="*/ 40 h 106"/>
                  <a:gd name="T10" fmla="*/ 52 w 68"/>
                  <a:gd name="T11" fmla="*/ 36 h 106"/>
                  <a:gd name="T12" fmla="*/ 48 w 68"/>
                  <a:gd name="T13" fmla="*/ 32 h 106"/>
                  <a:gd name="T14" fmla="*/ 40 w 68"/>
                  <a:gd name="T15" fmla="*/ 28 h 106"/>
                  <a:gd name="T16" fmla="*/ 32 w 68"/>
                  <a:gd name="T17" fmla="*/ 26 h 106"/>
                  <a:gd name="T18" fmla="*/ 32 w 68"/>
                  <a:gd name="T19" fmla="*/ 26 h 106"/>
                  <a:gd name="T20" fmla="*/ 24 w 68"/>
                  <a:gd name="T21" fmla="*/ 28 h 106"/>
                  <a:gd name="T22" fmla="*/ 18 w 68"/>
                  <a:gd name="T23" fmla="*/ 30 h 106"/>
                  <a:gd name="T24" fmla="*/ 14 w 68"/>
                  <a:gd name="T25" fmla="*/ 32 h 106"/>
                  <a:gd name="T26" fmla="*/ 8 w 68"/>
                  <a:gd name="T27" fmla="*/ 38 h 106"/>
                  <a:gd name="T28" fmla="*/ 6 w 68"/>
                  <a:gd name="T29" fmla="*/ 42 h 106"/>
                  <a:gd name="T30" fmla="*/ 2 w 68"/>
                  <a:gd name="T31" fmla="*/ 50 h 106"/>
                  <a:gd name="T32" fmla="*/ 0 w 68"/>
                  <a:gd name="T33" fmla="*/ 64 h 106"/>
                  <a:gd name="T34" fmla="*/ 0 w 68"/>
                  <a:gd name="T35" fmla="*/ 64 h 106"/>
                  <a:gd name="T36" fmla="*/ 2 w 68"/>
                  <a:gd name="T37" fmla="*/ 78 h 106"/>
                  <a:gd name="T38" fmla="*/ 4 w 68"/>
                  <a:gd name="T39" fmla="*/ 86 h 106"/>
                  <a:gd name="T40" fmla="*/ 8 w 68"/>
                  <a:gd name="T41" fmla="*/ 92 h 106"/>
                  <a:gd name="T42" fmla="*/ 12 w 68"/>
                  <a:gd name="T43" fmla="*/ 98 h 106"/>
                  <a:gd name="T44" fmla="*/ 18 w 68"/>
                  <a:gd name="T45" fmla="*/ 102 h 106"/>
                  <a:gd name="T46" fmla="*/ 26 w 68"/>
                  <a:gd name="T47" fmla="*/ 106 h 106"/>
                  <a:gd name="T48" fmla="*/ 34 w 68"/>
                  <a:gd name="T49" fmla="*/ 106 h 106"/>
                  <a:gd name="T50" fmla="*/ 34 w 68"/>
                  <a:gd name="T51" fmla="*/ 106 h 106"/>
                  <a:gd name="T52" fmla="*/ 40 w 68"/>
                  <a:gd name="T53" fmla="*/ 106 h 106"/>
                  <a:gd name="T54" fmla="*/ 46 w 68"/>
                  <a:gd name="T55" fmla="*/ 104 h 106"/>
                  <a:gd name="T56" fmla="*/ 50 w 68"/>
                  <a:gd name="T57" fmla="*/ 100 h 106"/>
                  <a:gd name="T58" fmla="*/ 56 w 68"/>
                  <a:gd name="T59" fmla="*/ 94 h 106"/>
                  <a:gd name="T60" fmla="*/ 56 w 68"/>
                  <a:gd name="T61" fmla="*/ 94 h 106"/>
                  <a:gd name="T62" fmla="*/ 56 w 68"/>
                  <a:gd name="T63" fmla="*/ 104 h 106"/>
                  <a:gd name="T64" fmla="*/ 68 w 68"/>
                  <a:gd name="T65" fmla="*/ 104 h 106"/>
                  <a:gd name="T66" fmla="*/ 68 w 68"/>
                  <a:gd name="T67" fmla="*/ 0 h 106"/>
                  <a:gd name="T68" fmla="*/ 14 w 68"/>
                  <a:gd name="T69" fmla="*/ 66 h 106"/>
                  <a:gd name="T70" fmla="*/ 14 w 68"/>
                  <a:gd name="T71" fmla="*/ 66 h 106"/>
                  <a:gd name="T72" fmla="*/ 14 w 68"/>
                  <a:gd name="T73" fmla="*/ 58 h 106"/>
                  <a:gd name="T74" fmla="*/ 16 w 68"/>
                  <a:gd name="T75" fmla="*/ 48 h 106"/>
                  <a:gd name="T76" fmla="*/ 20 w 68"/>
                  <a:gd name="T77" fmla="*/ 44 h 106"/>
                  <a:gd name="T78" fmla="*/ 22 w 68"/>
                  <a:gd name="T79" fmla="*/ 40 h 106"/>
                  <a:gd name="T80" fmla="*/ 28 w 68"/>
                  <a:gd name="T81" fmla="*/ 38 h 106"/>
                  <a:gd name="T82" fmla="*/ 34 w 68"/>
                  <a:gd name="T83" fmla="*/ 38 h 106"/>
                  <a:gd name="T84" fmla="*/ 34 w 68"/>
                  <a:gd name="T85" fmla="*/ 38 h 106"/>
                  <a:gd name="T86" fmla="*/ 40 w 68"/>
                  <a:gd name="T87" fmla="*/ 38 h 106"/>
                  <a:gd name="T88" fmla="*/ 46 w 68"/>
                  <a:gd name="T89" fmla="*/ 42 h 106"/>
                  <a:gd name="T90" fmla="*/ 48 w 68"/>
                  <a:gd name="T91" fmla="*/ 44 h 106"/>
                  <a:gd name="T92" fmla="*/ 52 w 68"/>
                  <a:gd name="T93" fmla="*/ 50 h 106"/>
                  <a:gd name="T94" fmla="*/ 54 w 68"/>
                  <a:gd name="T95" fmla="*/ 60 h 106"/>
                  <a:gd name="T96" fmla="*/ 54 w 68"/>
                  <a:gd name="T97" fmla="*/ 70 h 106"/>
                  <a:gd name="T98" fmla="*/ 54 w 68"/>
                  <a:gd name="T99" fmla="*/ 70 h 106"/>
                  <a:gd name="T100" fmla="*/ 54 w 68"/>
                  <a:gd name="T101" fmla="*/ 76 h 106"/>
                  <a:gd name="T102" fmla="*/ 52 w 68"/>
                  <a:gd name="T103" fmla="*/ 82 h 106"/>
                  <a:gd name="T104" fmla="*/ 48 w 68"/>
                  <a:gd name="T105" fmla="*/ 90 h 106"/>
                  <a:gd name="T106" fmla="*/ 40 w 68"/>
                  <a:gd name="T107" fmla="*/ 94 h 106"/>
                  <a:gd name="T108" fmla="*/ 34 w 68"/>
                  <a:gd name="T109" fmla="*/ 96 h 106"/>
                  <a:gd name="T110" fmla="*/ 34 w 68"/>
                  <a:gd name="T111" fmla="*/ 96 h 106"/>
                  <a:gd name="T112" fmla="*/ 30 w 68"/>
                  <a:gd name="T113" fmla="*/ 94 h 106"/>
                  <a:gd name="T114" fmla="*/ 26 w 68"/>
                  <a:gd name="T115" fmla="*/ 92 h 106"/>
                  <a:gd name="T116" fmla="*/ 18 w 68"/>
                  <a:gd name="T117" fmla="*/ 86 h 106"/>
                  <a:gd name="T118" fmla="*/ 16 w 68"/>
                  <a:gd name="T119" fmla="*/ 78 h 106"/>
                  <a:gd name="T120" fmla="*/ 14 w 68"/>
                  <a:gd name="T121" fmla="*/ 66 h 106"/>
                  <a:gd name="T122" fmla="*/ 14 w 68"/>
                  <a:gd name="T123" fmla="*/ 66 h 1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8"/>
                  <a:gd name="T187" fmla="*/ 0 h 106"/>
                  <a:gd name="T188" fmla="*/ 68 w 68"/>
                  <a:gd name="T189" fmla="*/ 106 h 1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8" h="106">
                    <a:moveTo>
                      <a:pt x="68" y="0"/>
                    </a:moveTo>
                    <a:lnTo>
                      <a:pt x="54" y="0"/>
                    </a:lnTo>
                    <a:lnTo>
                      <a:pt x="54" y="40"/>
                    </a:lnTo>
                    <a:lnTo>
                      <a:pt x="52" y="36"/>
                    </a:lnTo>
                    <a:lnTo>
                      <a:pt x="48" y="32"/>
                    </a:lnTo>
                    <a:lnTo>
                      <a:pt x="40" y="28"/>
                    </a:lnTo>
                    <a:lnTo>
                      <a:pt x="32" y="26"/>
                    </a:lnTo>
                    <a:lnTo>
                      <a:pt x="24" y="28"/>
                    </a:lnTo>
                    <a:lnTo>
                      <a:pt x="18" y="30"/>
                    </a:lnTo>
                    <a:lnTo>
                      <a:pt x="14" y="32"/>
                    </a:lnTo>
                    <a:lnTo>
                      <a:pt x="8" y="38"/>
                    </a:lnTo>
                    <a:lnTo>
                      <a:pt x="6" y="42"/>
                    </a:lnTo>
                    <a:lnTo>
                      <a:pt x="2" y="50"/>
                    </a:lnTo>
                    <a:lnTo>
                      <a:pt x="0" y="64"/>
                    </a:lnTo>
                    <a:lnTo>
                      <a:pt x="2" y="78"/>
                    </a:lnTo>
                    <a:lnTo>
                      <a:pt x="4" y="86"/>
                    </a:lnTo>
                    <a:lnTo>
                      <a:pt x="8" y="92"/>
                    </a:lnTo>
                    <a:lnTo>
                      <a:pt x="12" y="98"/>
                    </a:lnTo>
                    <a:lnTo>
                      <a:pt x="18" y="102"/>
                    </a:lnTo>
                    <a:lnTo>
                      <a:pt x="26" y="106"/>
                    </a:lnTo>
                    <a:lnTo>
                      <a:pt x="34" y="106"/>
                    </a:lnTo>
                    <a:lnTo>
                      <a:pt x="40" y="106"/>
                    </a:lnTo>
                    <a:lnTo>
                      <a:pt x="46" y="104"/>
                    </a:lnTo>
                    <a:lnTo>
                      <a:pt x="50" y="100"/>
                    </a:lnTo>
                    <a:lnTo>
                      <a:pt x="56" y="94"/>
                    </a:lnTo>
                    <a:lnTo>
                      <a:pt x="56" y="104"/>
                    </a:lnTo>
                    <a:lnTo>
                      <a:pt x="68" y="104"/>
                    </a:lnTo>
                    <a:lnTo>
                      <a:pt x="68" y="0"/>
                    </a:lnTo>
                    <a:close/>
                    <a:moveTo>
                      <a:pt x="14" y="66"/>
                    </a:moveTo>
                    <a:lnTo>
                      <a:pt x="14" y="66"/>
                    </a:lnTo>
                    <a:lnTo>
                      <a:pt x="14" y="58"/>
                    </a:lnTo>
                    <a:lnTo>
                      <a:pt x="16" y="48"/>
                    </a:lnTo>
                    <a:lnTo>
                      <a:pt x="20" y="44"/>
                    </a:lnTo>
                    <a:lnTo>
                      <a:pt x="22" y="40"/>
                    </a:lnTo>
                    <a:lnTo>
                      <a:pt x="28" y="38"/>
                    </a:lnTo>
                    <a:lnTo>
                      <a:pt x="34" y="38"/>
                    </a:lnTo>
                    <a:lnTo>
                      <a:pt x="40" y="38"/>
                    </a:lnTo>
                    <a:lnTo>
                      <a:pt x="46" y="42"/>
                    </a:lnTo>
                    <a:lnTo>
                      <a:pt x="48" y="44"/>
                    </a:lnTo>
                    <a:lnTo>
                      <a:pt x="52" y="50"/>
                    </a:lnTo>
                    <a:lnTo>
                      <a:pt x="54" y="60"/>
                    </a:lnTo>
                    <a:lnTo>
                      <a:pt x="54" y="70"/>
                    </a:lnTo>
                    <a:lnTo>
                      <a:pt x="54" y="76"/>
                    </a:lnTo>
                    <a:lnTo>
                      <a:pt x="52" y="82"/>
                    </a:lnTo>
                    <a:lnTo>
                      <a:pt x="48" y="90"/>
                    </a:lnTo>
                    <a:lnTo>
                      <a:pt x="40" y="94"/>
                    </a:lnTo>
                    <a:lnTo>
                      <a:pt x="34" y="96"/>
                    </a:lnTo>
                    <a:lnTo>
                      <a:pt x="30" y="94"/>
                    </a:lnTo>
                    <a:lnTo>
                      <a:pt x="26" y="92"/>
                    </a:lnTo>
                    <a:lnTo>
                      <a:pt x="18" y="86"/>
                    </a:lnTo>
                    <a:lnTo>
                      <a:pt x="16" y="78"/>
                    </a:lnTo>
                    <a:lnTo>
                      <a:pt x="14" y="66"/>
                    </a:lnTo>
                    <a:close/>
                  </a:path>
                </a:pathLst>
              </a:custGeom>
              <a:solidFill>
                <a:srgbClr val="000000"/>
              </a:solidFill>
              <a:ln w="9525">
                <a:noFill/>
                <a:round/>
                <a:headEnd/>
                <a:tailEnd/>
              </a:ln>
            </p:spPr>
            <p:txBody>
              <a:bodyPr/>
              <a:lstStyle/>
              <a:p>
                <a:pPr eaLnBrk="1" hangingPunct="1"/>
                <a:endParaRPr lang="fa-IR" sz="1800"/>
              </a:p>
            </p:txBody>
          </p:sp>
          <p:sp>
            <p:nvSpPr>
              <p:cNvPr id="403" name="Freeform 274"/>
              <p:cNvSpPr>
                <a:spLocks/>
              </p:cNvSpPr>
              <p:nvPr/>
            </p:nvSpPr>
            <p:spPr bwMode="auto">
              <a:xfrm>
                <a:off x="2186" y="1472"/>
                <a:ext cx="60" cy="78"/>
              </a:xfrm>
              <a:custGeom>
                <a:avLst/>
                <a:gdLst>
                  <a:gd name="T0" fmla="*/ 60 w 60"/>
                  <a:gd name="T1" fmla="*/ 76 h 78"/>
                  <a:gd name="T2" fmla="*/ 60 w 60"/>
                  <a:gd name="T3" fmla="*/ 0 h 78"/>
                  <a:gd name="T4" fmla="*/ 48 w 60"/>
                  <a:gd name="T5" fmla="*/ 0 h 78"/>
                  <a:gd name="T6" fmla="*/ 48 w 60"/>
                  <a:gd name="T7" fmla="*/ 42 h 78"/>
                  <a:gd name="T8" fmla="*/ 48 w 60"/>
                  <a:gd name="T9" fmla="*/ 42 h 78"/>
                  <a:gd name="T10" fmla="*/ 46 w 60"/>
                  <a:gd name="T11" fmla="*/ 50 h 78"/>
                  <a:gd name="T12" fmla="*/ 42 w 60"/>
                  <a:gd name="T13" fmla="*/ 58 h 78"/>
                  <a:gd name="T14" fmla="*/ 36 w 60"/>
                  <a:gd name="T15" fmla="*/ 64 h 78"/>
                  <a:gd name="T16" fmla="*/ 32 w 60"/>
                  <a:gd name="T17" fmla="*/ 66 h 78"/>
                  <a:gd name="T18" fmla="*/ 26 w 60"/>
                  <a:gd name="T19" fmla="*/ 68 h 78"/>
                  <a:gd name="T20" fmla="*/ 26 w 60"/>
                  <a:gd name="T21" fmla="*/ 68 h 78"/>
                  <a:gd name="T22" fmla="*/ 20 w 60"/>
                  <a:gd name="T23" fmla="*/ 66 h 78"/>
                  <a:gd name="T24" fmla="*/ 16 w 60"/>
                  <a:gd name="T25" fmla="*/ 64 h 78"/>
                  <a:gd name="T26" fmla="*/ 14 w 60"/>
                  <a:gd name="T27" fmla="*/ 58 h 78"/>
                  <a:gd name="T28" fmla="*/ 12 w 60"/>
                  <a:gd name="T29" fmla="*/ 50 h 78"/>
                  <a:gd name="T30" fmla="*/ 12 w 60"/>
                  <a:gd name="T31" fmla="*/ 0 h 78"/>
                  <a:gd name="T32" fmla="*/ 0 w 60"/>
                  <a:gd name="T33" fmla="*/ 0 h 78"/>
                  <a:gd name="T34" fmla="*/ 0 w 60"/>
                  <a:gd name="T35" fmla="*/ 54 h 78"/>
                  <a:gd name="T36" fmla="*/ 0 w 60"/>
                  <a:gd name="T37" fmla="*/ 54 h 78"/>
                  <a:gd name="T38" fmla="*/ 0 w 60"/>
                  <a:gd name="T39" fmla="*/ 62 h 78"/>
                  <a:gd name="T40" fmla="*/ 2 w 60"/>
                  <a:gd name="T41" fmla="*/ 66 h 78"/>
                  <a:gd name="T42" fmla="*/ 8 w 60"/>
                  <a:gd name="T43" fmla="*/ 74 h 78"/>
                  <a:gd name="T44" fmla="*/ 16 w 60"/>
                  <a:gd name="T45" fmla="*/ 78 h 78"/>
                  <a:gd name="T46" fmla="*/ 24 w 60"/>
                  <a:gd name="T47" fmla="*/ 78 h 78"/>
                  <a:gd name="T48" fmla="*/ 24 w 60"/>
                  <a:gd name="T49" fmla="*/ 78 h 78"/>
                  <a:gd name="T50" fmla="*/ 32 w 60"/>
                  <a:gd name="T51" fmla="*/ 78 h 78"/>
                  <a:gd name="T52" fmla="*/ 38 w 60"/>
                  <a:gd name="T53" fmla="*/ 74 h 78"/>
                  <a:gd name="T54" fmla="*/ 44 w 60"/>
                  <a:gd name="T55" fmla="*/ 70 h 78"/>
                  <a:gd name="T56" fmla="*/ 48 w 60"/>
                  <a:gd name="T57" fmla="*/ 64 h 78"/>
                  <a:gd name="T58" fmla="*/ 48 w 60"/>
                  <a:gd name="T59" fmla="*/ 66 h 78"/>
                  <a:gd name="T60" fmla="*/ 48 w 60"/>
                  <a:gd name="T61" fmla="*/ 76 h 78"/>
                  <a:gd name="T62" fmla="*/ 60 w 60"/>
                  <a:gd name="T63" fmla="*/ 76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
                  <a:gd name="T97" fmla="*/ 0 h 78"/>
                  <a:gd name="T98" fmla="*/ 60 w 60"/>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 h="78">
                    <a:moveTo>
                      <a:pt x="60" y="76"/>
                    </a:moveTo>
                    <a:lnTo>
                      <a:pt x="60" y="0"/>
                    </a:lnTo>
                    <a:lnTo>
                      <a:pt x="48" y="0"/>
                    </a:lnTo>
                    <a:lnTo>
                      <a:pt x="48" y="42"/>
                    </a:lnTo>
                    <a:lnTo>
                      <a:pt x="46" y="50"/>
                    </a:lnTo>
                    <a:lnTo>
                      <a:pt x="42" y="58"/>
                    </a:lnTo>
                    <a:lnTo>
                      <a:pt x="36" y="64"/>
                    </a:lnTo>
                    <a:lnTo>
                      <a:pt x="32" y="66"/>
                    </a:lnTo>
                    <a:lnTo>
                      <a:pt x="26" y="68"/>
                    </a:lnTo>
                    <a:lnTo>
                      <a:pt x="20" y="66"/>
                    </a:lnTo>
                    <a:lnTo>
                      <a:pt x="16" y="64"/>
                    </a:lnTo>
                    <a:lnTo>
                      <a:pt x="14" y="58"/>
                    </a:lnTo>
                    <a:lnTo>
                      <a:pt x="12" y="50"/>
                    </a:lnTo>
                    <a:lnTo>
                      <a:pt x="12" y="0"/>
                    </a:lnTo>
                    <a:lnTo>
                      <a:pt x="0" y="0"/>
                    </a:lnTo>
                    <a:lnTo>
                      <a:pt x="0" y="54"/>
                    </a:lnTo>
                    <a:lnTo>
                      <a:pt x="0" y="62"/>
                    </a:lnTo>
                    <a:lnTo>
                      <a:pt x="2" y="66"/>
                    </a:lnTo>
                    <a:lnTo>
                      <a:pt x="8" y="74"/>
                    </a:lnTo>
                    <a:lnTo>
                      <a:pt x="16" y="78"/>
                    </a:lnTo>
                    <a:lnTo>
                      <a:pt x="24" y="78"/>
                    </a:lnTo>
                    <a:lnTo>
                      <a:pt x="32" y="78"/>
                    </a:lnTo>
                    <a:lnTo>
                      <a:pt x="38" y="74"/>
                    </a:lnTo>
                    <a:lnTo>
                      <a:pt x="44" y="70"/>
                    </a:lnTo>
                    <a:lnTo>
                      <a:pt x="48" y="64"/>
                    </a:lnTo>
                    <a:lnTo>
                      <a:pt x="48" y="66"/>
                    </a:lnTo>
                    <a:lnTo>
                      <a:pt x="48" y="76"/>
                    </a:lnTo>
                    <a:lnTo>
                      <a:pt x="60" y="76"/>
                    </a:lnTo>
                    <a:close/>
                  </a:path>
                </a:pathLst>
              </a:custGeom>
              <a:solidFill>
                <a:srgbClr val="000000"/>
              </a:solidFill>
              <a:ln w="9525">
                <a:noFill/>
                <a:round/>
                <a:headEnd/>
                <a:tailEnd/>
              </a:ln>
            </p:spPr>
            <p:txBody>
              <a:bodyPr/>
              <a:lstStyle/>
              <a:p>
                <a:pPr eaLnBrk="1" hangingPunct="1"/>
                <a:endParaRPr lang="fa-IR" sz="1800"/>
              </a:p>
            </p:txBody>
          </p:sp>
          <p:sp>
            <p:nvSpPr>
              <p:cNvPr id="404" name="Rectangle 275"/>
              <p:cNvSpPr>
                <a:spLocks noChangeArrowheads="1"/>
              </p:cNvSpPr>
              <p:nvPr/>
            </p:nvSpPr>
            <p:spPr bwMode="auto">
              <a:xfrm>
                <a:off x="2266" y="1444"/>
                <a:ext cx="12" cy="104"/>
              </a:xfrm>
              <a:prstGeom prst="rect">
                <a:avLst/>
              </a:prstGeom>
              <a:solidFill>
                <a:srgbClr val="000000"/>
              </a:solidFill>
              <a:ln w="9525">
                <a:noFill/>
                <a:miter lim="800000"/>
                <a:headEnd/>
                <a:tailEnd/>
              </a:ln>
            </p:spPr>
            <p:txBody>
              <a:bodyPr/>
              <a:lstStyle/>
              <a:p>
                <a:pPr eaLnBrk="1" hangingPunct="1"/>
                <a:endParaRPr lang="fa-IR" sz="1800"/>
              </a:p>
            </p:txBody>
          </p:sp>
          <p:sp>
            <p:nvSpPr>
              <p:cNvPr id="405" name="Freeform 276"/>
              <p:cNvSpPr>
                <a:spLocks noEditPoints="1"/>
              </p:cNvSpPr>
              <p:nvPr/>
            </p:nvSpPr>
            <p:spPr bwMode="auto">
              <a:xfrm>
                <a:off x="2294" y="1470"/>
                <a:ext cx="68" cy="80"/>
              </a:xfrm>
              <a:custGeom>
                <a:avLst/>
                <a:gdLst>
                  <a:gd name="T0" fmla="*/ 54 w 68"/>
                  <a:gd name="T1" fmla="*/ 54 h 80"/>
                  <a:gd name="T2" fmla="*/ 54 w 68"/>
                  <a:gd name="T3" fmla="*/ 54 h 80"/>
                  <a:gd name="T4" fmla="*/ 52 w 68"/>
                  <a:gd name="T5" fmla="*/ 60 h 80"/>
                  <a:gd name="T6" fmla="*/ 48 w 68"/>
                  <a:gd name="T7" fmla="*/ 64 h 80"/>
                  <a:gd name="T8" fmla="*/ 42 w 68"/>
                  <a:gd name="T9" fmla="*/ 68 h 80"/>
                  <a:gd name="T10" fmla="*/ 34 w 68"/>
                  <a:gd name="T11" fmla="*/ 70 h 80"/>
                  <a:gd name="T12" fmla="*/ 34 w 68"/>
                  <a:gd name="T13" fmla="*/ 70 h 80"/>
                  <a:gd name="T14" fmla="*/ 24 w 68"/>
                  <a:gd name="T15" fmla="*/ 68 h 80"/>
                  <a:gd name="T16" fmla="*/ 18 w 68"/>
                  <a:gd name="T17" fmla="*/ 62 h 80"/>
                  <a:gd name="T18" fmla="*/ 14 w 68"/>
                  <a:gd name="T19" fmla="*/ 54 h 80"/>
                  <a:gd name="T20" fmla="*/ 12 w 68"/>
                  <a:gd name="T21" fmla="*/ 44 h 80"/>
                  <a:gd name="T22" fmla="*/ 68 w 68"/>
                  <a:gd name="T23" fmla="*/ 44 h 80"/>
                  <a:gd name="T24" fmla="*/ 68 w 68"/>
                  <a:gd name="T25" fmla="*/ 44 h 80"/>
                  <a:gd name="T26" fmla="*/ 66 w 68"/>
                  <a:gd name="T27" fmla="*/ 26 h 80"/>
                  <a:gd name="T28" fmla="*/ 64 w 68"/>
                  <a:gd name="T29" fmla="*/ 18 h 80"/>
                  <a:gd name="T30" fmla="*/ 60 w 68"/>
                  <a:gd name="T31" fmla="*/ 12 h 80"/>
                  <a:gd name="T32" fmla="*/ 54 w 68"/>
                  <a:gd name="T33" fmla="*/ 8 h 80"/>
                  <a:gd name="T34" fmla="*/ 50 w 68"/>
                  <a:gd name="T35" fmla="*/ 4 h 80"/>
                  <a:gd name="T36" fmla="*/ 42 w 68"/>
                  <a:gd name="T37" fmla="*/ 2 h 80"/>
                  <a:gd name="T38" fmla="*/ 36 w 68"/>
                  <a:gd name="T39" fmla="*/ 0 h 80"/>
                  <a:gd name="T40" fmla="*/ 36 w 68"/>
                  <a:gd name="T41" fmla="*/ 0 h 80"/>
                  <a:gd name="T42" fmla="*/ 26 w 68"/>
                  <a:gd name="T43" fmla="*/ 2 h 80"/>
                  <a:gd name="T44" fmla="*/ 20 w 68"/>
                  <a:gd name="T45" fmla="*/ 4 h 80"/>
                  <a:gd name="T46" fmla="*/ 12 w 68"/>
                  <a:gd name="T47" fmla="*/ 8 h 80"/>
                  <a:gd name="T48" fmla="*/ 8 w 68"/>
                  <a:gd name="T49" fmla="*/ 12 h 80"/>
                  <a:gd name="T50" fmla="*/ 4 w 68"/>
                  <a:gd name="T51" fmla="*/ 18 h 80"/>
                  <a:gd name="T52" fmla="*/ 2 w 68"/>
                  <a:gd name="T53" fmla="*/ 26 h 80"/>
                  <a:gd name="T54" fmla="*/ 0 w 68"/>
                  <a:gd name="T55" fmla="*/ 42 h 80"/>
                  <a:gd name="T56" fmla="*/ 0 w 68"/>
                  <a:gd name="T57" fmla="*/ 42 h 80"/>
                  <a:gd name="T58" fmla="*/ 0 w 68"/>
                  <a:gd name="T59" fmla="*/ 50 h 80"/>
                  <a:gd name="T60" fmla="*/ 2 w 68"/>
                  <a:gd name="T61" fmla="*/ 58 h 80"/>
                  <a:gd name="T62" fmla="*/ 4 w 68"/>
                  <a:gd name="T63" fmla="*/ 64 h 80"/>
                  <a:gd name="T64" fmla="*/ 8 w 68"/>
                  <a:gd name="T65" fmla="*/ 70 h 80"/>
                  <a:gd name="T66" fmla="*/ 12 w 68"/>
                  <a:gd name="T67" fmla="*/ 74 h 80"/>
                  <a:gd name="T68" fmla="*/ 18 w 68"/>
                  <a:gd name="T69" fmla="*/ 78 h 80"/>
                  <a:gd name="T70" fmla="*/ 26 w 68"/>
                  <a:gd name="T71" fmla="*/ 80 h 80"/>
                  <a:gd name="T72" fmla="*/ 32 w 68"/>
                  <a:gd name="T73" fmla="*/ 80 h 80"/>
                  <a:gd name="T74" fmla="*/ 32 w 68"/>
                  <a:gd name="T75" fmla="*/ 80 h 80"/>
                  <a:gd name="T76" fmla="*/ 46 w 68"/>
                  <a:gd name="T77" fmla="*/ 78 h 80"/>
                  <a:gd name="T78" fmla="*/ 54 w 68"/>
                  <a:gd name="T79" fmla="*/ 74 h 80"/>
                  <a:gd name="T80" fmla="*/ 54 w 68"/>
                  <a:gd name="T81" fmla="*/ 74 h 80"/>
                  <a:gd name="T82" fmla="*/ 60 w 68"/>
                  <a:gd name="T83" fmla="*/ 70 h 80"/>
                  <a:gd name="T84" fmla="*/ 64 w 68"/>
                  <a:gd name="T85" fmla="*/ 64 h 80"/>
                  <a:gd name="T86" fmla="*/ 66 w 68"/>
                  <a:gd name="T87" fmla="*/ 54 h 80"/>
                  <a:gd name="T88" fmla="*/ 54 w 68"/>
                  <a:gd name="T89" fmla="*/ 54 h 80"/>
                  <a:gd name="T90" fmla="*/ 12 w 68"/>
                  <a:gd name="T91" fmla="*/ 34 h 80"/>
                  <a:gd name="T92" fmla="*/ 12 w 68"/>
                  <a:gd name="T93" fmla="*/ 34 h 80"/>
                  <a:gd name="T94" fmla="*/ 14 w 68"/>
                  <a:gd name="T95" fmla="*/ 26 h 80"/>
                  <a:gd name="T96" fmla="*/ 18 w 68"/>
                  <a:gd name="T97" fmla="*/ 18 h 80"/>
                  <a:gd name="T98" fmla="*/ 26 w 68"/>
                  <a:gd name="T99" fmla="*/ 14 h 80"/>
                  <a:gd name="T100" fmla="*/ 34 w 68"/>
                  <a:gd name="T101" fmla="*/ 12 h 80"/>
                  <a:gd name="T102" fmla="*/ 34 w 68"/>
                  <a:gd name="T103" fmla="*/ 12 h 80"/>
                  <a:gd name="T104" fmla="*/ 44 w 68"/>
                  <a:gd name="T105" fmla="*/ 14 h 80"/>
                  <a:gd name="T106" fmla="*/ 50 w 68"/>
                  <a:gd name="T107" fmla="*/ 18 h 80"/>
                  <a:gd name="T108" fmla="*/ 54 w 68"/>
                  <a:gd name="T109" fmla="*/ 26 h 80"/>
                  <a:gd name="T110" fmla="*/ 54 w 68"/>
                  <a:gd name="T111" fmla="*/ 34 h 80"/>
                  <a:gd name="T112" fmla="*/ 12 w 68"/>
                  <a:gd name="T113" fmla="*/ 34 h 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
                  <a:gd name="T172" fmla="*/ 0 h 80"/>
                  <a:gd name="T173" fmla="*/ 68 w 68"/>
                  <a:gd name="T174" fmla="*/ 80 h 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 h="80">
                    <a:moveTo>
                      <a:pt x="54" y="54"/>
                    </a:moveTo>
                    <a:lnTo>
                      <a:pt x="54" y="54"/>
                    </a:lnTo>
                    <a:lnTo>
                      <a:pt x="52" y="60"/>
                    </a:lnTo>
                    <a:lnTo>
                      <a:pt x="48" y="64"/>
                    </a:lnTo>
                    <a:lnTo>
                      <a:pt x="42" y="68"/>
                    </a:lnTo>
                    <a:lnTo>
                      <a:pt x="34" y="70"/>
                    </a:lnTo>
                    <a:lnTo>
                      <a:pt x="24" y="68"/>
                    </a:lnTo>
                    <a:lnTo>
                      <a:pt x="18" y="62"/>
                    </a:lnTo>
                    <a:lnTo>
                      <a:pt x="14" y="54"/>
                    </a:lnTo>
                    <a:lnTo>
                      <a:pt x="12" y="44"/>
                    </a:lnTo>
                    <a:lnTo>
                      <a:pt x="68" y="44"/>
                    </a:lnTo>
                    <a:lnTo>
                      <a:pt x="66" y="26"/>
                    </a:lnTo>
                    <a:lnTo>
                      <a:pt x="64" y="18"/>
                    </a:lnTo>
                    <a:lnTo>
                      <a:pt x="60" y="12"/>
                    </a:lnTo>
                    <a:lnTo>
                      <a:pt x="54" y="8"/>
                    </a:lnTo>
                    <a:lnTo>
                      <a:pt x="50" y="4"/>
                    </a:lnTo>
                    <a:lnTo>
                      <a:pt x="42" y="2"/>
                    </a:lnTo>
                    <a:lnTo>
                      <a:pt x="36" y="0"/>
                    </a:lnTo>
                    <a:lnTo>
                      <a:pt x="26" y="2"/>
                    </a:lnTo>
                    <a:lnTo>
                      <a:pt x="20" y="4"/>
                    </a:lnTo>
                    <a:lnTo>
                      <a:pt x="12" y="8"/>
                    </a:lnTo>
                    <a:lnTo>
                      <a:pt x="8" y="12"/>
                    </a:lnTo>
                    <a:lnTo>
                      <a:pt x="4" y="18"/>
                    </a:lnTo>
                    <a:lnTo>
                      <a:pt x="2" y="26"/>
                    </a:lnTo>
                    <a:lnTo>
                      <a:pt x="0" y="42"/>
                    </a:lnTo>
                    <a:lnTo>
                      <a:pt x="0" y="50"/>
                    </a:lnTo>
                    <a:lnTo>
                      <a:pt x="2" y="58"/>
                    </a:lnTo>
                    <a:lnTo>
                      <a:pt x="4" y="64"/>
                    </a:lnTo>
                    <a:lnTo>
                      <a:pt x="8" y="70"/>
                    </a:lnTo>
                    <a:lnTo>
                      <a:pt x="12" y="74"/>
                    </a:lnTo>
                    <a:lnTo>
                      <a:pt x="18" y="78"/>
                    </a:lnTo>
                    <a:lnTo>
                      <a:pt x="26" y="80"/>
                    </a:lnTo>
                    <a:lnTo>
                      <a:pt x="32" y="80"/>
                    </a:lnTo>
                    <a:lnTo>
                      <a:pt x="46" y="78"/>
                    </a:lnTo>
                    <a:lnTo>
                      <a:pt x="54" y="74"/>
                    </a:lnTo>
                    <a:lnTo>
                      <a:pt x="60" y="70"/>
                    </a:lnTo>
                    <a:lnTo>
                      <a:pt x="64" y="64"/>
                    </a:lnTo>
                    <a:lnTo>
                      <a:pt x="66" y="54"/>
                    </a:lnTo>
                    <a:lnTo>
                      <a:pt x="54" y="54"/>
                    </a:lnTo>
                    <a:close/>
                    <a:moveTo>
                      <a:pt x="12" y="34"/>
                    </a:moveTo>
                    <a:lnTo>
                      <a:pt x="12" y="34"/>
                    </a:lnTo>
                    <a:lnTo>
                      <a:pt x="14" y="26"/>
                    </a:lnTo>
                    <a:lnTo>
                      <a:pt x="18" y="18"/>
                    </a:lnTo>
                    <a:lnTo>
                      <a:pt x="26" y="14"/>
                    </a:lnTo>
                    <a:lnTo>
                      <a:pt x="34" y="12"/>
                    </a:lnTo>
                    <a:lnTo>
                      <a:pt x="44" y="14"/>
                    </a:lnTo>
                    <a:lnTo>
                      <a:pt x="50" y="18"/>
                    </a:lnTo>
                    <a:lnTo>
                      <a:pt x="54" y="26"/>
                    </a:lnTo>
                    <a:lnTo>
                      <a:pt x="54" y="34"/>
                    </a:lnTo>
                    <a:lnTo>
                      <a:pt x="12" y="34"/>
                    </a:lnTo>
                    <a:close/>
                  </a:path>
                </a:pathLst>
              </a:custGeom>
              <a:solidFill>
                <a:srgbClr val="000000"/>
              </a:solidFill>
              <a:ln w="9525">
                <a:noFill/>
                <a:round/>
                <a:headEnd/>
                <a:tailEnd/>
              </a:ln>
            </p:spPr>
            <p:txBody>
              <a:bodyPr/>
              <a:lstStyle/>
              <a:p>
                <a:pPr eaLnBrk="1" hangingPunct="1"/>
                <a:endParaRPr lang="fa-IR" sz="1800"/>
              </a:p>
            </p:txBody>
          </p:sp>
          <p:sp>
            <p:nvSpPr>
              <p:cNvPr id="406" name="Line 277"/>
              <p:cNvSpPr>
                <a:spLocks noChangeShapeType="1"/>
              </p:cNvSpPr>
              <p:nvPr/>
            </p:nvSpPr>
            <p:spPr bwMode="auto">
              <a:xfrm>
                <a:off x="1656" y="2772"/>
                <a:ext cx="2592" cy="1"/>
              </a:xfrm>
              <a:prstGeom prst="line">
                <a:avLst/>
              </a:prstGeom>
              <a:noFill/>
              <a:ln w="36">
                <a:solidFill>
                  <a:srgbClr val="000000"/>
                </a:solidFill>
                <a:round/>
                <a:headEnd/>
                <a:tailEnd/>
              </a:ln>
            </p:spPr>
            <p:txBody>
              <a:bodyPr/>
              <a:lstStyle/>
              <a:p>
                <a:endParaRPr lang="fa-IR"/>
              </a:p>
            </p:txBody>
          </p:sp>
          <p:sp>
            <p:nvSpPr>
              <p:cNvPr id="407" name="Freeform 278"/>
              <p:cNvSpPr>
                <a:spLocks noEditPoints="1"/>
              </p:cNvSpPr>
              <p:nvPr/>
            </p:nvSpPr>
            <p:spPr bwMode="auto">
              <a:xfrm>
                <a:off x="3120" y="1372"/>
                <a:ext cx="86" cy="104"/>
              </a:xfrm>
              <a:custGeom>
                <a:avLst/>
                <a:gdLst>
                  <a:gd name="T0" fmla="*/ 0 w 86"/>
                  <a:gd name="T1" fmla="*/ 104 h 104"/>
                  <a:gd name="T2" fmla="*/ 42 w 86"/>
                  <a:gd name="T3" fmla="*/ 104 h 104"/>
                  <a:gd name="T4" fmla="*/ 42 w 86"/>
                  <a:gd name="T5" fmla="*/ 104 h 104"/>
                  <a:gd name="T6" fmla="*/ 54 w 86"/>
                  <a:gd name="T7" fmla="*/ 102 h 104"/>
                  <a:gd name="T8" fmla="*/ 62 w 86"/>
                  <a:gd name="T9" fmla="*/ 98 h 104"/>
                  <a:gd name="T10" fmla="*/ 70 w 86"/>
                  <a:gd name="T11" fmla="*/ 94 h 104"/>
                  <a:gd name="T12" fmla="*/ 76 w 86"/>
                  <a:gd name="T13" fmla="*/ 86 h 104"/>
                  <a:gd name="T14" fmla="*/ 80 w 86"/>
                  <a:gd name="T15" fmla="*/ 78 h 104"/>
                  <a:gd name="T16" fmla="*/ 84 w 86"/>
                  <a:gd name="T17" fmla="*/ 68 h 104"/>
                  <a:gd name="T18" fmla="*/ 86 w 86"/>
                  <a:gd name="T19" fmla="*/ 50 h 104"/>
                  <a:gd name="T20" fmla="*/ 86 w 86"/>
                  <a:gd name="T21" fmla="*/ 50 h 104"/>
                  <a:gd name="T22" fmla="*/ 84 w 86"/>
                  <a:gd name="T23" fmla="*/ 40 h 104"/>
                  <a:gd name="T24" fmla="*/ 82 w 86"/>
                  <a:gd name="T25" fmla="*/ 30 h 104"/>
                  <a:gd name="T26" fmla="*/ 78 w 86"/>
                  <a:gd name="T27" fmla="*/ 22 h 104"/>
                  <a:gd name="T28" fmla="*/ 74 w 86"/>
                  <a:gd name="T29" fmla="*/ 14 h 104"/>
                  <a:gd name="T30" fmla="*/ 68 w 86"/>
                  <a:gd name="T31" fmla="*/ 8 h 104"/>
                  <a:gd name="T32" fmla="*/ 60 w 86"/>
                  <a:gd name="T33" fmla="*/ 4 h 104"/>
                  <a:gd name="T34" fmla="*/ 52 w 86"/>
                  <a:gd name="T35" fmla="*/ 2 h 104"/>
                  <a:gd name="T36" fmla="*/ 42 w 86"/>
                  <a:gd name="T37" fmla="*/ 0 h 104"/>
                  <a:gd name="T38" fmla="*/ 0 w 86"/>
                  <a:gd name="T39" fmla="*/ 0 h 104"/>
                  <a:gd name="T40" fmla="*/ 0 w 86"/>
                  <a:gd name="T41" fmla="*/ 104 h 104"/>
                  <a:gd name="T42" fmla="*/ 14 w 86"/>
                  <a:gd name="T43" fmla="*/ 12 h 104"/>
                  <a:gd name="T44" fmla="*/ 40 w 86"/>
                  <a:gd name="T45" fmla="*/ 12 h 104"/>
                  <a:gd name="T46" fmla="*/ 40 w 86"/>
                  <a:gd name="T47" fmla="*/ 12 h 104"/>
                  <a:gd name="T48" fmla="*/ 46 w 86"/>
                  <a:gd name="T49" fmla="*/ 14 h 104"/>
                  <a:gd name="T50" fmla="*/ 52 w 86"/>
                  <a:gd name="T51" fmla="*/ 16 h 104"/>
                  <a:gd name="T52" fmla="*/ 58 w 86"/>
                  <a:gd name="T53" fmla="*/ 18 h 104"/>
                  <a:gd name="T54" fmla="*/ 62 w 86"/>
                  <a:gd name="T55" fmla="*/ 22 h 104"/>
                  <a:gd name="T56" fmla="*/ 66 w 86"/>
                  <a:gd name="T57" fmla="*/ 28 h 104"/>
                  <a:gd name="T58" fmla="*/ 68 w 86"/>
                  <a:gd name="T59" fmla="*/ 34 h 104"/>
                  <a:gd name="T60" fmla="*/ 70 w 86"/>
                  <a:gd name="T61" fmla="*/ 42 h 104"/>
                  <a:gd name="T62" fmla="*/ 72 w 86"/>
                  <a:gd name="T63" fmla="*/ 52 h 104"/>
                  <a:gd name="T64" fmla="*/ 72 w 86"/>
                  <a:gd name="T65" fmla="*/ 52 h 104"/>
                  <a:gd name="T66" fmla="*/ 68 w 86"/>
                  <a:gd name="T67" fmla="*/ 70 h 104"/>
                  <a:gd name="T68" fmla="*/ 66 w 86"/>
                  <a:gd name="T69" fmla="*/ 76 h 104"/>
                  <a:gd name="T70" fmla="*/ 62 w 86"/>
                  <a:gd name="T71" fmla="*/ 82 h 104"/>
                  <a:gd name="T72" fmla="*/ 58 w 86"/>
                  <a:gd name="T73" fmla="*/ 86 h 104"/>
                  <a:gd name="T74" fmla="*/ 54 w 86"/>
                  <a:gd name="T75" fmla="*/ 90 h 104"/>
                  <a:gd name="T76" fmla="*/ 48 w 86"/>
                  <a:gd name="T77" fmla="*/ 92 h 104"/>
                  <a:gd name="T78" fmla="*/ 42 w 86"/>
                  <a:gd name="T79" fmla="*/ 92 h 104"/>
                  <a:gd name="T80" fmla="*/ 14 w 86"/>
                  <a:gd name="T81" fmla="*/ 92 h 104"/>
                  <a:gd name="T82" fmla="*/ 14 w 86"/>
                  <a:gd name="T83" fmla="*/ 12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6"/>
                  <a:gd name="T127" fmla="*/ 0 h 104"/>
                  <a:gd name="T128" fmla="*/ 86 w 86"/>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6" h="104">
                    <a:moveTo>
                      <a:pt x="0" y="104"/>
                    </a:moveTo>
                    <a:lnTo>
                      <a:pt x="42" y="104"/>
                    </a:lnTo>
                    <a:lnTo>
                      <a:pt x="54" y="102"/>
                    </a:lnTo>
                    <a:lnTo>
                      <a:pt x="62" y="98"/>
                    </a:lnTo>
                    <a:lnTo>
                      <a:pt x="70" y="94"/>
                    </a:lnTo>
                    <a:lnTo>
                      <a:pt x="76" y="86"/>
                    </a:lnTo>
                    <a:lnTo>
                      <a:pt x="80" y="78"/>
                    </a:lnTo>
                    <a:lnTo>
                      <a:pt x="84" y="68"/>
                    </a:lnTo>
                    <a:lnTo>
                      <a:pt x="86" y="50"/>
                    </a:lnTo>
                    <a:lnTo>
                      <a:pt x="84" y="40"/>
                    </a:lnTo>
                    <a:lnTo>
                      <a:pt x="82" y="30"/>
                    </a:lnTo>
                    <a:lnTo>
                      <a:pt x="78" y="22"/>
                    </a:lnTo>
                    <a:lnTo>
                      <a:pt x="74" y="14"/>
                    </a:lnTo>
                    <a:lnTo>
                      <a:pt x="68" y="8"/>
                    </a:lnTo>
                    <a:lnTo>
                      <a:pt x="60" y="4"/>
                    </a:lnTo>
                    <a:lnTo>
                      <a:pt x="52" y="2"/>
                    </a:lnTo>
                    <a:lnTo>
                      <a:pt x="42" y="0"/>
                    </a:lnTo>
                    <a:lnTo>
                      <a:pt x="0" y="0"/>
                    </a:lnTo>
                    <a:lnTo>
                      <a:pt x="0" y="104"/>
                    </a:lnTo>
                    <a:close/>
                    <a:moveTo>
                      <a:pt x="14" y="12"/>
                    </a:moveTo>
                    <a:lnTo>
                      <a:pt x="40" y="12"/>
                    </a:lnTo>
                    <a:lnTo>
                      <a:pt x="46" y="14"/>
                    </a:lnTo>
                    <a:lnTo>
                      <a:pt x="52" y="16"/>
                    </a:lnTo>
                    <a:lnTo>
                      <a:pt x="58" y="18"/>
                    </a:lnTo>
                    <a:lnTo>
                      <a:pt x="62" y="22"/>
                    </a:lnTo>
                    <a:lnTo>
                      <a:pt x="66" y="28"/>
                    </a:lnTo>
                    <a:lnTo>
                      <a:pt x="68" y="34"/>
                    </a:lnTo>
                    <a:lnTo>
                      <a:pt x="70" y="42"/>
                    </a:lnTo>
                    <a:lnTo>
                      <a:pt x="72" y="52"/>
                    </a:lnTo>
                    <a:lnTo>
                      <a:pt x="68" y="70"/>
                    </a:lnTo>
                    <a:lnTo>
                      <a:pt x="66" y="76"/>
                    </a:lnTo>
                    <a:lnTo>
                      <a:pt x="62" y="82"/>
                    </a:lnTo>
                    <a:lnTo>
                      <a:pt x="58" y="86"/>
                    </a:lnTo>
                    <a:lnTo>
                      <a:pt x="54" y="90"/>
                    </a:lnTo>
                    <a:lnTo>
                      <a:pt x="48" y="92"/>
                    </a:lnTo>
                    <a:lnTo>
                      <a:pt x="42" y="92"/>
                    </a:lnTo>
                    <a:lnTo>
                      <a:pt x="14" y="92"/>
                    </a:lnTo>
                    <a:lnTo>
                      <a:pt x="14" y="12"/>
                    </a:lnTo>
                    <a:close/>
                  </a:path>
                </a:pathLst>
              </a:custGeom>
              <a:solidFill>
                <a:srgbClr val="000000"/>
              </a:solidFill>
              <a:ln w="9525">
                <a:noFill/>
                <a:round/>
                <a:headEnd/>
                <a:tailEnd/>
              </a:ln>
            </p:spPr>
            <p:txBody>
              <a:bodyPr/>
              <a:lstStyle/>
              <a:p>
                <a:pPr eaLnBrk="1" hangingPunct="1"/>
                <a:endParaRPr lang="fa-IR" sz="1800"/>
              </a:p>
            </p:txBody>
          </p:sp>
          <p:sp>
            <p:nvSpPr>
              <p:cNvPr id="408" name="Freeform 279"/>
              <p:cNvSpPr>
                <a:spLocks noEditPoints="1"/>
              </p:cNvSpPr>
              <p:nvPr/>
            </p:nvSpPr>
            <p:spPr bwMode="auto">
              <a:xfrm>
                <a:off x="3218" y="1398"/>
                <a:ext cx="70" cy="80"/>
              </a:xfrm>
              <a:custGeom>
                <a:avLst/>
                <a:gdLst>
                  <a:gd name="T0" fmla="*/ 14 w 70"/>
                  <a:gd name="T1" fmla="*/ 26 h 80"/>
                  <a:gd name="T2" fmla="*/ 18 w 70"/>
                  <a:gd name="T3" fmla="*/ 16 h 80"/>
                  <a:gd name="T4" fmla="*/ 32 w 70"/>
                  <a:gd name="T5" fmla="*/ 12 h 80"/>
                  <a:gd name="T6" fmla="*/ 40 w 70"/>
                  <a:gd name="T7" fmla="*/ 12 h 80"/>
                  <a:gd name="T8" fmla="*/ 48 w 70"/>
                  <a:gd name="T9" fmla="*/ 18 h 80"/>
                  <a:gd name="T10" fmla="*/ 50 w 70"/>
                  <a:gd name="T11" fmla="*/ 24 h 80"/>
                  <a:gd name="T12" fmla="*/ 48 w 70"/>
                  <a:gd name="T13" fmla="*/ 30 h 80"/>
                  <a:gd name="T14" fmla="*/ 22 w 70"/>
                  <a:gd name="T15" fmla="*/ 34 h 80"/>
                  <a:gd name="T16" fmla="*/ 16 w 70"/>
                  <a:gd name="T17" fmla="*/ 36 h 80"/>
                  <a:gd name="T18" fmla="*/ 6 w 70"/>
                  <a:gd name="T19" fmla="*/ 42 h 80"/>
                  <a:gd name="T20" fmla="*/ 0 w 70"/>
                  <a:gd name="T21" fmla="*/ 52 h 80"/>
                  <a:gd name="T22" fmla="*/ 0 w 70"/>
                  <a:gd name="T23" fmla="*/ 58 h 80"/>
                  <a:gd name="T24" fmla="*/ 6 w 70"/>
                  <a:gd name="T25" fmla="*/ 74 h 80"/>
                  <a:gd name="T26" fmla="*/ 24 w 70"/>
                  <a:gd name="T27" fmla="*/ 80 h 80"/>
                  <a:gd name="T28" fmla="*/ 32 w 70"/>
                  <a:gd name="T29" fmla="*/ 78 h 80"/>
                  <a:gd name="T30" fmla="*/ 46 w 70"/>
                  <a:gd name="T31" fmla="*/ 72 h 80"/>
                  <a:gd name="T32" fmla="*/ 50 w 70"/>
                  <a:gd name="T33" fmla="*/ 68 h 80"/>
                  <a:gd name="T34" fmla="*/ 52 w 70"/>
                  <a:gd name="T35" fmla="*/ 76 h 80"/>
                  <a:gd name="T36" fmla="*/ 64 w 70"/>
                  <a:gd name="T37" fmla="*/ 80 h 80"/>
                  <a:gd name="T38" fmla="*/ 70 w 70"/>
                  <a:gd name="T39" fmla="*/ 78 h 80"/>
                  <a:gd name="T40" fmla="*/ 70 w 70"/>
                  <a:gd name="T41" fmla="*/ 68 h 80"/>
                  <a:gd name="T42" fmla="*/ 66 w 70"/>
                  <a:gd name="T43" fmla="*/ 70 h 80"/>
                  <a:gd name="T44" fmla="*/ 62 w 70"/>
                  <a:gd name="T45" fmla="*/ 64 h 80"/>
                  <a:gd name="T46" fmla="*/ 62 w 70"/>
                  <a:gd name="T47" fmla="*/ 22 h 80"/>
                  <a:gd name="T48" fmla="*/ 58 w 70"/>
                  <a:gd name="T49" fmla="*/ 10 h 80"/>
                  <a:gd name="T50" fmla="*/ 50 w 70"/>
                  <a:gd name="T51" fmla="*/ 4 h 80"/>
                  <a:gd name="T52" fmla="*/ 34 w 70"/>
                  <a:gd name="T53" fmla="*/ 0 h 80"/>
                  <a:gd name="T54" fmla="*/ 22 w 70"/>
                  <a:gd name="T55" fmla="*/ 2 h 80"/>
                  <a:gd name="T56" fmla="*/ 8 w 70"/>
                  <a:gd name="T57" fmla="*/ 10 h 80"/>
                  <a:gd name="T58" fmla="*/ 4 w 70"/>
                  <a:gd name="T59" fmla="*/ 20 h 80"/>
                  <a:gd name="T60" fmla="*/ 14 w 70"/>
                  <a:gd name="T61" fmla="*/ 26 h 80"/>
                  <a:gd name="T62" fmla="*/ 50 w 70"/>
                  <a:gd name="T63" fmla="*/ 52 h 80"/>
                  <a:gd name="T64" fmla="*/ 42 w 70"/>
                  <a:gd name="T65" fmla="*/ 64 h 80"/>
                  <a:gd name="T66" fmla="*/ 26 w 70"/>
                  <a:gd name="T67" fmla="*/ 70 h 80"/>
                  <a:gd name="T68" fmla="*/ 20 w 70"/>
                  <a:gd name="T69" fmla="*/ 68 h 80"/>
                  <a:gd name="T70" fmla="*/ 14 w 70"/>
                  <a:gd name="T71" fmla="*/ 62 h 80"/>
                  <a:gd name="T72" fmla="*/ 12 w 70"/>
                  <a:gd name="T73" fmla="*/ 56 h 80"/>
                  <a:gd name="T74" fmla="*/ 18 w 70"/>
                  <a:gd name="T75" fmla="*/ 48 h 80"/>
                  <a:gd name="T76" fmla="*/ 28 w 70"/>
                  <a:gd name="T77" fmla="*/ 44 h 80"/>
                  <a:gd name="T78" fmla="*/ 44 w 70"/>
                  <a:gd name="T79" fmla="*/ 42 h 80"/>
                  <a:gd name="T80" fmla="*/ 50 w 70"/>
                  <a:gd name="T81" fmla="*/ 52 h 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
                  <a:gd name="T124" fmla="*/ 0 h 80"/>
                  <a:gd name="T125" fmla="*/ 70 w 70"/>
                  <a:gd name="T126" fmla="*/ 80 h 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 h="80">
                    <a:moveTo>
                      <a:pt x="14" y="26"/>
                    </a:moveTo>
                    <a:lnTo>
                      <a:pt x="14" y="26"/>
                    </a:lnTo>
                    <a:lnTo>
                      <a:pt x="16" y="20"/>
                    </a:lnTo>
                    <a:lnTo>
                      <a:pt x="18" y="16"/>
                    </a:lnTo>
                    <a:lnTo>
                      <a:pt x="24" y="12"/>
                    </a:lnTo>
                    <a:lnTo>
                      <a:pt x="32" y="12"/>
                    </a:lnTo>
                    <a:lnTo>
                      <a:pt x="40" y="12"/>
                    </a:lnTo>
                    <a:lnTo>
                      <a:pt x="46" y="14"/>
                    </a:lnTo>
                    <a:lnTo>
                      <a:pt x="48" y="18"/>
                    </a:lnTo>
                    <a:lnTo>
                      <a:pt x="50" y="24"/>
                    </a:lnTo>
                    <a:lnTo>
                      <a:pt x="50" y="28"/>
                    </a:lnTo>
                    <a:lnTo>
                      <a:pt x="48" y="30"/>
                    </a:lnTo>
                    <a:lnTo>
                      <a:pt x="44" y="32"/>
                    </a:lnTo>
                    <a:lnTo>
                      <a:pt x="22" y="34"/>
                    </a:lnTo>
                    <a:lnTo>
                      <a:pt x="16" y="36"/>
                    </a:lnTo>
                    <a:lnTo>
                      <a:pt x="10" y="38"/>
                    </a:lnTo>
                    <a:lnTo>
                      <a:pt x="6" y="42"/>
                    </a:lnTo>
                    <a:lnTo>
                      <a:pt x="4" y="46"/>
                    </a:lnTo>
                    <a:lnTo>
                      <a:pt x="0" y="52"/>
                    </a:lnTo>
                    <a:lnTo>
                      <a:pt x="0" y="58"/>
                    </a:lnTo>
                    <a:lnTo>
                      <a:pt x="2" y="68"/>
                    </a:lnTo>
                    <a:lnTo>
                      <a:pt x="6" y="74"/>
                    </a:lnTo>
                    <a:lnTo>
                      <a:pt x="14" y="78"/>
                    </a:lnTo>
                    <a:lnTo>
                      <a:pt x="24" y="80"/>
                    </a:lnTo>
                    <a:lnTo>
                      <a:pt x="32" y="78"/>
                    </a:lnTo>
                    <a:lnTo>
                      <a:pt x="40" y="76"/>
                    </a:lnTo>
                    <a:lnTo>
                      <a:pt x="46" y="72"/>
                    </a:lnTo>
                    <a:lnTo>
                      <a:pt x="50" y="68"/>
                    </a:lnTo>
                    <a:lnTo>
                      <a:pt x="50" y="72"/>
                    </a:lnTo>
                    <a:lnTo>
                      <a:pt x="52" y="76"/>
                    </a:lnTo>
                    <a:lnTo>
                      <a:pt x="56" y="78"/>
                    </a:lnTo>
                    <a:lnTo>
                      <a:pt x="64" y="80"/>
                    </a:lnTo>
                    <a:lnTo>
                      <a:pt x="70" y="78"/>
                    </a:lnTo>
                    <a:lnTo>
                      <a:pt x="70" y="68"/>
                    </a:lnTo>
                    <a:lnTo>
                      <a:pt x="66" y="70"/>
                    </a:lnTo>
                    <a:lnTo>
                      <a:pt x="64" y="68"/>
                    </a:lnTo>
                    <a:lnTo>
                      <a:pt x="62" y="64"/>
                    </a:lnTo>
                    <a:lnTo>
                      <a:pt x="62" y="22"/>
                    </a:lnTo>
                    <a:lnTo>
                      <a:pt x="62" y="16"/>
                    </a:lnTo>
                    <a:lnTo>
                      <a:pt x="58" y="10"/>
                    </a:lnTo>
                    <a:lnTo>
                      <a:pt x="54" y="6"/>
                    </a:lnTo>
                    <a:lnTo>
                      <a:pt x="50" y="4"/>
                    </a:lnTo>
                    <a:lnTo>
                      <a:pt x="42" y="2"/>
                    </a:lnTo>
                    <a:lnTo>
                      <a:pt x="34" y="0"/>
                    </a:lnTo>
                    <a:lnTo>
                      <a:pt x="22" y="2"/>
                    </a:lnTo>
                    <a:lnTo>
                      <a:pt x="12" y="6"/>
                    </a:lnTo>
                    <a:lnTo>
                      <a:pt x="8" y="10"/>
                    </a:lnTo>
                    <a:lnTo>
                      <a:pt x="6" y="14"/>
                    </a:lnTo>
                    <a:lnTo>
                      <a:pt x="4" y="20"/>
                    </a:lnTo>
                    <a:lnTo>
                      <a:pt x="4" y="26"/>
                    </a:lnTo>
                    <a:lnTo>
                      <a:pt x="14" y="26"/>
                    </a:lnTo>
                    <a:close/>
                    <a:moveTo>
                      <a:pt x="50" y="52"/>
                    </a:moveTo>
                    <a:lnTo>
                      <a:pt x="50" y="52"/>
                    </a:lnTo>
                    <a:lnTo>
                      <a:pt x="48" y="58"/>
                    </a:lnTo>
                    <a:lnTo>
                      <a:pt x="42" y="64"/>
                    </a:lnTo>
                    <a:lnTo>
                      <a:pt x="34" y="68"/>
                    </a:lnTo>
                    <a:lnTo>
                      <a:pt x="26" y="70"/>
                    </a:lnTo>
                    <a:lnTo>
                      <a:pt x="20" y="68"/>
                    </a:lnTo>
                    <a:lnTo>
                      <a:pt x="16" y="66"/>
                    </a:lnTo>
                    <a:lnTo>
                      <a:pt x="14" y="62"/>
                    </a:lnTo>
                    <a:lnTo>
                      <a:pt x="12" y="56"/>
                    </a:lnTo>
                    <a:lnTo>
                      <a:pt x="14" y="50"/>
                    </a:lnTo>
                    <a:lnTo>
                      <a:pt x="18" y="48"/>
                    </a:lnTo>
                    <a:lnTo>
                      <a:pt x="24" y="46"/>
                    </a:lnTo>
                    <a:lnTo>
                      <a:pt x="28" y="44"/>
                    </a:lnTo>
                    <a:lnTo>
                      <a:pt x="44" y="42"/>
                    </a:lnTo>
                    <a:lnTo>
                      <a:pt x="50" y="40"/>
                    </a:lnTo>
                    <a:lnTo>
                      <a:pt x="50" y="52"/>
                    </a:lnTo>
                    <a:close/>
                  </a:path>
                </a:pathLst>
              </a:custGeom>
              <a:solidFill>
                <a:srgbClr val="000000"/>
              </a:solidFill>
              <a:ln w="9525">
                <a:noFill/>
                <a:round/>
                <a:headEnd/>
                <a:tailEnd/>
              </a:ln>
            </p:spPr>
            <p:txBody>
              <a:bodyPr/>
              <a:lstStyle/>
              <a:p>
                <a:pPr eaLnBrk="1" hangingPunct="1"/>
                <a:endParaRPr lang="fa-IR" sz="1800"/>
              </a:p>
            </p:txBody>
          </p:sp>
          <p:sp>
            <p:nvSpPr>
              <p:cNvPr id="409" name="Freeform 280"/>
              <p:cNvSpPr>
                <a:spLocks/>
              </p:cNvSpPr>
              <p:nvPr/>
            </p:nvSpPr>
            <p:spPr bwMode="auto">
              <a:xfrm>
                <a:off x="3294" y="1380"/>
                <a:ext cx="36" cy="98"/>
              </a:xfrm>
              <a:custGeom>
                <a:avLst/>
                <a:gdLst>
                  <a:gd name="T0" fmla="*/ 36 w 36"/>
                  <a:gd name="T1" fmla="*/ 32 h 98"/>
                  <a:gd name="T2" fmla="*/ 36 w 36"/>
                  <a:gd name="T3" fmla="*/ 20 h 98"/>
                  <a:gd name="T4" fmla="*/ 24 w 36"/>
                  <a:gd name="T5" fmla="*/ 20 h 98"/>
                  <a:gd name="T6" fmla="*/ 24 w 36"/>
                  <a:gd name="T7" fmla="*/ 0 h 98"/>
                  <a:gd name="T8" fmla="*/ 10 w 36"/>
                  <a:gd name="T9" fmla="*/ 0 h 98"/>
                  <a:gd name="T10" fmla="*/ 10 w 36"/>
                  <a:gd name="T11" fmla="*/ 20 h 98"/>
                  <a:gd name="T12" fmla="*/ 0 w 36"/>
                  <a:gd name="T13" fmla="*/ 20 h 98"/>
                  <a:gd name="T14" fmla="*/ 0 w 36"/>
                  <a:gd name="T15" fmla="*/ 32 h 98"/>
                  <a:gd name="T16" fmla="*/ 10 w 36"/>
                  <a:gd name="T17" fmla="*/ 32 h 98"/>
                  <a:gd name="T18" fmla="*/ 10 w 36"/>
                  <a:gd name="T19" fmla="*/ 80 h 98"/>
                  <a:gd name="T20" fmla="*/ 10 w 36"/>
                  <a:gd name="T21" fmla="*/ 80 h 98"/>
                  <a:gd name="T22" fmla="*/ 12 w 36"/>
                  <a:gd name="T23" fmla="*/ 88 h 98"/>
                  <a:gd name="T24" fmla="*/ 14 w 36"/>
                  <a:gd name="T25" fmla="*/ 92 h 98"/>
                  <a:gd name="T26" fmla="*/ 18 w 36"/>
                  <a:gd name="T27" fmla="*/ 96 h 98"/>
                  <a:gd name="T28" fmla="*/ 26 w 36"/>
                  <a:gd name="T29" fmla="*/ 98 h 98"/>
                  <a:gd name="T30" fmla="*/ 26 w 36"/>
                  <a:gd name="T31" fmla="*/ 98 h 98"/>
                  <a:gd name="T32" fmla="*/ 36 w 36"/>
                  <a:gd name="T33" fmla="*/ 96 h 98"/>
                  <a:gd name="T34" fmla="*/ 36 w 36"/>
                  <a:gd name="T35" fmla="*/ 86 h 98"/>
                  <a:gd name="T36" fmla="*/ 30 w 36"/>
                  <a:gd name="T37" fmla="*/ 86 h 98"/>
                  <a:gd name="T38" fmla="*/ 30 w 36"/>
                  <a:gd name="T39" fmla="*/ 86 h 98"/>
                  <a:gd name="T40" fmla="*/ 26 w 36"/>
                  <a:gd name="T41" fmla="*/ 86 h 98"/>
                  <a:gd name="T42" fmla="*/ 24 w 36"/>
                  <a:gd name="T43" fmla="*/ 84 h 98"/>
                  <a:gd name="T44" fmla="*/ 24 w 36"/>
                  <a:gd name="T45" fmla="*/ 80 h 98"/>
                  <a:gd name="T46" fmla="*/ 24 w 36"/>
                  <a:gd name="T47" fmla="*/ 32 h 98"/>
                  <a:gd name="T48" fmla="*/ 36 w 36"/>
                  <a:gd name="T49" fmla="*/ 32 h 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
                  <a:gd name="T76" fmla="*/ 0 h 98"/>
                  <a:gd name="T77" fmla="*/ 36 w 36"/>
                  <a:gd name="T78" fmla="*/ 98 h 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 h="98">
                    <a:moveTo>
                      <a:pt x="36" y="32"/>
                    </a:moveTo>
                    <a:lnTo>
                      <a:pt x="36" y="20"/>
                    </a:lnTo>
                    <a:lnTo>
                      <a:pt x="24" y="20"/>
                    </a:lnTo>
                    <a:lnTo>
                      <a:pt x="24" y="0"/>
                    </a:lnTo>
                    <a:lnTo>
                      <a:pt x="10" y="0"/>
                    </a:lnTo>
                    <a:lnTo>
                      <a:pt x="10" y="20"/>
                    </a:lnTo>
                    <a:lnTo>
                      <a:pt x="0" y="20"/>
                    </a:lnTo>
                    <a:lnTo>
                      <a:pt x="0" y="32"/>
                    </a:lnTo>
                    <a:lnTo>
                      <a:pt x="10" y="32"/>
                    </a:lnTo>
                    <a:lnTo>
                      <a:pt x="10" y="80"/>
                    </a:lnTo>
                    <a:lnTo>
                      <a:pt x="12" y="88"/>
                    </a:lnTo>
                    <a:lnTo>
                      <a:pt x="14" y="92"/>
                    </a:lnTo>
                    <a:lnTo>
                      <a:pt x="18" y="96"/>
                    </a:lnTo>
                    <a:lnTo>
                      <a:pt x="26" y="98"/>
                    </a:lnTo>
                    <a:lnTo>
                      <a:pt x="36" y="96"/>
                    </a:lnTo>
                    <a:lnTo>
                      <a:pt x="36" y="86"/>
                    </a:lnTo>
                    <a:lnTo>
                      <a:pt x="30" y="86"/>
                    </a:lnTo>
                    <a:lnTo>
                      <a:pt x="26" y="86"/>
                    </a:lnTo>
                    <a:lnTo>
                      <a:pt x="24" y="84"/>
                    </a:lnTo>
                    <a:lnTo>
                      <a:pt x="24" y="80"/>
                    </a:lnTo>
                    <a:lnTo>
                      <a:pt x="24" y="32"/>
                    </a:lnTo>
                    <a:lnTo>
                      <a:pt x="36" y="32"/>
                    </a:lnTo>
                    <a:close/>
                  </a:path>
                </a:pathLst>
              </a:custGeom>
              <a:solidFill>
                <a:srgbClr val="000000"/>
              </a:solidFill>
              <a:ln w="9525">
                <a:noFill/>
                <a:round/>
                <a:headEnd/>
                <a:tailEnd/>
              </a:ln>
            </p:spPr>
            <p:txBody>
              <a:bodyPr/>
              <a:lstStyle/>
              <a:p>
                <a:pPr eaLnBrk="1" hangingPunct="1"/>
                <a:endParaRPr lang="fa-IR" sz="1800"/>
              </a:p>
            </p:txBody>
          </p:sp>
          <p:sp>
            <p:nvSpPr>
              <p:cNvPr id="410" name="Freeform 281"/>
              <p:cNvSpPr>
                <a:spLocks noEditPoints="1"/>
              </p:cNvSpPr>
              <p:nvPr/>
            </p:nvSpPr>
            <p:spPr bwMode="auto">
              <a:xfrm>
                <a:off x="3338" y="1398"/>
                <a:ext cx="70" cy="80"/>
              </a:xfrm>
              <a:custGeom>
                <a:avLst/>
                <a:gdLst>
                  <a:gd name="T0" fmla="*/ 14 w 70"/>
                  <a:gd name="T1" fmla="*/ 26 h 80"/>
                  <a:gd name="T2" fmla="*/ 18 w 70"/>
                  <a:gd name="T3" fmla="*/ 16 h 80"/>
                  <a:gd name="T4" fmla="*/ 32 w 70"/>
                  <a:gd name="T5" fmla="*/ 12 h 80"/>
                  <a:gd name="T6" fmla="*/ 40 w 70"/>
                  <a:gd name="T7" fmla="*/ 12 h 80"/>
                  <a:gd name="T8" fmla="*/ 48 w 70"/>
                  <a:gd name="T9" fmla="*/ 18 h 80"/>
                  <a:gd name="T10" fmla="*/ 50 w 70"/>
                  <a:gd name="T11" fmla="*/ 24 h 80"/>
                  <a:gd name="T12" fmla="*/ 48 w 70"/>
                  <a:gd name="T13" fmla="*/ 30 h 80"/>
                  <a:gd name="T14" fmla="*/ 22 w 70"/>
                  <a:gd name="T15" fmla="*/ 34 h 80"/>
                  <a:gd name="T16" fmla="*/ 16 w 70"/>
                  <a:gd name="T17" fmla="*/ 36 h 80"/>
                  <a:gd name="T18" fmla="*/ 6 w 70"/>
                  <a:gd name="T19" fmla="*/ 42 h 80"/>
                  <a:gd name="T20" fmla="*/ 0 w 70"/>
                  <a:gd name="T21" fmla="*/ 52 h 80"/>
                  <a:gd name="T22" fmla="*/ 0 w 70"/>
                  <a:gd name="T23" fmla="*/ 58 h 80"/>
                  <a:gd name="T24" fmla="*/ 6 w 70"/>
                  <a:gd name="T25" fmla="*/ 74 h 80"/>
                  <a:gd name="T26" fmla="*/ 22 w 70"/>
                  <a:gd name="T27" fmla="*/ 80 h 80"/>
                  <a:gd name="T28" fmla="*/ 32 w 70"/>
                  <a:gd name="T29" fmla="*/ 78 h 80"/>
                  <a:gd name="T30" fmla="*/ 46 w 70"/>
                  <a:gd name="T31" fmla="*/ 72 h 80"/>
                  <a:gd name="T32" fmla="*/ 50 w 70"/>
                  <a:gd name="T33" fmla="*/ 68 h 80"/>
                  <a:gd name="T34" fmla="*/ 52 w 70"/>
                  <a:gd name="T35" fmla="*/ 76 h 80"/>
                  <a:gd name="T36" fmla="*/ 64 w 70"/>
                  <a:gd name="T37" fmla="*/ 80 h 80"/>
                  <a:gd name="T38" fmla="*/ 70 w 70"/>
                  <a:gd name="T39" fmla="*/ 78 h 80"/>
                  <a:gd name="T40" fmla="*/ 70 w 70"/>
                  <a:gd name="T41" fmla="*/ 68 h 80"/>
                  <a:gd name="T42" fmla="*/ 66 w 70"/>
                  <a:gd name="T43" fmla="*/ 70 h 80"/>
                  <a:gd name="T44" fmla="*/ 62 w 70"/>
                  <a:gd name="T45" fmla="*/ 64 h 80"/>
                  <a:gd name="T46" fmla="*/ 62 w 70"/>
                  <a:gd name="T47" fmla="*/ 22 h 80"/>
                  <a:gd name="T48" fmla="*/ 58 w 70"/>
                  <a:gd name="T49" fmla="*/ 10 h 80"/>
                  <a:gd name="T50" fmla="*/ 50 w 70"/>
                  <a:gd name="T51" fmla="*/ 4 h 80"/>
                  <a:gd name="T52" fmla="*/ 34 w 70"/>
                  <a:gd name="T53" fmla="*/ 0 h 80"/>
                  <a:gd name="T54" fmla="*/ 22 w 70"/>
                  <a:gd name="T55" fmla="*/ 2 h 80"/>
                  <a:gd name="T56" fmla="*/ 8 w 70"/>
                  <a:gd name="T57" fmla="*/ 10 h 80"/>
                  <a:gd name="T58" fmla="*/ 4 w 70"/>
                  <a:gd name="T59" fmla="*/ 20 h 80"/>
                  <a:gd name="T60" fmla="*/ 14 w 70"/>
                  <a:gd name="T61" fmla="*/ 26 h 80"/>
                  <a:gd name="T62" fmla="*/ 50 w 70"/>
                  <a:gd name="T63" fmla="*/ 52 h 80"/>
                  <a:gd name="T64" fmla="*/ 42 w 70"/>
                  <a:gd name="T65" fmla="*/ 64 h 80"/>
                  <a:gd name="T66" fmla="*/ 26 w 70"/>
                  <a:gd name="T67" fmla="*/ 70 h 80"/>
                  <a:gd name="T68" fmla="*/ 20 w 70"/>
                  <a:gd name="T69" fmla="*/ 68 h 80"/>
                  <a:gd name="T70" fmla="*/ 14 w 70"/>
                  <a:gd name="T71" fmla="*/ 62 h 80"/>
                  <a:gd name="T72" fmla="*/ 12 w 70"/>
                  <a:gd name="T73" fmla="*/ 56 h 80"/>
                  <a:gd name="T74" fmla="*/ 18 w 70"/>
                  <a:gd name="T75" fmla="*/ 48 h 80"/>
                  <a:gd name="T76" fmla="*/ 28 w 70"/>
                  <a:gd name="T77" fmla="*/ 44 h 80"/>
                  <a:gd name="T78" fmla="*/ 44 w 70"/>
                  <a:gd name="T79" fmla="*/ 42 h 80"/>
                  <a:gd name="T80" fmla="*/ 50 w 70"/>
                  <a:gd name="T81" fmla="*/ 52 h 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
                  <a:gd name="T124" fmla="*/ 0 h 80"/>
                  <a:gd name="T125" fmla="*/ 70 w 70"/>
                  <a:gd name="T126" fmla="*/ 80 h 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 h="80">
                    <a:moveTo>
                      <a:pt x="14" y="26"/>
                    </a:moveTo>
                    <a:lnTo>
                      <a:pt x="14" y="26"/>
                    </a:lnTo>
                    <a:lnTo>
                      <a:pt x="16" y="20"/>
                    </a:lnTo>
                    <a:lnTo>
                      <a:pt x="18" y="16"/>
                    </a:lnTo>
                    <a:lnTo>
                      <a:pt x="24" y="12"/>
                    </a:lnTo>
                    <a:lnTo>
                      <a:pt x="32" y="12"/>
                    </a:lnTo>
                    <a:lnTo>
                      <a:pt x="40" y="12"/>
                    </a:lnTo>
                    <a:lnTo>
                      <a:pt x="46" y="14"/>
                    </a:lnTo>
                    <a:lnTo>
                      <a:pt x="48" y="18"/>
                    </a:lnTo>
                    <a:lnTo>
                      <a:pt x="50" y="24"/>
                    </a:lnTo>
                    <a:lnTo>
                      <a:pt x="48" y="28"/>
                    </a:lnTo>
                    <a:lnTo>
                      <a:pt x="48" y="30"/>
                    </a:lnTo>
                    <a:lnTo>
                      <a:pt x="42" y="32"/>
                    </a:lnTo>
                    <a:lnTo>
                      <a:pt x="22" y="34"/>
                    </a:lnTo>
                    <a:lnTo>
                      <a:pt x="16" y="36"/>
                    </a:lnTo>
                    <a:lnTo>
                      <a:pt x="10" y="38"/>
                    </a:lnTo>
                    <a:lnTo>
                      <a:pt x="6" y="42"/>
                    </a:lnTo>
                    <a:lnTo>
                      <a:pt x="2" y="46"/>
                    </a:lnTo>
                    <a:lnTo>
                      <a:pt x="0" y="52"/>
                    </a:lnTo>
                    <a:lnTo>
                      <a:pt x="0" y="58"/>
                    </a:lnTo>
                    <a:lnTo>
                      <a:pt x="2" y="68"/>
                    </a:lnTo>
                    <a:lnTo>
                      <a:pt x="6" y="74"/>
                    </a:lnTo>
                    <a:lnTo>
                      <a:pt x="14" y="78"/>
                    </a:lnTo>
                    <a:lnTo>
                      <a:pt x="22" y="80"/>
                    </a:lnTo>
                    <a:lnTo>
                      <a:pt x="32" y="78"/>
                    </a:lnTo>
                    <a:lnTo>
                      <a:pt x="40" y="76"/>
                    </a:lnTo>
                    <a:lnTo>
                      <a:pt x="46" y="72"/>
                    </a:lnTo>
                    <a:lnTo>
                      <a:pt x="50" y="68"/>
                    </a:lnTo>
                    <a:lnTo>
                      <a:pt x="50" y="72"/>
                    </a:lnTo>
                    <a:lnTo>
                      <a:pt x="52" y="76"/>
                    </a:lnTo>
                    <a:lnTo>
                      <a:pt x="56" y="78"/>
                    </a:lnTo>
                    <a:lnTo>
                      <a:pt x="64" y="80"/>
                    </a:lnTo>
                    <a:lnTo>
                      <a:pt x="70" y="78"/>
                    </a:lnTo>
                    <a:lnTo>
                      <a:pt x="70" y="68"/>
                    </a:lnTo>
                    <a:lnTo>
                      <a:pt x="66" y="70"/>
                    </a:lnTo>
                    <a:lnTo>
                      <a:pt x="64" y="68"/>
                    </a:lnTo>
                    <a:lnTo>
                      <a:pt x="62" y="64"/>
                    </a:lnTo>
                    <a:lnTo>
                      <a:pt x="62" y="22"/>
                    </a:lnTo>
                    <a:lnTo>
                      <a:pt x="62" y="16"/>
                    </a:lnTo>
                    <a:lnTo>
                      <a:pt x="58" y="10"/>
                    </a:lnTo>
                    <a:lnTo>
                      <a:pt x="54" y="6"/>
                    </a:lnTo>
                    <a:lnTo>
                      <a:pt x="50" y="4"/>
                    </a:lnTo>
                    <a:lnTo>
                      <a:pt x="40" y="2"/>
                    </a:lnTo>
                    <a:lnTo>
                      <a:pt x="34" y="0"/>
                    </a:lnTo>
                    <a:lnTo>
                      <a:pt x="22" y="2"/>
                    </a:lnTo>
                    <a:lnTo>
                      <a:pt x="12" y="6"/>
                    </a:lnTo>
                    <a:lnTo>
                      <a:pt x="8" y="10"/>
                    </a:lnTo>
                    <a:lnTo>
                      <a:pt x="6" y="14"/>
                    </a:lnTo>
                    <a:lnTo>
                      <a:pt x="4" y="20"/>
                    </a:lnTo>
                    <a:lnTo>
                      <a:pt x="4" y="26"/>
                    </a:lnTo>
                    <a:lnTo>
                      <a:pt x="14" y="26"/>
                    </a:lnTo>
                    <a:close/>
                    <a:moveTo>
                      <a:pt x="50" y="52"/>
                    </a:moveTo>
                    <a:lnTo>
                      <a:pt x="50" y="52"/>
                    </a:lnTo>
                    <a:lnTo>
                      <a:pt x="48" y="58"/>
                    </a:lnTo>
                    <a:lnTo>
                      <a:pt x="42" y="64"/>
                    </a:lnTo>
                    <a:lnTo>
                      <a:pt x="34" y="68"/>
                    </a:lnTo>
                    <a:lnTo>
                      <a:pt x="26" y="70"/>
                    </a:lnTo>
                    <a:lnTo>
                      <a:pt x="20" y="68"/>
                    </a:lnTo>
                    <a:lnTo>
                      <a:pt x="16" y="66"/>
                    </a:lnTo>
                    <a:lnTo>
                      <a:pt x="14" y="62"/>
                    </a:lnTo>
                    <a:lnTo>
                      <a:pt x="12" y="56"/>
                    </a:lnTo>
                    <a:lnTo>
                      <a:pt x="14" y="50"/>
                    </a:lnTo>
                    <a:lnTo>
                      <a:pt x="18" y="48"/>
                    </a:lnTo>
                    <a:lnTo>
                      <a:pt x="24" y="46"/>
                    </a:lnTo>
                    <a:lnTo>
                      <a:pt x="28" y="44"/>
                    </a:lnTo>
                    <a:lnTo>
                      <a:pt x="44" y="42"/>
                    </a:lnTo>
                    <a:lnTo>
                      <a:pt x="50" y="40"/>
                    </a:lnTo>
                    <a:lnTo>
                      <a:pt x="50" y="52"/>
                    </a:lnTo>
                    <a:close/>
                  </a:path>
                </a:pathLst>
              </a:custGeom>
              <a:solidFill>
                <a:srgbClr val="000000"/>
              </a:solidFill>
              <a:ln w="9525">
                <a:noFill/>
                <a:round/>
                <a:headEnd/>
                <a:tailEnd/>
              </a:ln>
            </p:spPr>
            <p:txBody>
              <a:bodyPr/>
              <a:lstStyle/>
              <a:p>
                <a:pPr eaLnBrk="1" hangingPunct="1"/>
                <a:endParaRPr lang="fa-IR" sz="1800"/>
              </a:p>
            </p:txBody>
          </p:sp>
          <p:sp>
            <p:nvSpPr>
              <p:cNvPr id="411" name="Freeform 282"/>
              <p:cNvSpPr>
                <a:spLocks noEditPoints="1"/>
              </p:cNvSpPr>
              <p:nvPr/>
            </p:nvSpPr>
            <p:spPr bwMode="auto">
              <a:xfrm>
                <a:off x="3460" y="1398"/>
                <a:ext cx="66" cy="108"/>
              </a:xfrm>
              <a:custGeom>
                <a:avLst/>
                <a:gdLst>
                  <a:gd name="T0" fmla="*/ 12 w 66"/>
                  <a:gd name="T1" fmla="*/ 44 h 108"/>
                  <a:gd name="T2" fmla="*/ 12 w 66"/>
                  <a:gd name="T3" fmla="*/ 44 h 108"/>
                  <a:gd name="T4" fmla="*/ 12 w 66"/>
                  <a:gd name="T5" fmla="*/ 34 h 108"/>
                  <a:gd name="T6" fmla="*/ 16 w 66"/>
                  <a:gd name="T7" fmla="*/ 24 h 108"/>
                  <a:gd name="T8" fmla="*/ 18 w 66"/>
                  <a:gd name="T9" fmla="*/ 18 h 108"/>
                  <a:gd name="T10" fmla="*/ 22 w 66"/>
                  <a:gd name="T11" fmla="*/ 16 h 108"/>
                  <a:gd name="T12" fmla="*/ 26 w 66"/>
                  <a:gd name="T13" fmla="*/ 12 h 108"/>
                  <a:gd name="T14" fmla="*/ 32 w 66"/>
                  <a:gd name="T15" fmla="*/ 12 h 108"/>
                  <a:gd name="T16" fmla="*/ 32 w 66"/>
                  <a:gd name="T17" fmla="*/ 12 h 108"/>
                  <a:gd name="T18" fmla="*/ 40 w 66"/>
                  <a:gd name="T19" fmla="*/ 12 h 108"/>
                  <a:gd name="T20" fmla="*/ 44 w 66"/>
                  <a:gd name="T21" fmla="*/ 14 h 108"/>
                  <a:gd name="T22" fmla="*/ 48 w 66"/>
                  <a:gd name="T23" fmla="*/ 18 h 108"/>
                  <a:gd name="T24" fmla="*/ 50 w 66"/>
                  <a:gd name="T25" fmla="*/ 22 h 108"/>
                  <a:gd name="T26" fmla="*/ 52 w 66"/>
                  <a:gd name="T27" fmla="*/ 32 h 108"/>
                  <a:gd name="T28" fmla="*/ 54 w 66"/>
                  <a:gd name="T29" fmla="*/ 40 h 108"/>
                  <a:gd name="T30" fmla="*/ 54 w 66"/>
                  <a:gd name="T31" fmla="*/ 40 h 108"/>
                  <a:gd name="T32" fmla="*/ 52 w 66"/>
                  <a:gd name="T33" fmla="*/ 52 h 108"/>
                  <a:gd name="T34" fmla="*/ 48 w 66"/>
                  <a:gd name="T35" fmla="*/ 60 h 108"/>
                  <a:gd name="T36" fmla="*/ 42 w 66"/>
                  <a:gd name="T37" fmla="*/ 66 h 108"/>
                  <a:gd name="T38" fmla="*/ 38 w 66"/>
                  <a:gd name="T39" fmla="*/ 68 h 108"/>
                  <a:gd name="T40" fmla="*/ 32 w 66"/>
                  <a:gd name="T41" fmla="*/ 70 h 108"/>
                  <a:gd name="T42" fmla="*/ 32 w 66"/>
                  <a:gd name="T43" fmla="*/ 70 h 108"/>
                  <a:gd name="T44" fmla="*/ 26 w 66"/>
                  <a:gd name="T45" fmla="*/ 68 h 108"/>
                  <a:gd name="T46" fmla="*/ 20 w 66"/>
                  <a:gd name="T47" fmla="*/ 64 h 108"/>
                  <a:gd name="T48" fmla="*/ 14 w 66"/>
                  <a:gd name="T49" fmla="*/ 56 h 108"/>
                  <a:gd name="T50" fmla="*/ 12 w 66"/>
                  <a:gd name="T51" fmla="*/ 50 h 108"/>
                  <a:gd name="T52" fmla="*/ 12 w 66"/>
                  <a:gd name="T53" fmla="*/ 44 h 108"/>
                  <a:gd name="T54" fmla="*/ 12 w 66"/>
                  <a:gd name="T55" fmla="*/ 44 h 108"/>
                  <a:gd name="T56" fmla="*/ 0 w 66"/>
                  <a:gd name="T57" fmla="*/ 108 h 108"/>
                  <a:gd name="T58" fmla="*/ 12 w 66"/>
                  <a:gd name="T59" fmla="*/ 108 h 108"/>
                  <a:gd name="T60" fmla="*/ 12 w 66"/>
                  <a:gd name="T61" fmla="*/ 70 h 108"/>
                  <a:gd name="T62" fmla="*/ 14 w 66"/>
                  <a:gd name="T63" fmla="*/ 70 h 108"/>
                  <a:gd name="T64" fmla="*/ 14 w 66"/>
                  <a:gd name="T65" fmla="*/ 70 h 108"/>
                  <a:gd name="T66" fmla="*/ 16 w 66"/>
                  <a:gd name="T67" fmla="*/ 74 h 108"/>
                  <a:gd name="T68" fmla="*/ 20 w 66"/>
                  <a:gd name="T69" fmla="*/ 78 h 108"/>
                  <a:gd name="T70" fmla="*/ 26 w 66"/>
                  <a:gd name="T71" fmla="*/ 80 h 108"/>
                  <a:gd name="T72" fmla="*/ 34 w 66"/>
                  <a:gd name="T73" fmla="*/ 80 h 108"/>
                  <a:gd name="T74" fmla="*/ 34 w 66"/>
                  <a:gd name="T75" fmla="*/ 80 h 108"/>
                  <a:gd name="T76" fmla="*/ 42 w 66"/>
                  <a:gd name="T77" fmla="*/ 80 h 108"/>
                  <a:gd name="T78" fmla="*/ 50 w 66"/>
                  <a:gd name="T79" fmla="*/ 76 h 108"/>
                  <a:gd name="T80" fmla="*/ 54 w 66"/>
                  <a:gd name="T81" fmla="*/ 72 h 108"/>
                  <a:gd name="T82" fmla="*/ 60 w 66"/>
                  <a:gd name="T83" fmla="*/ 66 h 108"/>
                  <a:gd name="T84" fmla="*/ 62 w 66"/>
                  <a:gd name="T85" fmla="*/ 60 h 108"/>
                  <a:gd name="T86" fmla="*/ 64 w 66"/>
                  <a:gd name="T87" fmla="*/ 52 h 108"/>
                  <a:gd name="T88" fmla="*/ 66 w 66"/>
                  <a:gd name="T89" fmla="*/ 38 h 108"/>
                  <a:gd name="T90" fmla="*/ 66 w 66"/>
                  <a:gd name="T91" fmla="*/ 38 h 108"/>
                  <a:gd name="T92" fmla="*/ 64 w 66"/>
                  <a:gd name="T93" fmla="*/ 24 h 108"/>
                  <a:gd name="T94" fmla="*/ 62 w 66"/>
                  <a:gd name="T95" fmla="*/ 16 h 108"/>
                  <a:gd name="T96" fmla="*/ 58 w 66"/>
                  <a:gd name="T97" fmla="*/ 12 h 108"/>
                  <a:gd name="T98" fmla="*/ 54 w 66"/>
                  <a:gd name="T99" fmla="*/ 6 h 108"/>
                  <a:gd name="T100" fmla="*/ 48 w 66"/>
                  <a:gd name="T101" fmla="*/ 4 h 108"/>
                  <a:gd name="T102" fmla="*/ 42 w 66"/>
                  <a:gd name="T103" fmla="*/ 2 h 108"/>
                  <a:gd name="T104" fmla="*/ 34 w 66"/>
                  <a:gd name="T105" fmla="*/ 0 h 108"/>
                  <a:gd name="T106" fmla="*/ 34 w 66"/>
                  <a:gd name="T107" fmla="*/ 0 h 108"/>
                  <a:gd name="T108" fmla="*/ 26 w 66"/>
                  <a:gd name="T109" fmla="*/ 2 h 108"/>
                  <a:gd name="T110" fmla="*/ 20 w 66"/>
                  <a:gd name="T111" fmla="*/ 6 h 108"/>
                  <a:gd name="T112" fmla="*/ 16 w 66"/>
                  <a:gd name="T113" fmla="*/ 10 h 108"/>
                  <a:gd name="T114" fmla="*/ 12 w 66"/>
                  <a:gd name="T115" fmla="*/ 14 h 108"/>
                  <a:gd name="T116" fmla="*/ 12 w 66"/>
                  <a:gd name="T117" fmla="*/ 14 h 108"/>
                  <a:gd name="T118" fmla="*/ 12 w 66"/>
                  <a:gd name="T119" fmla="*/ 2 h 108"/>
                  <a:gd name="T120" fmla="*/ 0 w 66"/>
                  <a:gd name="T121" fmla="*/ 2 h 108"/>
                  <a:gd name="T122" fmla="*/ 0 w 66"/>
                  <a:gd name="T123" fmla="*/ 108 h 1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
                  <a:gd name="T187" fmla="*/ 0 h 108"/>
                  <a:gd name="T188" fmla="*/ 66 w 66"/>
                  <a:gd name="T189" fmla="*/ 108 h 1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 h="108">
                    <a:moveTo>
                      <a:pt x="12" y="44"/>
                    </a:moveTo>
                    <a:lnTo>
                      <a:pt x="12" y="44"/>
                    </a:lnTo>
                    <a:lnTo>
                      <a:pt x="12" y="34"/>
                    </a:lnTo>
                    <a:lnTo>
                      <a:pt x="16" y="24"/>
                    </a:lnTo>
                    <a:lnTo>
                      <a:pt x="18" y="18"/>
                    </a:lnTo>
                    <a:lnTo>
                      <a:pt x="22" y="16"/>
                    </a:lnTo>
                    <a:lnTo>
                      <a:pt x="26" y="12"/>
                    </a:lnTo>
                    <a:lnTo>
                      <a:pt x="32" y="12"/>
                    </a:lnTo>
                    <a:lnTo>
                      <a:pt x="40" y="12"/>
                    </a:lnTo>
                    <a:lnTo>
                      <a:pt x="44" y="14"/>
                    </a:lnTo>
                    <a:lnTo>
                      <a:pt x="48" y="18"/>
                    </a:lnTo>
                    <a:lnTo>
                      <a:pt x="50" y="22"/>
                    </a:lnTo>
                    <a:lnTo>
                      <a:pt x="52" y="32"/>
                    </a:lnTo>
                    <a:lnTo>
                      <a:pt x="54" y="40"/>
                    </a:lnTo>
                    <a:lnTo>
                      <a:pt x="52" y="52"/>
                    </a:lnTo>
                    <a:lnTo>
                      <a:pt x="48" y="60"/>
                    </a:lnTo>
                    <a:lnTo>
                      <a:pt x="42" y="66"/>
                    </a:lnTo>
                    <a:lnTo>
                      <a:pt x="38" y="68"/>
                    </a:lnTo>
                    <a:lnTo>
                      <a:pt x="32" y="70"/>
                    </a:lnTo>
                    <a:lnTo>
                      <a:pt x="26" y="68"/>
                    </a:lnTo>
                    <a:lnTo>
                      <a:pt x="20" y="64"/>
                    </a:lnTo>
                    <a:lnTo>
                      <a:pt x="14" y="56"/>
                    </a:lnTo>
                    <a:lnTo>
                      <a:pt x="12" y="50"/>
                    </a:lnTo>
                    <a:lnTo>
                      <a:pt x="12" y="44"/>
                    </a:lnTo>
                    <a:close/>
                    <a:moveTo>
                      <a:pt x="0" y="108"/>
                    </a:moveTo>
                    <a:lnTo>
                      <a:pt x="12" y="108"/>
                    </a:lnTo>
                    <a:lnTo>
                      <a:pt x="12" y="70"/>
                    </a:lnTo>
                    <a:lnTo>
                      <a:pt x="14" y="70"/>
                    </a:lnTo>
                    <a:lnTo>
                      <a:pt x="16" y="74"/>
                    </a:lnTo>
                    <a:lnTo>
                      <a:pt x="20" y="78"/>
                    </a:lnTo>
                    <a:lnTo>
                      <a:pt x="26" y="80"/>
                    </a:lnTo>
                    <a:lnTo>
                      <a:pt x="34" y="80"/>
                    </a:lnTo>
                    <a:lnTo>
                      <a:pt x="42" y="80"/>
                    </a:lnTo>
                    <a:lnTo>
                      <a:pt x="50" y="76"/>
                    </a:lnTo>
                    <a:lnTo>
                      <a:pt x="54" y="72"/>
                    </a:lnTo>
                    <a:lnTo>
                      <a:pt x="60" y="66"/>
                    </a:lnTo>
                    <a:lnTo>
                      <a:pt x="62" y="60"/>
                    </a:lnTo>
                    <a:lnTo>
                      <a:pt x="64" y="52"/>
                    </a:lnTo>
                    <a:lnTo>
                      <a:pt x="66" y="38"/>
                    </a:lnTo>
                    <a:lnTo>
                      <a:pt x="64" y="24"/>
                    </a:lnTo>
                    <a:lnTo>
                      <a:pt x="62" y="16"/>
                    </a:lnTo>
                    <a:lnTo>
                      <a:pt x="58" y="12"/>
                    </a:lnTo>
                    <a:lnTo>
                      <a:pt x="54" y="6"/>
                    </a:lnTo>
                    <a:lnTo>
                      <a:pt x="48" y="4"/>
                    </a:lnTo>
                    <a:lnTo>
                      <a:pt x="42" y="2"/>
                    </a:lnTo>
                    <a:lnTo>
                      <a:pt x="34" y="0"/>
                    </a:lnTo>
                    <a:lnTo>
                      <a:pt x="26" y="2"/>
                    </a:lnTo>
                    <a:lnTo>
                      <a:pt x="20" y="6"/>
                    </a:lnTo>
                    <a:lnTo>
                      <a:pt x="16" y="10"/>
                    </a:lnTo>
                    <a:lnTo>
                      <a:pt x="12" y="14"/>
                    </a:lnTo>
                    <a:lnTo>
                      <a:pt x="12" y="2"/>
                    </a:lnTo>
                    <a:lnTo>
                      <a:pt x="0" y="2"/>
                    </a:lnTo>
                    <a:lnTo>
                      <a:pt x="0" y="108"/>
                    </a:lnTo>
                    <a:close/>
                  </a:path>
                </a:pathLst>
              </a:custGeom>
              <a:solidFill>
                <a:srgbClr val="000000"/>
              </a:solidFill>
              <a:ln w="9525">
                <a:noFill/>
                <a:round/>
                <a:headEnd/>
                <a:tailEnd/>
              </a:ln>
            </p:spPr>
            <p:txBody>
              <a:bodyPr/>
              <a:lstStyle/>
              <a:p>
                <a:pPr eaLnBrk="1" hangingPunct="1"/>
                <a:endParaRPr lang="fa-IR" sz="1800"/>
              </a:p>
            </p:txBody>
          </p:sp>
          <p:sp>
            <p:nvSpPr>
              <p:cNvPr id="412" name="Rectangle 283"/>
              <p:cNvSpPr>
                <a:spLocks noChangeArrowheads="1"/>
              </p:cNvSpPr>
              <p:nvPr/>
            </p:nvSpPr>
            <p:spPr bwMode="auto">
              <a:xfrm>
                <a:off x="3542" y="1372"/>
                <a:ext cx="12" cy="104"/>
              </a:xfrm>
              <a:prstGeom prst="rect">
                <a:avLst/>
              </a:prstGeom>
              <a:solidFill>
                <a:srgbClr val="000000"/>
              </a:solidFill>
              <a:ln w="9525">
                <a:noFill/>
                <a:miter lim="800000"/>
                <a:headEnd/>
                <a:tailEnd/>
              </a:ln>
            </p:spPr>
            <p:txBody>
              <a:bodyPr/>
              <a:lstStyle/>
              <a:p>
                <a:pPr eaLnBrk="1" hangingPunct="1"/>
                <a:endParaRPr lang="fa-IR" sz="1800"/>
              </a:p>
            </p:txBody>
          </p:sp>
          <p:sp>
            <p:nvSpPr>
              <p:cNvPr id="413" name="Freeform 284"/>
              <p:cNvSpPr>
                <a:spLocks noEditPoints="1"/>
              </p:cNvSpPr>
              <p:nvPr/>
            </p:nvSpPr>
            <p:spPr bwMode="auto">
              <a:xfrm>
                <a:off x="3568" y="1398"/>
                <a:ext cx="72" cy="80"/>
              </a:xfrm>
              <a:custGeom>
                <a:avLst/>
                <a:gdLst>
                  <a:gd name="T0" fmla="*/ 16 w 72"/>
                  <a:gd name="T1" fmla="*/ 26 h 80"/>
                  <a:gd name="T2" fmla="*/ 20 w 72"/>
                  <a:gd name="T3" fmla="*/ 16 h 80"/>
                  <a:gd name="T4" fmla="*/ 34 w 72"/>
                  <a:gd name="T5" fmla="*/ 12 h 80"/>
                  <a:gd name="T6" fmla="*/ 42 w 72"/>
                  <a:gd name="T7" fmla="*/ 12 h 80"/>
                  <a:gd name="T8" fmla="*/ 50 w 72"/>
                  <a:gd name="T9" fmla="*/ 18 h 80"/>
                  <a:gd name="T10" fmla="*/ 52 w 72"/>
                  <a:gd name="T11" fmla="*/ 24 h 80"/>
                  <a:gd name="T12" fmla="*/ 50 w 72"/>
                  <a:gd name="T13" fmla="*/ 30 h 80"/>
                  <a:gd name="T14" fmla="*/ 24 w 72"/>
                  <a:gd name="T15" fmla="*/ 34 h 80"/>
                  <a:gd name="T16" fmla="*/ 16 w 72"/>
                  <a:gd name="T17" fmla="*/ 36 h 80"/>
                  <a:gd name="T18" fmla="*/ 8 w 72"/>
                  <a:gd name="T19" fmla="*/ 42 h 80"/>
                  <a:gd name="T20" fmla="*/ 2 w 72"/>
                  <a:gd name="T21" fmla="*/ 52 h 80"/>
                  <a:gd name="T22" fmla="*/ 0 w 72"/>
                  <a:gd name="T23" fmla="*/ 58 h 80"/>
                  <a:gd name="T24" fmla="*/ 8 w 72"/>
                  <a:gd name="T25" fmla="*/ 74 h 80"/>
                  <a:gd name="T26" fmla="*/ 24 w 72"/>
                  <a:gd name="T27" fmla="*/ 80 h 80"/>
                  <a:gd name="T28" fmla="*/ 34 w 72"/>
                  <a:gd name="T29" fmla="*/ 78 h 80"/>
                  <a:gd name="T30" fmla="*/ 48 w 72"/>
                  <a:gd name="T31" fmla="*/ 72 h 80"/>
                  <a:gd name="T32" fmla="*/ 52 w 72"/>
                  <a:gd name="T33" fmla="*/ 68 h 80"/>
                  <a:gd name="T34" fmla="*/ 54 w 72"/>
                  <a:gd name="T35" fmla="*/ 76 h 80"/>
                  <a:gd name="T36" fmla="*/ 66 w 72"/>
                  <a:gd name="T37" fmla="*/ 80 h 80"/>
                  <a:gd name="T38" fmla="*/ 72 w 72"/>
                  <a:gd name="T39" fmla="*/ 78 h 80"/>
                  <a:gd name="T40" fmla="*/ 72 w 72"/>
                  <a:gd name="T41" fmla="*/ 68 h 80"/>
                  <a:gd name="T42" fmla="*/ 68 w 72"/>
                  <a:gd name="T43" fmla="*/ 70 h 80"/>
                  <a:gd name="T44" fmla="*/ 64 w 72"/>
                  <a:gd name="T45" fmla="*/ 64 h 80"/>
                  <a:gd name="T46" fmla="*/ 64 w 72"/>
                  <a:gd name="T47" fmla="*/ 22 h 80"/>
                  <a:gd name="T48" fmla="*/ 60 w 72"/>
                  <a:gd name="T49" fmla="*/ 10 h 80"/>
                  <a:gd name="T50" fmla="*/ 52 w 72"/>
                  <a:gd name="T51" fmla="*/ 4 h 80"/>
                  <a:gd name="T52" fmla="*/ 36 w 72"/>
                  <a:gd name="T53" fmla="*/ 0 h 80"/>
                  <a:gd name="T54" fmla="*/ 24 w 72"/>
                  <a:gd name="T55" fmla="*/ 2 h 80"/>
                  <a:gd name="T56" fmla="*/ 10 w 72"/>
                  <a:gd name="T57" fmla="*/ 10 h 80"/>
                  <a:gd name="T58" fmla="*/ 6 w 72"/>
                  <a:gd name="T59" fmla="*/ 20 h 80"/>
                  <a:gd name="T60" fmla="*/ 16 w 72"/>
                  <a:gd name="T61" fmla="*/ 26 h 80"/>
                  <a:gd name="T62" fmla="*/ 50 w 72"/>
                  <a:gd name="T63" fmla="*/ 52 h 80"/>
                  <a:gd name="T64" fmla="*/ 44 w 72"/>
                  <a:gd name="T65" fmla="*/ 64 h 80"/>
                  <a:gd name="T66" fmla="*/ 28 w 72"/>
                  <a:gd name="T67" fmla="*/ 70 h 80"/>
                  <a:gd name="T68" fmla="*/ 22 w 72"/>
                  <a:gd name="T69" fmla="*/ 68 h 80"/>
                  <a:gd name="T70" fmla="*/ 14 w 72"/>
                  <a:gd name="T71" fmla="*/ 62 h 80"/>
                  <a:gd name="T72" fmla="*/ 14 w 72"/>
                  <a:gd name="T73" fmla="*/ 56 h 80"/>
                  <a:gd name="T74" fmla="*/ 20 w 72"/>
                  <a:gd name="T75" fmla="*/ 48 h 80"/>
                  <a:gd name="T76" fmla="*/ 30 w 72"/>
                  <a:gd name="T77" fmla="*/ 44 h 80"/>
                  <a:gd name="T78" fmla="*/ 46 w 72"/>
                  <a:gd name="T79" fmla="*/ 42 h 80"/>
                  <a:gd name="T80" fmla="*/ 50 w 72"/>
                  <a:gd name="T81" fmla="*/ 52 h 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2"/>
                  <a:gd name="T124" fmla="*/ 0 h 80"/>
                  <a:gd name="T125" fmla="*/ 72 w 72"/>
                  <a:gd name="T126" fmla="*/ 80 h 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2" h="80">
                    <a:moveTo>
                      <a:pt x="16" y="26"/>
                    </a:moveTo>
                    <a:lnTo>
                      <a:pt x="16" y="26"/>
                    </a:lnTo>
                    <a:lnTo>
                      <a:pt x="18" y="20"/>
                    </a:lnTo>
                    <a:lnTo>
                      <a:pt x="20" y="16"/>
                    </a:lnTo>
                    <a:lnTo>
                      <a:pt x="24" y="12"/>
                    </a:lnTo>
                    <a:lnTo>
                      <a:pt x="34" y="12"/>
                    </a:lnTo>
                    <a:lnTo>
                      <a:pt x="42" y="12"/>
                    </a:lnTo>
                    <a:lnTo>
                      <a:pt x="46" y="14"/>
                    </a:lnTo>
                    <a:lnTo>
                      <a:pt x="50" y="18"/>
                    </a:lnTo>
                    <a:lnTo>
                      <a:pt x="52" y="24"/>
                    </a:lnTo>
                    <a:lnTo>
                      <a:pt x="50" y="28"/>
                    </a:lnTo>
                    <a:lnTo>
                      <a:pt x="50" y="30"/>
                    </a:lnTo>
                    <a:lnTo>
                      <a:pt x="44" y="32"/>
                    </a:lnTo>
                    <a:lnTo>
                      <a:pt x="24" y="34"/>
                    </a:lnTo>
                    <a:lnTo>
                      <a:pt x="16" y="36"/>
                    </a:lnTo>
                    <a:lnTo>
                      <a:pt x="12" y="38"/>
                    </a:lnTo>
                    <a:lnTo>
                      <a:pt x="8" y="42"/>
                    </a:lnTo>
                    <a:lnTo>
                      <a:pt x="4" y="46"/>
                    </a:lnTo>
                    <a:lnTo>
                      <a:pt x="2" y="52"/>
                    </a:lnTo>
                    <a:lnTo>
                      <a:pt x="0" y="58"/>
                    </a:lnTo>
                    <a:lnTo>
                      <a:pt x="2" y="68"/>
                    </a:lnTo>
                    <a:lnTo>
                      <a:pt x="8" y="74"/>
                    </a:lnTo>
                    <a:lnTo>
                      <a:pt x="14" y="78"/>
                    </a:lnTo>
                    <a:lnTo>
                      <a:pt x="24" y="80"/>
                    </a:lnTo>
                    <a:lnTo>
                      <a:pt x="34" y="78"/>
                    </a:lnTo>
                    <a:lnTo>
                      <a:pt x="42" y="76"/>
                    </a:lnTo>
                    <a:lnTo>
                      <a:pt x="48" y="72"/>
                    </a:lnTo>
                    <a:lnTo>
                      <a:pt x="52" y="68"/>
                    </a:lnTo>
                    <a:lnTo>
                      <a:pt x="52" y="72"/>
                    </a:lnTo>
                    <a:lnTo>
                      <a:pt x="54" y="76"/>
                    </a:lnTo>
                    <a:lnTo>
                      <a:pt x="58" y="78"/>
                    </a:lnTo>
                    <a:lnTo>
                      <a:pt x="66" y="80"/>
                    </a:lnTo>
                    <a:lnTo>
                      <a:pt x="72" y="78"/>
                    </a:lnTo>
                    <a:lnTo>
                      <a:pt x="72" y="68"/>
                    </a:lnTo>
                    <a:lnTo>
                      <a:pt x="68" y="70"/>
                    </a:lnTo>
                    <a:lnTo>
                      <a:pt x="64" y="68"/>
                    </a:lnTo>
                    <a:lnTo>
                      <a:pt x="64" y="64"/>
                    </a:lnTo>
                    <a:lnTo>
                      <a:pt x="64" y="22"/>
                    </a:lnTo>
                    <a:lnTo>
                      <a:pt x="62" y="16"/>
                    </a:lnTo>
                    <a:lnTo>
                      <a:pt x="60" y="10"/>
                    </a:lnTo>
                    <a:lnTo>
                      <a:pt x="56" y="6"/>
                    </a:lnTo>
                    <a:lnTo>
                      <a:pt x="52" y="4"/>
                    </a:lnTo>
                    <a:lnTo>
                      <a:pt x="42" y="2"/>
                    </a:lnTo>
                    <a:lnTo>
                      <a:pt x="36" y="0"/>
                    </a:lnTo>
                    <a:lnTo>
                      <a:pt x="24" y="2"/>
                    </a:lnTo>
                    <a:lnTo>
                      <a:pt x="14" y="6"/>
                    </a:lnTo>
                    <a:lnTo>
                      <a:pt x="10" y="10"/>
                    </a:lnTo>
                    <a:lnTo>
                      <a:pt x="8" y="14"/>
                    </a:lnTo>
                    <a:lnTo>
                      <a:pt x="6" y="20"/>
                    </a:lnTo>
                    <a:lnTo>
                      <a:pt x="4" y="26"/>
                    </a:lnTo>
                    <a:lnTo>
                      <a:pt x="16" y="26"/>
                    </a:lnTo>
                    <a:close/>
                    <a:moveTo>
                      <a:pt x="50" y="52"/>
                    </a:moveTo>
                    <a:lnTo>
                      <a:pt x="50" y="52"/>
                    </a:lnTo>
                    <a:lnTo>
                      <a:pt x="48" y="58"/>
                    </a:lnTo>
                    <a:lnTo>
                      <a:pt x="44" y="64"/>
                    </a:lnTo>
                    <a:lnTo>
                      <a:pt x="36" y="68"/>
                    </a:lnTo>
                    <a:lnTo>
                      <a:pt x="28" y="70"/>
                    </a:lnTo>
                    <a:lnTo>
                      <a:pt x="22" y="68"/>
                    </a:lnTo>
                    <a:lnTo>
                      <a:pt x="18" y="66"/>
                    </a:lnTo>
                    <a:lnTo>
                      <a:pt x="14" y="62"/>
                    </a:lnTo>
                    <a:lnTo>
                      <a:pt x="14" y="56"/>
                    </a:lnTo>
                    <a:lnTo>
                      <a:pt x="16" y="50"/>
                    </a:lnTo>
                    <a:lnTo>
                      <a:pt x="20" y="48"/>
                    </a:lnTo>
                    <a:lnTo>
                      <a:pt x="24" y="46"/>
                    </a:lnTo>
                    <a:lnTo>
                      <a:pt x="30" y="44"/>
                    </a:lnTo>
                    <a:lnTo>
                      <a:pt x="46" y="42"/>
                    </a:lnTo>
                    <a:lnTo>
                      <a:pt x="50" y="40"/>
                    </a:lnTo>
                    <a:lnTo>
                      <a:pt x="50" y="52"/>
                    </a:lnTo>
                    <a:close/>
                  </a:path>
                </a:pathLst>
              </a:custGeom>
              <a:solidFill>
                <a:srgbClr val="000000"/>
              </a:solidFill>
              <a:ln w="9525">
                <a:noFill/>
                <a:round/>
                <a:headEnd/>
                <a:tailEnd/>
              </a:ln>
            </p:spPr>
            <p:txBody>
              <a:bodyPr/>
              <a:lstStyle/>
              <a:p>
                <a:pPr eaLnBrk="1" hangingPunct="1"/>
                <a:endParaRPr lang="fa-IR" sz="1800"/>
              </a:p>
            </p:txBody>
          </p:sp>
          <p:sp>
            <p:nvSpPr>
              <p:cNvPr id="414" name="Freeform 285"/>
              <p:cNvSpPr>
                <a:spLocks/>
              </p:cNvSpPr>
              <p:nvPr/>
            </p:nvSpPr>
            <p:spPr bwMode="auto">
              <a:xfrm>
                <a:off x="3652" y="1398"/>
                <a:ext cx="62" cy="78"/>
              </a:xfrm>
              <a:custGeom>
                <a:avLst/>
                <a:gdLst>
                  <a:gd name="T0" fmla="*/ 62 w 62"/>
                  <a:gd name="T1" fmla="*/ 26 h 78"/>
                  <a:gd name="T2" fmla="*/ 62 w 62"/>
                  <a:gd name="T3" fmla="*/ 26 h 78"/>
                  <a:gd name="T4" fmla="*/ 62 w 62"/>
                  <a:gd name="T5" fmla="*/ 20 h 78"/>
                  <a:gd name="T6" fmla="*/ 60 w 62"/>
                  <a:gd name="T7" fmla="*/ 14 h 78"/>
                  <a:gd name="T8" fmla="*/ 56 w 62"/>
                  <a:gd name="T9" fmla="*/ 10 h 78"/>
                  <a:gd name="T10" fmla="*/ 54 w 62"/>
                  <a:gd name="T11" fmla="*/ 6 h 78"/>
                  <a:gd name="T12" fmla="*/ 44 w 62"/>
                  <a:gd name="T13" fmla="*/ 2 h 78"/>
                  <a:gd name="T14" fmla="*/ 36 w 62"/>
                  <a:gd name="T15" fmla="*/ 0 h 78"/>
                  <a:gd name="T16" fmla="*/ 36 w 62"/>
                  <a:gd name="T17" fmla="*/ 0 h 78"/>
                  <a:gd name="T18" fmla="*/ 28 w 62"/>
                  <a:gd name="T19" fmla="*/ 2 h 78"/>
                  <a:gd name="T20" fmla="*/ 20 w 62"/>
                  <a:gd name="T21" fmla="*/ 6 h 78"/>
                  <a:gd name="T22" fmla="*/ 16 w 62"/>
                  <a:gd name="T23" fmla="*/ 10 h 78"/>
                  <a:gd name="T24" fmla="*/ 14 w 62"/>
                  <a:gd name="T25" fmla="*/ 14 h 78"/>
                  <a:gd name="T26" fmla="*/ 12 w 62"/>
                  <a:gd name="T27" fmla="*/ 14 h 78"/>
                  <a:gd name="T28" fmla="*/ 12 w 62"/>
                  <a:gd name="T29" fmla="*/ 2 h 78"/>
                  <a:gd name="T30" fmla="*/ 0 w 62"/>
                  <a:gd name="T31" fmla="*/ 2 h 78"/>
                  <a:gd name="T32" fmla="*/ 0 w 62"/>
                  <a:gd name="T33" fmla="*/ 78 h 78"/>
                  <a:gd name="T34" fmla="*/ 14 w 62"/>
                  <a:gd name="T35" fmla="*/ 78 h 78"/>
                  <a:gd name="T36" fmla="*/ 14 w 62"/>
                  <a:gd name="T37" fmla="*/ 36 h 78"/>
                  <a:gd name="T38" fmla="*/ 14 w 62"/>
                  <a:gd name="T39" fmla="*/ 36 h 78"/>
                  <a:gd name="T40" fmla="*/ 14 w 62"/>
                  <a:gd name="T41" fmla="*/ 30 h 78"/>
                  <a:gd name="T42" fmla="*/ 16 w 62"/>
                  <a:gd name="T43" fmla="*/ 24 h 78"/>
                  <a:gd name="T44" fmla="*/ 20 w 62"/>
                  <a:gd name="T45" fmla="*/ 16 h 78"/>
                  <a:gd name="T46" fmla="*/ 28 w 62"/>
                  <a:gd name="T47" fmla="*/ 12 h 78"/>
                  <a:gd name="T48" fmla="*/ 34 w 62"/>
                  <a:gd name="T49" fmla="*/ 12 h 78"/>
                  <a:gd name="T50" fmla="*/ 34 w 62"/>
                  <a:gd name="T51" fmla="*/ 12 h 78"/>
                  <a:gd name="T52" fmla="*/ 42 w 62"/>
                  <a:gd name="T53" fmla="*/ 14 h 78"/>
                  <a:gd name="T54" fmla="*/ 46 w 62"/>
                  <a:gd name="T55" fmla="*/ 16 h 78"/>
                  <a:gd name="T56" fmla="*/ 48 w 62"/>
                  <a:gd name="T57" fmla="*/ 24 h 78"/>
                  <a:gd name="T58" fmla="*/ 50 w 62"/>
                  <a:gd name="T59" fmla="*/ 32 h 78"/>
                  <a:gd name="T60" fmla="*/ 50 w 62"/>
                  <a:gd name="T61" fmla="*/ 78 h 78"/>
                  <a:gd name="T62" fmla="*/ 62 w 62"/>
                  <a:gd name="T63" fmla="*/ 78 h 78"/>
                  <a:gd name="T64" fmla="*/ 62 w 62"/>
                  <a:gd name="T65" fmla="*/ 26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
                  <a:gd name="T100" fmla="*/ 0 h 78"/>
                  <a:gd name="T101" fmla="*/ 62 w 62"/>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 h="78">
                    <a:moveTo>
                      <a:pt x="62" y="26"/>
                    </a:moveTo>
                    <a:lnTo>
                      <a:pt x="62" y="26"/>
                    </a:lnTo>
                    <a:lnTo>
                      <a:pt x="62" y="20"/>
                    </a:lnTo>
                    <a:lnTo>
                      <a:pt x="60" y="14"/>
                    </a:lnTo>
                    <a:lnTo>
                      <a:pt x="56" y="10"/>
                    </a:lnTo>
                    <a:lnTo>
                      <a:pt x="54" y="6"/>
                    </a:lnTo>
                    <a:lnTo>
                      <a:pt x="44" y="2"/>
                    </a:lnTo>
                    <a:lnTo>
                      <a:pt x="36" y="0"/>
                    </a:lnTo>
                    <a:lnTo>
                      <a:pt x="28" y="2"/>
                    </a:lnTo>
                    <a:lnTo>
                      <a:pt x="20" y="6"/>
                    </a:lnTo>
                    <a:lnTo>
                      <a:pt x="16" y="10"/>
                    </a:lnTo>
                    <a:lnTo>
                      <a:pt x="14" y="14"/>
                    </a:lnTo>
                    <a:lnTo>
                      <a:pt x="12" y="14"/>
                    </a:lnTo>
                    <a:lnTo>
                      <a:pt x="12" y="2"/>
                    </a:lnTo>
                    <a:lnTo>
                      <a:pt x="0" y="2"/>
                    </a:lnTo>
                    <a:lnTo>
                      <a:pt x="0" y="78"/>
                    </a:lnTo>
                    <a:lnTo>
                      <a:pt x="14" y="78"/>
                    </a:lnTo>
                    <a:lnTo>
                      <a:pt x="14" y="36"/>
                    </a:lnTo>
                    <a:lnTo>
                      <a:pt x="14" y="30"/>
                    </a:lnTo>
                    <a:lnTo>
                      <a:pt x="16" y="24"/>
                    </a:lnTo>
                    <a:lnTo>
                      <a:pt x="20" y="16"/>
                    </a:lnTo>
                    <a:lnTo>
                      <a:pt x="28" y="12"/>
                    </a:lnTo>
                    <a:lnTo>
                      <a:pt x="34" y="12"/>
                    </a:lnTo>
                    <a:lnTo>
                      <a:pt x="42" y="14"/>
                    </a:lnTo>
                    <a:lnTo>
                      <a:pt x="46" y="16"/>
                    </a:lnTo>
                    <a:lnTo>
                      <a:pt x="48" y="24"/>
                    </a:lnTo>
                    <a:lnTo>
                      <a:pt x="50" y="32"/>
                    </a:lnTo>
                    <a:lnTo>
                      <a:pt x="50" y="78"/>
                    </a:lnTo>
                    <a:lnTo>
                      <a:pt x="62" y="78"/>
                    </a:lnTo>
                    <a:lnTo>
                      <a:pt x="62" y="26"/>
                    </a:lnTo>
                    <a:close/>
                  </a:path>
                </a:pathLst>
              </a:custGeom>
              <a:solidFill>
                <a:srgbClr val="000000"/>
              </a:solidFill>
              <a:ln w="9525">
                <a:noFill/>
                <a:round/>
                <a:headEnd/>
                <a:tailEnd/>
              </a:ln>
            </p:spPr>
            <p:txBody>
              <a:bodyPr/>
              <a:lstStyle/>
              <a:p>
                <a:pPr eaLnBrk="1" hangingPunct="1"/>
                <a:endParaRPr lang="fa-IR" sz="1800"/>
              </a:p>
            </p:txBody>
          </p:sp>
          <p:sp>
            <p:nvSpPr>
              <p:cNvPr id="415" name="Freeform 286"/>
              <p:cNvSpPr>
                <a:spLocks noEditPoints="1"/>
              </p:cNvSpPr>
              <p:nvPr/>
            </p:nvSpPr>
            <p:spPr bwMode="auto">
              <a:xfrm>
                <a:off x="3730" y="1398"/>
                <a:ext cx="68" cy="80"/>
              </a:xfrm>
              <a:custGeom>
                <a:avLst/>
                <a:gdLst>
                  <a:gd name="T0" fmla="*/ 54 w 68"/>
                  <a:gd name="T1" fmla="*/ 54 h 80"/>
                  <a:gd name="T2" fmla="*/ 54 w 68"/>
                  <a:gd name="T3" fmla="*/ 54 h 80"/>
                  <a:gd name="T4" fmla="*/ 52 w 68"/>
                  <a:gd name="T5" fmla="*/ 60 h 80"/>
                  <a:gd name="T6" fmla="*/ 48 w 68"/>
                  <a:gd name="T7" fmla="*/ 64 h 80"/>
                  <a:gd name="T8" fmla="*/ 42 w 68"/>
                  <a:gd name="T9" fmla="*/ 68 h 80"/>
                  <a:gd name="T10" fmla="*/ 34 w 68"/>
                  <a:gd name="T11" fmla="*/ 70 h 80"/>
                  <a:gd name="T12" fmla="*/ 34 w 68"/>
                  <a:gd name="T13" fmla="*/ 70 h 80"/>
                  <a:gd name="T14" fmla="*/ 26 w 68"/>
                  <a:gd name="T15" fmla="*/ 68 h 80"/>
                  <a:gd name="T16" fmla="*/ 18 w 68"/>
                  <a:gd name="T17" fmla="*/ 62 h 80"/>
                  <a:gd name="T18" fmla="*/ 14 w 68"/>
                  <a:gd name="T19" fmla="*/ 54 h 80"/>
                  <a:gd name="T20" fmla="*/ 12 w 68"/>
                  <a:gd name="T21" fmla="*/ 44 h 80"/>
                  <a:gd name="T22" fmla="*/ 68 w 68"/>
                  <a:gd name="T23" fmla="*/ 44 h 80"/>
                  <a:gd name="T24" fmla="*/ 68 w 68"/>
                  <a:gd name="T25" fmla="*/ 44 h 80"/>
                  <a:gd name="T26" fmla="*/ 66 w 68"/>
                  <a:gd name="T27" fmla="*/ 26 h 80"/>
                  <a:gd name="T28" fmla="*/ 64 w 68"/>
                  <a:gd name="T29" fmla="*/ 18 h 80"/>
                  <a:gd name="T30" fmla="*/ 60 w 68"/>
                  <a:gd name="T31" fmla="*/ 12 h 80"/>
                  <a:gd name="T32" fmla="*/ 56 w 68"/>
                  <a:gd name="T33" fmla="*/ 8 h 80"/>
                  <a:gd name="T34" fmla="*/ 50 w 68"/>
                  <a:gd name="T35" fmla="*/ 4 h 80"/>
                  <a:gd name="T36" fmla="*/ 42 w 68"/>
                  <a:gd name="T37" fmla="*/ 2 h 80"/>
                  <a:gd name="T38" fmla="*/ 36 w 68"/>
                  <a:gd name="T39" fmla="*/ 0 h 80"/>
                  <a:gd name="T40" fmla="*/ 36 w 68"/>
                  <a:gd name="T41" fmla="*/ 0 h 80"/>
                  <a:gd name="T42" fmla="*/ 26 w 68"/>
                  <a:gd name="T43" fmla="*/ 2 h 80"/>
                  <a:gd name="T44" fmla="*/ 20 w 68"/>
                  <a:gd name="T45" fmla="*/ 4 h 80"/>
                  <a:gd name="T46" fmla="*/ 14 w 68"/>
                  <a:gd name="T47" fmla="*/ 8 h 80"/>
                  <a:gd name="T48" fmla="*/ 8 w 68"/>
                  <a:gd name="T49" fmla="*/ 12 h 80"/>
                  <a:gd name="T50" fmla="*/ 4 w 68"/>
                  <a:gd name="T51" fmla="*/ 18 h 80"/>
                  <a:gd name="T52" fmla="*/ 2 w 68"/>
                  <a:gd name="T53" fmla="*/ 26 h 80"/>
                  <a:gd name="T54" fmla="*/ 0 w 68"/>
                  <a:gd name="T55" fmla="*/ 42 h 80"/>
                  <a:gd name="T56" fmla="*/ 0 w 68"/>
                  <a:gd name="T57" fmla="*/ 42 h 80"/>
                  <a:gd name="T58" fmla="*/ 0 w 68"/>
                  <a:gd name="T59" fmla="*/ 50 h 80"/>
                  <a:gd name="T60" fmla="*/ 2 w 68"/>
                  <a:gd name="T61" fmla="*/ 58 h 80"/>
                  <a:gd name="T62" fmla="*/ 4 w 68"/>
                  <a:gd name="T63" fmla="*/ 64 h 80"/>
                  <a:gd name="T64" fmla="*/ 8 w 68"/>
                  <a:gd name="T65" fmla="*/ 70 h 80"/>
                  <a:gd name="T66" fmla="*/ 12 w 68"/>
                  <a:gd name="T67" fmla="*/ 74 h 80"/>
                  <a:gd name="T68" fmla="*/ 18 w 68"/>
                  <a:gd name="T69" fmla="*/ 78 h 80"/>
                  <a:gd name="T70" fmla="*/ 26 w 68"/>
                  <a:gd name="T71" fmla="*/ 80 h 80"/>
                  <a:gd name="T72" fmla="*/ 32 w 68"/>
                  <a:gd name="T73" fmla="*/ 80 h 80"/>
                  <a:gd name="T74" fmla="*/ 32 w 68"/>
                  <a:gd name="T75" fmla="*/ 80 h 80"/>
                  <a:gd name="T76" fmla="*/ 46 w 68"/>
                  <a:gd name="T77" fmla="*/ 78 h 80"/>
                  <a:gd name="T78" fmla="*/ 54 w 68"/>
                  <a:gd name="T79" fmla="*/ 74 h 80"/>
                  <a:gd name="T80" fmla="*/ 54 w 68"/>
                  <a:gd name="T81" fmla="*/ 74 h 80"/>
                  <a:gd name="T82" fmla="*/ 60 w 68"/>
                  <a:gd name="T83" fmla="*/ 70 h 80"/>
                  <a:gd name="T84" fmla="*/ 64 w 68"/>
                  <a:gd name="T85" fmla="*/ 64 h 80"/>
                  <a:gd name="T86" fmla="*/ 66 w 68"/>
                  <a:gd name="T87" fmla="*/ 54 h 80"/>
                  <a:gd name="T88" fmla="*/ 54 w 68"/>
                  <a:gd name="T89" fmla="*/ 54 h 80"/>
                  <a:gd name="T90" fmla="*/ 12 w 68"/>
                  <a:gd name="T91" fmla="*/ 34 h 80"/>
                  <a:gd name="T92" fmla="*/ 12 w 68"/>
                  <a:gd name="T93" fmla="*/ 34 h 80"/>
                  <a:gd name="T94" fmla="*/ 14 w 68"/>
                  <a:gd name="T95" fmla="*/ 26 h 80"/>
                  <a:gd name="T96" fmla="*/ 18 w 68"/>
                  <a:gd name="T97" fmla="*/ 18 h 80"/>
                  <a:gd name="T98" fmla="*/ 26 w 68"/>
                  <a:gd name="T99" fmla="*/ 14 h 80"/>
                  <a:gd name="T100" fmla="*/ 34 w 68"/>
                  <a:gd name="T101" fmla="*/ 12 h 80"/>
                  <a:gd name="T102" fmla="*/ 34 w 68"/>
                  <a:gd name="T103" fmla="*/ 12 h 80"/>
                  <a:gd name="T104" fmla="*/ 44 w 68"/>
                  <a:gd name="T105" fmla="*/ 14 h 80"/>
                  <a:gd name="T106" fmla="*/ 50 w 68"/>
                  <a:gd name="T107" fmla="*/ 18 h 80"/>
                  <a:gd name="T108" fmla="*/ 54 w 68"/>
                  <a:gd name="T109" fmla="*/ 26 h 80"/>
                  <a:gd name="T110" fmla="*/ 54 w 68"/>
                  <a:gd name="T111" fmla="*/ 34 h 80"/>
                  <a:gd name="T112" fmla="*/ 12 w 68"/>
                  <a:gd name="T113" fmla="*/ 34 h 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
                  <a:gd name="T172" fmla="*/ 0 h 80"/>
                  <a:gd name="T173" fmla="*/ 68 w 68"/>
                  <a:gd name="T174" fmla="*/ 80 h 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 h="80">
                    <a:moveTo>
                      <a:pt x="54" y="54"/>
                    </a:moveTo>
                    <a:lnTo>
                      <a:pt x="54" y="54"/>
                    </a:lnTo>
                    <a:lnTo>
                      <a:pt x="52" y="60"/>
                    </a:lnTo>
                    <a:lnTo>
                      <a:pt x="48" y="64"/>
                    </a:lnTo>
                    <a:lnTo>
                      <a:pt x="42" y="68"/>
                    </a:lnTo>
                    <a:lnTo>
                      <a:pt x="34" y="70"/>
                    </a:lnTo>
                    <a:lnTo>
                      <a:pt x="26" y="68"/>
                    </a:lnTo>
                    <a:lnTo>
                      <a:pt x="18" y="62"/>
                    </a:lnTo>
                    <a:lnTo>
                      <a:pt x="14" y="54"/>
                    </a:lnTo>
                    <a:lnTo>
                      <a:pt x="12" y="44"/>
                    </a:lnTo>
                    <a:lnTo>
                      <a:pt x="68" y="44"/>
                    </a:lnTo>
                    <a:lnTo>
                      <a:pt x="66" y="26"/>
                    </a:lnTo>
                    <a:lnTo>
                      <a:pt x="64" y="18"/>
                    </a:lnTo>
                    <a:lnTo>
                      <a:pt x="60" y="12"/>
                    </a:lnTo>
                    <a:lnTo>
                      <a:pt x="56" y="8"/>
                    </a:lnTo>
                    <a:lnTo>
                      <a:pt x="50" y="4"/>
                    </a:lnTo>
                    <a:lnTo>
                      <a:pt x="42" y="2"/>
                    </a:lnTo>
                    <a:lnTo>
                      <a:pt x="36" y="0"/>
                    </a:lnTo>
                    <a:lnTo>
                      <a:pt x="26" y="2"/>
                    </a:lnTo>
                    <a:lnTo>
                      <a:pt x="20" y="4"/>
                    </a:lnTo>
                    <a:lnTo>
                      <a:pt x="14" y="8"/>
                    </a:lnTo>
                    <a:lnTo>
                      <a:pt x="8" y="12"/>
                    </a:lnTo>
                    <a:lnTo>
                      <a:pt x="4" y="18"/>
                    </a:lnTo>
                    <a:lnTo>
                      <a:pt x="2" y="26"/>
                    </a:lnTo>
                    <a:lnTo>
                      <a:pt x="0" y="42"/>
                    </a:lnTo>
                    <a:lnTo>
                      <a:pt x="0" y="50"/>
                    </a:lnTo>
                    <a:lnTo>
                      <a:pt x="2" y="58"/>
                    </a:lnTo>
                    <a:lnTo>
                      <a:pt x="4" y="64"/>
                    </a:lnTo>
                    <a:lnTo>
                      <a:pt x="8" y="70"/>
                    </a:lnTo>
                    <a:lnTo>
                      <a:pt x="12" y="74"/>
                    </a:lnTo>
                    <a:lnTo>
                      <a:pt x="18" y="78"/>
                    </a:lnTo>
                    <a:lnTo>
                      <a:pt x="26" y="80"/>
                    </a:lnTo>
                    <a:lnTo>
                      <a:pt x="32" y="80"/>
                    </a:lnTo>
                    <a:lnTo>
                      <a:pt x="46" y="78"/>
                    </a:lnTo>
                    <a:lnTo>
                      <a:pt x="54" y="74"/>
                    </a:lnTo>
                    <a:lnTo>
                      <a:pt x="60" y="70"/>
                    </a:lnTo>
                    <a:lnTo>
                      <a:pt x="64" y="64"/>
                    </a:lnTo>
                    <a:lnTo>
                      <a:pt x="66" y="54"/>
                    </a:lnTo>
                    <a:lnTo>
                      <a:pt x="54" y="54"/>
                    </a:lnTo>
                    <a:close/>
                    <a:moveTo>
                      <a:pt x="12" y="34"/>
                    </a:moveTo>
                    <a:lnTo>
                      <a:pt x="12" y="34"/>
                    </a:lnTo>
                    <a:lnTo>
                      <a:pt x="14" y="26"/>
                    </a:lnTo>
                    <a:lnTo>
                      <a:pt x="18" y="18"/>
                    </a:lnTo>
                    <a:lnTo>
                      <a:pt x="26" y="14"/>
                    </a:lnTo>
                    <a:lnTo>
                      <a:pt x="34" y="12"/>
                    </a:lnTo>
                    <a:lnTo>
                      <a:pt x="44" y="14"/>
                    </a:lnTo>
                    <a:lnTo>
                      <a:pt x="50" y="18"/>
                    </a:lnTo>
                    <a:lnTo>
                      <a:pt x="54" y="26"/>
                    </a:lnTo>
                    <a:lnTo>
                      <a:pt x="54" y="34"/>
                    </a:lnTo>
                    <a:lnTo>
                      <a:pt x="12" y="34"/>
                    </a:lnTo>
                    <a:close/>
                  </a:path>
                </a:pathLst>
              </a:custGeom>
              <a:solidFill>
                <a:srgbClr val="000000"/>
              </a:solidFill>
              <a:ln w="9525">
                <a:noFill/>
                <a:round/>
                <a:headEnd/>
                <a:tailEnd/>
              </a:ln>
            </p:spPr>
            <p:txBody>
              <a:bodyPr/>
              <a:lstStyle/>
              <a:p>
                <a:pPr eaLnBrk="1" hangingPunct="1"/>
                <a:endParaRPr lang="fa-IR" sz="1800"/>
              </a:p>
            </p:txBody>
          </p:sp>
          <p:sp>
            <p:nvSpPr>
              <p:cNvPr id="416" name="Freeform 287"/>
              <p:cNvSpPr>
                <a:spLocks/>
              </p:cNvSpPr>
              <p:nvPr/>
            </p:nvSpPr>
            <p:spPr bwMode="auto">
              <a:xfrm>
                <a:off x="3036" y="2834"/>
                <a:ext cx="90" cy="108"/>
              </a:xfrm>
              <a:custGeom>
                <a:avLst/>
                <a:gdLst>
                  <a:gd name="T0" fmla="*/ 90 w 90"/>
                  <a:gd name="T1" fmla="*/ 34 h 108"/>
                  <a:gd name="T2" fmla="*/ 82 w 90"/>
                  <a:gd name="T3" fmla="*/ 16 h 108"/>
                  <a:gd name="T4" fmla="*/ 72 w 90"/>
                  <a:gd name="T5" fmla="*/ 6 h 108"/>
                  <a:gd name="T6" fmla="*/ 56 w 90"/>
                  <a:gd name="T7" fmla="*/ 0 h 108"/>
                  <a:gd name="T8" fmla="*/ 48 w 90"/>
                  <a:gd name="T9" fmla="*/ 0 h 108"/>
                  <a:gd name="T10" fmla="*/ 28 w 90"/>
                  <a:gd name="T11" fmla="*/ 4 h 108"/>
                  <a:gd name="T12" fmla="*/ 12 w 90"/>
                  <a:gd name="T13" fmla="*/ 14 h 108"/>
                  <a:gd name="T14" fmla="*/ 2 w 90"/>
                  <a:gd name="T15" fmla="*/ 32 h 108"/>
                  <a:gd name="T16" fmla="*/ 0 w 90"/>
                  <a:gd name="T17" fmla="*/ 54 h 108"/>
                  <a:gd name="T18" fmla="*/ 0 w 90"/>
                  <a:gd name="T19" fmla="*/ 68 h 108"/>
                  <a:gd name="T20" fmla="*/ 8 w 90"/>
                  <a:gd name="T21" fmla="*/ 88 h 108"/>
                  <a:gd name="T22" fmla="*/ 20 w 90"/>
                  <a:gd name="T23" fmla="*/ 102 h 108"/>
                  <a:gd name="T24" fmla="*/ 36 w 90"/>
                  <a:gd name="T25" fmla="*/ 108 h 108"/>
                  <a:gd name="T26" fmla="*/ 46 w 90"/>
                  <a:gd name="T27" fmla="*/ 108 h 108"/>
                  <a:gd name="T28" fmla="*/ 62 w 90"/>
                  <a:gd name="T29" fmla="*/ 106 h 108"/>
                  <a:gd name="T30" fmla="*/ 76 w 90"/>
                  <a:gd name="T31" fmla="*/ 98 h 108"/>
                  <a:gd name="T32" fmla="*/ 88 w 90"/>
                  <a:gd name="T33" fmla="*/ 80 h 108"/>
                  <a:gd name="T34" fmla="*/ 78 w 90"/>
                  <a:gd name="T35" fmla="*/ 68 h 108"/>
                  <a:gd name="T36" fmla="*/ 74 w 90"/>
                  <a:gd name="T37" fmla="*/ 76 h 108"/>
                  <a:gd name="T38" fmla="*/ 68 w 90"/>
                  <a:gd name="T39" fmla="*/ 88 h 108"/>
                  <a:gd name="T40" fmla="*/ 56 w 90"/>
                  <a:gd name="T41" fmla="*/ 96 h 108"/>
                  <a:gd name="T42" fmla="*/ 48 w 90"/>
                  <a:gd name="T43" fmla="*/ 96 h 108"/>
                  <a:gd name="T44" fmla="*/ 32 w 90"/>
                  <a:gd name="T45" fmla="*/ 94 h 108"/>
                  <a:gd name="T46" fmla="*/ 20 w 90"/>
                  <a:gd name="T47" fmla="*/ 84 h 108"/>
                  <a:gd name="T48" fmla="*/ 16 w 90"/>
                  <a:gd name="T49" fmla="*/ 70 h 108"/>
                  <a:gd name="T50" fmla="*/ 14 w 90"/>
                  <a:gd name="T51" fmla="*/ 54 h 108"/>
                  <a:gd name="T52" fmla="*/ 16 w 90"/>
                  <a:gd name="T53" fmla="*/ 36 h 108"/>
                  <a:gd name="T54" fmla="*/ 24 w 90"/>
                  <a:gd name="T55" fmla="*/ 22 h 108"/>
                  <a:gd name="T56" fmla="*/ 34 w 90"/>
                  <a:gd name="T57" fmla="*/ 14 h 108"/>
                  <a:gd name="T58" fmla="*/ 48 w 90"/>
                  <a:gd name="T59" fmla="*/ 12 h 108"/>
                  <a:gd name="T60" fmla="*/ 56 w 90"/>
                  <a:gd name="T61" fmla="*/ 14 h 108"/>
                  <a:gd name="T62" fmla="*/ 72 w 90"/>
                  <a:gd name="T63" fmla="*/ 22 h 108"/>
                  <a:gd name="T64" fmla="*/ 76 w 90"/>
                  <a:gd name="T65" fmla="*/ 34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90" y="34"/>
                    </a:moveTo>
                    <a:lnTo>
                      <a:pt x="90" y="34"/>
                    </a:lnTo>
                    <a:lnTo>
                      <a:pt x="86" y="22"/>
                    </a:lnTo>
                    <a:lnTo>
                      <a:pt x="82" y="16"/>
                    </a:lnTo>
                    <a:lnTo>
                      <a:pt x="78" y="10"/>
                    </a:lnTo>
                    <a:lnTo>
                      <a:pt x="72" y="6"/>
                    </a:lnTo>
                    <a:lnTo>
                      <a:pt x="64" y="2"/>
                    </a:lnTo>
                    <a:lnTo>
                      <a:pt x="56" y="0"/>
                    </a:lnTo>
                    <a:lnTo>
                      <a:pt x="48" y="0"/>
                    </a:lnTo>
                    <a:lnTo>
                      <a:pt x="36" y="0"/>
                    </a:lnTo>
                    <a:lnTo>
                      <a:pt x="28" y="4"/>
                    </a:lnTo>
                    <a:lnTo>
                      <a:pt x="18" y="8"/>
                    </a:lnTo>
                    <a:lnTo>
                      <a:pt x="12" y="14"/>
                    </a:lnTo>
                    <a:lnTo>
                      <a:pt x="6" y="22"/>
                    </a:lnTo>
                    <a:lnTo>
                      <a:pt x="2" y="32"/>
                    </a:lnTo>
                    <a:lnTo>
                      <a:pt x="0" y="42"/>
                    </a:lnTo>
                    <a:lnTo>
                      <a:pt x="0" y="54"/>
                    </a:lnTo>
                    <a:lnTo>
                      <a:pt x="0" y="68"/>
                    </a:lnTo>
                    <a:lnTo>
                      <a:pt x="4" y="80"/>
                    </a:lnTo>
                    <a:lnTo>
                      <a:pt x="8" y="88"/>
                    </a:lnTo>
                    <a:lnTo>
                      <a:pt x="14" y="96"/>
                    </a:lnTo>
                    <a:lnTo>
                      <a:pt x="20" y="102"/>
                    </a:lnTo>
                    <a:lnTo>
                      <a:pt x="28" y="106"/>
                    </a:lnTo>
                    <a:lnTo>
                      <a:pt x="36" y="108"/>
                    </a:lnTo>
                    <a:lnTo>
                      <a:pt x="46" y="108"/>
                    </a:lnTo>
                    <a:lnTo>
                      <a:pt x="56" y="108"/>
                    </a:lnTo>
                    <a:lnTo>
                      <a:pt x="62" y="106"/>
                    </a:lnTo>
                    <a:lnTo>
                      <a:pt x="68" y="102"/>
                    </a:lnTo>
                    <a:lnTo>
                      <a:pt x="76" y="98"/>
                    </a:lnTo>
                    <a:lnTo>
                      <a:pt x="82" y="90"/>
                    </a:lnTo>
                    <a:lnTo>
                      <a:pt x="88" y="80"/>
                    </a:lnTo>
                    <a:lnTo>
                      <a:pt x="90" y="68"/>
                    </a:lnTo>
                    <a:lnTo>
                      <a:pt x="78" y="68"/>
                    </a:lnTo>
                    <a:lnTo>
                      <a:pt x="74" y="76"/>
                    </a:lnTo>
                    <a:lnTo>
                      <a:pt x="72" y="82"/>
                    </a:lnTo>
                    <a:lnTo>
                      <a:pt x="68" y="88"/>
                    </a:lnTo>
                    <a:lnTo>
                      <a:pt x="64" y="92"/>
                    </a:lnTo>
                    <a:lnTo>
                      <a:pt x="56" y="96"/>
                    </a:lnTo>
                    <a:lnTo>
                      <a:pt x="48" y="96"/>
                    </a:lnTo>
                    <a:lnTo>
                      <a:pt x="38" y="96"/>
                    </a:lnTo>
                    <a:lnTo>
                      <a:pt x="32" y="94"/>
                    </a:lnTo>
                    <a:lnTo>
                      <a:pt x="26" y="90"/>
                    </a:lnTo>
                    <a:lnTo>
                      <a:pt x="20" y="84"/>
                    </a:lnTo>
                    <a:lnTo>
                      <a:pt x="18" y="78"/>
                    </a:lnTo>
                    <a:lnTo>
                      <a:pt x="16" y="70"/>
                    </a:lnTo>
                    <a:lnTo>
                      <a:pt x="14" y="54"/>
                    </a:lnTo>
                    <a:lnTo>
                      <a:pt x="14" y="44"/>
                    </a:lnTo>
                    <a:lnTo>
                      <a:pt x="16" y="36"/>
                    </a:lnTo>
                    <a:lnTo>
                      <a:pt x="20" y="28"/>
                    </a:lnTo>
                    <a:lnTo>
                      <a:pt x="24" y="22"/>
                    </a:lnTo>
                    <a:lnTo>
                      <a:pt x="28" y="18"/>
                    </a:lnTo>
                    <a:lnTo>
                      <a:pt x="34" y="14"/>
                    </a:lnTo>
                    <a:lnTo>
                      <a:pt x="40" y="12"/>
                    </a:lnTo>
                    <a:lnTo>
                      <a:pt x="48" y="12"/>
                    </a:lnTo>
                    <a:lnTo>
                      <a:pt x="56" y="14"/>
                    </a:lnTo>
                    <a:lnTo>
                      <a:pt x="64" y="16"/>
                    </a:lnTo>
                    <a:lnTo>
                      <a:pt x="72" y="22"/>
                    </a:lnTo>
                    <a:lnTo>
                      <a:pt x="74" y="28"/>
                    </a:lnTo>
                    <a:lnTo>
                      <a:pt x="76" y="34"/>
                    </a:lnTo>
                    <a:lnTo>
                      <a:pt x="90" y="34"/>
                    </a:lnTo>
                    <a:close/>
                  </a:path>
                </a:pathLst>
              </a:custGeom>
              <a:solidFill>
                <a:srgbClr val="000000"/>
              </a:solidFill>
              <a:ln w="9525">
                <a:noFill/>
                <a:round/>
                <a:headEnd/>
                <a:tailEnd/>
              </a:ln>
            </p:spPr>
            <p:txBody>
              <a:bodyPr/>
              <a:lstStyle/>
              <a:p>
                <a:pPr eaLnBrk="1" hangingPunct="1"/>
                <a:endParaRPr lang="fa-IR" sz="1800"/>
              </a:p>
            </p:txBody>
          </p:sp>
          <p:sp>
            <p:nvSpPr>
              <p:cNvPr id="417" name="Freeform 288"/>
              <p:cNvSpPr>
                <a:spLocks noEditPoints="1"/>
              </p:cNvSpPr>
              <p:nvPr/>
            </p:nvSpPr>
            <p:spPr bwMode="auto">
              <a:xfrm>
                <a:off x="3138" y="2862"/>
                <a:ext cx="70" cy="80"/>
              </a:xfrm>
              <a:custGeom>
                <a:avLst/>
                <a:gdLst>
                  <a:gd name="T0" fmla="*/ 0 w 70"/>
                  <a:gd name="T1" fmla="*/ 40 h 80"/>
                  <a:gd name="T2" fmla="*/ 4 w 70"/>
                  <a:gd name="T3" fmla="*/ 62 h 80"/>
                  <a:gd name="T4" fmla="*/ 12 w 70"/>
                  <a:gd name="T5" fmla="*/ 72 h 80"/>
                  <a:gd name="T6" fmla="*/ 26 w 70"/>
                  <a:gd name="T7" fmla="*/ 80 h 80"/>
                  <a:gd name="T8" fmla="*/ 34 w 70"/>
                  <a:gd name="T9" fmla="*/ 80 h 80"/>
                  <a:gd name="T10" fmla="*/ 50 w 70"/>
                  <a:gd name="T11" fmla="*/ 76 h 80"/>
                  <a:gd name="T12" fmla="*/ 60 w 70"/>
                  <a:gd name="T13" fmla="*/ 68 h 80"/>
                  <a:gd name="T14" fmla="*/ 68 w 70"/>
                  <a:gd name="T15" fmla="*/ 54 h 80"/>
                  <a:gd name="T16" fmla="*/ 70 w 70"/>
                  <a:gd name="T17" fmla="*/ 40 h 80"/>
                  <a:gd name="T18" fmla="*/ 64 w 70"/>
                  <a:gd name="T19" fmla="*/ 20 h 80"/>
                  <a:gd name="T20" fmla="*/ 56 w 70"/>
                  <a:gd name="T21" fmla="*/ 8 h 80"/>
                  <a:gd name="T22" fmla="*/ 42 w 70"/>
                  <a:gd name="T23" fmla="*/ 2 h 80"/>
                  <a:gd name="T24" fmla="*/ 34 w 70"/>
                  <a:gd name="T25" fmla="*/ 0 h 80"/>
                  <a:gd name="T26" fmla="*/ 18 w 70"/>
                  <a:gd name="T27" fmla="*/ 4 h 80"/>
                  <a:gd name="T28" fmla="*/ 8 w 70"/>
                  <a:gd name="T29" fmla="*/ 14 h 80"/>
                  <a:gd name="T30" fmla="*/ 2 w 70"/>
                  <a:gd name="T31" fmla="*/ 26 h 80"/>
                  <a:gd name="T32" fmla="*/ 0 w 70"/>
                  <a:gd name="T33" fmla="*/ 40 h 80"/>
                  <a:gd name="T34" fmla="*/ 12 w 70"/>
                  <a:gd name="T35" fmla="*/ 40 h 80"/>
                  <a:gd name="T36" fmla="*/ 16 w 70"/>
                  <a:gd name="T37" fmla="*/ 22 h 80"/>
                  <a:gd name="T38" fmla="*/ 24 w 70"/>
                  <a:gd name="T39" fmla="*/ 14 h 80"/>
                  <a:gd name="T40" fmla="*/ 34 w 70"/>
                  <a:gd name="T41" fmla="*/ 12 h 80"/>
                  <a:gd name="T42" fmla="*/ 40 w 70"/>
                  <a:gd name="T43" fmla="*/ 12 h 80"/>
                  <a:gd name="T44" fmla="*/ 50 w 70"/>
                  <a:gd name="T45" fmla="*/ 18 h 80"/>
                  <a:gd name="T46" fmla="*/ 56 w 70"/>
                  <a:gd name="T47" fmla="*/ 32 h 80"/>
                  <a:gd name="T48" fmla="*/ 56 w 70"/>
                  <a:gd name="T49" fmla="*/ 40 h 80"/>
                  <a:gd name="T50" fmla="*/ 52 w 70"/>
                  <a:gd name="T51" fmla="*/ 58 h 80"/>
                  <a:gd name="T52" fmla="*/ 46 w 70"/>
                  <a:gd name="T53" fmla="*/ 66 h 80"/>
                  <a:gd name="T54" fmla="*/ 34 w 70"/>
                  <a:gd name="T55" fmla="*/ 70 h 80"/>
                  <a:gd name="T56" fmla="*/ 28 w 70"/>
                  <a:gd name="T57" fmla="*/ 68 h 80"/>
                  <a:gd name="T58" fmla="*/ 20 w 70"/>
                  <a:gd name="T59" fmla="*/ 62 h 80"/>
                  <a:gd name="T60" fmla="*/ 14 w 70"/>
                  <a:gd name="T61" fmla="*/ 50 h 80"/>
                  <a:gd name="T62" fmla="*/ 12 w 70"/>
                  <a:gd name="T63" fmla="*/ 40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
                  <a:gd name="T97" fmla="*/ 0 h 80"/>
                  <a:gd name="T98" fmla="*/ 70 w 70"/>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 h="80">
                    <a:moveTo>
                      <a:pt x="0" y="40"/>
                    </a:moveTo>
                    <a:lnTo>
                      <a:pt x="0" y="40"/>
                    </a:lnTo>
                    <a:lnTo>
                      <a:pt x="2" y="54"/>
                    </a:lnTo>
                    <a:lnTo>
                      <a:pt x="4" y="62"/>
                    </a:lnTo>
                    <a:lnTo>
                      <a:pt x="8" y="68"/>
                    </a:lnTo>
                    <a:lnTo>
                      <a:pt x="12" y="72"/>
                    </a:lnTo>
                    <a:lnTo>
                      <a:pt x="18" y="76"/>
                    </a:lnTo>
                    <a:lnTo>
                      <a:pt x="26" y="80"/>
                    </a:lnTo>
                    <a:lnTo>
                      <a:pt x="34" y="80"/>
                    </a:lnTo>
                    <a:lnTo>
                      <a:pt x="42" y="80"/>
                    </a:lnTo>
                    <a:lnTo>
                      <a:pt x="50" y="76"/>
                    </a:lnTo>
                    <a:lnTo>
                      <a:pt x="56" y="72"/>
                    </a:lnTo>
                    <a:lnTo>
                      <a:pt x="60" y="68"/>
                    </a:lnTo>
                    <a:lnTo>
                      <a:pt x="64" y="62"/>
                    </a:lnTo>
                    <a:lnTo>
                      <a:pt x="68" y="54"/>
                    </a:lnTo>
                    <a:lnTo>
                      <a:pt x="70" y="40"/>
                    </a:lnTo>
                    <a:lnTo>
                      <a:pt x="68" y="26"/>
                    </a:lnTo>
                    <a:lnTo>
                      <a:pt x="64" y="20"/>
                    </a:lnTo>
                    <a:lnTo>
                      <a:pt x="60" y="14"/>
                    </a:lnTo>
                    <a:lnTo>
                      <a:pt x="56" y="8"/>
                    </a:lnTo>
                    <a:lnTo>
                      <a:pt x="50" y="4"/>
                    </a:lnTo>
                    <a:lnTo>
                      <a:pt x="42" y="2"/>
                    </a:lnTo>
                    <a:lnTo>
                      <a:pt x="34" y="0"/>
                    </a:lnTo>
                    <a:lnTo>
                      <a:pt x="26" y="2"/>
                    </a:lnTo>
                    <a:lnTo>
                      <a:pt x="18" y="4"/>
                    </a:lnTo>
                    <a:lnTo>
                      <a:pt x="12" y="8"/>
                    </a:lnTo>
                    <a:lnTo>
                      <a:pt x="8" y="14"/>
                    </a:lnTo>
                    <a:lnTo>
                      <a:pt x="4" y="20"/>
                    </a:lnTo>
                    <a:lnTo>
                      <a:pt x="2" y="26"/>
                    </a:lnTo>
                    <a:lnTo>
                      <a:pt x="0" y="40"/>
                    </a:lnTo>
                    <a:close/>
                    <a:moveTo>
                      <a:pt x="12" y="40"/>
                    </a:moveTo>
                    <a:lnTo>
                      <a:pt x="12" y="40"/>
                    </a:lnTo>
                    <a:lnTo>
                      <a:pt x="14" y="32"/>
                    </a:lnTo>
                    <a:lnTo>
                      <a:pt x="16" y="22"/>
                    </a:lnTo>
                    <a:lnTo>
                      <a:pt x="20" y="18"/>
                    </a:lnTo>
                    <a:lnTo>
                      <a:pt x="24" y="14"/>
                    </a:lnTo>
                    <a:lnTo>
                      <a:pt x="28" y="12"/>
                    </a:lnTo>
                    <a:lnTo>
                      <a:pt x="34" y="12"/>
                    </a:lnTo>
                    <a:lnTo>
                      <a:pt x="40" y="12"/>
                    </a:lnTo>
                    <a:lnTo>
                      <a:pt x="46" y="14"/>
                    </a:lnTo>
                    <a:lnTo>
                      <a:pt x="50" y="18"/>
                    </a:lnTo>
                    <a:lnTo>
                      <a:pt x="52" y="22"/>
                    </a:lnTo>
                    <a:lnTo>
                      <a:pt x="56" y="32"/>
                    </a:lnTo>
                    <a:lnTo>
                      <a:pt x="56" y="40"/>
                    </a:lnTo>
                    <a:lnTo>
                      <a:pt x="56" y="50"/>
                    </a:lnTo>
                    <a:lnTo>
                      <a:pt x="52" y="58"/>
                    </a:lnTo>
                    <a:lnTo>
                      <a:pt x="50" y="62"/>
                    </a:lnTo>
                    <a:lnTo>
                      <a:pt x="46" y="66"/>
                    </a:lnTo>
                    <a:lnTo>
                      <a:pt x="40" y="68"/>
                    </a:lnTo>
                    <a:lnTo>
                      <a:pt x="34" y="70"/>
                    </a:lnTo>
                    <a:lnTo>
                      <a:pt x="28" y="68"/>
                    </a:lnTo>
                    <a:lnTo>
                      <a:pt x="24" y="66"/>
                    </a:lnTo>
                    <a:lnTo>
                      <a:pt x="20" y="62"/>
                    </a:lnTo>
                    <a:lnTo>
                      <a:pt x="16" y="58"/>
                    </a:lnTo>
                    <a:lnTo>
                      <a:pt x="14" y="50"/>
                    </a:lnTo>
                    <a:lnTo>
                      <a:pt x="12" y="40"/>
                    </a:lnTo>
                    <a:close/>
                  </a:path>
                </a:pathLst>
              </a:custGeom>
              <a:solidFill>
                <a:srgbClr val="000000"/>
              </a:solidFill>
              <a:ln w="9525">
                <a:noFill/>
                <a:round/>
                <a:headEnd/>
                <a:tailEnd/>
              </a:ln>
            </p:spPr>
            <p:txBody>
              <a:bodyPr/>
              <a:lstStyle/>
              <a:p>
                <a:pPr eaLnBrk="1" hangingPunct="1"/>
                <a:endParaRPr lang="fa-IR" sz="1800"/>
              </a:p>
            </p:txBody>
          </p:sp>
          <p:sp>
            <p:nvSpPr>
              <p:cNvPr id="418" name="Freeform 289"/>
              <p:cNvSpPr>
                <a:spLocks/>
              </p:cNvSpPr>
              <p:nvPr/>
            </p:nvSpPr>
            <p:spPr bwMode="auto">
              <a:xfrm>
                <a:off x="3222" y="2862"/>
                <a:ext cx="60" cy="78"/>
              </a:xfrm>
              <a:custGeom>
                <a:avLst/>
                <a:gdLst>
                  <a:gd name="T0" fmla="*/ 60 w 60"/>
                  <a:gd name="T1" fmla="*/ 26 h 78"/>
                  <a:gd name="T2" fmla="*/ 60 w 60"/>
                  <a:gd name="T3" fmla="*/ 26 h 78"/>
                  <a:gd name="T4" fmla="*/ 60 w 60"/>
                  <a:gd name="T5" fmla="*/ 20 h 78"/>
                  <a:gd name="T6" fmla="*/ 58 w 60"/>
                  <a:gd name="T7" fmla="*/ 14 h 78"/>
                  <a:gd name="T8" fmla="*/ 56 w 60"/>
                  <a:gd name="T9" fmla="*/ 10 h 78"/>
                  <a:gd name="T10" fmla="*/ 52 w 60"/>
                  <a:gd name="T11" fmla="*/ 6 h 78"/>
                  <a:gd name="T12" fmla="*/ 44 w 60"/>
                  <a:gd name="T13" fmla="*/ 2 h 78"/>
                  <a:gd name="T14" fmla="*/ 34 w 60"/>
                  <a:gd name="T15" fmla="*/ 0 h 78"/>
                  <a:gd name="T16" fmla="*/ 34 w 60"/>
                  <a:gd name="T17" fmla="*/ 0 h 78"/>
                  <a:gd name="T18" fmla="*/ 26 w 60"/>
                  <a:gd name="T19" fmla="*/ 2 h 78"/>
                  <a:gd name="T20" fmla="*/ 20 w 60"/>
                  <a:gd name="T21" fmla="*/ 6 h 78"/>
                  <a:gd name="T22" fmla="*/ 14 w 60"/>
                  <a:gd name="T23" fmla="*/ 10 h 78"/>
                  <a:gd name="T24" fmla="*/ 12 w 60"/>
                  <a:gd name="T25" fmla="*/ 14 h 78"/>
                  <a:gd name="T26" fmla="*/ 12 w 60"/>
                  <a:gd name="T27" fmla="*/ 14 h 78"/>
                  <a:gd name="T28" fmla="*/ 12 w 60"/>
                  <a:gd name="T29" fmla="*/ 2 h 78"/>
                  <a:gd name="T30" fmla="*/ 0 w 60"/>
                  <a:gd name="T31" fmla="*/ 2 h 78"/>
                  <a:gd name="T32" fmla="*/ 0 w 60"/>
                  <a:gd name="T33" fmla="*/ 78 h 78"/>
                  <a:gd name="T34" fmla="*/ 12 w 60"/>
                  <a:gd name="T35" fmla="*/ 78 h 78"/>
                  <a:gd name="T36" fmla="*/ 12 w 60"/>
                  <a:gd name="T37" fmla="*/ 36 h 78"/>
                  <a:gd name="T38" fmla="*/ 12 w 60"/>
                  <a:gd name="T39" fmla="*/ 36 h 78"/>
                  <a:gd name="T40" fmla="*/ 12 w 60"/>
                  <a:gd name="T41" fmla="*/ 30 h 78"/>
                  <a:gd name="T42" fmla="*/ 14 w 60"/>
                  <a:gd name="T43" fmla="*/ 24 h 78"/>
                  <a:gd name="T44" fmla="*/ 20 w 60"/>
                  <a:gd name="T45" fmla="*/ 16 h 78"/>
                  <a:gd name="T46" fmla="*/ 26 w 60"/>
                  <a:gd name="T47" fmla="*/ 12 h 78"/>
                  <a:gd name="T48" fmla="*/ 32 w 60"/>
                  <a:gd name="T49" fmla="*/ 12 h 78"/>
                  <a:gd name="T50" fmla="*/ 32 w 60"/>
                  <a:gd name="T51" fmla="*/ 12 h 78"/>
                  <a:gd name="T52" fmla="*/ 40 w 60"/>
                  <a:gd name="T53" fmla="*/ 14 h 78"/>
                  <a:gd name="T54" fmla="*/ 44 w 60"/>
                  <a:gd name="T55" fmla="*/ 16 h 78"/>
                  <a:gd name="T56" fmla="*/ 48 w 60"/>
                  <a:gd name="T57" fmla="*/ 24 h 78"/>
                  <a:gd name="T58" fmla="*/ 48 w 60"/>
                  <a:gd name="T59" fmla="*/ 32 h 78"/>
                  <a:gd name="T60" fmla="*/ 48 w 60"/>
                  <a:gd name="T61" fmla="*/ 78 h 78"/>
                  <a:gd name="T62" fmla="*/ 60 w 60"/>
                  <a:gd name="T63" fmla="*/ 78 h 78"/>
                  <a:gd name="T64" fmla="*/ 60 w 60"/>
                  <a:gd name="T65" fmla="*/ 26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78"/>
                  <a:gd name="T101" fmla="*/ 60 w 60"/>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78">
                    <a:moveTo>
                      <a:pt x="60" y="26"/>
                    </a:moveTo>
                    <a:lnTo>
                      <a:pt x="60" y="26"/>
                    </a:lnTo>
                    <a:lnTo>
                      <a:pt x="60" y="20"/>
                    </a:lnTo>
                    <a:lnTo>
                      <a:pt x="58" y="14"/>
                    </a:lnTo>
                    <a:lnTo>
                      <a:pt x="56" y="10"/>
                    </a:lnTo>
                    <a:lnTo>
                      <a:pt x="52" y="6"/>
                    </a:lnTo>
                    <a:lnTo>
                      <a:pt x="44" y="2"/>
                    </a:lnTo>
                    <a:lnTo>
                      <a:pt x="34" y="0"/>
                    </a:lnTo>
                    <a:lnTo>
                      <a:pt x="26" y="2"/>
                    </a:lnTo>
                    <a:lnTo>
                      <a:pt x="20" y="6"/>
                    </a:lnTo>
                    <a:lnTo>
                      <a:pt x="14" y="10"/>
                    </a:lnTo>
                    <a:lnTo>
                      <a:pt x="12" y="14"/>
                    </a:lnTo>
                    <a:lnTo>
                      <a:pt x="12" y="2"/>
                    </a:lnTo>
                    <a:lnTo>
                      <a:pt x="0" y="2"/>
                    </a:lnTo>
                    <a:lnTo>
                      <a:pt x="0" y="78"/>
                    </a:lnTo>
                    <a:lnTo>
                      <a:pt x="12" y="78"/>
                    </a:lnTo>
                    <a:lnTo>
                      <a:pt x="12" y="36"/>
                    </a:lnTo>
                    <a:lnTo>
                      <a:pt x="12" y="30"/>
                    </a:lnTo>
                    <a:lnTo>
                      <a:pt x="14" y="24"/>
                    </a:lnTo>
                    <a:lnTo>
                      <a:pt x="20" y="16"/>
                    </a:lnTo>
                    <a:lnTo>
                      <a:pt x="26" y="12"/>
                    </a:lnTo>
                    <a:lnTo>
                      <a:pt x="32" y="12"/>
                    </a:lnTo>
                    <a:lnTo>
                      <a:pt x="40" y="14"/>
                    </a:lnTo>
                    <a:lnTo>
                      <a:pt x="44" y="16"/>
                    </a:lnTo>
                    <a:lnTo>
                      <a:pt x="48" y="24"/>
                    </a:lnTo>
                    <a:lnTo>
                      <a:pt x="48" y="32"/>
                    </a:lnTo>
                    <a:lnTo>
                      <a:pt x="48" y="78"/>
                    </a:lnTo>
                    <a:lnTo>
                      <a:pt x="60" y="78"/>
                    </a:lnTo>
                    <a:lnTo>
                      <a:pt x="60" y="26"/>
                    </a:lnTo>
                    <a:close/>
                  </a:path>
                </a:pathLst>
              </a:custGeom>
              <a:solidFill>
                <a:srgbClr val="000000"/>
              </a:solidFill>
              <a:ln w="9525">
                <a:noFill/>
                <a:round/>
                <a:headEnd/>
                <a:tailEnd/>
              </a:ln>
            </p:spPr>
            <p:txBody>
              <a:bodyPr/>
              <a:lstStyle/>
              <a:p>
                <a:pPr eaLnBrk="1" hangingPunct="1"/>
                <a:endParaRPr lang="fa-IR" sz="1800"/>
              </a:p>
            </p:txBody>
          </p:sp>
          <p:sp>
            <p:nvSpPr>
              <p:cNvPr id="419" name="Freeform 290"/>
              <p:cNvSpPr>
                <a:spLocks/>
              </p:cNvSpPr>
              <p:nvPr/>
            </p:nvSpPr>
            <p:spPr bwMode="auto">
              <a:xfrm>
                <a:off x="3294" y="2844"/>
                <a:ext cx="36" cy="98"/>
              </a:xfrm>
              <a:custGeom>
                <a:avLst/>
                <a:gdLst>
                  <a:gd name="T0" fmla="*/ 36 w 36"/>
                  <a:gd name="T1" fmla="*/ 32 h 98"/>
                  <a:gd name="T2" fmla="*/ 36 w 36"/>
                  <a:gd name="T3" fmla="*/ 20 h 98"/>
                  <a:gd name="T4" fmla="*/ 24 w 36"/>
                  <a:gd name="T5" fmla="*/ 20 h 98"/>
                  <a:gd name="T6" fmla="*/ 24 w 36"/>
                  <a:gd name="T7" fmla="*/ 0 h 98"/>
                  <a:gd name="T8" fmla="*/ 10 w 36"/>
                  <a:gd name="T9" fmla="*/ 0 h 98"/>
                  <a:gd name="T10" fmla="*/ 10 w 36"/>
                  <a:gd name="T11" fmla="*/ 20 h 98"/>
                  <a:gd name="T12" fmla="*/ 0 w 36"/>
                  <a:gd name="T13" fmla="*/ 20 h 98"/>
                  <a:gd name="T14" fmla="*/ 0 w 36"/>
                  <a:gd name="T15" fmla="*/ 32 h 98"/>
                  <a:gd name="T16" fmla="*/ 10 w 36"/>
                  <a:gd name="T17" fmla="*/ 32 h 98"/>
                  <a:gd name="T18" fmla="*/ 10 w 36"/>
                  <a:gd name="T19" fmla="*/ 80 h 98"/>
                  <a:gd name="T20" fmla="*/ 10 w 36"/>
                  <a:gd name="T21" fmla="*/ 80 h 98"/>
                  <a:gd name="T22" fmla="*/ 12 w 36"/>
                  <a:gd name="T23" fmla="*/ 88 h 98"/>
                  <a:gd name="T24" fmla="*/ 14 w 36"/>
                  <a:gd name="T25" fmla="*/ 92 h 98"/>
                  <a:gd name="T26" fmla="*/ 18 w 36"/>
                  <a:gd name="T27" fmla="*/ 96 h 98"/>
                  <a:gd name="T28" fmla="*/ 26 w 36"/>
                  <a:gd name="T29" fmla="*/ 98 h 98"/>
                  <a:gd name="T30" fmla="*/ 26 w 36"/>
                  <a:gd name="T31" fmla="*/ 98 h 98"/>
                  <a:gd name="T32" fmla="*/ 36 w 36"/>
                  <a:gd name="T33" fmla="*/ 96 h 98"/>
                  <a:gd name="T34" fmla="*/ 36 w 36"/>
                  <a:gd name="T35" fmla="*/ 86 h 98"/>
                  <a:gd name="T36" fmla="*/ 30 w 36"/>
                  <a:gd name="T37" fmla="*/ 86 h 98"/>
                  <a:gd name="T38" fmla="*/ 30 w 36"/>
                  <a:gd name="T39" fmla="*/ 86 h 98"/>
                  <a:gd name="T40" fmla="*/ 26 w 36"/>
                  <a:gd name="T41" fmla="*/ 86 h 98"/>
                  <a:gd name="T42" fmla="*/ 24 w 36"/>
                  <a:gd name="T43" fmla="*/ 84 h 98"/>
                  <a:gd name="T44" fmla="*/ 24 w 36"/>
                  <a:gd name="T45" fmla="*/ 80 h 98"/>
                  <a:gd name="T46" fmla="*/ 24 w 36"/>
                  <a:gd name="T47" fmla="*/ 32 h 98"/>
                  <a:gd name="T48" fmla="*/ 36 w 36"/>
                  <a:gd name="T49" fmla="*/ 32 h 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
                  <a:gd name="T76" fmla="*/ 0 h 98"/>
                  <a:gd name="T77" fmla="*/ 36 w 36"/>
                  <a:gd name="T78" fmla="*/ 98 h 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 h="98">
                    <a:moveTo>
                      <a:pt x="36" y="32"/>
                    </a:moveTo>
                    <a:lnTo>
                      <a:pt x="36" y="20"/>
                    </a:lnTo>
                    <a:lnTo>
                      <a:pt x="24" y="20"/>
                    </a:lnTo>
                    <a:lnTo>
                      <a:pt x="24" y="0"/>
                    </a:lnTo>
                    <a:lnTo>
                      <a:pt x="10" y="0"/>
                    </a:lnTo>
                    <a:lnTo>
                      <a:pt x="10" y="20"/>
                    </a:lnTo>
                    <a:lnTo>
                      <a:pt x="0" y="20"/>
                    </a:lnTo>
                    <a:lnTo>
                      <a:pt x="0" y="32"/>
                    </a:lnTo>
                    <a:lnTo>
                      <a:pt x="10" y="32"/>
                    </a:lnTo>
                    <a:lnTo>
                      <a:pt x="10" y="80"/>
                    </a:lnTo>
                    <a:lnTo>
                      <a:pt x="12" y="88"/>
                    </a:lnTo>
                    <a:lnTo>
                      <a:pt x="14" y="92"/>
                    </a:lnTo>
                    <a:lnTo>
                      <a:pt x="18" y="96"/>
                    </a:lnTo>
                    <a:lnTo>
                      <a:pt x="26" y="98"/>
                    </a:lnTo>
                    <a:lnTo>
                      <a:pt x="36" y="96"/>
                    </a:lnTo>
                    <a:lnTo>
                      <a:pt x="36" y="86"/>
                    </a:lnTo>
                    <a:lnTo>
                      <a:pt x="30" y="86"/>
                    </a:lnTo>
                    <a:lnTo>
                      <a:pt x="26" y="86"/>
                    </a:lnTo>
                    <a:lnTo>
                      <a:pt x="24" y="84"/>
                    </a:lnTo>
                    <a:lnTo>
                      <a:pt x="24" y="80"/>
                    </a:lnTo>
                    <a:lnTo>
                      <a:pt x="24" y="32"/>
                    </a:lnTo>
                    <a:lnTo>
                      <a:pt x="36" y="32"/>
                    </a:lnTo>
                    <a:close/>
                  </a:path>
                </a:pathLst>
              </a:custGeom>
              <a:solidFill>
                <a:srgbClr val="000000"/>
              </a:solidFill>
              <a:ln w="9525">
                <a:noFill/>
                <a:round/>
                <a:headEnd/>
                <a:tailEnd/>
              </a:ln>
            </p:spPr>
            <p:txBody>
              <a:bodyPr/>
              <a:lstStyle/>
              <a:p>
                <a:pPr eaLnBrk="1" hangingPunct="1"/>
                <a:endParaRPr lang="fa-IR" sz="1800"/>
              </a:p>
            </p:txBody>
          </p:sp>
          <p:sp>
            <p:nvSpPr>
              <p:cNvPr id="420" name="Freeform 291"/>
              <p:cNvSpPr>
                <a:spLocks/>
              </p:cNvSpPr>
              <p:nvPr/>
            </p:nvSpPr>
            <p:spPr bwMode="auto">
              <a:xfrm>
                <a:off x="3344" y="2862"/>
                <a:ext cx="36" cy="78"/>
              </a:xfrm>
              <a:custGeom>
                <a:avLst/>
                <a:gdLst>
                  <a:gd name="T0" fmla="*/ 12 w 36"/>
                  <a:gd name="T1" fmla="*/ 34 h 78"/>
                  <a:gd name="T2" fmla="*/ 12 w 36"/>
                  <a:gd name="T3" fmla="*/ 34 h 78"/>
                  <a:gd name="T4" fmla="*/ 14 w 36"/>
                  <a:gd name="T5" fmla="*/ 26 h 78"/>
                  <a:gd name="T6" fmla="*/ 18 w 36"/>
                  <a:gd name="T7" fmla="*/ 20 h 78"/>
                  <a:gd name="T8" fmla="*/ 24 w 36"/>
                  <a:gd name="T9" fmla="*/ 16 h 78"/>
                  <a:gd name="T10" fmla="*/ 32 w 36"/>
                  <a:gd name="T11" fmla="*/ 14 h 78"/>
                  <a:gd name="T12" fmla="*/ 36 w 36"/>
                  <a:gd name="T13" fmla="*/ 14 h 78"/>
                  <a:gd name="T14" fmla="*/ 36 w 36"/>
                  <a:gd name="T15" fmla="*/ 0 h 78"/>
                  <a:gd name="T16" fmla="*/ 36 w 36"/>
                  <a:gd name="T17" fmla="*/ 0 h 78"/>
                  <a:gd name="T18" fmla="*/ 32 w 36"/>
                  <a:gd name="T19" fmla="*/ 0 h 78"/>
                  <a:gd name="T20" fmla="*/ 32 w 36"/>
                  <a:gd name="T21" fmla="*/ 0 h 78"/>
                  <a:gd name="T22" fmla="*/ 26 w 36"/>
                  <a:gd name="T23" fmla="*/ 2 h 78"/>
                  <a:gd name="T24" fmla="*/ 20 w 36"/>
                  <a:gd name="T25" fmla="*/ 4 h 78"/>
                  <a:gd name="T26" fmla="*/ 16 w 36"/>
                  <a:gd name="T27" fmla="*/ 10 h 78"/>
                  <a:gd name="T28" fmla="*/ 12 w 36"/>
                  <a:gd name="T29" fmla="*/ 16 h 78"/>
                  <a:gd name="T30" fmla="*/ 12 w 36"/>
                  <a:gd name="T31" fmla="*/ 16 h 78"/>
                  <a:gd name="T32" fmla="*/ 12 w 36"/>
                  <a:gd name="T33" fmla="*/ 2 h 78"/>
                  <a:gd name="T34" fmla="*/ 0 w 36"/>
                  <a:gd name="T35" fmla="*/ 2 h 78"/>
                  <a:gd name="T36" fmla="*/ 0 w 36"/>
                  <a:gd name="T37" fmla="*/ 78 h 78"/>
                  <a:gd name="T38" fmla="*/ 12 w 36"/>
                  <a:gd name="T39" fmla="*/ 78 h 78"/>
                  <a:gd name="T40" fmla="*/ 12 w 36"/>
                  <a:gd name="T41" fmla="*/ 34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78"/>
                  <a:gd name="T65" fmla="*/ 36 w 36"/>
                  <a:gd name="T66" fmla="*/ 78 h 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78">
                    <a:moveTo>
                      <a:pt x="12" y="34"/>
                    </a:moveTo>
                    <a:lnTo>
                      <a:pt x="12" y="34"/>
                    </a:lnTo>
                    <a:lnTo>
                      <a:pt x="14" y="26"/>
                    </a:lnTo>
                    <a:lnTo>
                      <a:pt x="18" y="20"/>
                    </a:lnTo>
                    <a:lnTo>
                      <a:pt x="24" y="16"/>
                    </a:lnTo>
                    <a:lnTo>
                      <a:pt x="32" y="14"/>
                    </a:lnTo>
                    <a:lnTo>
                      <a:pt x="36" y="14"/>
                    </a:lnTo>
                    <a:lnTo>
                      <a:pt x="36" y="0"/>
                    </a:lnTo>
                    <a:lnTo>
                      <a:pt x="32" y="0"/>
                    </a:lnTo>
                    <a:lnTo>
                      <a:pt x="26" y="2"/>
                    </a:lnTo>
                    <a:lnTo>
                      <a:pt x="20" y="4"/>
                    </a:lnTo>
                    <a:lnTo>
                      <a:pt x="16" y="10"/>
                    </a:lnTo>
                    <a:lnTo>
                      <a:pt x="12" y="16"/>
                    </a:lnTo>
                    <a:lnTo>
                      <a:pt x="12" y="2"/>
                    </a:lnTo>
                    <a:lnTo>
                      <a:pt x="0" y="2"/>
                    </a:lnTo>
                    <a:lnTo>
                      <a:pt x="0" y="78"/>
                    </a:lnTo>
                    <a:lnTo>
                      <a:pt x="12" y="78"/>
                    </a:lnTo>
                    <a:lnTo>
                      <a:pt x="12" y="34"/>
                    </a:lnTo>
                    <a:close/>
                  </a:path>
                </a:pathLst>
              </a:custGeom>
              <a:solidFill>
                <a:srgbClr val="000000"/>
              </a:solidFill>
              <a:ln w="9525">
                <a:noFill/>
                <a:round/>
                <a:headEnd/>
                <a:tailEnd/>
              </a:ln>
            </p:spPr>
            <p:txBody>
              <a:bodyPr/>
              <a:lstStyle/>
              <a:p>
                <a:pPr eaLnBrk="1" hangingPunct="1"/>
                <a:endParaRPr lang="fa-IR" sz="1800"/>
              </a:p>
            </p:txBody>
          </p:sp>
          <p:sp>
            <p:nvSpPr>
              <p:cNvPr id="421" name="Freeform 292"/>
              <p:cNvSpPr>
                <a:spLocks noEditPoints="1"/>
              </p:cNvSpPr>
              <p:nvPr/>
            </p:nvSpPr>
            <p:spPr bwMode="auto">
              <a:xfrm>
                <a:off x="3386" y="2862"/>
                <a:ext cx="68" cy="80"/>
              </a:xfrm>
              <a:custGeom>
                <a:avLst/>
                <a:gdLst>
                  <a:gd name="T0" fmla="*/ 0 w 68"/>
                  <a:gd name="T1" fmla="*/ 40 h 80"/>
                  <a:gd name="T2" fmla="*/ 4 w 68"/>
                  <a:gd name="T3" fmla="*/ 62 h 80"/>
                  <a:gd name="T4" fmla="*/ 12 w 68"/>
                  <a:gd name="T5" fmla="*/ 72 h 80"/>
                  <a:gd name="T6" fmla="*/ 26 w 68"/>
                  <a:gd name="T7" fmla="*/ 80 h 80"/>
                  <a:gd name="T8" fmla="*/ 34 w 68"/>
                  <a:gd name="T9" fmla="*/ 80 h 80"/>
                  <a:gd name="T10" fmla="*/ 50 w 68"/>
                  <a:gd name="T11" fmla="*/ 76 h 80"/>
                  <a:gd name="T12" fmla="*/ 60 w 68"/>
                  <a:gd name="T13" fmla="*/ 68 h 80"/>
                  <a:gd name="T14" fmla="*/ 66 w 68"/>
                  <a:gd name="T15" fmla="*/ 54 h 80"/>
                  <a:gd name="T16" fmla="*/ 68 w 68"/>
                  <a:gd name="T17" fmla="*/ 40 h 80"/>
                  <a:gd name="T18" fmla="*/ 64 w 68"/>
                  <a:gd name="T19" fmla="*/ 20 h 80"/>
                  <a:gd name="T20" fmla="*/ 56 w 68"/>
                  <a:gd name="T21" fmla="*/ 8 h 80"/>
                  <a:gd name="T22" fmla="*/ 42 w 68"/>
                  <a:gd name="T23" fmla="*/ 2 h 80"/>
                  <a:gd name="T24" fmla="*/ 34 w 68"/>
                  <a:gd name="T25" fmla="*/ 0 h 80"/>
                  <a:gd name="T26" fmla="*/ 18 w 68"/>
                  <a:gd name="T27" fmla="*/ 4 h 80"/>
                  <a:gd name="T28" fmla="*/ 8 w 68"/>
                  <a:gd name="T29" fmla="*/ 14 h 80"/>
                  <a:gd name="T30" fmla="*/ 2 w 68"/>
                  <a:gd name="T31" fmla="*/ 26 h 80"/>
                  <a:gd name="T32" fmla="*/ 0 w 68"/>
                  <a:gd name="T33" fmla="*/ 40 h 80"/>
                  <a:gd name="T34" fmla="*/ 12 w 68"/>
                  <a:gd name="T35" fmla="*/ 40 h 80"/>
                  <a:gd name="T36" fmla="*/ 16 w 68"/>
                  <a:gd name="T37" fmla="*/ 22 h 80"/>
                  <a:gd name="T38" fmla="*/ 22 w 68"/>
                  <a:gd name="T39" fmla="*/ 14 h 80"/>
                  <a:gd name="T40" fmla="*/ 34 w 68"/>
                  <a:gd name="T41" fmla="*/ 12 h 80"/>
                  <a:gd name="T42" fmla="*/ 40 w 68"/>
                  <a:gd name="T43" fmla="*/ 12 h 80"/>
                  <a:gd name="T44" fmla="*/ 48 w 68"/>
                  <a:gd name="T45" fmla="*/ 18 h 80"/>
                  <a:gd name="T46" fmla="*/ 54 w 68"/>
                  <a:gd name="T47" fmla="*/ 32 h 80"/>
                  <a:gd name="T48" fmla="*/ 56 w 68"/>
                  <a:gd name="T49" fmla="*/ 40 h 80"/>
                  <a:gd name="T50" fmla="*/ 52 w 68"/>
                  <a:gd name="T51" fmla="*/ 58 h 80"/>
                  <a:gd name="T52" fmla="*/ 46 w 68"/>
                  <a:gd name="T53" fmla="*/ 66 h 80"/>
                  <a:gd name="T54" fmla="*/ 34 w 68"/>
                  <a:gd name="T55" fmla="*/ 70 h 80"/>
                  <a:gd name="T56" fmla="*/ 28 w 68"/>
                  <a:gd name="T57" fmla="*/ 68 h 80"/>
                  <a:gd name="T58" fmla="*/ 20 w 68"/>
                  <a:gd name="T59" fmla="*/ 62 h 80"/>
                  <a:gd name="T60" fmla="*/ 14 w 68"/>
                  <a:gd name="T61" fmla="*/ 50 h 80"/>
                  <a:gd name="T62" fmla="*/ 12 w 68"/>
                  <a:gd name="T63" fmla="*/ 40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
                  <a:gd name="T97" fmla="*/ 0 h 80"/>
                  <a:gd name="T98" fmla="*/ 68 w 68"/>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 h="80">
                    <a:moveTo>
                      <a:pt x="0" y="40"/>
                    </a:moveTo>
                    <a:lnTo>
                      <a:pt x="0" y="40"/>
                    </a:lnTo>
                    <a:lnTo>
                      <a:pt x="2" y="54"/>
                    </a:lnTo>
                    <a:lnTo>
                      <a:pt x="4" y="62"/>
                    </a:lnTo>
                    <a:lnTo>
                      <a:pt x="8" y="68"/>
                    </a:lnTo>
                    <a:lnTo>
                      <a:pt x="12" y="72"/>
                    </a:lnTo>
                    <a:lnTo>
                      <a:pt x="18" y="76"/>
                    </a:lnTo>
                    <a:lnTo>
                      <a:pt x="26" y="80"/>
                    </a:lnTo>
                    <a:lnTo>
                      <a:pt x="34" y="80"/>
                    </a:lnTo>
                    <a:lnTo>
                      <a:pt x="42" y="80"/>
                    </a:lnTo>
                    <a:lnTo>
                      <a:pt x="50" y="76"/>
                    </a:lnTo>
                    <a:lnTo>
                      <a:pt x="56" y="72"/>
                    </a:lnTo>
                    <a:lnTo>
                      <a:pt x="60" y="68"/>
                    </a:lnTo>
                    <a:lnTo>
                      <a:pt x="64" y="62"/>
                    </a:lnTo>
                    <a:lnTo>
                      <a:pt x="66" y="54"/>
                    </a:lnTo>
                    <a:lnTo>
                      <a:pt x="68" y="40"/>
                    </a:lnTo>
                    <a:lnTo>
                      <a:pt x="66" y="26"/>
                    </a:lnTo>
                    <a:lnTo>
                      <a:pt x="64" y="20"/>
                    </a:lnTo>
                    <a:lnTo>
                      <a:pt x="60" y="14"/>
                    </a:lnTo>
                    <a:lnTo>
                      <a:pt x="56" y="8"/>
                    </a:lnTo>
                    <a:lnTo>
                      <a:pt x="50" y="4"/>
                    </a:lnTo>
                    <a:lnTo>
                      <a:pt x="42" y="2"/>
                    </a:lnTo>
                    <a:lnTo>
                      <a:pt x="34" y="0"/>
                    </a:lnTo>
                    <a:lnTo>
                      <a:pt x="26" y="2"/>
                    </a:lnTo>
                    <a:lnTo>
                      <a:pt x="18" y="4"/>
                    </a:lnTo>
                    <a:lnTo>
                      <a:pt x="12" y="8"/>
                    </a:lnTo>
                    <a:lnTo>
                      <a:pt x="8" y="14"/>
                    </a:lnTo>
                    <a:lnTo>
                      <a:pt x="4" y="20"/>
                    </a:lnTo>
                    <a:lnTo>
                      <a:pt x="2" y="26"/>
                    </a:lnTo>
                    <a:lnTo>
                      <a:pt x="0" y="40"/>
                    </a:lnTo>
                    <a:close/>
                    <a:moveTo>
                      <a:pt x="12" y="40"/>
                    </a:moveTo>
                    <a:lnTo>
                      <a:pt x="12" y="40"/>
                    </a:lnTo>
                    <a:lnTo>
                      <a:pt x="14" y="32"/>
                    </a:lnTo>
                    <a:lnTo>
                      <a:pt x="16" y="22"/>
                    </a:lnTo>
                    <a:lnTo>
                      <a:pt x="20" y="18"/>
                    </a:lnTo>
                    <a:lnTo>
                      <a:pt x="22" y="14"/>
                    </a:lnTo>
                    <a:lnTo>
                      <a:pt x="28" y="12"/>
                    </a:lnTo>
                    <a:lnTo>
                      <a:pt x="34" y="12"/>
                    </a:lnTo>
                    <a:lnTo>
                      <a:pt x="40" y="12"/>
                    </a:lnTo>
                    <a:lnTo>
                      <a:pt x="46" y="14"/>
                    </a:lnTo>
                    <a:lnTo>
                      <a:pt x="48" y="18"/>
                    </a:lnTo>
                    <a:lnTo>
                      <a:pt x="52" y="22"/>
                    </a:lnTo>
                    <a:lnTo>
                      <a:pt x="54" y="32"/>
                    </a:lnTo>
                    <a:lnTo>
                      <a:pt x="56" y="40"/>
                    </a:lnTo>
                    <a:lnTo>
                      <a:pt x="54" y="50"/>
                    </a:lnTo>
                    <a:lnTo>
                      <a:pt x="52" y="58"/>
                    </a:lnTo>
                    <a:lnTo>
                      <a:pt x="48" y="62"/>
                    </a:lnTo>
                    <a:lnTo>
                      <a:pt x="46" y="66"/>
                    </a:lnTo>
                    <a:lnTo>
                      <a:pt x="40" y="68"/>
                    </a:lnTo>
                    <a:lnTo>
                      <a:pt x="34" y="70"/>
                    </a:lnTo>
                    <a:lnTo>
                      <a:pt x="28" y="68"/>
                    </a:lnTo>
                    <a:lnTo>
                      <a:pt x="22" y="66"/>
                    </a:lnTo>
                    <a:lnTo>
                      <a:pt x="20" y="62"/>
                    </a:lnTo>
                    <a:lnTo>
                      <a:pt x="16" y="58"/>
                    </a:lnTo>
                    <a:lnTo>
                      <a:pt x="14" y="50"/>
                    </a:lnTo>
                    <a:lnTo>
                      <a:pt x="12" y="40"/>
                    </a:lnTo>
                    <a:close/>
                  </a:path>
                </a:pathLst>
              </a:custGeom>
              <a:solidFill>
                <a:srgbClr val="000000"/>
              </a:solidFill>
              <a:ln w="9525">
                <a:noFill/>
                <a:round/>
                <a:headEnd/>
                <a:tailEnd/>
              </a:ln>
            </p:spPr>
            <p:txBody>
              <a:bodyPr/>
              <a:lstStyle/>
              <a:p>
                <a:pPr eaLnBrk="1" hangingPunct="1"/>
                <a:endParaRPr lang="fa-IR" sz="1800"/>
              </a:p>
            </p:txBody>
          </p:sp>
          <p:sp>
            <p:nvSpPr>
              <p:cNvPr id="422" name="Rectangle 293"/>
              <p:cNvSpPr>
                <a:spLocks noChangeArrowheads="1"/>
              </p:cNvSpPr>
              <p:nvPr/>
            </p:nvSpPr>
            <p:spPr bwMode="auto">
              <a:xfrm>
                <a:off x="3470" y="2836"/>
                <a:ext cx="12" cy="104"/>
              </a:xfrm>
              <a:prstGeom prst="rect">
                <a:avLst/>
              </a:prstGeom>
              <a:solidFill>
                <a:srgbClr val="000000"/>
              </a:solidFill>
              <a:ln w="9525">
                <a:noFill/>
                <a:miter lim="800000"/>
                <a:headEnd/>
                <a:tailEnd/>
              </a:ln>
            </p:spPr>
            <p:txBody>
              <a:bodyPr/>
              <a:lstStyle/>
              <a:p>
                <a:pPr eaLnBrk="1" hangingPunct="1"/>
                <a:endParaRPr lang="fa-IR" sz="1800"/>
              </a:p>
            </p:txBody>
          </p:sp>
          <p:sp>
            <p:nvSpPr>
              <p:cNvPr id="423" name="Freeform 294"/>
              <p:cNvSpPr>
                <a:spLocks noEditPoints="1"/>
              </p:cNvSpPr>
              <p:nvPr/>
            </p:nvSpPr>
            <p:spPr bwMode="auto">
              <a:xfrm>
                <a:off x="3540" y="2862"/>
                <a:ext cx="66" cy="108"/>
              </a:xfrm>
              <a:custGeom>
                <a:avLst/>
                <a:gdLst>
                  <a:gd name="T0" fmla="*/ 12 w 66"/>
                  <a:gd name="T1" fmla="*/ 44 h 108"/>
                  <a:gd name="T2" fmla="*/ 12 w 66"/>
                  <a:gd name="T3" fmla="*/ 44 h 108"/>
                  <a:gd name="T4" fmla="*/ 12 w 66"/>
                  <a:gd name="T5" fmla="*/ 34 h 108"/>
                  <a:gd name="T6" fmla="*/ 16 w 66"/>
                  <a:gd name="T7" fmla="*/ 24 h 108"/>
                  <a:gd name="T8" fmla="*/ 18 w 66"/>
                  <a:gd name="T9" fmla="*/ 18 h 108"/>
                  <a:gd name="T10" fmla="*/ 22 w 66"/>
                  <a:gd name="T11" fmla="*/ 16 h 108"/>
                  <a:gd name="T12" fmla="*/ 26 w 66"/>
                  <a:gd name="T13" fmla="*/ 12 h 108"/>
                  <a:gd name="T14" fmla="*/ 32 w 66"/>
                  <a:gd name="T15" fmla="*/ 12 h 108"/>
                  <a:gd name="T16" fmla="*/ 32 w 66"/>
                  <a:gd name="T17" fmla="*/ 12 h 108"/>
                  <a:gd name="T18" fmla="*/ 38 w 66"/>
                  <a:gd name="T19" fmla="*/ 12 h 108"/>
                  <a:gd name="T20" fmla="*/ 44 w 66"/>
                  <a:gd name="T21" fmla="*/ 14 h 108"/>
                  <a:gd name="T22" fmla="*/ 48 w 66"/>
                  <a:gd name="T23" fmla="*/ 18 h 108"/>
                  <a:gd name="T24" fmla="*/ 50 w 66"/>
                  <a:gd name="T25" fmla="*/ 22 h 108"/>
                  <a:gd name="T26" fmla="*/ 52 w 66"/>
                  <a:gd name="T27" fmla="*/ 32 h 108"/>
                  <a:gd name="T28" fmla="*/ 52 w 66"/>
                  <a:gd name="T29" fmla="*/ 40 h 108"/>
                  <a:gd name="T30" fmla="*/ 52 w 66"/>
                  <a:gd name="T31" fmla="*/ 40 h 108"/>
                  <a:gd name="T32" fmla="*/ 52 w 66"/>
                  <a:gd name="T33" fmla="*/ 52 h 108"/>
                  <a:gd name="T34" fmla="*/ 48 w 66"/>
                  <a:gd name="T35" fmla="*/ 60 h 108"/>
                  <a:gd name="T36" fmla="*/ 42 w 66"/>
                  <a:gd name="T37" fmla="*/ 66 h 108"/>
                  <a:gd name="T38" fmla="*/ 38 w 66"/>
                  <a:gd name="T39" fmla="*/ 68 h 108"/>
                  <a:gd name="T40" fmla="*/ 32 w 66"/>
                  <a:gd name="T41" fmla="*/ 70 h 108"/>
                  <a:gd name="T42" fmla="*/ 32 w 66"/>
                  <a:gd name="T43" fmla="*/ 70 h 108"/>
                  <a:gd name="T44" fmla="*/ 26 w 66"/>
                  <a:gd name="T45" fmla="*/ 68 h 108"/>
                  <a:gd name="T46" fmla="*/ 20 w 66"/>
                  <a:gd name="T47" fmla="*/ 64 h 108"/>
                  <a:gd name="T48" fmla="*/ 14 w 66"/>
                  <a:gd name="T49" fmla="*/ 56 h 108"/>
                  <a:gd name="T50" fmla="*/ 12 w 66"/>
                  <a:gd name="T51" fmla="*/ 50 h 108"/>
                  <a:gd name="T52" fmla="*/ 12 w 66"/>
                  <a:gd name="T53" fmla="*/ 44 h 108"/>
                  <a:gd name="T54" fmla="*/ 12 w 66"/>
                  <a:gd name="T55" fmla="*/ 44 h 108"/>
                  <a:gd name="T56" fmla="*/ 0 w 66"/>
                  <a:gd name="T57" fmla="*/ 108 h 108"/>
                  <a:gd name="T58" fmla="*/ 12 w 66"/>
                  <a:gd name="T59" fmla="*/ 108 h 108"/>
                  <a:gd name="T60" fmla="*/ 12 w 66"/>
                  <a:gd name="T61" fmla="*/ 70 h 108"/>
                  <a:gd name="T62" fmla="*/ 14 w 66"/>
                  <a:gd name="T63" fmla="*/ 70 h 108"/>
                  <a:gd name="T64" fmla="*/ 14 w 66"/>
                  <a:gd name="T65" fmla="*/ 70 h 108"/>
                  <a:gd name="T66" fmla="*/ 16 w 66"/>
                  <a:gd name="T67" fmla="*/ 74 h 108"/>
                  <a:gd name="T68" fmla="*/ 20 w 66"/>
                  <a:gd name="T69" fmla="*/ 78 h 108"/>
                  <a:gd name="T70" fmla="*/ 26 w 66"/>
                  <a:gd name="T71" fmla="*/ 80 h 108"/>
                  <a:gd name="T72" fmla="*/ 34 w 66"/>
                  <a:gd name="T73" fmla="*/ 80 h 108"/>
                  <a:gd name="T74" fmla="*/ 34 w 66"/>
                  <a:gd name="T75" fmla="*/ 80 h 108"/>
                  <a:gd name="T76" fmla="*/ 42 w 66"/>
                  <a:gd name="T77" fmla="*/ 80 h 108"/>
                  <a:gd name="T78" fmla="*/ 48 w 66"/>
                  <a:gd name="T79" fmla="*/ 76 h 108"/>
                  <a:gd name="T80" fmla="*/ 54 w 66"/>
                  <a:gd name="T81" fmla="*/ 72 h 108"/>
                  <a:gd name="T82" fmla="*/ 60 w 66"/>
                  <a:gd name="T83" fmla="*/ 66 h 108"/>
                  <a:gd name="T84" fmla="*/ 62 w 66"/>
                  <a:gd name="T85" fmla="*/ 60 h 108"/>
                  <a:gd name="T86" fmla="*/ 64 w 66"/>
                  <a:gd name="T87" fmla="*/ 52 h 108"/>
                  <a:gd name="T88" fmla="*/ 66 w 66"/>
                  <a:gd name="T89" fmla="*/ 38 h 108"/>
                  <a:gd name="T90" fmla="*/ 66 w 66"/>
                  <a:gd name="T91" fmla="*/ 38 h 108"/>
                  <a:gd name="T92" fmla="*/ 64 w 66"/>
                  <a:gd name="T93" fmla="*/ 24 h 108"/>
                  <a:gd name="T94" fmla="*/ 62 w 66"/>
                  <a:gd name="T95" fmla="*/ 16 h 108"/>
                  <a:gd name="T96" fmla="*/ 58 w 66"/>
                  <a:gd name="T97" fmla="*/ 12 h 108"/>
                  <a:gd name="T98" fmla="*/ 54 w 66"/>
                  <a:gd name="T99" fmla="*/ 6 h 108"/>
                  <a:gd name="T100" fmla="*/ 48 w 66"/>
                  <a:gd name="T101" fmla="*/ 4 h 108"/>
                  <a:gd name="T102" fmla="*/ 42 w 66"/>
                  <a:gd name="T103" fmla="*/ 2 h 108"/>
                  <a:gd name="T104" fmla="*/ 34 w 66"/>
                  <a:gd name="T105" fmla="*/ 0 h 108"/>
                  <a:gd name="T106" fmla="*/ 34 w 66"/>
                  <a:gd name="T107" fmla="*/ 0 h 108"/>
                  <a:gd name="T108" fmla="*/ 26 w 66"/>
                  <a:gd name="T109" fmla="*/ 2 h 108"/>
                  <a:gd name="T110" fmla="*/ 20 w 66"/>
                  <a:gd name="T111" fmla="*/ 6 h 108"/>
                  <a:gd name="T112" fmla="*/ 16 w 66"/>
                  <a:gd name="T113" fmla="*/ 10 h 108"/>
                  <a:gd name="T114" fmla="*/ 12 w 66"/>
                  <a:gd name="T115" fmla="*/ 14 h 108"/>
                  <a:gd name="T116" fmla="*/ 12 w 66"/>
                  <a:gd name="T117" fmla="*/ 14 h 108"/>
                  <a:gd name="T118" fmla="*/ 12 w 66"/>
                  <a:gd name="T119" fmla="*/ 2 h 108"/>
                  <a:gd name="T120" fmla="*/ 0 w 66"/>
                  <a:gd name="T121" fmla="*/ 2 h 108"/>
                  <a:gd name="T122" fmla="*/ 0 w 66"/>
                  <a:gd name="T123" fmla="*/ 108 h 1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
                  <a:gd name="T187" fmla="*/ 0 h 108"/>
                  <a:gd name="T188" fmla="*/ 66 w 66"/>
                  <a:gd name="T189" fmla="*/ 108 h 1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 h="108">
                    <a:moveTo>
                      <a:pt x="12" y="44"/>
                    </a:moveTo>
                    <a:lnTo>
                      <a:pt x="12" y="44"/>
                    </a:lnTo>
                    <a:lnTo>
                      <a:pt x="12" y="34"/>
                    </a:lnTo>
                    <a:lnTo>
                      <a:pt x="16" y="24"/>
                    </a:lnTo>
                    <a:lnTo>
                      <a:pt x="18" y="18"/>
                    </a:lnTo>
                    <a:lnTo>
                      <a:pt x="22" y="16"/>
                    </a:lnTo>
                    <a:lnTo>
                      <a:pt x="26" y="12"/>
                    </a:lnTo>
                    <a:lnTo>
                      <a:pt x="32" y="12"/>
                    </a:lnTo>
                    <a:lnTo>
                      <a:pt x="38" y="12"/>
                    </a:lnTo>
                    <a:lnTo>
                      <a:pt x="44" y="14"/>
                    </a:lnTo>
                    <a:lnTo>
                      <a:pt x="48" y="18"/>
                    </a:lnTo>
                    <a:lnTo>
                      <a:pt x="50" y="22"/>
                    </a:lnTo>
                    <a:lnTo>
                      <a:pt x="52" y="32"/>
                    </a:lnTo>
                    <a:lnTo>
                      <a:pt x="52" y="40"/>
                    </a:lnTo>
                    <a:lnTo>
                      <a:pt x="52" y="52"/>
                    </a:lnTo>
                    <a:lnTo>
                      <a:pt x="48" y="60"/>
                    </a:lnTo>
                    <a:lnTo>
                      <a:pt x="42" y="66"/>
                    </a:lnTo>
                    <a:lnTo>
                      <a:pt x="38" y="68"/>
                    </a:lnTo>
                    <a:lnTo>
                      <a:pt x="32" y="70"/>
                    </a:lnTo>
                    <a:lnTo>
                      <a:pt x="26" y="68"/>
                    </a:lnTo>
                    <a:lnTo>
                      <a:pt x="20" y="64"/>
                    </a:lnTo>
                    <a:lnTo>
                      <a:pt x="14" y="56"/>
                    </a:lnTo>
                    <a:lnTo>
                      <a:pt x="12" y="50"/>
                    </a:lnTo>
                    <a:lnTo>
                      <a:pt x="12" y="44"/>
                    </a:lnTo>
                    <a:close/>
                    <a:moveTo>
                      <a:pt x="0" y="108"/>
                    </a:moveTo>
                    <a:lnTo>
                      <a:pt x="12" y="108"/>
                    </a:lnTo>
                    <a:lnTo>
                      <a:pt x="12" y="70"/>
                    </a:lnTo>
                    <a:lnTo>
                      <a:pt x="14" y="70"/>
                    </a:lnTo>
                    <a:lnTo>
                      <a:pt x="16" y="74"/>
                    </a:lnTo>
                    <a:lnTo>
                      <a:pt x="20" y="78"/>
                    </a:lnTo>
                    <a:lnTo>
                      <a:pt x="26" y="80"/>
                    </a:lnTo>
                    <a:lnTo>
                      <a:pt x="34" y="80"/>
                    </a:lnTo>
                    <a:lnTo>
                      <a:pt x="42" y="80"/>
                    </a:lnTo>
                    <a:lnTo>
                      <a:pt x="48" y="76"/>
                    </a:lnTo>
                    <a:lnTo>
                      <a:pt x="54" y="72"/>
                    </a:lnTo>
                    <a:lnTo>
                      <a:pt x="60" y="66"/>
                    </a:lnTo>
                    <a:lnTo>
                      <a:pt x="62" y="60"/>
                    </a:lnTo>
                    <a:lnTo>
                      <a:pt x="64" y="52"/>
                    </a:lnTo>
                    <a:lnTo>
                      <a:pt x="66" y="38"/>
                    </a:lnTo>
                    <a:lnTo>
                      <a:pt x="64" y="24"/>
                    </a:lnTo>
                    <a:lnTo>
                      <a:pt x="62" y="16"/>
                    </a:lnTo>
                    <a:lnTo>
                      <a:pt x="58" y="12"/>
                    </a:lnTo>
                    <a:lnTo>
                      <a:pt x="54" y="6"/>
                    </a:lnTo>
                    <a:lnTo>
                      <a:pt x="48" y="4"/>
                    </a:lnTo>
                    <a:lnTo>
                      <a:pt x="42" y="2"/>
                    </a:lnTo>
                    <a:lnTo>
                      <a:pt x="34" y="0"/>
                    </a:lnTo>
                    <a:lnTo>
                      <a:pt x="26" y="2"/>
                    </a:lnTo>
                    <a:lnTo>
                      <a:pt x="20" y="6"/>
                    </a:lnTo>
                    <a:lnTo>
                      <a:pt x="16" y="10"/>
                    </a:lnTo>
                    <a:lnTo>
                      <a:pt x="12" y="14"/>
                    </a:lnTo>
                    <a:lnTo>
                      <a:pt x="12" y="2"/>
                    </a:lnTo>
                    <a:lnTo>
                      <a:pt x="0" y="2"/>
                    </a:lnTo>
                    <a:lnTo>
                      <a:pt x="0" y="108"/>
                    </a:lnTo>
                    <a:close/>
                  </a:path>
                </a:pathLst>
              </a:custGeom>
              <a:solidFill>
                <a:srgbClr val="000000"/>
              </a:solidFill>
              <a:ln w="9525">
                <a:noFill/>
                <a:round/>
                <a:headEnd/>
                <a:tailEnd/>
              </a:ln>
            </p:spPr>
            <p:txBody>
              <a:bodyPr/>
              <a:lstStyle/>
              <a:p>
                <a:pPr eaLnBrk="1" hangingPunct="1"/>
                <a:endParaRPr lang="fa-IR" sz="1800"/>
              </a:p>
            </p:txBody>
          </p:sp>
          <p:sp>
            <p:nvSpPr>
              <p:cNvPr id="424" name="Rectangle 295"/>
              <p:cNvSpPr>
                <a:spLocks noChangeArrowheads="1"/>
              </p:cNvSpPr>
              <p:nvPr/>
            </p:nvSpPr>
            <p:spPr bwMode="auto">
              <a:xfrm>
                <a:off x="3622" y="2836"/>
                <a:ext cx="12" cy="104"/>
              </a:xfrm>
              <a:prstGeom prst="rect">
                <a:avLst/>
              </a:prstGeom>
              <a:solidFill>
                <a:srgbClr val="000000"/>
              </a:solidFill>
              <a:ln w="9525">
                <a:noFill/>
                <a:miter lim="800000"/>
                <a:headEnd/>
                <a:tailEnd/>
              </a:ln>
            </p:spPr>
            <p:txBody>
              <a:bodyPr/>
              <a:lstStyle/>
              <a:p>
                <a:pPr eaLnBrk="1" hangingPunct="1"/>
                <a:endParaRPr lang="fa-IR" sz="1800"/>
              </a:p>
            </p:txBody>
          </p:sp>
          <p:sp>
            <p:nvSpPr>
              <p:cNvPr id="425" name="Freeform 296"/>
              <p:cNvSpPr>
                <a:spLocks noEditPoints="1"/>
              </p:cNvSpPr>
              <p:nvPr/>
            </p:nvSpPr>
            <p:spPr bwMode="auto">
              <a:xfrm>
                <a:off x="3648" y="2862"/>
                <a:ext cx="72" cy="80"/>
              </a:xfrm>
              <a:custGeom>
                <a:avLst/>
                <a:gdLst>
                  <a:gd name="T0" fmla="*/ 16 w 72"/>
                  <a:gd name="T1" fmla="*/ 26 h 80"/>
                  <a:gd name="T2" fmla="*/ 20 w 72"/>
                  <a:gd name="T3" fmla="*/ 16 h 80"/>
                  <a:gd name="T4" fmla="*/ 34 w 72"/>
                  <a:gd name="T5" fmla="*/ 12 h 80"/>
                  <a:gd name="T6" fmla="*/ 42 w 72"/>
                  <a:gd name="T7" fmla="*/ 12 h 80"/>
                  <a:gd name="T8" fmla="*/ 50 w 72"/>
                  <a:gd name="T9" fmla="*/ 18 h 80"/>
                  <a:gd name="T10" fmla="*/ 52 w 72"/>
                  <a:gd name="T11" fmla="*/ 24 h 80"/>
                  <a:gd name="T12" fmla="*/ 48 w 72"/>
                  <a:gd name="T13" fmla="*/ 30 h 80"/>
                  <a:gd name="T14" fmla="*/ 24 w 72"/>
                  <a:gd name="T15" fmla="*/ 34 h 80"/>
                  <a:gd name="T16" fmla="*/ 16 w 72"/>
                  <a:gd name="T17" fmla="*/ 36 h 80"/>
                  <a:gd name="T18" fmla="*/ 8 w 72"/>
                  <a:gd name="T19" fmla="*/ 42 h 80"/>
                  <a:gd name="T20" fmla="*/ 2 w 72"/>
                  <a:gd name="T21" fmla="*/ 52 h 80"/>
                  <a:gd name="T22" fmla="*/ 0 w 72"/>
                  <a:gd name="T23" fmla="*/ 58 h 80"/>
                  <a:gd name="T24" fmla="*/ 8 w 72"/>
                  <a:gd name="T25" fmla="*/ 74 h 80"/>
                  <a:gd name="T26" fmla="*/ 24 w 72"/>
                  <a:gd name="T27" fmla="*/ 80 h 80"/>
                  <a:gd name="T28" fmla="*/ 34 w 72"/>
                  <a:gd name="T29" fmla="*/ 78 h 80"/>
                  <a:gd name="T30" fmla="*/ 48 w 72"/>
                  <a:gd name="T31" fmla="*/ 72 h 80"/>
                  <a:gd name="T32" fmla="*/ 52 w 72"/>
                  <a:gd name="T33" fmla="*/ 68 h 80"/>
                  <a:gd name="T34" fmla="*/ 54 w 72"/>
                  <a:gd name="T35" fmla="*/ 76 h 80"/>
                  <a:gd name="T36" fmla="*/ 64 w 72"/>
                  <a:gd name="T37" fmla="*/ 80 h 80"/>
                  <a:gd name="T38" fmla="*/ 72 w 72"/>
                  <a:gd name="T39" fmla="*/ 78 h 80"/>
                  <a:gd name="T40" fmla="*/ 72 w 72"/>
                  <a:gd name="T41" fmla="*/ 68 h 80"/>
                  <a:gd name="T42" fmla="*/ 68 w 72"/>
                  <a:gd name="T43" fmla="*/ 70 h 80"/>
                  <a:gd name="T44" fmla="*/ 64 w 72"/>
                  <a:gd name="T45" fmla="*/ 64 h 80"/>
                  <a:gd name="T46" fmla="*/ 64 w 72"/>
                  <a:gd name="T47" fmla="*/ 22 h 80"/>
                  <a:gd name="T48" fmla="*/ 60 w 72"/>
                  <a:gd name="T49" fmla="*/ 10 h 80"/>
                  <a:gd name="T50" fmla="*/ 52 w 72"/>
                  <a:gd name="T51" fmla="*/ 4 h 80"/>
                  <a:gd name="T52" fmla="*/ 36 w 72"/>
                  <a:gd name="T53" fmla="*/ 0 h 80"/>
                  <a:gd name="T54" fmla="*/ 22 w 72"/>
                  <a:gd name="T55" fmla="*/ 2 h 80"/>
                  <a:gd name="T56" fmla="*/ 10 w 72"/>
                  <a:gd name="T57" fmla="*/ 10 h 80"/>
                  <a:gd name="T58" fmla="*/ 6 w 72"/>
                  <a:gd name="T59" fmla="*/ 20 h 80"/>
                  <a:gd name="T60" fmla="*/ 16 w 72"/>
                  <a:gd name="T61" fmla="*/ 26 h 80"/>
                  <a:gd name="T62" fmla="*/ 50 w 72"/>
                  <a:gd name="T63" fmla="*/ 52 h 80"/>
                  <a:gd name="T64" fmla="*/ 44 w 72"/>
                  <a:gd name="T65" fmla="*/ 64 h 80"/>
                  <a:gd name="T66" fmla="*/ 28 w 72"/>
                  <a:gd name="T67" fmla="*/ 70 h 80"/>
                  <a:gd name="T68" fmla="*/ 22 w 72"/>
                  <a:gd name="T69" fmla="*/ 68 h 80"/>
                  <a:gd name="T70" fmla="*/ 14 w 72"/>
                  <a:gd name="T71" fmla="*/ 62 h 80"/>
                  <a:gd name="T72" fmla="*/ 14 w 72"/>
                  <a:gd name="T73" fmla="*/ 56 h 80"/>
                  <a:gd name="T74" fmla="*/ 20 w 72"/>
                  <a:gd name="T75" fmla="*/ 48 h 80"/>
                  <a:gd name="T76" fmla="*/ 30 w 72"/>
                  <a:gd name="T77" fmla="*/ 44 h 80"/>
                  <a:gd name="T78" fmla="*/ 46 w 72"/>
                  <a:gd name="T79" fmla="*/ 42 h 80"/>
                  <a:gd name="T80" fmla="*/ 50 w 72"/>
                  <a:gd name="T81" fmla="*/ 52 h 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2"/>
                  <a:gd name="T124" fmla="*/ 0 h 80"/>
                  <a:gd name="T125" fmla="*/ 72 w 72"/>
                  <a:gd name="T126" fmla="*/ 80 h 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2" h="80">
                    <a:moveTo>
                      <a:pt x="16" y="26"/>
                    </a:moveTo>
                    <a:lnTo>
                      <a:pt x="16" y="26"/>
                    </a:lnTo>
                    <a:lnTo>
                      <a:pt x="18" y="20"/>
                    </a:lnTo>
                    <a:lnTo>
                      <a:pt x="20" y="16"/>
                    </a:lnTo>
                    <a:lnTo>
                      <a:pt x="24" y="12"/>
                    </a:lnTo>
                    <a:lnTo>
                      <a:pt x="34" y="12"/>
                    </a:lnTo>
                    <a:lnTo>
                      <a:pt x="42" y="12"/>
                    </a:lnTo>
                    <a:lnTo>
                      <a:pt x="46" y="14"/>
                    </a:lnTo>
                    <a:lnTo>
                      <a:pt x="50" y="18"/>
                    </a:lnTo>
                    <a:lnTo>
                      <a:pt x="52" y="24"/>
                    </a:lnTo>
                    <a:lnTo>
                      <a:pt x="50" y="28"/>
                    </a:lnTo>
                    <a:lnTo>
                      <a:pt x="48" y="30"/>
                    </a:lnTo>
                    <a:lnTo>
                      <a:pt x="44" y="32"/>
                    </a:lnTo>
                    <a:lnTo>
                      <a:pt x="24" y="34"/>
                    </a:lnTo>
                    <a:lnTo>
                      <a:pt x="16" y="36"/>
                    </a:lnTo>
                    <a:lnTo>
                      <a:pt x="12" y="38"/>
                    </a:lnTo>
                    <a:lnTo>
                      <a:pt x="8" y="42"/>
                    </a:lnTo>
                    <a:lnTo>
                      <a:pt x="4" y="46"/>
                    </a:lnTo>
                    <a:lnTo>
                      <a:pt x="2" y="52"/>
                    </a:lnTo>
                    <a:lnTo>
                      <a:pt x="0" y="58"/>
                    </a:lnTo>
                    <a:lnTo>
                      <a:pt x="2" y="68"/>
                    </a:lnTo>
                    <a:lnTo>
                      <a:pt x="8" y="74"/>
                    </a:lnTo>
                    <a:lnTo>
                      <a:pt x="14" y="78"/>
                    </a:lnTo>
                    <a:lnTo>
                      <a:pt x="24" y="80"/>
                    </a:lnTo>
                    <a:lnTo>
                      <a:pt x="34" y="78"/>
                    </a:lnTo>
                    <a:lnTo>
                      <a:pt x="42" y="76"/>
                    </a:lnTo>
                    <a:lnTo>
                      <a:pt x="48" y="72"/>
                    </a:lnTo>
                    <a:lnTo>
                      <a:pt x="52" y="68"/>
                    </a:lnTo>
                    <a:lnTo>
                      <a:pt x="52" y="72"/>
                    </a:lnTo>
                    <a:lnTo>
                      <a:pt x="54" y="76"/>
                    </a:lnTo>
                    <a:lnTo>
                      <a:pt x="58" y="78"/>
                    </a:lnTo>
                    <a:lnTo>
                      <a:pt x="64" y="80"/>
                    </a:lnTo>
                    <a:lnTo>
                      <a:pt x="72" y="78"/>
                    </a:lnTo>
                    <a:lnTo>
                      <a:pt x="72" y="68"/>
                    </a:lnTo>
                    <a:lnTo>
                      <a:pt x="68" y="70"/>
                    </a:lnTo>
                    <a:lnTo>
                      <a:pt x="64" y="68"/>
                    </a:lnTo>
                    <a:lnTo>
                      <a:pt x="64" y="64"/>
                    </a:lnTo>
                    <a:lnTo>
                      <a:pt x="64" y="22"/>
                    </a:lnTo>
                    <a:lnTo>
                      <a:pt x="62" y="16"/>
                    </a:lnTo>
                    <a:lnTo>
                      <a:pt x="60" y="10"/>
                    </a:lnTo>
                    <a:lnTo>
                      <a:pt x="56" y="6"/>
                    </a:lnTo>
                    <a:lnTo>
                      <a:pt x="52" y="4"/>
                    </a:lnTo>
                    <a:lnTo>
                      <a:pt x="42" y="2"/>
                    </a:lnTo>
                    <a:lnTo>
                      <a:pt x="36" y="0"/>
                    </a:lnTo>
                    <a:lnTo>
                      <a:pt x="22" y="2"/>
                    </a:lnTo>
                    <a:lnTo>
                      <a:pt x="14" y="6"/>
                    </a:lnTo>
                    <a:lnTo>
                      <a:pt x="10" y="10"/>
                    </a:lnTo>
                    <a:lnTo>
                      <a:pt x="6" y="14"/>
                    </a:lnTo>
                    <a:lnTo>
                      <a:pt x="6" y="20"/>
                    </a:lnTo>
                    <a:lnTo>
                      <a:pt x="4" y="26"/>
                    </a:lnTo>
                    <a:lnTo>
                      <a:pt x="16" y="26"/>
                    </a:lnTo>
                    <a:close/>
                    <a:moveTo>
                      <a:pt x="50" y="52"/>
                    </a:moveTo>
                    <a:lnTo>
                      <a:pt x="50" y="52"/>
                    </a:lnTo>
                    <a:lnTo>
                      <a:pt x="48" y="58"/>
                    </a:lnTo>
                    <a:lnTo>
                      <a:pt x="44" y="64"/>
                    </a:lnTo>
                    <a:lnTo>
                      <a:pt x="36" y="68"/>
                    </a:lnTo>
                    <a:lnTo>
                      <a:pt x="28" y="70"/>
                    </a:lnTo>
                    <a:lnTo>
                      <a:pt x="22" y="68"/>
                    </a:lnTo>
                    <a:lnTo>
                      <a:pt x="18" y="66"/>
                    </a:lnTo>
                    <a:lnTo>
                      <a:pt x="14" y="62"/>
                    </a:lnTo>
                    <a:lnTo>
                      <a:pt x="14" y="56"/>
                    </a:lnTo>
                    <a:lnTo>
                      <a:pt x="16" y="50"/>
                    </a:lnTo>
                    <a:lnTo>
                      <a:pt x="20" y="48"/>
                    </a:lnTo>
                    <a:lnTo>
                      <a:pt x="24" y="46"/>
                    </a:lnTo>
                    <a:lnTo>
                      <a:pt x="30" y="44"/>
                    </a:lnTo>
                    <a:lnTo>
                      <a:pt x="46" y="42"/>
                    </a:lnTo>
                    <a:lnTo>
                      <a:pt x="50" y="40"/>
                    </a:lnTo>
                    <a:lnTo>
                      <a:pt x="50" y="52"/>
                    </a:lnTo>
                    <a:close/>
                  </a:path>
                </a:pathLst>
              </a:custGeom>
              <a:solidFill>
                <a:srgbClr val="000000"/>
              </a:solidFill>
              <a:ln w="9525">
                <a:noFill/>
                <a:round/>
                <a:headEnd/>
                <a:tailEnd/>
              </a:ln>
            </p:spPr>
            <p:txBody>
              <a:bodyPr/>
              <a:lstStyle/>
              <a:p>
                <a:pPr eaLnBrk="1" hangingPunct="1"/>
                <a:endParaRPr lang="fa-IR" sz="1800"/>
              </a:p>
            </p:txBody>
          </p:sp>
          <p:sp>
            <p:nvSpPr>
              <p:cNvPr id="426" name="Freeform 297"/>
              <p:cNvSpPr>
                <a:spLocks/>
              </p:cNvSpPr>
              <p:nvPr/>
            </p:nvSpPr>
            <p:spPr bwMode="auto">
              <a:xfrm>
                <a:off x="3732" y="2862"/>
                <a:ext cx="62" cy="78"/>
              </a:xfrm>
              <a:custGeom>
                <a:avLst/>
                <a:gdLst>
                  <a:gd name="T0" fmla="*/ 62 w 62"/>
                  <a:gd name="T1" fmla="*/ 26 h 78"/>
                  <a:gd name="T2" fmla="*/ 62 w 62"/>
                  <a:gd name="T3" fmla="*/ 26 h 78"/>
                  <a:gd name="T4" fmla="*/ 62 w 62"/>
                  <a:gd name="T5" fmla="*/ 20 h 78"/>
                  <a:gd name="T6" fmla="*/ 60 w 62"/>
                  <a:gd name="T7" fmla="*/ 14 h 78"/>
                  <a:gd name="T8" fmla="*/ 56 w 62"/>
                  <a:gd name="T9" fmla="*/ 10 h 78"/>
                  <a:gd name="T10" fmla="*/ 54 w 62"/>
                  <a:gd name="T11" fmla="*/ 6 h 78"/>
                  <a:gd name="T12" fmla="*/ 44 w 62"/>
                  <a:gd name="T13" fmla="*/ 2 h 78"/>
                  <a:gd name="T14" fmla="*/ 36 w 62"/>
                  <a:gd name="T15" fmla="*/ 0 h 78"/>
                  <a:gd name="T16" fmla="*/ 36 w 62"/>
                  <a:gd name="T17" fmla="*/ 0 h 78"/>
                  <a:gd name="T18" fmla="*/ 28 w 62"/>
                  <a:gd name="T19" fmla="*/ 2 h 78"/>
                  <a:gd name="T20" fmla="*/ 20 w 62"/>
                  <a:gd name="T21" fmla="*/ 6 h 78"/>
                  <a:gd name="T22" fmla="*/ 16 w 62"/>
                  <a:gd name="T23" fmla="*/ 10 h 78"/>
                  <a:gd name="T24" fmla="*/ 14 w 62"/>
                  <a:gd name="T25" fmla="*/ 14 h 78"/>
                  <a:gd name="T26" fmla="*/ 12 w 62"/>
                  <a:gd name="T27" fmla="*/ 14 h 78"/>
                  <a:gd name="T28" fmla="*/ 12 w 62"/>
                  <a:gd name="T29" fmla="*/ 2 h 78"/>
                  <a:gd name="T30" fmla="*/ 0 w 62"/>
                  <a:gd name="T31" fmla="*/ 2 h 78"/>
                  <a:gd name="T32" fmla="*/ 0 w 62"/>
                  <a:gd name="T33" fmla="*/ 78 h 78"/>
                  <a:gd name="T34" fmla="*/ 14 w 62"/>
                  <a:gd name="T35" fmla="*/ 78 h 78"/>
                  <a:gd name="T36" fmla="*/ 14 w 62"/>
                  <a:gd name="T37" fmla="*/ 36 h 78"/>
                  <a:gd name="T38" fmla="*/ 14 w 62"/>
                  <a:gd name="T39" fmla="*/ 36 h 78"/>
                  <a:gd name="T40" fmla="*/ 14 w 62"/>
                  <a:gd name="T41" fmla="*/ 30 h 78"/>
                  <a:gd name="T42" fmla="*/ 16 w 62"/>
                  <a:gd name="T43" fmla="*/ 24 h 78"/>
                  <a:gd name="T44" fmla="*/ 20 w 62"/>
                  <a:gd name="T45" fmla="*/ 16 h 78"/>
                  <a:gd name="T46" fmla="*/ 28 w 62"/>
                  <a:gd name="T47" fmla="*/ 12 h 78"/>
                  <a:gd name="T48" fmla="*/ 34 w 62"/>
                  <a:gd name="T49" fmla="*/ 12 h 78"/>
                  <a:gd name="T50" fmla="*/ 34 w 62"/>
                  <a:gd name="T51" fmla="*/ 12 h 78"/>
                  <a:gd name="T52" fmla="*/ 40 w 62"/>
                  <a:gd name="T53" fmla="*/ 14 h 78"/>
                  <a:gd name="T54" fmla="*/ 46 w 62"/>
                  <a:gd name="T55" fmla="*/ 16 h 78"/>
                  <a:gd name="T56" fmla="*/ 48 w 62"/>
                  <a:gd name="T57" fmla="*/ 24 h 78"/>
                  <a:gd name="T58" fmla="*/ 50 w 62"/>
                  <a:gd name="T59" fmla="*/ 32 h 78"/>
                  <a:gd name="T60" fmla="*/ 50 w 62"/>
                  <a:gd name="T61" fmla="*/ 78 h 78"/>
                  <a:gd name="T62" fmla="*/ 62 w 62"/>
                  <a:gd name="T63" fmla="*/ 78 h 78"/>
                  <a:gd name="T64" fmla="*/ 62 w 62"/>
                  <a:gd name="T65" fmla="*/ 26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
                  <a:gd name="T100" fmla="*/ 0 h 78"/>
                  <a:gd name="T101" fmla="*/ 62 w 62"/>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 h="78">
                    <a:moveTo>
                      <a:pt x="62" y="26"/>
                    </a:moveTo>
                    <a:lnTo>
                      <a:pt x="62" y="26"/>
                    </a:lnTo>
                    <a:lnTo>
                      <a:pt x="62" y="20"/>
                    </a:lnTo>
                    <a:lnTo>
                      <a:pt x="60" y="14"/>
                    </a:lnTo>
                    <a:lnTo>
                      <a:pt x="56" y="10"/>
                    </a:lnTo>
                    <a:lnTo>
                      <a:pt x="54" y="6"/>
                    </a:lnTo>
                    <a:lnTo>
                      <a:pt x="44" y="2"/>
                    </a:lnTo>
                    <a:lnTo>
                      <a:pt x="36" y="0"/>
                    </a:lnTo>
                    <a:lnTo>
                      <a:pt x="28" y="2"/>
                    </a:lnTo>
                    <a:lnTo>
                      <a:pt x="20" y="6"/>
                    </a:lnTo>
                    <a:lnTo>
                      <a:pt x="16" y="10"/>
                    </a:lnTo>
                    <a:lnTo>
                      <a:pt x="14" y="14"/>
                    </a:lnTo>
                    <a:lnTo>
                      <a:pt x="12" y="14"/>
                    </a:lnTo>
                    <a:lnTo>
                      <a:pt x="12" y="2"/>
                    </a:lnTo>
                    <a:lnTo>
                      <a:pt x="0" y="2"/>
                    </a:lnTo>
                    <a:lnTo>
                      <a:pt x="0" y="78"/>
                    </a:lnTo>
                    <a:lnTo>
                      <a:pt x="14" y="78"/>
                    </a:lnTo>
                    <a:lnTo>
                      <a:pt x="14" y="36"/>
                    </a:lnTo>
                    <a:lnTo>
                      <a:pt x="14" y="30"/>
                    </a:lnTo>
                    <a:lnTo>
                      <a:pt x="16" y="24"/>
                    </a:lnTo>
                    <a:lnTo>
                      <a:pt x="20" y="16"/>
                    </a:lnTo>
                    <a:lnTo>
                      <a:pt x="28" y="12"/>
                    </a:lnTo>
                    <a:lnTo>
                      <a:pt x="34" y="12"/>
                    </a:lnTo>
                    <a:lnTo>
                      <a:pt x="40" y="14"/>
                    </a:lnTo>
                    <a:lnTo>
                      <a:pt x="46" y="16"/>
                    </a:lnTo>
                    <a:lnTo>
                      <a:pt x="48" y="24"/>
                    </a:lnTo>
                    <a:lnTo>
                      <a:pt x="50" y="32"/>
                    </a:lnTo>
                    <a:lnTo>
                      <a:pt x="50" y="78"/>
                    </a:lnTo>
                    <a:lnTo>
                      <a:pt x="62" y="78"/>
                    </a:lnTo>
                    <a:lnTo>
                      <a:pt x="62" y="26"/>
                    </a:lnTo>
                    <a:close/>
                  </a:path>
                </a:pathLst>
              </a:custGeom>
              <a:solidFill>
                <a:srgbClr val="000000"/>
              </a:solidFill>
              <a:ln w="9525">
                <a:noFill/>
                <a:round/>
                <a:headEnd/>
                <a:tailEnd/>
              </a:ln>
            </p:spPr>
            <p:txBody>
              <a:bodyPr/>
              <a:lstStyle/>
              <a:p>
                <a:pPr eaLnBrk="1" hangingPunct="1"/>
                <a:endParaRPr lang="fa-IR" sz="1800"/>
              </a:p>
            </p:txBody>
          </p:sp>
          <p:sp>
            <p:nvSpPr>
              <p:cNvPr id="427" name="Freeform 298"/>
              <p:cNvSpPr>
                <a:spLocks noEditPoints="1"/>
              </p:cNvSpPr>
              <p:nvPr/>
            </p:nvSpPr>
            <p:spPr bwMode="auto">
              <a:xfrm>
                <a:off x="3810" y="2862"/>
                <a:ext cx="68" cy="80"/>
              </a:xfrm>
              <a:custGeom>
                <a:avLst/>
                <a:gdLst>
                  <a:gd name="T0" fmla="*/ 54 w 68"/>
                  <a:gd name="T1" fmla="*/ 54 h 80"/>
                  <a:gd name="T2" fmla="*/ 54 w 68"/>
                  <a:gd name="T3" fmla="*/ 54 h 80"/>
                  <a:gd name="T4" fmla="*/ 52 w 68"/>
                  <a:gd name="T5" fmla="*/ 60 h 80"/>
                  <a:gd name="T6" fmla="*/ 48 w 68"/>
                  <a:gd name="T7" fmla="*/ 64 h 80"/>
                  <a:gd name="T8" fmla="*/ 42 w 68"/>
                  <a:gd name="T9" fmla="*/ 68 h 80"/>
                  <a:gd name="T10" fmla="*/ 34 w 68"/>
                  <a:gd name="T11" fmla="*/ 70 h 80"/>
                  <a:gd name="T12" fmla="*/ 34 w 68"/>
                  <a:gd name="T13" fmla="*/ 70 h 80"/>
                  <a:gd name="T14" fmla="*/ 24 w 68"/>
                  <a:gd name="T15" fmla="*/ 68 h 80"/>
                  <a:gd name="T16" fmla="*/ 18 w 68"/>
                  <a:gd name="T17" fmla="*/ 62 h 80"/>
                  <a:gd name="T18" fmla="*/ 14 w 68"/>
                  <a:gd name="T19" fmla="*/ 54 h 80"/>
                  <a:gd name="T20" fmla="*/ 12 w 68"/>
                  <a:gd name="T21" fmla="*/ 44 h 80"/>
                  <a:gd name="T22" fmla="*/ 68 w 68"/>
                  <a:gd name="T23" fmla="*/ 44 h 80"/>
                  <a:gd name="T24" fmla="*/ 68 w 68"/>
                  <a:gd name="T25" fmla="*/ 44 h 80"/>
                  <a:gd name="T26" fmla="*/ 66 w 68"/>
                  <a:gd name="T27" fmla="*/ 26 h 80"/>
                  <a:gd name="T28" fmla="*/ 62 w 68"/>
                  <a:gd name="T29" fmla="*/ 18 h 80"/>
                  <a:gd name="T30" fmla="*/ 60 w 68"/>
                  <a:gd name="T31" fmla="*/ 12 h 80"/>
                  <a:gd name="T32" fmla="*/ 54 w 68"/>
                  <a:gd name="T33" fmla="*/ 8 h 80"/>
                  <a:gd name="T34" fmla="*/ 50 w 68"/>
                  <a:gd name="T35" fmla="*/ 4 h 80"/>
                  <a:gd name="T36" fmla="*/ 42 w 68"/>
                  <a:gd name="T37" fmla="*/ 2 h 80"/>
                  <a:gd name="T38" fmla="*/ 36 w 68"/>
                  <a:gd name="T39" fmla="*/ 0 h 80"/>
                  <a:gd name="T40" fmla="*/ 36 w 68"/>
                  <a:gd name="T41" fmla="*/ 0 h 80"/>
                  <a:gd name="T42" fmla="*/ 26 w 68"/>
                  <a:gd name="T43" fmla="*/ 2 h 80"/>
                  <a:gd name="T44" fmla="*/ 20 w 68"/>
                  <a:gd name="T45" fmla="*/ 4 h 80"/>
                  <a:gd name="T46" fmla="*/ 12 w 68"/>
                  <a:gd name="T47" fmla="*/ 8 h 80"/>
                  <a:gd name="T48" fmla="*/ 8 w 68"/>
                  <a:gd name="T49" fmla="*/ 12 h 80"/>
                  <a:gd name="T50" fmla="*/ 4 w 68"/>
                  <a:gd name="T51" fmla="*/ 18 h 80"/>
                  <a:gd name="T52" fmla="*/ 2 w 68"/>
                  <a:gd name="T53" fmla="*/ 26 h 80"/>
                  <a:gd name="T54" fmla="*/ 0 w 68"/>
                  <a:gd name="T55" fmla="*/ 42 h 80"/>
                  <a:gd name="T56" fmla="*/ 0 w 68"/>
                  <a:gd name="T57" fmla="*/ 42 h 80"/>
                  <a:gd name="T58" fmla="*/ 0 w 68"/>
                  <a:gd name="T59" fmla="*/ 50 h 80"/>
                  <a:gd name="T60" fmla="*/ 2 w 68"/>
                  <a:gd name="T61" fmla="*/ 58 h 80"/>
                  <a:gd name="T62" fmla="*/ 4 w 68"/>
                  <a:gd name="T63" fmla="*/ 64 h 80"/>
                  <a:gd name="T64" fmla="*/ 8 w 68"/>
                  <a:gd name="T65" fmla="*/ 70 h 80"/>
                  <a:gd name="T66" fmla="*/ 12 w 68"/>
                  <a:gd name="T67" fmla="*/ 74 h 80"/>
                  <a:gd name="T68" fmla="*/ 18 w 68"/>
                  <a:gd name="T69" fmla="*/ 78 h 80"/>
                  <a:gd name="T70" fmla="*/ 26 w 68"/>
                  <a:gd name="T71" fmla="*/ 80 h 80"/>
                  <a:gd name="T72" fmla="*/ 32 w 68"/>
                  <a:gd name="T73" fmla="*/ 80 h 80"/>
                  <a:gd name="T74" fmla="*/ 32 w 68"/>
                  <a:gd name="T75" fmla="*/ 80 h 80"/>
                  <a:gd name="T76" fmla="*/ 46 w 68"/>
                  <a:gd name="T77" fmla="*/ 78 h 80"/>
                  <a:gd name="T78" fmla="*/ 54 w 68"/>
                  <a:gd name="T79" fmla="*/ 74 h 80"/>
                  <a:gd name="T80" fmla="*/ 54 w 68"/>
                  <a:gd name="T81" fmla="*/ 74 h 80"/>
                  <a:gd name="T82" fmla="*/ 60 w 68"/>
                  <a:gd name="T83" fmla="*/ 70 h 80"/>
                  <a:gd name="T84" fmla="*/ 64 w 68"/>
                  <a:gd name="T85" fmla="*/ 64 h 80"/>
                  <a:gd name="T86" fmla="*/ 66 w 68"/>
                  <a:gd name="T87" fmla="*/ 54 h 80"/>
                  <a:gd name="T88" fmla="*/ 54 w 68"/>
                  <a:gd name="T89" fmla="*/ 54 h 80"/>
                  <a:gd name="T90" fmla="*/ 12 w 68"/>
                  <a:gd name="T91" fmla="*/ 34 h 80"/>
                  <a:gd name="T92" fmla="*/ 12 w 68"/>
                  <a:gd name="T93" fmla="*/ 34 h 80"/>
                  <a:gd name="T94" fmla="*/ 14 w 68"/>
                  <a:gd name="T95" fmla="*/ 26 h 80"/>
                  <a:gd name="T96" fmla="*/ 18 w 68"/>
                  <a:gd name="T97" fmla="*/ 18 h 80"/>
                  <a:gd name="T98" fmla="*/ 26 w 68"/>
                  <a:gd name="T99" fmla="*/ 14 h 80"/>
                  <a:gd name="T100" fmla="*/ 34 w 68"/>
                  <a:gd name="T101" fmla="*/ 12 h 80"/>
                  <a:gd name="T102" fmla="*/ 34 w 68"/>
                  <a:gd name="T103" fmla="*/ 12 h 80"/>
                  <a:gd name="T104" fmla="*/ 44 w 68"/>
                  <a:gd name="T105" fmla="*/ 14 h 80"/>
                  <a:gd name="T106" fmla="*/ 50 w 68"/>
                  <a:gd name="T107" fmla="*/ 18 h 80"/>
                  <a:gd name="T108" fmla="*/ 52 w 68"/>
                  <a:gd name="T109" fmla="*/ 26 h 80"/>
                  <a:gd name="T110" fmla="*/ 54 w 68"/>
                  <a:gd name="T111" fmla="*/ 34 h 80"/>
                  <a:gd name="T112" fmla="*/ 12 w 68"/>
                  <a:gd name="T113" fmla="*/ 34 h 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
                  <a:gd name="T172" fmla="*/ 0 h 80"/>
                  <a:gd name="T173" fmla="*/ 68 w 68"/>
                  <a:gd name="T174" fmla="*/ 80 h 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 h="80">
                    <a:moveTo>
                      <a:pt x="54" y="54"/>
                    </a:moveTo>
                    <a:lnTo>
                      <a:pt x="54" y="54"/>
                    </a:lnTo>
                    <a:lnTo>
                      <a:pt x="52" y="60"/>
                    </a:lnTo>
                    <a:lnTo>
                      <a:pt x="48" y="64"/>
                    </a:lnTo>
                    <a:lnTo>
                      <a:pt x="42" y="68"/>
                    </a:lnTo>
                    <a:lnTo>
                      <a:pt x="34" y="70"/>
                    </a:lnTo>
                    <a:lnTo>
                      <a:pt x="24" y="68"/>
                    </a:lnTo>
                    <a:lnTo>
                      <a:pt x="18" y="62"/>
                    </a:lnTo>
                    <a:lnTo>
                      <a:pt x="14" y="54"/>
                    </a:lnTo>
                    <a:lnTo>
                      <a:pt x="12" y="44"/>
                    </a:lnTo>
                    <a:lnTo>
                      <a:pt x="68" y="44"/>
                    </a:lnTo>
                    <a:lnTo>
                      <a:pt x="66" y="26"/>
                    </a:lnTo>
                    <a:lnTo>
                      <a:pt x="62" y="18"/>
                    </a:lnTo>
                    <a:lnTo>
                      <a:pt x="60" y="12"/>
                    </a:lnTo>
                    <a:lnTo>
                      <a:pt x="54" y="8"/>
                    </a:lnTo>
                    <a:lnTo>
                      <a:pt x="50" y="4"/>
                    </a:lnTo>
                    <a:lnTo>
                      <a:pt x="42" y="2"/>
                    </a:lnTo>
                    <a:lnTo>
                      <a:pt x="36" y="0"/>
                    </a:lnTo>
                    <a:lnTo>
                      <a:pt x="26" y="2"/>
                    </a:lnTo>
                    <a:lnTo>
                      <a:pt x="20" y="4"/>
                    </a:lnTo>
                    <a:lnTo>
                      <a:pt x="12" y="8"/>
                    </a:lnTo>
                    <a:lnTo>
                      <a:pt x="8" y="12"/>
                    </a:lnTo>
                    <a:lnTo>
                      <a:pt x="4" y="18"/>
                    </a:lnTo>
                    <a:lnTo>
                      <a:pt x="2" y="26"/>
                    </a:lnTo>
                    <a:lnTo>
                      <a:pt x="0" y="42"/>
                    </a:lnTo>
                    <a:lnTo>
                      <a:pt x="0" y="50"/>
                    </a:lnTo>
                    <a:lnTo>
                      <a:pt x="2" y="58"/>
                    </a:lnTo>
                    <a:lnTo>
                      <a:pt x="4" y="64"/>
                    </a:lnTo>
                    <a:lnTo>
                      <a:pt x="8" y="70"/>
                    </a:lnTo>
                    <a:lnTo>
                      <a:pt x="12" y="74"/>
                    </a:lnTo>
                    <a:lnTo>
                      <a:pt x="18" y="78"/>
                    </a:lnTo>
                    <a:lnTo>
                      <a:pt x="26" y="80"/>
                    </a:lnTo>
                    <a:lnTo>
                      <a:pt x="32" y="80"/>
                    </a:lnTo>
                    <a:lnTo>
                      <a:pt x="46" y="78"/>
                    </a:lnTo>
                    <a:lnTo>
                      <a:pt x="54" y="74"/>
                    </a:lnTo>
                    <a:lnTo>
                      <a:pt x="60" y="70"/>
                    </a:lnTo>
                    <a:lnTo>
                      <a:pt x="64" y="64"/>
                    </a:lnTo>
                    <a:lnTo>
                      <a:pt x="66" y="54"/>
                    </a:lnTo>
                    <a:lnTo>
                      <a:pt x="54" y="54"/>
                    </a:lnTo>
                    <a:close/>
                    <a:moveTo>
                      <a:pt x="12" y="34"/>
                    </a:moveTo>
                    <a:lnTo>
                      <a:pt x="12" y="34"/>
                    </a:lnTo>
                    <a:lnTo>
                      <a:pt x="14" y="26"/>
                    </a:lnTo>
                    <a:lnTo>
                      <a:pt x="18" y="18"/>
                    </a:lnTo>
                    <a:lnTo>
                      <a:pt x="26" y="14"/>
                    </a:lnTo>
                    <a:lnTo>
                      <a:pt x="34" y="12"/>
                    </a:lnTo>
                    <a:lnTo>
                      <a:pt x="44" y="14"/>
                    </a:lnTo>
                    <a:lnTo>
                      <a:pt x="50" y="18"/>
                    </a:lnTo>
                    <a:lnTo>
                      <a:pt x="52" y="26"/>
                    </a:lnTo>
                    <a:lnTo>
                      <a:pt x="54" y="34"/>
                    </a:lnTo>
                    <a:lnTo>
                      <a:pt x="12" y="34"/>
                    </a:lnTo>
                    <a:close/>
                  </a:path>
                </a:pathLst>
              </a:custGeom>
              <a:solidFill>
                <a:srgbClr val="000000"/>
              </a:solidFill>
              <a:ln w="9525">
                <a:noFill/>
                <a:round/>
                <a:headEnd/>
                <a:tailEnd/>
              </a:ln>
            </p:spPr>
            <p:txBody>
              <a:bodyPr/>
              <a:lstStyle/>
              <a:p>
                <a:pPr eaLnBrk="1" hangingPunct="1"/>
                <a:endParaRPr lang="fa-IR" sz="1800"/>
              </a:p>
            </p:txBody>
          </p:sp>
          <p:sp>
            <p:nvSpPr>
              <p:cNvPr id="428" name="Rectangle 299"/>
              <p:cNvSpPr>
                <a:spLocks noChangeArrowheads="1"/>
              </p:cNvSpPr>
              <p:nvPr/>
            </p:nvSpPr>
            <p:spPr bwMode="auto">
              <a:xfrm>
                <a:off x="1296" y="1260"/>
                <a:ext cx="3168" cy="1800"/>
              </a:xfrm>
              <a:prstGeom prst="rect">
                <a:avLst/>
              </a:prstGeom>
              <a:noFill/>
              <a:ln w="8">
                <a:solidFill>
                  <a:srgbClr val="000000"/>
                </a:solidFill>
                <a:miter lim="800000"/>
                <a:headEnd/>
                <a:tailEnd/>
              </a:ln>
            </p:spPr>
            <p:txBody>
              <a:bodyPr/>
              <a:lstStyle/>
              <a:p>
                <a:pPr eaLnBrk="1" hangingPunct="1"/>
                <a:endParaRPr lang="fa-IR" sz="1800"/>
              </a:p>
            </p:txBody>
          </p:sp>
          <p:sp>
            <p:nvSpPr>
              <p:cNvPr id="429" name="Line 300"/>
              <p:cNvSpPr>
                <a:spLocks noChangeShapeType="1"/>
              </p:cNvSpPr>
              <p:nvPr/>
            </p:nvSpPr>
            <p:spPr bwMode="auto">
              <a:xfrm>
                <a:off x="4104" y="2556"/>
                <a:ext cx="1" cy="216"/>
              </a:xfrm>
              <a:prstGeom prst="line">
                <a:avLst/>
              </a:prstGeom>
              <a:noFill/>
              <a:ln w="36">
                <a:solidFill>
                  <a:srgbClr val="000000"/>
                </a:solidFill>
                <a:round/>
                <a:headEnd/>
                <a:tailEnd/>
              </a:ln>
            </p:spPr>
            <p:txBody>
              <a:bodyPr/>
              <a:lstStyle/>
              <a:p>
                <a:endParaRPr lang="fa-IR"/>
              </a:p>
            </p:txBody>
          </p:sp>
          <p:sp>
            <p:nvSpPr>
              <p:cNvPr id="430" name="Freeform 301"/>
              <p:cNvSpPr>
                <a:spLocks/>
              </p:cNvSpPr>
              <p:nvPr/>
            </p:nvSpPr>
            <p:spPr bwMode="auto">
              <a:xfrm>
                <a:off x="4082" y="2750"/>
                <a:ext cx="44" cy="44"/>
              </a:xfrm>
              <a:custGeom>
                <a:avLst/>
                <a:gdLst>
                  <a:gd name="T0" fmla="*/ 22 w 44"/>
                  <a:gd name="T1" fmla="*/ 0 h 44"/>
                  <a:gd name="T2" fmla="*/ 22 w 44"/>
                  <a:gd name="T3" fmla="*/ 0 h 44"/>
                  <a:gd name="T4" fmla="*/ 14 w 44"/>
                  <a:gd name="T5" fmla="*/ 2 h 44"/>
                  <a:gd name="T6" fmla="*/ 6 w 44"/>
                  <a:gd name="T7" fmla="*/ 6 h 44"/>
                  <a:gd name="T8" fmla="*/ 2 w 44"/>
                  <a:gd name="T9" fmla="*/ 14 h 44"/>
                  <a:gd name="T10" fmla="*/ 0 w 44"/>
                  <a:gd name="T11" fmla="*/ 22 h 44"/>
                  <a:gd name="T12" fmla="*/ 0 w 44"/>
                  <a:gd name="T13" fmla="*/ 22 h 44"/>
                  <a:gd name="T14" fmla="*/ 2 w 44"/>
                  <a:gd name="T15" fmla="*/ 30 h 44"/>
                  <a:gd name="T16" fmla="*/ 6 w 44"/>
                  <a:gd name="T17" fmla="*/ 38 h 44"/>
                  <a:gd name="T18" fmla="*/ 14 w 44"/>
                  <a:gd name="T19" fmla="*/ 42 h 44"/>
                  <a:gd name="T20" fmla="*/ 22 w 44"/>
                  <a:gd name="T21" fmla="*/ 44 h 44"/>
                  <a:gd name="T22" fmla="*/ 22 w 44"/>
                  <a:gd name="T23" fmla="*/ 44 h 44"/>
                  <a:gd name="T24" fmla="*/ 30 w 44"/>
                  <a:gd name="T25" fmla="*/ 42 h 44"/>
                  <a:gd name="T26" fmla="*/ 38 w 44"/>
                  <a:gd name="T27" fmla="*/ 38 h 44"/>
                  <a:gd name="T28" fmla="*/ 42 w 44"/>
                  <a:gd name="T29" fmla="*/ 30 h 44"/>
                  <a:gd name="T30" fmla="*/ 44 w 44"/>
                  <a:gd name="T31" fmla="*/ 22 h 44"/>
                  <a:gd name="T32" fmla="*/ 44 w 44"/>
                  <a:gd name="T33" fmla="*/ 22 h 44"/>
                  <a:gd name="T34" fmla="*/ 42 w 44"/>
                  <a:gd name="T35" fmla="*/ 14 h 44"/>
                  <a:gd name="T36" fmla="*/ 38 w 44"/>
                  <a:gd name="T37" fmla="*/ 6 h 44"/>
                  <a:gd name="T38" fmla="*/ 30 w 44"/>
                  <a:gd name="T39" fmla="*/ 2 h 44"/>
                  <a:gd name="T40" fmla="*/ 22 w 44"/>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44"/>
                  <a:gd name="T65" fmla="*/ 44 w 44"/>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44">
                    <a:moveTo>
                      <a:pt x="22" y="0"/>
                    </a:moveTo>
                    <a:lnTo>
                      <a:pt x="22" y="0"/>
                    </a:lnTo>
                    <a:lnTo>
                      <a:pt x="14" y="2"/>
                    </a:lnTo>
                    <a:lnTo>
                      <a:pt x="6" y="6"/>
                    </a:lnTo>
                    <a:lnTo>
                      <a:pt x="2" y="14"/>
                    </a:lnTo>
                    <a:lnTo>
                      <a:pt x="0" y="22"/>
                    </a:lnTo>
                    <a:lnTo>
                      <a:pt x="2" y="30"/>
                    </a:lnTo>
                    <a:lnTo>
                      <a:pt x="6" y="38"/>
                    </a:lnTo>
                    <a:lnTo>
                      <a:pt x="14" y="42"/>
                    </a:lnTo>
                    <a:lnTo>
                      <a:pt x="22" y="44"/>
                    </a:lnTo>
                    <a:lnTo>
                      <a:pt x="30" y="42"/>
                    </a:lnTo>
                    <a:lnTo>
                      <a:pt x="38" y="38"/>
                    </a:lnTo>
                    <a:lnTo>
                      <a:pt x="42" y="30"/>
                    </a:lnTo>
                    <a:lnTo>
                      <a:pt x="44" y="22"/>
                    </a:lnTo>
                    <a:lnTo>
                      <a:pt x="42" y="14"/>
                    </a:lnTo>
                    <a:lnTo>
                      <a:pt x="38" y="6"/>
                    </a:lnTo>
                    <a:lnTo>
                      <a:pt x="30" y="2"/>
                    </a:lnTo>
                    <a:lnTo>
                      <a:pt x="22" y="0"/>
                    </a:lnTo>
                    <a:close/>
                  </a:path>
                </a:pathLst>
              </a:custGeom>
              <a:solidFill>
                <a:srgbClr val="FFFFFF"/>
              </a:solidFill>
              <a:ln w="9525">
                <a:noFill/>
                <a:round/>
                <a:headEnd/>
                <a:tailEnd/>
              </a:ln>
            </p:spPr>
            <p:txBody>
              <a:bodyPr/>
              <a:lstStyle/>
              <a:p>
                <a:pPr eaLnBrk="1" hangingPunct="1"/>
                <a:endParaRPr lang="fa-IR" sz="1800"/>
              </a:p>
            </p:txBody>
          </p:sp>
          <p:sp>
            <p:nvSpPr>
              <p:cNvPr id="431" name="Freeform 302"/>
              <p:cNvSpPr>
                <a:spLocks/>
              </p:cNvSpPr>
              <p:nvPr/>
            </p:nvSpPr>
            <p:spPr bwMode="auto">
              <a:xfrm>
                <a:off x="4082" y="2750"/>
                <a:ext cx="44" cy="44"/>
              </a:xfrm>
              <a:custGeom>
                <a:avLst/>
                <a:gdLst>
                  <a:gd name="T0" fmla="*/ 22 w 44"/>
                  <a:gd name="T1" fmla="*/ 0 h 44"/>
                  <a:gd name="T2" fmla="*/ 22 w 44"/>
                  <a:gd name="T3" fmla="*/ 0 h 44"/>
                  <a:gd name="T4" fmla="*/ 14 w 44"/>
                  <a:gd name="T5" fmla="*/ 2 h 44"/>
                  <a:gd name="T6" fmla="*/ 6 w 44"/>
                  <a:gd name="T7" fmla="*/ 6 h 44"/>
                  <a:gd name="T8" fmla="*/ 2 w 44"/>
                  <a:gd name="T9" fmla="*/ 14 h 44"/>
                  <a:gd name="T10" fmla="*/ 0 w 44"/>
                  <a:gd name="T11" fmla="*/ 22 h 44"/>
                  <a:gd name="T12" fmla="*/ 0 w 44"/>
                  <a:gd name="T13" fmla="*/ 22 h 44"/>
                  <a:gd name="T14" fmla="*/ 2 w 44"/>
                  <a:gd name="T15" fmla="*/ 30 h 44"/>
                  <a:gd name="T16" fmla="*/ 6 w 44"/>
                  <a:gd name="T17" fmla="*/ 38 h 44"/>
                  <a:gd name="T18" fmla="*/ 14 w 44"/>
                  <a:gd name="T19" fmla="*/ 42 h 44"/>
                  <a:gd name="T20" fmla="*/ 22 w 44"/>
                  <a:gd name="T21" fmla="*/ 44 h 44"/>
                  <a:gd name="T22" fmla="*/ 22 w 44"/>
                  <a:gd name="T23" fmla="*/ 44 h 44"/>
                  <a:gd name="T24" fmla="*/ 30 w 44"/>
                  <a:gd name="T25" fmla="*/ 42 h 44"/>
                  <a:gd name="T26" fmla="*/ 38 w 44"/>
                  <a:gd name="T27" fmla="*/ 38 h 44"/>
                  <a:gd name="T28" fmla="*/ 42 w 44"/>
                  <a:gd name="T29" fmla="*/ 30 h 44"/>
                  <a:gd name="T30" fmla="*/ 44 w 44"/>
                  <a:gd name="T31" fmla="*/ 22 h 44"/>
                  <a:gd name="T32" fmla="*/ 44 w 44"/>
                  <a:gd name="T33" fmla="*/ 22 h 44"/>
                  <a:gd name="T34" fmla="*/ 42 w 44"/>
                  <a:gd name="T35" fmla="*/ 14 h 44"/>
                  <a:gd name="T36" fmla="*/ 38 w 44"/>
                  <a:gd name="T37" fmla="*/ 6 h 44"/>
                  <a:gd name="T38" fmla="*/ 30 w 44"/>
                  <a:gd name="T39" fmla="*/ 2 h 44"/>
                  <a:gd name="T40" fmla="*/ 22 w 44"/>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44"/>
                  <a:gd name="T65" fmla="*/ 44 w 44"/>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44">
                    <a:moveTo>
                      <a:pt x="22" y="0"/>
                    </a:moveTo>
                    <a:lnTo>
                      <a:pt x="22" y="0"/>
                    </a:lnTo>
                    <a:lnTo>
                      <a:pt x="14" y="2"/>
                    </a:lnTo>
                    <a:lnTo>
                      <a:pt x="6" y="6"/>
                    </a:lnTo>
                    <a:lnTo>
                      <a:pt x="2" y="14"/>
                    </a:lnTo>
                    <a:lnTo>
                      <a:pt x="0" y="22"/>
                    </a:lnTo>
                    <a:lnTo>
                      <a:pt x="2" y="30"/>
                    </a:lnTo>
                    <a:lnTo>
                      <a:pt x="6" y="38"/>
                    </a:lnTo>
                    <a:lnTo>
                      <a:pt x="14" y="42"/>
                    </a:lnTo>
                    <a:lnTo>
                      <a:pt x="22" y="44"/>
                    </a:lnTo>
                    <a:lnTo>
                      <a:pt x="30" y="42"/>
                    </a:lnTo>
                    <a:lnTo>
                      <a:pt x="38" y="38"/>
                    </a:lnTo>
                    <a:lnTo>
                      <a:pt x="42" y="30"/>
                    </a:lnTo>
                    <a:lnTo>
                      <a:pt x="44" y="22"/>
                    </a:lnTo>
                    <a:lnTo>
                      <a:pt x="42" y="14"/>
                    </a:lnTo>
                    <a:lnTo>
                      <a:pt x="38" y="6"/>
                    </a:lnTo>
                    <a:lnTo>
                      <a:pt x="30" y="2"/>
                    </a:lnTo>
                    <a:lnTo>
                      <a:pt x="22" y="0"/>
                    </a:lnTo>
                  </a:path>
                </a:pathLst>
              </a:custGeom>
              <a:noFill/>
              <a:ln w="4">
                <a:solidFill>
                  <a:srgbClr val="000000"/>
                </a:solidFill>
                <a:round/>
                <a:headEnd/>
                <a:tailEnd/>
              </a:ln>
            </p:spPr>
            <p:txBody>
              <a:bodyPr/>
              <a:lstStyle/>
              <a:p>
                <a:pPr eaLnBrk="1" hangingPunct="1"/>
                <a:endParaRPr lang="fa-IR" sz="1800"/>
              </a:p>
            </p:txBody>
          </p:sp>
          <p:sp>
            <p:nvSpPr>
              <p:cNvPr id="432" name="Line 303"/>
              <p:cNvSpPr>
                <a:spLocks noChangeShapeType="1"/>
              </p:cNvSpPr>
              <p:nvPr/>
            </p:nvSpPr>
            <p:spPr bwMode="auto">
              <a:xfrm>
                <a:off x="3672" y="2556"/>
                <a:ext cx="1" cy="216"/>
              </a:xfrm>
              <a:prstGeom prst="line">
                <a:avLst/>
              </a:prstGeom>
              <a:noFill/>
              <a:ln w="36">
                <a:solidFill>
                  <a:srgbClr val="000000"/>
                </a:solidFill>
                <a:round/>
                <a:headEnd/>
                <a:tailEnd/>
              </a:ln>
            </p:spPr>
            <p:txBody>
              <a:bodyPr/>
              <a:lstStyle/>
              <a:p>
                <a:endParaRPr lang="fa-IR"/>
              </a:p>
            </p:txBody>
          </p:sp>
          <p:sp>
            <p:nvSpPr>
              <p:cNvPr id="433" name="Freeform 304"/>
              <p:cNvSpPr>
                <a:spLocks/>
              </p:cNvSpPr>
              <p:nvPr/>
            </p:nvSpPr>
            <p:spPr bwMode="auto">
              <a:xfrm>
                <a:off x="3650" y="2750"/>
                <a:ext cx="44" cy="44"/>
              </a:xfrm>
              <a:custGeom>
                <a:avLst/>
                <a:gdLst>
                  <a:gd name="T0" fmla="*/ 22 w 44"/>
                  <a:gd name="T1" fmla="*/ 0 h 44"/>
                  <a:gd name="T2" fmla="*/ 22 w 44"/>
                  <a:gd name="T3" fmla="*/ 0 h 44"/>
                  <a:gd name="T4" fmla="*/ 14 w 44"/>
                  <a:gd name="T5" fmla="*/ 2 h 44"/>
                  <a:gd name="T6" fmla="*/ 6 w 44"/>
                  <a:gd name="T7" fmla="*/ 6 h 44"/>
                  <a:gd name="T8" fmla="*/ 2 w 44"/>
                  <a:gd name="T9" fmla="*/ 14 h 44"/>
                  <a:gd name="T10" fmla="*/ 0 w 44"/>
                  <a:gd name="T11" fmla="*/ 22 h 44"/>
                  <a:gd name="T12" fmla="*/ 0 w 44"/>
                  <a:gd name="T13" fmla="*/ 22 h 44"/>
                  <a:gd name="T14" fmla="*/ 2 w 44"/>
                  <a:gd name="T15" fmla="*/ 30 h 44"/>
                  <a:gd name="T16" fmla="*/ 6 w 44"/>
                  <a:gd name="T17" fmla="*/ 38 h 44"/>
                  <a:gd name="T18" fmla="*/ 14 w 44"/>
                  <a:gd name="T19" fmla="*/ 42 h 44"/>
                  <a:gd name="T20" fmla="*/ 22 w 44"/>
                  <a:gd name="T21" fmla="*/ 44 h 44"/>
                  <a:gd name="T22" fmla="*/ 22 w 44"/>
                  <a:gd name="T23" fmla="*/ 44 h 44"/>
                  <a:gd name="T24" fmla="*/ 30 w 44"/>
                  <a:gd name="T25" fmla="*/ 42 h 44"/>
                  <a:gd name="T26" fmla="*/ 38 w 44"/>
                  <a:gd name="T27" fmla="*/ 38 h 44"/>
                  <a:gd name="T28" fmla="*/ 42 w 44"/>
                  <a:gd name="T29" fmla="*/ 30 h 44"/>
                  <a:gd name="T30" fmla="*/ 44 w 44"/>
                  <a:gd name="T31" fmla="*/ 22 h 44"/>
                  <a:gd name="T32" fmla="*/ 44 w 44"/>
                  <a:gd name="T33" fmla="*/ 22 h 44"/>
                  <a:gd name="T34" fmla="*/ 42 w 44"/>
                  <a:gd name="T35" fmla="*/ 14 h 44"/>
                  <a:gd name="T36" fmla="*/ 38 w 44"/>
                  <a:gd name="T37" fmla="*/ 6 h 44"/>
                  <a:gd name="T38" fmla="*/ 30 w 44"/>
                  <a:gd name="T39" fmla="*/ 2 h 44"/>
                  <a:gd name="T40" fmla="*/ 22 w 44"/>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44"/>
                  <a:gd name="T65" fmla="*/ 44 w 44"/>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44">
                    <a:moveTo>
                      <a:pt x="22" y="0"/>
                    </a:moveTo>
                    <a:lnTo>
                      <a:pt x="22" y="0"/>
                    </a:lnTo>
                    <a:lnTo>
                      <a:pt x="14" y="2"/>
                    </a:lnTo>
                    <a:lnTo>
                      <a:pt x="6" y="6"/>
                    </a:lnTo>
                    <a:lnTo>
                      <a:pt x="2" y="14"/>
                    </a:lnTo>
                    <a:lnTo>
                      <a:pt x="0" y="22"/>
                    </a:lnTo>
                    <a:lnTo>
                      <a:pt x="2" y="30"/>
                    </a:lnTo>
                    <a:lnTo>
                      <a:pt x="6" y="38"/>
                    </a:lnTo>
                    <a:lnTo>
                      <a:pt x="14" y="42"/>
                    </a:lnTo>
                    <a:lnTo>
                      <a:pt x="22" y="44"/>
                    </a:lnTo>
                    <a:lnTo>
                      <a:pt x="30" y="42"/>
                    </a:lnTo>
                    <a:lnTo>
                      <a:pt x="38" y="38"/>
                    </a:lnTo>
                    <a:lnTo>
                      <a:pt x="42" y="30"/>
                    </a:lnTo>
                    <a:lnTo>
                      <a:pt x="44" y="22"/>
                    </a:lnTo>
                    <a:lnTo>
                      <a:pt x="42" y="14"/>
                    </a:lnTo>
                    <a:lnTo>
                      <a:pt x="38" y="6"/>
                    </a:lnTo>
                    <a:lnTo>
                      <a:pt x="30" y="2"/>
                    </a:lnTo>
                    <a:lnTo>
                      <a:pt x="22" y="0"/>
                    </a:lnTo>
                    <a:close/>
                  </a:path>
                </a:pathLst>
              </a:custGeom>
              <a:solidFill>
                <a:srgbClr val="FFFFFF"/>
              </a:solidFill>
              <a:ln w="9525">
                <a:noFill/>
                <a:round/>
                <a:headEnd/>
                <a:tailEnd/>
              </a:ln>
            </p:spPr>
            <p:txBody>
              <a:bodyPr/>
              <a:lstStyle/>
              <a:p>
                <a:pPr eaLnBrk="1" hangingPunct="1"/>
                <a:endParaRPr lang="fa-IR" sz="1800"/>
              </a:p>
            </p:txBody>
          </p:sp>
          <p:sp>
            <p:nvSpPr>
              <p:cNvPr id="434" name="Freeform 305"/>
              <p:cNvSpPr>
                <a:spLocks/>
              </p:cNvSpPr>
              <p:nvPr/>
            </p:nvSpPr>
            <p:spPr bwMode="auto">
              <a:xfrm>
                <a:off x="3650" y="2750"/>
                <a:ext cx="44" cy="44"/>
              </a:xfrm>
              <a:custGeom>
                <a:avLst/>
                <a:gdLst>
                  <a:gd name="T0" fmla="*/ 22 w 44"/>
                  <a:gd name="T1" fmla="*/ 0 h 44"/>
                  <a:gd name="T2" fmla="*/ 22 w 44"/>
                  <a:gd name="T3" fmla="*/ 0 h 44"/>
                  <a:gd name="T4" fmla="*/ 14 w 44"/>
                  <a:gd name="T5" fmla="*/ 2 h 44"/>
                  <a:gd name="T6" fmla="*/ 6 w 44"/>
                  <a:gd name="T7" fmla="*/ 6 h 44"/>
                  <a:gd name="T8" fmla="*/ 2 w 44"/>
                  <a:gd name="T9" fmla="*/ 14 h 44"/>
                  <a:gd name="T10" fmla="*/ 0 w 44"/>
                  <a:gd name="T11" fmla="*/ 22 h 44"/>
                  <a:gd name="T12" fmla="*/ 0 w 44"/>
                  <a:gd name="T13" fmla="*/ 22 h 44"/>
                  <a:gd name="T14" fmla="*/ 2 w 44"/>
                  <a:gd name="T15" fmla="*/ 30 h 44"/>
                  <a:gd name="T16" fmla="*/ 6 w 44"/>
                  <a:gd name="T17" fmla="*/ 38 h 44"/>
                  <a:gd name="T18" fmla="*/ 14 w 44"/>
                  <a:gd name="T19" fmla="*/ 42 h 44"/>
                  <a:gd name="T20" fmla="*/ 22 w 44"/>
                  <a:gd name="T21" fmla="*/ 44 h 44"/>
                  <a:gd name="T22" fmla="*/ 22 w 44"/>
                  <a:gd name="T23" fmla="*/ 44 h 44"/>
                  <a:gd name="T24" fmla="*/ 30 w 44"/>
                  <a:gd name="T25" fmla="*/ 42 h 44"/>
                  <a:gd name="T26" fmla="*/ 38 w 44"/>
                  <a:gd name="T27" fmla="*/ 38 h 44"/>
                  <a:gd name="T28" fmla="*/ 42 w 44"/>
                  <a:gd name="T29" fmla="*/ 30 h 44"/>
                  <a:gd name="T30" fmla="*/ 44 w 44"/>
                  <a:gd name="T31" fmla="*/ 22 h 44"/>
                  <a:gd name="T32" fmla="*/ 44 w 44"/>
                  <a:gd name="T33" fmla="*/ 22 h 44"/>
                  <a:gd name="T34" fmla="*/ 42 w 44"/>
                  <a:gd name="T35" fmla="*/ 14 h 44"/>
                  <a:gd name="T36" fmla="*/ 38 w 44"/>
                  <a:gd name="T37" fmla="*/ 6 h 44"/>
                  <a:gd name="T38" fmla="*/ 30 w 44"/>
                  <a:gd name="T39" fmla="*/ 2 h 44"/>
                  <a:gd name="T40" fmla="*/ 22 w 44"/>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44"/>
                  <a:gd name="T65" fmla="*/ 44 w 44"/>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44">
                    <a:moveTo>
                      <a:pt x="22" y="0"/>
                    </a:moveTo>
                    <a:lnTo>
                      <a:pt x="22" y="0"/>
                    </a:lnTo>
                    <a:lnTo>
                      <a:pt x="14" y="2"/>
                    </a:lnTo>
                    <a:lnTo>
                      <a:pt x="6" y="6"/>
                    </a:lnTo>
                    <a:lnTo>
                      <a:pt x="2" y="14"/>
                    </a:lnTo>
                    <a:lnTo>
                      <a:pt x="0" y="22"/>
                    </a:lnTo>
                    <a:lnTo>
                      <a:pt x="2" y="30"/>
                    </a:lnTo>
                    <a:lnTo>
                      <a:pt x="6" y="38"/>
                    </a:lnTo>
                    <a:lnTo>
                      <a:pt x="14" y="42"/>
                    </a:lnTo>
                    <a:lnTo>
                      <a:pt x="22" y="44"/>
                    </a:lnTo>
                    <a:lnTo>
                      <a:pt x="30" y="42"/>
                    </a:lnTo>
                    <a:lnTo>
                      <a:pt x="38" y="38"/>
                    </a:lnTo>
                    <a:lnTo>
                      <a:pt x="42" y="30"/>
                    </a:lnTo>
                    <a:lnTo>
                      <a:pt x="44" y="22"/>
                    </a:lnTo>
                    <a:lnTo>
                      <a:pt x="42" y="14"/>
                    </a:lnTo>
                    <a:lnTo>
                      <a:pt x="38" y="6"/>
                    </a:lnTo>
                    <a:lnTo>
                      <a:pt x="30" y="2"/>
                    </a:lnTo>
                    <a:lnTo>
                      <a:pt x="22" y="0"/>
                    </a:lnTo>
                  </a:path>
                </a:pathLst>
              </a:custGeom>
              <a:noFill/>
              <a:ln w="4">
                <a:solidFill>
                  <a:srgbClr val="000000"/>
                </a:solidFill>
                <a:round/>
                <a:headEnd/>
                <a:tailEnd/>
              </a:ln>
            </p:spPr>
            <p:txBody>
              <a:bodyPr/>
              <a:lstStyle/>
              <a:p>
                <a:pPr eaLnBrk="1" hangingPunct="1"/>
                <a:endParaRPr lang="fa-IR" sz="1800"/>
              </a:p>
            </p:txBody>
          </p:sp>
          <p:sp>
            <p:nvSpPr>
              <p:cNvPr id="435" name="Line 306"/>
              <p:cNvSpPr>
                <a:spLocks noChangeShapeType="1"/>
              </p:cNvSpPr>
              <p:nvPr/>
            </p:nvSpPr>
            <p:spPr bwMode="auto">
              <a:xfrm>
                <a:off x="3240" y="2556"/>
                <a:ext cx="1" cy="216"/>
              </a:xfrm>
              <a:prstGeom prst="line">
                <a:avLst/>
              </a:prstGeom>
              <a:noFill/>
              <a:ln w="36">
                <a:solidFill>
                  <a:srgbClr val="000000"/>
                </a:solidFill>
                <a:round/>
                <a:headEnd/>
                <a:tailEnd/>
              </a:ln>
            </p:spPr>
            <p:txBody>
              <a:bodyPr/>
              <a:lstStyle/>
              <a:p>
                <a:endParaRPr lang="fa-IR"/>
              </a:p>
            </p:txBody>
          </p:sp>
          <p:sp>
            <p:nvSpPr>
              <p:cNvPr id="436" name="Freeform 307"/>
              <p:cNvSpPr>
                <a:spLocks/>
              </p:cNvSpPr>
              <p:nvPr/>
            </p:nvSpPr>
            <p:spPr bwMode="auto">
              <a:xfrm>
                <a:off x="3218" y="2750"/>
                <a:ext cx="44" cy="44"/>
              </a:xfrm>
              <a:custGeom>
                <a:avLst/>
                <a:gdLst>
                  <a:gd name="T0" fmla="*/ 22 w 44"/>
                  <a:gd name="T1" fmla="*/ 0 h 44"/>
                  <a:gd name="T2" fmla="*/ 22 w 44"/>
                  <a:gd name="T3" fmla="*/ 0 h 44"/>
                  <a:gd name="T4" fmla="*/ 14 w 44"/>
                  <a:gd name="T5" fmla="*/ 2 h 44"/>
                  <a:gd name="T6" fmla="*/ 6 w 44"/>
                  <a:gd name="T7" fmla="*/ 6 h 44"/>
                  <a:gd name="T8" fmla="*/ 2 w 44"/>
                  <a:gd name="T9" fmla="*/ 14 h 44"/>
                  <a:gd name="T10" fmla="*/ 0 w 44"/>
                  <a:gd name="T11" fmla="*/ 22 h 44"/>
                  <a:gd name="T12" fmla="*/ 0 w 44"/>
                  <a:gd name="T13" fmla="*/ 22 h 44"/>
                  <a:gd name="T14" fmla="*/ 2 w 44"/>
                  <a:gd name="T15" fmla="*/ 30 h 44"/>
                  <a:gd name="T16" fmla="*/ 6 w 44"/>
                  <a:gd name="T17" fmla="*/ 38 h 44"/>
                  <a:gd name="T18" fmla="*/ 14 w 44"/>
                  <a:gd name="T19" fmla="*/ 42 h 44"/>
                  <a:gd name="T20" fmla="*/ 22 w 44"/>
                  <a:gd name="T21" fmla="*/ 44 h 44"/>
                  <a:gd name="T22" fmla="*/ 22 w 44"/>
                  <a:gd name="T23" fmla="*/ 44 h 44"/>
                  <a:gd name="T24" fmla="*/ 30 w 44"/>
                  <a:gd name="T25" fmla="*/ 42 h 44"/>
                  <a:gd name="T26" fmla="*/ 38 w 44"/>
                  <a:gd name="T27" fmla="*/ 38 h 44"/>
                  <a:gd name="T28" fmla="*/ 42 w 44"/>
                  <a:gd name="T29" fmla="*/ 30 h 44"/>
                  <a:gd name="T30" fmla="*/ 44 w 44"/>
                  <a:gd name="T31" fmla="*/ 22 h 44"/>
                  <a:gd name="T32" fmla="*/ 44 w 44"/>
                  <a:gd name="T33" fmla="*/ 22 h 44"/>
                  <a:gd name="T34" fmla="*/ 42 w 44"/>
                  <a:gd name="T35" fmla="*/ 14 h 44"/>
                  <a:gd name="T36" fmla="*/ 38 w 44"/>
                  <a:gd name="T37" fmla="*/ 6 h 44"/>
                  <a:gd name="T38" fmla="*/ 30 w 44"/>
                  <a:gd name="T39" fmla="*/ 2 h 44"/>
                  <a:gd name="T40" fmla="*/ 22 w 44"/>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44"/>
                  <a:gd name="T65" fmla="*/ 44 w 44"/>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44">
                    <a:moveTo>
                      <a:pt x="22" y="0"/>
                    </a:moveTo>
                    <a:lnTo>
                      <a:pt x="22" y="0"/>
                    </a:lnTo>
                    <a:lnTo>
                      <a:pt x="14" y="2"/>
                    </a:lnTo>
                    <a:lnTo>
                      <a:pt x="6" y="6"/>
                    </a:lnTo>
                    <a:lnTo>
                      <a:pt x="2" y="14"/>
                    </a:lnTo>
                    <a:lnTo>
                      <a:pt x="0" y="22"/>
                    </a:lnTo>
                    <a:lnTo>
                      <a:pt x="2" y="30"/>
                    </a:lnTo>
                    <a:lnTo>
                      <a:pt x="6" y="38"/>
                    </a:lnTo>
                    <a:lnTo>
                      <a:pt x="14" y="42"/>
                    </a:lnTo>
                    <a:lnTo>
                      <a:pt x="22" y="44"/>
                    </a:lnTo>
                    <a:lnTo>
                      <a:pt x="30" y="42"/>
                    </a:lnTo>
                    <a:lnTo>
                      <a:pt x="38" y="38"/>
                    </a:lnTo>
                    <a:lnTo>
                      <a:pt x="42" y="30"/>
                    </a:lnTo>
                    <a:lnTo>
                      <a:pt x="44" y="22"/>
                    </a:lnTo>
                    <a:lnTo>
                      <a:pt x="42" y="14"/>
                    </a:lnTo>
                    <a:lnTo>
                      <a:pt x="38" y="6"/>
                    </a:lnTo>
                    <a:lnTo>
                      <a:pt x="30" y="2"/>
                    </a:lnTo>
                    <a:lnTo>
                      <a:pt x="22" y="0"/>
                    </a:lnTo>
                    <a:close/>
                  </a:path>
                </a:pathLst>
              </a:custGeom>
              <a:solidFill>
                <a:srgbClr val="FFFFFF"/>
              </a:solidFill>
              <a:ln w="9525">
                <a:noFill/>
                <a:round/>
                <a:headEnd/>
                <a:tailEnd/>
              </a:ln>
            </p:spPr>
            <p:txBody>
              <a:bodyPr/>
              <a:lstStyle/>
              <a:p>
                <a:pPr eaLnBrk="1" hangingPunct="1"/>
                <a:endParaRPr lang="fa-IR" sz="1800"/>
              </a:p>
            </p:txBody>
          </p:sp>
          <p:sp>
            <p:nvSpPr>
              <p:cNvPr id="437" name="Freeform 308"/>
              <p:cNvSpPr>
                <a:spLocks/>
              </p:cNvSpPr>
              <p:nvPr/>
            </p:nvSpPr>
            <p:spPr bwMode="auto">
              <a:xfrm>
                <a:off x="3218" y="2750"/>
                <a:ext cx="44" cy="44"/>
              </a:xfrm>
              <a:custGeom>
                <a:avLst/>
                <a:gdLst>
                  <a:gd name="T0" fmla="*/ 22 w 44"/>
                  <a:gd name="T1" fmla="*/ 0 h 44"/>
                  <a:gd name="T2" fmla="*/ 22 w 44"/>
                  <a:gd name="T3" fmla="*/ 0 h 44"/>
                  <a:gd name="T4" fmla="*/ 14 w 44"/>
                  <a:gd name="T5" fmla="*/ 2 h 44"/>
                  <a:gd name="T6" fmla="*/ 6 w 44"/>
                  <a:gd name="T7" fmla="*/ 6 h 44"/>
                  <a:gd name="T8" fmla="*/ 2 w 44"/>
                  <a:gd name="T9" fmla="*/ 14 h 44"/>
                  <a:gd name="T10" fmla="*/ 0 w 44"/>
                  <a:gd name="T11" fmla="*/ 22 h 44"/>
                  <a:gd name="T12" fmla="*/ 0 w 44"/>
                  <a:gd name="T13" fmla="*/ 22 h 44"/>
                  <a:gd name="T14" fmla="*/ 2 w 44"/>
                  <a:gd name="T15" fmla="*/ 30 h 44"/>
                  <a:gd name="T16" fmla="*/ 6 w 44"/>
                  <a:gd name="T17" fmla="*/ 38 h 44"/>
                  <a:gd name="T18" fmla="*/ 14 w 44"/>
                  <a:gd name="T19" fmla="*/ 42 h 44"/>
                  <a:gd name="T20" fmla="*/ 22 w 44"/>
                  <a:gd name="T21" fmla="*/ 44 h 44"/>
                  <a:gd name="T22" fmla="*/ 22 w 44"/>
                  <a:gd name="T23" fmla="*/ 44 h 44"/>
                  <a:gd name="T24" fmla="*/ 30 w 44"/>
                  <a:gd name="T25" fmla="*/ 42 h 44"/>
                  <a:gd name="T26" fmla="*/ 38 w 44"/>
                  <a:gd name="T27" fmla="*/ 38 h 44"/>
                  <a:gd name="T28" fmla="*/ 42 w 44"/>
                  <a:gd name="T29" fmla="*/ 30 h 44"/>
                  <a:gd name="T30" fmla="*/ 44 w 44"/>
                  <a:gd name="T31" fmla="*/ 22 h 44"/>
                  <a:gd name="T32" fmla="*/ 44 w 44"/>
                  <a:gd name="T33" fmla="*/ 22 h 44"/>
                  <a:gd name="T34" fmla="*/ 42 w 44"/>
                  <a:gd name="T35" fmla="*/ 14 h 44"/>
                  <a:gd name="T36" fmla="*/ 38 w 44"/>
                  <a:gd name="T37" fmla="*/ 6 h 44"/>
                  <a:gd name="T38" fmla="*/ 30 w 44"/>
                  <a:gd name="T39" fmla="*/ 2 h 44"/>
                  <a:gd name="T40" fmla="*/ 22 w 44"/>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44"/>
                  <a:gd name="T65" fmla="*/ 44 w 44"/>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44">
                    <a:moveTo>
                      <a:pt x="22" y="0"/>
                    </a:moveTo>
                    <a:lnTo>
                      <a:pt x="22" y="0"/>
                    </a:lnTo>
                    <a:lnTo>
                      <a:pt x="14" y="2"/>
                    </a:lnTo>
                    <a:lnTo>
                      <a:pt x="6" y="6"/>
                    </a:lnTo>
                    <a:lnTo>
                      <a:pt x="2" y="14"/>
                    </a:lnTo>
                    <a:lnTo>
                      <a:pt x="0" y="22"/>
                    </a:lnTo>
                    <a:lnTo>
                      <a:pt x="2" y="30"/>
                    </a:lnTo>
                    <a:lnTo>
                      <a:pt x="6" y="38"/>
                    </a:lnTo>
                    <a:lnTo>
                      <a:pt x="14" y="42"/>
                    </a:lnTo>
                    <a:lnTo>
                      <a:pt x="22" y="44"/>
                    </a:lnTo>
                    <a:lnTo>
                      <a:pt x="30" y="42"/>
                    </a:lnTo>
                    <a:lnTo>
                      <a:pt x="38" y="38"/>
                    </a:lnTo>
                    <a:lnTo>
                      <a:pt x="42" y="30"/>
                    </a:lnTo>
                    <a:lnTo>
                      <a:pt x="44" y="22"/>
                    </a:lnTo>
                    <a:lnTo>
                      <a:pt x="42" y="14"/>
                    </a:lnTo>
                    <a:lnTo>
                      <a:pt x="38" y="6"/>
                    </a:lnTo>
                    <a:lnTo>
                      <a:pt x="30" y="2"/>
                    </a:lnTo>
                    <a:lnTo>
                      <a:pt x="22" y="0"/>
                    </a:lnTo>
                  </a:path>
                </a:pathLst>
              </a:custGeom>
              <a:noFill/>
              <a:ln w="4">
                <a:solidFill>
                  <a:srgbClr val="000000"/>
                </a:solidFill>
                <a:round/>
                <a:headEnd/>
                <a:tailEnd/>
              </a:ln>
            </p:spPr>
            <p:txBody>
              <a:bodyPr/>
              <a:lstStyle/>
              <a:p>
                <a:pPr eaLnBrk="1" hangingPunct="1"/>
                <a:endParaRPr lang="fa-IR" sz="1800"/>
              </a:p>
            </p:txBody>
          </p:sp>
          <p:sp>
            <p:nvSpPr>
              <p:cNvPr id="438" name="Line 309"/>
              <p:cNvSpPr>
                <a:spLocks noChangeShapeType="1"/>
              </p:cNvSpPr>
              <p:nvPr/>
            </p:nvSpPr>
            <p:spPr bwMode="auto">
              <a:xfrm>
                <a:off x="2808" y="2556"/>
                <a:ext cx="1" cy="216"/>
              </a:xfrm>
              <a:prstGeom prst="line">
                <a:avLst/>
              </a:prstGeom>
              <a:noFill/>
              <a:ln w="36">
                <a:solidFill>
                  <a:srgbClr val="000000"/>
                </a:solidFill>
                <a:round/>
                <a:headEnd/>
                <a:tailEnd/>
              </a:ln>
            </p:spPr>
            <p:txBody>
              <a:bodyPr/>
              <a:lstStyle/>
              <a:p>
                <a:endParaRPr lang="fa-IR"/>
              </a:p>
            </p:txBody>
          </p:sp>
          <p:sp>
            <p:nvSpPr>
              <p:cNvPr id="439" name="Freeform 310"/>
              <p:cNvSpPr>
                <a:spLocks/>
              </p:cNvSpPr>
              <p:nvPr/>
            </p:nvSpPr>
            <p:spPr bwMode="auto">
              <a:xfrm>
                <a:off x="2786" y="2750"/>
                <a:ext cx="44" cy="44"/>
              </a:xfrm>
              <a:custGeom>
                <a:avLst/>
                <a:gdLst>
                  <a:gd name="T0" fmla="*/ 22 w 44"/>
                  <a:gd name="T1" fmla="*/ 0 h 44"/>
                  <a:gd name="T2" fmla="*/ 22 w 44"/>
                  <a:gd name="T3" fmla="*/ 0 h 44"/>
                  <a:gd name="T4" fmla="*/ 14 w 44"/>
                  <a:gd name="T5" fmla="*/ 2 h 44"/>
                  <a:gd name="T6" fmla="*/ 6 w 44"/>
                  <a:gd name="T7" fmla="*/ 6 h 44"/>
                  <a:gd name="T8" fmla="*/ 2 w 44"/>
                  <a:gd name="T9" fmla="*/ 14 h 44"/>
                  <a:gd name="T10" fmla="*/ 0 w 44"/>
                  <a:gd name="T11" fmla="*/ 22 h 44"/>
                  <a:gd name="T12" fmla="*/ 0 w 44"/>
                  <a:gd name="T13" fmla="*/ 22 h 44"/>
                  <a:gd name="T14" fmla="*/ 2 w 44"/>
                  <a:gd name="T15" fmla="*/ 30 h 44"/>
                  <a:gd name="T16" fmla="*/ 6 w 44"/>
                  <a:gd name="T17" fmla="*/ 38 h 44"/>
                  <a:gd name="T18" fmla="*/ 14 w 44"/>
                  <a:gd name="T19" fmla="*/ 42 h 44"/>
                  <a:gd name="T20" fmla="*/ 22 w 44"/>
                  <a:gd name="T21" fmla="*/ 44 h 44"/>
                  <a:gd name="T22" fmla="*/ 22 w 44"/>
                  <a:gd name="T23" fmla="*/ 44 h 44"/>
                  <a:gd name="T24" fmla="*/ 30 w 44"/>
                  <a:gd name="T25" fmla="*/ 42 h 44"/>
                  <a:gd name="T26" fmla="*/ 38 w 44"/>
                  <a:gd name="T27" fmla="*/ 38 h 44"/>
                  <a:gd name="T28" fmla="*/ 42 w 44"/>
                  <a:gd name="T29" fmla="*/ 30 h 44"/>
                  <a:gd name="T30" fmla="*/ 44 w 44"/>
                  <a:gd name="T31" fmla="*/ 22 h 44"/>
                  <a:gd name="T32" fmla="*/ 44 w 44"/>
                  <a:gd name="T33" fmla="*/ 22 h 44"/>
                  <a:gd name="T34" fmla="*/ 42 w 44"/>
                  <a:gd name="T35" fmla="*/ 14 h 44"/>
                  <a:gd name="T36" fmla="*/ 38 w 44"/>
                  <a:gd name="T37" fmla="*/ 6 h 44"/>
                  <a:gd name="T38" fmla="*/ 30 w 44"/>
                  <a:gd name="T39" fmla="*/ 2 h 44"/>
                  <a:gd name="T40" fmla="*/ 22 w 44"/>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44"/>
                  <a:gd name="T65" fmla="*/ 44 w 44"/>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44">
                    <a:moveTo>
                      <a:pt x="22" y="0"/>
                    </a:moveTo>
                    <a:lnTo>
                      <a:pt x="22" y="0"/>
                    </a:lnTo>
                    <a:lnTo>
                      <a:pt x="14" y="2"/>
                    </a:lnTo>
                    <a:lnTo>
                      <a:pt x="6" y="6"/>
                    </a:lnTo>
                    <a:lnTo>
                      <a:pt x="2" y="14"/>
                    </a:lnTo>
                    <a:lnTo>
                      <a:pt x="0" y="22"/>
                    </a:lnTo>
                    <a:lnTo>
                      <a:pt x="2" y="30"/>
                    </a:lnTo>
                    <a:lnTo>
                      <a:pt x="6" y="38"/>
                    </a:lnTo>
                    <a:lnTo>
                      <a:pt x="14" y="42"/>
                    </a:lnTo>
                    <a:lnTo>
                      <a:pt x="22" y="44"/>
                    </a:lnTo>
                    <a:lnTo>
                      <a:pt x="30" y="42"/>
                    </a:lnTo>
                    <a:lnTo>
                      <a:pt x="38" y="38"/>
                    </a:lnTo>
                    <a:lnTo>
                      <a:pt x="42" y="30"/>
                    </a:lnTo>
                    <a:lnTo>
                      <a:pt x="44" y="22"/>
                    </a:lnTo>
                    <a:lnTo>
                      <a:pt x="42" y="14"/>
                    </a:lnTo>
                    <a:lnTo>
                      <a:pt x="38" y="6"/>
                    </a:lnTo>
                    <a:lnTo>
                      <a:pt x="30" y="2"/>
                    </a:lnTo>
                    <a:lnTo>
                      <a:pt x="22" y="0"/>
                    </a:lnTo>
                    <a:close/>
                  </a:path>
                </a:pathLst>
              </a:custGeom>
              <a:solidFill>
                <a:srgbClr val="FFFFFF"/>
              </a:solidFill>
              <a:ln w="9525">
                <a:noFill/>
                <a:round/>
                <a:headEnd/>
                <a:tailEnd/>
              </a:ln>
            </p:spPr>
            <p:txBody>
              <a:bodyPr/>
              <a:lstStyle/>
              <a:p>
                <a:pPr eaLnBrk="1" hangingPunct="1"/>
                <a:endParaRPr lang="fa-IR" sz="1800"/>
              </a:p>
            </p:txBody>
          </p:sp>
          <p:sp>
            <p:nvSpPr>
              <p:cNvPr id="440" name="Freeform 311"/>
              <p:cNvSpPr>
                <a:spLocks/>
              </p:cNvSpPr>
              <p:nvPr/>
            </p:nvSpPr>
            <p:spPr bwMode="auto">
              <a:xfrm>
                <a:off x="2786" y="2750"/>
                <a:ext cx="44" cy="44"/>
              </a:xfrm>
              <a:custGeom>
                <a:avLst/>
                <a:gdLst>
                  <a:gd name="T0" fmla="*/ 22 w 44"/>
                  <a:gd name="T1" fmla="*/ 0 h 44"/>
                  <a:gd name="T2" fmla="*/ 22 w 44"/>
                  <a:gd name="T3" fmla="*/ 0 h 44"/>
                  <a:gd name="T4" fmla="*/ 14 w 44"/>
                  <a:gd name="T5" fmla="*/ 2 h 44"/>
                  <a:gd name="T6" fmla="*/ 6 w 44"/>
                  <a:gd name="T7" fmla="*/ 6 h 44"/>
                  <a:gd name="T8" fmla="*/ 2 w 44"/>
                  <a:gd name="T9" fmla="*/ 14 h 44"/>
                  <a:gd name="T10" fmla="*/ 0 w 44"/>
                  <a:gd name="T11" fmla="*/ 22 h 44"/>
                  <a:gd name="T12" fmla="*/ 0 w 44"/>
                  <a:gd name="T13" fmla="*/ 22 h 44"/>
                  <a:gd name="T14" fmla="*/ 2 w 44"/>
                  <a:gd name="T15" fmla="*/ 30 h 44"/>
                  <a:gd name="T16" fmla="*/ 6 w 44"/>
                  <a:gd name="T17" fmla="*/ 38 h 44"/>
                  <a:gd name="T18" fmla="*/ 14 w 44"/>
                  <a:gd name="T19" fmla="*/ 42 h 44"/>
                  <a:gd name="T20" fmla="*/ 22 w 44"/>
                  <a:gd name="T21" fmla="*/ 44 h 44"/>
                  <a:gd name="T22" fmla="*/ 22 w 44"/>
                  <a:gd name="T23" fmla="*/ 44 h 44"/>
                  <a:gd name="T24" fmla="*/ 30 w 44"/>
                  <a:gd name="T25" fmla="*/ 42 h 44"/>
                  <a:gd name="T26" fmla="*/ 38 w 44"/>
                  <a:gd name="T27" fmla="*/ 38 h 44"/>
                  <a:gd name="T28" fmla="*/ 42 w 44"/>
                  <a:gd name="T29" fmla="*/ 30 h 44"/>
                  <a:gd name="T30" fmla="*/ 44 w 44"/>
                  <a:gd name="T31" fmla="*/ 22 h 44"/>
                  <a:gd name="T32" fmla="*/ 44 w 44"/>
                  <a:gd name="T33" fmla="*/ 22 h 44"/>
                  <a:gd name="T34" fmla="*/ 42 w 44"/>
                  <a:gd name="T35" fmla="*/ 14 h 44"/>
                  <a:gd name="T36" fmla="*/ 38 w 44"/>
                  <a:gd name="T37" fmla="*/ 6 h 44"/>
                  <a:gd name="T38" fmla="*/ 30 w 44"/>
                  <a:gd name="T39" fmla="*/ 2 h 44"/>
                  <a:gd name="T40" fmla="*/ 22 w 44"/>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44"/>
                  <a:gd name="T65" fmla="*/ 44 w 44"/>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44">
                    <a:moveTo>
                      <a:pt x="22" y="0"/>
                    </a:moveTo>
                    <a:lnTo>
                      <a:pt x="22" y="0"/>
                    </a:lnTo>
                    <a:lnTo>
                      <a:pt x="14" y="2"/>
                    </a:lnTo>
                    <a:lnTo>
                      <a:pt x="6" y="6"/>
                    </a:lnTo>
                    <a:lnTo>
                      <a:pt x="2" y="14"/>
                    </a:lnTo>
                    <a:lnTo>
                      <a:pt x="0" y="22"/>
                    </a:lnTo>
                    <a:lnTo>
                      <a:pt x="2" y="30"/>
                    </a:lnTo>
                    <a:lnTo>
                      <a:pt x="6" y="38"/>
                    </a:lnTo>
                    <a:lnTo>
                      <a:pt x="14" y="42"/>
                    </a:lnTo>
                    <a:lnTo>
                      <a:pt x="22" y="44"/>
                    </a:lnTo>
                    <a:lnTo>
                      <a:pt x="30" y="42"/>
                    </a:lnTo>
                    <a:lnTo>
                      <a:pt x="38" y="38"/>
                    </a:lnTo>
                    <a:lnTo>
                      <a:pt x="42" y="30"/>
                    </a:lnTo>
                    <a:lnTo>
                      <a:pt x="44" y="22"/>
                    </a:lnTo>
                    <a:lnTo>
                      <a:pt x="42" y="14"/>
                    </a:lnTo>
                    <a:lnTo>
                      <a:pt x="38" y="6"/>
                    </a:lnTo>
                    <a:lnTo>
                      <a:pt x="30" y="2"/>
                    </a:lnTo>
                    <a:lnTo>
                      <a:pt x="22" y="0"/>
                    </a:lnTo>
                  </a:path>
                </a:pathLst>
              </a:custGeom>
              <a:noFill/>
              <a:ln w="4">
                <a:solidFill>
                  <a:srgbClr val="000000"/>
                </a:solidFill>
                <a:round/>
                <a:headEnd/>
                <a:tailEnd/>
              </a:ln>
            </p:spPr>
            <p:txBody>
              <a:bodyPr/>
              <a:lstStyle/>
              <a:p>
                <a:pPr eaLnBrk="1" hangingPunct="1"/>
                <a:endParaRPr lang="fa-IR" sz="1800"/>
              </a:p>
            </p:txBody>
          </p:sp>
          <p:sp>
            <p:nvSpPr>
              <p:cNvPr id="441" name="Line 312"/>
              <p:cNvSpPr>
                <a:spLocks noChangeShapeType="1"/>
              </p:cNvSpPr>
              <p:nvPr/>
            </p:nvSpPr>
            <p:spPr bwMode="auto">
              <a:xfrm>
                <a:off x="1944" y="2556"/>
                <a:ext cx="1" cy="216"/>
              </a:xfrm>
              <a:prstGeom prst="line">
                <a:avLst/>
              </a:prstGeom>
              <a:noFill/>
              <a:ln w="36">
                <a:solidFill>
                  <a:srgbClr val="000000"/>
                </a:solidFill>
                <a:round/>
                <a:headEnd/>
                <a:tailEnd/>
              </a:ln>
            </p:spPr>
            <p:txBody>
              <a:bodyPr/>
              <a:lstStyle/>
              <a:p>
                <a:endParaRPr lang="fa-IR"/>
              </a:p>
            </p:txBody>
          </p:sp>
          <p:sp>
            <p:nvSpPr>
              <p:cNvPr id="442" name="Freeform 313"/>
              <p:cNvSpPr>
                <a:spLocks/>
              </p:cNvSpPr>
              <p:nvPr/>
            </p:nvSpPr>
            <p:spPr bwMode="auto">
              <a:xfrm>
                <a:off x="1922" y="2750"/>
                <a:ext cx="44" cy="44"/>
              </a:xfrm>
              <a:custGeom>
                <a:avLst/>
                <a:gdLst>
                  <a:gd name="T0" fmla="*/ 22 w 44"/>
                  <a:gd name="T1" fmla="*/ 0 h 44"/>
                  <a:gd name="T2" fmla="*/ 22 w 44"/>
                  <a:gd name="T3" fmla="*/ 0 h 44"/>
                  <a:gd name="T4" fmla="*/ 14 w 44"/>
                  <a:gd name="T5" fmla="*/ 2 h 44"/>
                  <a:gd name="T6" fmla="*/ 6 w 44"/>
                  <a:gd name="T7" fmla="*/ 6 h 44"/>
                  <a:gd name="T8" fmla="*/ 2 w 44"/>
                  <a:gd name="T9" fmla="*/ 14 h 44"/>
                  <a:gd name="T10" fmla="*/ 0 w 44"/>
                  <a:gd name="T11" fmla="*/ 22 h 44"/>
                  <a:gd name="T12" fmla="*/ 0 w 44"/>
                  <a:gd name="T13" fmla="*/ 22 h 44"/>
                  <a:gd name="T14" fmla="*/ 2 w 44"/>
                  <a:gd name="T15" fmla="*/ 30 h 44"/>
                  <a:gd name="T16" fmla="*/ 6 w 44"/>
                  <a:gd name="T17" fmla="*/ 38 h 44"/>
                  <a:gd name="T18" fmla="*/ 14 w 44"/>
                  <a:gd name="T19" fmla="*/ 42 h 44"/>
                  <a:gd name="T20" fmla="*/ 22 w 44"/>
                  <a:gd name="T21" fmla="*/ 44 h 44"/>
                  <a:gd name="T22" fmla="*/ 22 w 44"/>
                  <a:gd name="T23" fmla="*/ 44 h 44"/>
                  <a:gd name="T24" fmla="*/ 30 w 44"/>
                  <a:gd name="T25" fmla="*/ 42 h 44"/>
                  <a:gd name="T26" fmla="*/ 38 w 44"/>
                  <a:gd name="T27" fmla="*/ 38 h 44"/>
                  <a:gd name="T28" fmla="*/ 42 w 44"/>
                  <a:gd name="T29" fmla="*/ 30 h 44"/>
                  <a:gd name="T30" fmla="*/ 44 w 44"/>
                  <a:gd name="T31" fmla="*/ 22 h 44"/>
                  <a:gd name="T32" fmla="*/ 44 w 44"/>
                  <a:gd name="T33" fmla="*/ 22 h 44"/>
                  <a:gd name="T34" fmla="*/ 42 w 44"/>
                  <a:gd name="T35" fmla="*/ 14 h 44"/>
                  <a:gd name="T36" fmla="*/ 38 w 44"/>
                  <a:gd name="T37" fmla="*/ 6 h 44"/>
                  <a:gd name="T38" fmla="*/ 30 w 44"/>
                  <a:gd name="T39" fmla="*/ 2 h 44"/>
                  <a:gd name="T40" fmla="*/ 22 w 44"/>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44"/>
                  <a:gd name="T65" fmla="*/ 44 w 44"/>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44">
                    <a:moveTo>
                      <a:pt x="22" y="0"/>
                    </a:moveTo>
                    <a:lnTo>
                      <a:pt x="22" y="0"/>
                    </a:lnTo>
                    <a:lnTo>
                      <a:pt x="14" y="2"/>
                    </a:lnTo>
                    <a:lnTo>
                      <a:pt x="6" y="6"/>
                    </a:lnTo>
                    <a:lnTo>
                      <a:pt x="2" y="14"/>
                    </a:lnTo>
                    <a:lnTo>
                      <a:pt x="0" y="22"/>
                    </a:lnTo>
                    <a:lnTo>
                      <a:pt x="2" y="30"/>
                    </a:lnTo>
                    <a:lnTo>
                      <a:pt x="6" y="38"/>
                    </a:lnTo>
                    <a:lnTo>
                      <a:pt x="14" y="42"/>
                    </a:lnTo>
                    <a:lnTo>
                      <a:pt x="22" y="44"/>
                    </a:lnTo>
                    <a:lnTo>
                      <a:pt x="30" y="42"/>
                    </a:lnTo>
                    <a:lnTo>
                      <a:pt x="38" y="38"/>
                    </a:lnTo>
                    <a:lnTo>
                      <a:pt x="42" y="30"/>
                    </a:lnTo>
                    <a:lnTo>
                      <a:pt x="44" y="22"/>
                    </a:lnTo>
                    <a:lnTo>
                      <a:pt x="42" y="14"/>
                    </a:lnTo>
                    <a:lnTo>
                      <a:pt x="38" y="6"/>
                    </a:lnTo>
                    <a:lnTo>
                      <a:pt x="30" y="2"/>
                    </a:lnTo>
                    <a:lnTo>
                      <a:pt x="22" y="0"/>
                    </a:lnTo>
                    <a:close/>
                  </a:path>
                </a:pathLst>
              </a:custGeom>
              <a:solidFill>
                <a:srgbClr val="FFFFFF"/>
              </a:solidFill>
              <a:ln w="9525">
                <a:noFill/>
                <a:round/>
                <a:headEnd/>
                <a:tailEnd/>
              </a:ln>
            </p:spPr>
            <p:txBody>
              <a:bodyPr/>
              <a:lstStyle/>
              <a:p>
                <a:pPr eaLnBrk="1" hangingPunct="1"/>
                <a:endParaRPr lang="fa-IR" sz="1800"/>
              </a:p>
            </p:txBody>
          </p:sp>
          <p:sp>
            <p:nvSpPr>
              <p:cNvPr id="443" name="Freeform 314"/>
              <p:cNvSpPr>
                <a:spLocks/>
              </p:cNvSpPr>
              <p:nvPr/>
            </p:nvSpPr>
            <p:spPr bwMode="auto">
              <a:xfrm>
                <a:off x="1922" y="2750"/>
                <a:ext cx="44" cy="44"/>
              </a:xfrm>
              <a:custGeom>
                <a:avLst/>
                <a:gdLst>
                  <a:gd name="T0" fmla="*/ 22 w 44"/>
                  <a:gd name="T1" fmla="*/ 0 h 44"/>
                  <a:gd name="T2" fmla="*/ 22 w 44"/>
                  <a:gd name="T3" fmla="*/ 0 h 44"/>
                  <a:gd name="T4" fmla="*/ 14 w 44"/>
                  <a:gd name="T5" fmla="*/ 2 h 44"/>
                  <a:gd name="T6" fmla="*/ 6 w 44"/>
                  <a:gd name="T7" fmla="*/ 6 h 44"/>
                  <a:gd name="T8" fmla="*/ 2 w 44"/>
                  <a:gd name="T9" fmla="*/ 14 h 44"/>
                  <a:gd name="T10" fmla="*/ 0 w 44"/>
                  <a:gd name="T11" fmla="*/ 22 h 44"/>
                  <a:gd name="T12" fmla="*/ 0 w 44"/>
                  <a:gd name="T13" fmla="*/ 22 h 44"/>
                  <a:gd name="T14" fmla="*/ 2 w 44"/>
                  <a:gd name="T15" fmla="*/ 30 h 44"/>
                  <a:gd name="T16" fmla="*/ 6 w 44"/>
                  <a:gd name="T17" fmla="*/ 38 h 44"/>
                  <a:gd name="T18" fmla="*/ 14 w 44"/>
                  <a:gd name="T19" fmla="*/ 42 h 44"/>
                  <a:gd name="T20" fmla="*/ 22 w 44"/>
                  <a:gd name="T21" fmla="*/ 44 h 44"/>
                  <a:gd name="T22" fmla="*/ 22 w 44"/>
                  <a:gd name="T23" fmla="*/ 44 h 44"/>
                  <a:gd name="T24" fmla="*/ 30 w 44"/>
                  <a:gd name="T25" fmla="*/ 42 h 44"/>
                  <a:gd name="T26" fmla="*/ 38 w 44"/>
                  <a:gd name="T27" fmla="*/ 38 h 44"/>
                  <a:gd name="T28" fmla="*/ 42 w 44"/>
                  <a:gd name="T29" fmla="*/ 30 h 44"/>
                  <a:gd name="T30" fmla="*/ 44 w 44"/>
                  <a:gd name="T31" fmla="*/ 22 h 44"/>
                  <a:gd name="T32" fmla="*/ 44 w 44"/>
                  <a:gd name="T33" fmla="*/ 22 h 44"/>
                  <a:gd name="T34" fmla="*/ 42 w 44"/>
                  <a:gd name="T35" fmla="*/ 14 h 44"/>
                  <a:gd name="T36" fmla="*/ 38 w 44"/>
                  <a:gd name="T37" fmla="*/ 6 h 44"/>
                  <a:gd name="T38" fmla="*/ 30 w 44"/>
                  <a:gd name="T39" fmla="*/ 2 h 44"/>
                  <a:gd name="T40" fmla="*/ 22 w 44"/>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44"/>
                  <a:gd name="T65" fmla="*/ 44 w 44"/>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44">
                    <a:moveTo>
                      <a:pt x="22" y="0"/>
                    </a:moveTo>
                    <a:lnTo>
                      <a:pt x="22" y="0"/>
                    </a:lnTo>
                    <a:lnTo>
                      <a:pt x="14" y="2"/>
                    </a:lnTo>
                    <a:lnTo>
                      <a:pt x="6" y="6"/>
                    </a:lnTo>
                    <a:lnTo>
                      <a:pt x="2" y="14"/>
                    </a:lnTo>
                    <a:lnTo>
                      <a:pt x="0" y="22"/>
                    </a:lnTo>
                    <a:lnTo>
                      <a:pt x="2" y="30"/>
                    </a:lnTo>
                    <a:lnTo>
                      <a:pt x="6" y="38"/>
                    </a:lnTo>
                    <a:lnTo>
                      <a:pt x="14" y="42"/>
                    </a:lnTo>
                    <a:lnTo>
                      <a:pt x="22" y="44"/>
                    </a:lnTo>
                    <a:lnTo>
                      <a:pt x="30" y="42"/>
                    </a:lnTo>
                    <a:lnTo>
                      <a:pt x="38" y="38"/>
                    </a:lnTo>
                    <a:lnTo>
                      <a:pt x="42" y="30"/>
                    </a:lnTo>
                    <a:lnTo>
                      <a:pt x="44" y="22"/>
                    </a:lnTo>
                    <a:lnTo>
                      <a:pt x="42" y="14"/>
                    </a:lnTo>
                    <a:lnTo>
                      <a:pt x="38" y="6"/>
                    </a:lnTo>
                    <a:lnTo>
                      <a:pt x="30" y="2"/>
                    </a:lnTo>
                    <a:lnTo>
                      <a:pt x="22" y="0"/>
                    </a:lnTo>
                  </a:path>
                </a:pathLst>
              </a:custGeom>
              <a:noFill/>
              <a:ln w="4">
                <a:solidFill>
                  <a:srgbClr val="000000"/>
                </a:solidFill>
                <a:round/>
                <a:headEnd/>
                <a:tailEnd/>
              </a:ln>
            </p:spPr>
            <p:txBody>
              <a:bodyPr/>
              <a:lstStyle/>
              <a:p>
                <a:pPr eaLnBrk="1" hangingPunct="1"/>
                <a:endParaRPr lang="fa-IR" sz="1800"/>
              </a:p>
            </p:txBody>
          </p:sp>
          <p:sp>
            <p:nvSpPr>
              <p:cNvPr id="444" name="Rectangle 315"/>
              <p:cNvSpPr>
                <a:spLocks noChangeArrowheads="1"/>
              </p:cNvSpPr>
              <p:nvPr/>
            </p:nvSpPr>
            <p:spPr bwMode="auto">
              <a:xfrm>
                <a:off x="3096" y="2340"/>
                <a:ext cx="288" cy="288"/>
              </a:xfrm>
              <a:prstGeom prst="rect">
                <a:avLst/>
              </a:prstGeom>
              <a:solidFill>
                <a:srgbClr val="FFCCFF"/>
              </a:solidFill>
              <a:ln w="4">
                <a:solidFill>
                  <a:srgbClr val="000000"/>
                </a:solidFill>
                <a:miter lim="800000"/>
                <a:headEnd/>
                <a:tailEnd/>
              </a:ln>
            </p:spPr>
            <p:txBody>
              <a:bodyPr/>
              <a:lstStyle/>
              <a:p>
                <a:pPr eaLnBrk="1" hangingPunct="1"/>
                <a:endParaRPr lang="fa-IR" sz="1800"/>
              </a:p>
            </p:txBody>
          </p:sp>
          <p:sp>
            <p:nvSpPr>
              <p:cNvPr id="445" name="Freeform 316"/>
              <p:cNvSpPr>
                <a:spLocks noEditPoints="1"/>
              </p:cNvSpPr>
              <p:nvPr/>
            </p:nvSpPr>
            <p:spPr bwMode="auto">
              <a:xfrm>
                <a:off x="3200" y="2434"/>
                <a:ext cx="84" cy="102"/>
              </a:xfrm>
              <a:custGeom>
                <a:avLst/>
                <a:gdLst>
                  <a:gd name="T0" fmla="*/ 0 w 84"/>
                  <a:gd name="T1" fmla="*/ 102 h 102"/>
                  <a:gd name="T2" fmla="*/ 40 w 84"/>
                  <a:gd name="T3" fmla="*/ 102 h 102"/>
                  <a:gd name="T4" fmla="*/ 40 w 84"/>
                  <a:gd name="T5" fmla="*/ 102 h 102"/>
                  <a:gd name="T6" fmla="*/ 52 w 84"/>
                  <a:gd name="T7" fmla="*/ 102 h 102"/>
                  <a:gd name="T8" fmla="*/ 62 w 84"/>
                  <a:gd name="T9" fmla="*/ 98 h 102"/>
                  <a:gd name="T10" fmla="*/ 70 w 84"/>
                  <a:gd name="T11" fmla="*/ 92 h 102"/>
                  <a:gd name="T12" fmla="*/ 76 w 84"/>
                  <a:gd name="T13" fmla="*/ 84 h 102"/>
                  <a:gd name="T14" fmla="*/ 80 w 84"/>
                  <a:gd name="T15" fmla="*/ 76 h 102"/>
                  <a:gd name="T16" fmla="*/ 82 w 84"/>
                  <a:gd name="T17" fmla="*/ 68 h 102"/>
                  <a:gd name="T18" fmla="*/ 84 w 84"/>
                  <a:gd name="T19" fmla="*/ 50 h 102"/>
                  <a:gd name="T20" fmla="*/ 84 w 84"/>
                  <a:gd name="T21" fmla="*/ 50 h 102"/>
                  <a:gd name="T22" fmla="*/ 84 w 84"/>
                  <a:gd name="T23" fmla="*/ 38 h 102"/>
                  <a:gd name="T24" fmla="*/ 82 w 84"/>
                  <a:gd name="T25" fmla="*/ 30 h 102"/>
                  <a:gd name="T26" fmla="*/ 78 w 84"/>
                  <a:gd name="T27" fmla="*/ 20 h 102"/>
                  <a:gd name="T28" fmla="*/ 74 w 84"/>
                  <a:gd name="T29" fmla="*/ 14 h 102"/>
                  <a:gd name="T30" fmla="*/ 68 w 84"/>
                  <a:gd name="T31" fmla="*/ 8 h 102"/>
                  <a:gd name="T32" fmla="*/ 60 w 84"/>
                  <a:gd name="T33" fmla="*/ 4 h 102"/>
                  <a:gd name="T34" fmla="*/ 52 w 84"/>
                  <a:gd name="T35" fmla="*/ 0 h 102"/>
                  <a:gd name="T36" fmla="*/ 42 w 84"/>
                  <a:gd name="T37" fmla="*/ 0 h 102"/>
                  <a:gd name="T38" fmla="*/ 0 w 84"/>
                  <a:gd name="T39" fmla="*/ 0 h 102"/>
                  <a:gd name="T40" fmla="*/ 0 w 84"/>
                  <a:gd name="T41" fmla="*/ 102 h 102"/>
                  <a:gd name="T42" fmla="*/ 14 w 84"/>
                  <a:gd name="T43" fmla="*/ 12 h 102"/>
                  <a:gd name="T44" fmla="*/ 40 w 84"/>
                  <a:gd name="T45" fmla="*/ 12 h 102"/>
                  <a:gd name="T46" fmla="*/ 40 w 84"/>
                  <a:gd name="T47" fmla="*/ 12 h 102"/>
                  <a:gd name="T48" fmla="*/ 46 w 84"/>
                  <a:gd name="T49" fmla="*/ 12 h 102"/>
                  <a:gd name="T50" fmla="*/ 52 w 84"/>
                  <a:gd name="T51" fmla="*/ 14 h 102"/>
                  <a:gd name="T52" fmla="*/ 58 w 84"/>
                  <a:gd name="T53" fmla="*/ 16 h 102"/>
                  <a:gd name="T54" fmla="*/ 62 w 84"/>
                  <a:gd name="T55" fmla="*/ 22 h 102"/>
                  <a:gd name="T56" fmla="*/ 66 w 84"/>
                  <a:gd name="T57" fmla="*/ 26 h 102"/>
                  <a:gd name="T58" fmla="*/ 68 w 84"/>
                  <a:gd name="T59" fmla="*/ 34 h 102"/>
                  <a:gd name="T60" fmla="*/ 70 w 84"/>
                  <a:gd name="T61" fmla="*/ 42 h 102"/>
                  <a:gd name="T62" fmla="*/ 70 w 84"/>
                  <a:gd name="T63" fmla="*/ 50 h 102"/>
                  <a:gd name="T64" fmla="*/ 70 w 84"/>
                  <a:gd name="T65" fmla="*/ 50 h 102"/>
                  <a:gd name="T66" fmla="*/ 68 w 84"/>
                  <a:gd name="T67" fmla="*/ 68 h 102"/>
                  <a:gd name="T68" fmla="*/ 66 w 84"/>
                  <a:gd name="T69" fmla="*/ 74 h 102"/>
                  <a:gd name="T70" fmla="*/ 62 w 84"/>
                  <a:gd name="T71" fmla="*/ 80 h 102"/>
                  <a:gd name="T72" fmla="*/ 58 w 84"/>
                  <a:gd name="T73" fmla="*/ 84 h 102"/>
                  <a:gd name="T74" fmla="*/ 54 w 84"/>
                  <a:gd name="T75" fmla="*/ 88 h 102"/>
                  <a:gd name="T76" fmla="*/ 48 w 84"/>
                  <a:gd name="T77" fmla="*/ 90 h 102"/>
                  <a:gd name="T78" fmla="*/ 40 w 84"/>
                  <a:gd name="T79" fmla="*/ 90 h 102"/>
                  <a:gd name="T80" fmla="*/ 14 w 84"/>
                  <a:gd name="T81" fmla="*/ 90 h 102"/>
                  <a:gd name="T82" fmla="*/ 14 w 84"/>
                  <a:gd name="T83" fmla="*/ 12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
                  <a:gd name="T127" fmla="*/ 0 h 102"/>
                  <a:gd name="T128" fmla="*/ 84 w 84"/>
                  <a:gd name="T129" fmla="*/ 102 h 1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4" h="102">
                    <a:moveTo>
                      <a:pt x="0" y="102"/>
                    </a:moveTo>
                    <a:lnTo>
                      <a:pt x="40" y="102"/>
                    </a:lnTo>
                    <a:lnTo>
                      <a:pt x="52" y="102"/>
                    </a:lnTo>
                    <a:lnTo>
                      <a:pt x="62" y="98"/>
                    </a:lnTo>
                    <a:lnTo>
                      <a:pt x="70" y="92"/>
                    </a:lnTo>
                    <a:lnTo>
                      <a:pt x="76" y="84"/>
                    </a:lnTo>
                    <a:lnTo>
                      <a:pt x="80" y="76"/>
                    </a:lnTo>
                    <a:lnTo>
                      <a:pt x="82" y="68"/>
                    </a:lnTo>
                    <a:lnTo>
                      <a:pt x="84" y="50"/>
                    </a:lnTo>
                    <a:lnTo>
                      <a:pt x="84" y="38"/>
                    </a:lnTo>
                    <a:lnTo>
                      <a:pt x="82" y="30"/>
                    </a:lnTo>
                    <a:lnTo>
                      <a:pt x="78" y="20"/>
                    </a:lnTo>
                    <a:lnTo>
                      <a:pt x="74" y="14"/>
                    </a:lnTo>
                    <a:lnTo>
                      <a:pt x="68" y="8"/>
                    </a:lnTo>
                    <a:lnTo>
                      <a:pt x="60" y="4"/>
                    </a:lnTo>
                    <a:lnTo>
                      <a:pt x="52" y="0"/>
                    </a:lnTo>
                    <a:lnTo>
                      <a:pt x="42" y="0"/>
                    </a:lnTo>
                    <a:lnTo>
                      <a:pt x="0" y="0"/>
                    </a:lnTo>
                    <a:lnTo>
                      <a:pt x="0" y="102"/>
                    </a:lnTo>
                    <a:close/>
                    <a:moveTo>
                      <a:pt x="14" y="12"/>
                    </a:moveTo>
                    <a:lnTo>
                      <a:pt x="40" y="12"/>
                    </a:lnTo>
                    <a:lnTo>
                      <a:pt x="46" y="12"/>
                    </a:lnTo>
                    <a:lnTo>
                      <a:pt x="52" y="14"/>
                    </a:lnTo>
                    <a:lnTo>
                      <a:pt x="58" y="16"/>
                    </a:lnTo>
                    <a:lnTo>
                      <a:pt x="62" y="22"/>
                    </a:lnTo>
                    <a:lnTo>
                      <a:pt x="66" y="26"/>
                    </a:lnTo>
                    <a:lnTo>
                      <a:pt x="68" y="34"/>
                    </a:lnTo>
                    <a:lnTo>
                      <a:pt x="70" y="42"/>
                    </a:lnTo>
                    <a:lnTo>
                      <a:pt x="70" y="50"/>
                    </a:lnTo>
                    <a:lnTo>
                      <a:pt x="68" y="68"/>
                    </a:lnTo>
                    <a:lnTo>
                      <a:pt x="66" y="74"/>
                    </a:lnTo>
                    <a:lnTo>
                      <a:pt x="62" y="80"/>
                    </a:lnTo>
                    <a:lnTo>
                      <a:pt x="58" y="84"/>
                    </a:lnTo>
                    <a:lnTo>
                      <a:pt x="54" y="88"/>
                    </a:lnTo>
                    <a:lnTo>
                      <a:pt x="48" y="90"/>
                    </a:lnTo>
                    <a:lnTo>
                      <a:pt x="40" y="90"/>
                    </a:lnTo>
                    <a:lnTo>
                      <a:pt x="14" y="90"/>
                    </a:lnTo>
                    <a:lnTo>
                      <a:pt x="14" y="12"/>
                    </a:lnTo>
                    <a:close/>
                  </a:path>
                </a:pathLst>
              </a:custGeom>
              <a:solidFill>
                <a:srgbClr val="000000"/>
              </a:solidFill>
              <a:ln w="9525">
                <a:noFill/>
                <a:round/>
                <a:headEnd/>
                <a:tailEnd/>
              </a:ln>
            </p:spPr>
            <p:txBody>
              <a:bodyPr/>
              <a:lstStyle/>
              <a:p>
                <a:pPr eaLnBrk="1" hangingPunct="1"/>
                <a:endParaRPr lang="fa-IR" sz="1800"/>
              </a:p>
            </p:txBody>
          </p:sp>
          <p:sp>
            <p:nvSpPr>
              <p:cNvPr id="446" name="Rectangle 317"/>
              <p:cNvSpPr>
                <a:spLocks noChangeArrowheads="1"/>
              </p:cNvSpPr>
              <p:nvPr/>
            </p:nvSpPr>
            <p:spPr bwMode="auto">
              <a:xfrm>
                <a:off x="3528" y="2340"/>
                <a:ext cx="288" cy="288"/>
              </a:xfrm>
              <a:prstGeom prst="rect">
                <a:avLst/>
              </a:prstGeom>
              <a:solidFill>
                <a:srgbClr val="FFCCFF"/>
              </a:solidFill>
              <a:ln w="4">
                <a:solidFill>
                  <a:srgbClr val="000000"/>
                </a:solidFill>
                <a:miter lim="800000"/>
                <a:headEnd/>
                <a:tailEnd/>
              </a:ln>
            </p:spPr>
            <p:txBody>
              <a:bodyPr/>
              <a:lstStyle/>
              <a:p>
                <a:pPr eaLnBrk="1" hangingPunct="1"/>
                <a:endParaRPr lang="fa-IR" sz="1800"/>
              </a:p>
            </p:txBody>
          </p:sp>
          <p:sp>
            <p:nvSpPr>
              <p:cNvPr id="447" name="Freeform 318"/>
              <p:cNvSpPr>
                <a:spLocks noEditPoints="1"/>
              </p:cNvSpPr>
              <p:nvPr/>
            </p:nvSpPr>
            <p:spPr bwMode="auto">
              <a:xfrm>
                <a:off x="3632" y="2434"/>
                <a:ext cx="84" cy="102"/>
              </a:xfrm>
              <a:custGeom>
                <a:avLst/>
                <a:gdLst>
                  <a:gd name="T0" fmla="*/ 0 w 84"/>
                  <a:gd name="T1" fmla="*/ 102 h 102"/>
                  <a:gd name="T2" fmla="*/ 40 w 84"/>
                  <a:gd name="T3" fmla="*/ 102 h 102"/>
                  <a:gd name="T4" fmla="*/ 40 w 84"/>
                  <a:gd name="T5" fmla="*/ 102 h 102"/>
                  <a:gd name="T6" fmla="*/ 52 w 84"/>
                  <a:gd name="T7" fmla="*/ 102 h 102"/>
                  <a:gd name="T8" fmla="*/ 62 w 84"/>
                  <a:gd name="T9" fmla="*/ 98 h 102"/>
                  <a:gd name="T10" fmla="*/ 70 w 84"/>
                  <a:gd name="T11" fmla="*/ 92 h 102"/>
                  <a:gd name="T12" fmla="*/ 76 w 84"/>
                  <a:gd name="T13" fmla="*/ 84 h 102"/>
                  <a:gd name="T14" fmla="*/ 80 w 84"/>
                  <a:gd name="T15" fmla="*/ 76 h 102"/>
                  <a:gd name="T16" fmla="*/ 82 w 84"/>
                  <a:gd name="T17" fmla="*/ 68 h 102"/>
                  <a:gd name="T18" fmla="*/ 84 w 84"/>
                  <a:gd name="T19" fmla="*/ 50 h 102"/>
                  <a:gd name="T20" fmla="*/ 84 w 84"/>
                  <a:gd name="T21" fmla="*/ 50 h 102"/>
                  <a:gd name="T22" fmla="*/ 84 w 84"/>
                  <a:gd name="T23" fmla="*/ 38 h 102"/>
                  <a:gd name="T24" fmla="*/ 82 w 84"/>
                  <a:gd name="T25" fmla="*/ 30 h 102"/>
                  <a:gd name="T26" fmla="*/ 78 w 84"/>
                  <a:gd name="T27" fmla="*/ 20 h 102"/>
                  <a:gd name="T28" fmla="*/ 74 w 84"/>
                  <a:gd name="T29" fmla="*/ 14 h 102"/>
                  <a:gd name="T30" fmla="*/ 68 w 84"/>
                  <a:gd name="T31" fmla="*/ 8 h 102"/>
                  <a:gd name="T32" fmla="*/ 60 w 84"/>
                  <a:gd name="T33" fmla="*/ 4 h 102"/>
                  <a:gd name="T34" fmla="*/ 52 w 84"/>
                  <a:gd name="T35" fmla="*/ 0 h 102"/>
                  <a:gd name="T36" fmla="*/ 42 w 84"/>
                  <a:gd name="T37" fmla="*/ 0 h 102"/>
                  <a:gd name="T38" fmla="*/ 0 w 84"/>
                  <a:gd name="T39" fmla="*/ 0 h 102"/>
                  <a:gd name="T40" fmla="*/ 0 w 84"/>
                  <a:gd name="T41" fmla="*/ 102 h 102"/>
                  <a:gd name="T42" fmla="*/ 14 w 84"/>
                  <a:gd name="T43" fmla="*/ 12 h 102"/>
                  <a:gd name="T44" fmla="*/ 40 w 84"/>
                  <a:gd name="T45" fmla="*/ 12 h 102"/>
                  <a:gd name="T46" fmla="*/ 40 w 84"/>
                  <a:gd name="T47" fmla="*/ 12 h 102"/>
                  <a:gd name="T48" fmla="*/ 46 w 84"/>
                  <a:gd name="T49" fmla="*/ 12 h 102"/>
                  <a:gd name="T50" fmla="*/ 52 w 84"/>
                  <a:gd name="T51" fmla="*/ 14 h 102"/>
                  <a:gd name="T52" fmla="*/ 58 w 84"/>
                  <a:gd name="T53" fmla="*/ 16 h 102"/>
                  <a:gd name="T54" fmla="*/ 62 w 84"/>
                  <a:gd name="T55" fmla="*/ 22 h 102"/>
                  <a:gd name="T56" fmla="*/ 66 w 84"/>
                  <a:gd name="T57" fmla="*/ 26 h 102"/>
                  <a:gd name="T58" fmla="*/ 68 w 84"/>
                  <a:gd name="T59" fmla="*/ 34 h 102"/>
                  <a:gd name="T60" fmla="*/ 70 w 84"/>
                  <a:gd name="T61" fmla="*/ 42 h 102"/>
                  <a:gd name="T62" fmla="*/ 70 w 84"/>
                  <a:gd name="T63" fmla="*/ 50 h 102"/>
                  <a:gd name="T64" fmla="*/ 70 w 84"/>
                  <a:gd name="T65" fmla="*/ 50 h 102"/>
                  <a:gd name="T66" fmla="*/ 68 w 84"/>
                  <a:gd name="T67" fmla="*/ 68 h 102"/>
                  <a:gd name="T68" fmla="*/ 66 w 84"/>
                  <a:gd name="T69" fmla="*/ 74 h 102"/>
                  <a:gd name="T70" fmla="*/ 62 w 84"/>
                  <a:gd name="T71" fmla="*/ 80 h 102"/>
                  <a:gd name="T72" fmla="*/ 58 w 84"/>
                  <a:gd name="T73" fmla="*/ 84 h 102"/>
                  <a:gd name="T74" fmla="*/ 54 w 84"/>
                  <a:gd name="T75" fmla="*/ 88 h 102"/>
                  <a:gd name="T76" fmla="*/ 48 w 84"/>
                  <a:gd name="T77" fmla="*/ 90 h 102"/>
                  <a:gd name="T78" fmla="*/ 40 w 84"/>
                  <a:gd name="T79" fmla="*/ 90 h 102"/>
                  <a:gd name="T80" fmla="*/ 14 w 84"/>
                  <a:gd name="T81" fmla="*/ 90 h 102"/>
                  <a:gd name="T82" fmla="*/ 14 w 84"/>
                  <a:gd name="T83" fmla="*/ 12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
                  <a:gd name="T127" fmla="*/ 0 h 102"/>
                  <a:gd name="T128" fmla="*/ 84 w 84"/>
                  <a:gd name="T129" fmla="*/ 102 h 1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4" h="102">
                    <a:moveTo>
                      <a:pt x="0" y="102"/>
                    </a:moveTo>
                    <a:lnTo>
                      <a:pt x="40" y="102"/>
                    </a:lnTo>
                    <a:lnTo>
                      <a:pt x="52" y="102"/>
                    </a:lnTo>
                    <a:lnTo>
                      <a:pt x="62" y="98"/>
                    </a:lnTo>
                    <a:lnTo>
                      <a:pt x="70" y="92"/>
                    </a:lnTo>
                    <a:lnTo>
                      <a:pt x="76" y="84"/>
                    </a:lnTo>
                    <a:lnTo>
                      <a:pt x="80" y="76"/>
                    </a:lnTo>
                    <a:lnTo>
                      <a:pt x="82" y="68"/>
                    </a:lnTo>
                    <a:lnTo>
                      <a:pt x="84" y="50"/>
                    </a:lnTo>
                    <a:lnTo>
                      <a:pt x="84" y="38"/>
                    </a:lnTo>
                    <a:lnTo>
                      <a:pt x="82" y="30"/>
                    </a:lnTo>
                    <a:lnTo>
                      <a:pt x="78" y="20"/>
                    </a:lnTo>
                    <a:lnTo>
                      <a:pt x="74" y="14"/>
                    </a:lnTo>
                    <a:lnTo>
                      <a:pt x="68" y="8"/>
                    </a:lnTo>
                    <a:lnTo>
                      <a:pt x="60" y="4"/>
                    </a:lnTo>
                    <a:lnTo>
                      <a:pt x="52" y="0"/>
                    </a:lnTo>
                    <a:lnTo>
                      <a:pt x="42" y="0"/>
                    </a:lnTo>
                    <a:lnTo>
                      <a:pt x="0" y="0"/>
                    </a:lnTo>
                    <a:lnTo>
                      <a:pt x="0" y="102"/>
                    </a:lnTo>
                    <a:close/>
                    <a:moveTo>
                      <a:pt x="14" y="12"/>
                    </a:moveTo>
                    <a:lnTo>
                      <a:pt x="40" y="12"/>
                    </a:lnTo>
                    <a:lnTo>
                      <a:pt x="46" y="12"/>
                    </a:lnTo>
                    <a:lnTo>
                      <a:pt x="52" y="14"/>
                    </a:lnTo>
                    <a:lnTo>
                      <a:pt x="58" y="16"/>
                    </a:lnTo>
                    <a:lnTo>
                      <a:pt x="62" y="22"/>
                    </a:lnTo>
                    <a:lnTo>
                      <a:pt x="66" y="26"/>
                    </a:lnTo>
                    <a:lnTo>
                      <a:pt x="68" y="34"/>
                    </a:lnTo>
                    <a:lnTo>
                      <a:pt x="70" y="42"/>
                    </a:lnTo>
                    <a:lnTo>
                      <a:pt x="70" y="50"/>
                    </a:lnTo>
                    <a:lnTo>
                      <a:pt x="68" y="68"/>
                    </a:lnTo>
                    <a:lnTo>
                      <a:pt x="66" y="74"/>
                    </a:lnTo>
                    <a:lnTo>
                      <a:pt x="62" y="80"/>
                    </a:lnTo>
                    <a:lnTo>
                      <a:pt x="58" y="84"/>
                    </a:lnTo>
                    <a:lnTo>
                      <a:pt x="54" y="88"/>
                    </a:lnTo>
                    <a:lnTo>
                      <a:pt x="48" y="90"/>
                    </a:lnTo>
                    <a:lnTo>
                      <a:pt x="40" y="90"/>
                    </a:lnTo>
                    <a:lnTo>
                      <a:pt x="14" y="90"/>
                    </a:lnTo>
                    <a:lnTo>
                      <a:pt x="14" y="12"/>
                    </a:lnTo>
                    <a:close/>
                  </a:path>
                </a:pathLst>
              </a:custGeom>
              <a:solidFill>
                <a:srgbClr val="000000"/>
              </a:solidFill>
              <a:ln w="9525">
                <a:noFill/>
                <a:round/>
                <a:headEnd/>
                <a:tailEnd/>
              </a:ln>
            </p:spPr>
            <p:txBody>
              <a:bodyPr/>
              <a:lstStyle/>
              <a:p>
                <a:pPr eaLnBrk="1" hangingPunct="1"/>
                <a:endParaRPr lang="fa-IR" sz="1800"/>
              </a:p>
            </p:txBody>
          </p:sp>
          <p:sp>
            <p:nvSpPr>
              <p:cNvPr id="448" name="Rectangle 319"/>
              <p:cNvSpPr>
                <a:spLocks noChangeArrowheads="1"/>
              </p:cNvSpPr>
              <p:nvPr/>
            </p:nvSpPr>
            <p:spPr bwMode="auto">
              <a:xfrm>
                <a:off x="3960" y="2340"/>
                <a:ext cx="288" cy="288"/>
              </a:xfrm>
              <a:prstGeom prst="rect">
                <a:avLst/>
              </a:prstGeom>
              <a:solidFill>
                <a:srgbClr val="FFCCFF"/>
              </a:solidFill>
              <a:ln w="4">
                <a:solidFill>
                  <a:srgbClr val="000000"/>
                </a:solidFill>
                <a:miter lim="800000"/>
                <a:headEnd/>
                <a:tailEnd/>
              </a:ln>
            </p:spPr>
            <p:txBody>
              <a:bodyPr/>
              <a:lstStyle/>
              <a:p>
                <a:pPr eaLnBrk="1" hangingPunct="1"/>
                <a:endParaRPr lang="fa-IR" sz="1800"/>
              </a:p>
            </p:txBody>
          </p:sp>
          <p:sp>
            <p:nvSpPr>
              <p:cNvPr id="449" name="Freeform 320"/>
              <p:cNvSpPr>
                <a:spLocks noEditPoints="1"/>
              </p:cNvSpPr>
              <p:nvPr/>
            </p:nvSpPr>
            <p:spPr bwMode="auto">
              <a:xfrm>
                <a:off x="4064" y="2434"/>
                <a:ext cx="84" cy="102"/>
              </a:xfrm>
              <a:custGeom>
                <a:avLst/>
                <a:gdLst>
                  <a:gd name="T0" fmla="*/ 0 w 84"/>
                  <a:gd name="T1" fmla="*/ 102 h 102"/>
                  <a:gd name="T2" fmla="*/ 40 w 84"/>
                  <a:gd name="T3" fmla="*/ 102 h 102"/>
                  <a:gd name="T4" fmla="*/ 40 w 84"/>
                  <a:gd name="T5" fmla="*/ 102 h 102"/>
                  <a:gd name="T6" fmla="*/ 52 w 84"/>
                  <a:gd name="T7" fmla="*/ 102 h 102"/>
                  <a:gd name="T8" fmla="*/ 62 w 84"/>
                  <a:gd name="T9" fmla="*/ 98 h 102"/>
                  <a:gd name="T10" fmla="*/ 70 w 84"/>
                  <a:gd name="T11" fmla="*/ 92 h 102"/>
                  <a:gd name="T12" fmla="*/ 76 w 84"/>
                  <a:gd name="T13" fmla="*/ 84 h 102"/>
                  <a:gd name="T14" fmla="*/ 80 w 84"/>
                  <a:gd name="T15" fmla="*/ 76 h 102"/>
                  <a:gd name="T16" fmla="*/ 82 w 84"/>
                  <a:gd name="T17" fmla="*/ 68 h 102"/>
                  <a:gd name="T18" fmla="*/ 84 w 84"/>
                  <a:gd name="T19" fmla="*/ 50 h 102"/>
                  <a:gd name="T20" fmla="*/ 84 w 84"/>
                  <a:gd name="T21" fmla="*/ 50 h 102"/>
                  <a:gd name="T22" fmla="*/ 84 w 84"/>
                  <a:gd name="T23" fmla="*/ 38 h 102"/>
                  <a:gd name="T24" fmla="*/ 82 w 84"/>
                  <a:gd name="T25" fmla="*/ 30 h 102"/>
                  <a:gd name="T26" fmla="*/ 78 w 84"/>
                  <a:gd name="T27" fmla="*/ 20 h 102"/>
                  <a:gd name="T28" fmla="*/ 74 w 84"/>
                  <a:gd name="T29" fmla="*/ 14 h 102"/>
                  <a:gd name="T30" fmla="*/ 68 w 84"/>
                  <a:gd name="T31" fmla="*/ 8 h 102"/>
                  <a:gd name="T32" fmla="*/ 60 w 84"/>
                  <a:gd name="T33" fmla="*/ 4 h 102"/>
                  <a:gd name="T34" fmla="*/ 52 w 84"/>
                  <a:gd name="T35" fmla="*/ 0 h 102"/>
                  <a:gd name="T36" fmla="*/ 42 w 84"/>
                  <a:gd name="T37" fmla="*/ 0 h 102"/>
                  <a:gd name="T38" fmla="*/ 0 w 84"/>
                  <a:gd name="T39" fmla="*/ 0 h 102"/>
                  <a:gd name="T40" fmla="*/ 0 w 84"/>
                  <a:gd name="T41" fmla="*/ 102 h 102"/>
                  <a:gd name="T42" fmla="*/ 14 w 84"/>
                  <a:gd name="T43" fmla="*/ 12 h 102"/>
                  <a:gd name="T44" fmla="*/ 40 w 84"/>
                  <a:gd name="T45" fmla="*/ 12 h 102"/>
                  <a:gd name="T46" fmla="*/ 40 w 84"/>
                  <a:gd name="T47" fmla="*/ 12 h 102"/>
                  <a:gd name="T48" fmla="*/ 46 w 84"/>
                  <a:gd name="T49" fmla="*/ 12 h 102"/>
                  <a:gd name="T50" fmla="*/ 52 w 84"/>
                  <a:gd name="T51" fmla="*/ 14 h 102"/>
                  <a:gd name="T52" fmla="*/ 58 w 84"/>
                  <a:gd name="T53" fmla="*/ 16 h 102"/>
                  <a:gd name="T54" fmla="*/ 62 w 84"/>
                  <a:gd name="T55" fmla="*/ 22 h 102"/>
                  <a:gd name="T56" fmla="*/ 66 w 84"/>
                  <a:gd name="T57" fmla="*/ 26 h 102"/>
                  <a:gd name="T58" fmla="*/ 68 w 84"/>
                  <a:gd name="T59" fmla="*/ 34 h 102"/>
                  <a:gd name="T60" fmla="*/ 70 w 84"/>
                  <a:gd name="T61" fmla="*/ 42 h 102"/>
                  <a:gd name="T62" fmla="*/ 70 w 84"/>
                  <a:gd name="T63" fmla="*/ 50 h 102"/>
                  <a:gd name="T64" fmla="*/ 70 w 84"/>
                  <a:gd name="T65" fmla="*/ 50 h 102"/>
                  <a:gd name="T66" fmla="*/ 68 w 84"/>
                  <a:gd name="T67" fmla="*/ 68 h 102"/>
                  <a:gd name="T68" fmla="*/ 66 w 84"/>
                  <a:gd name="T69" fmla="*/ 74 h 102"/>
                  <a:gd name="T70" fmla="*/ 62 w 84"/>
                  <a:gd name="T71" fmla="*/ 80 h 102"/>
                  <a:gd name="T72" fmla="*/ 58 w 84"/>
                  <a:gd name="T73" fmla="*/ 84 h 102"/>
                  <a:gd name="T74" fmla="*/ 54 w 84"/>
                  <a:gd name="T75" fmla="*/ 88 h 102"/>
                  <a:gd name="T76" fmla="*/ 48 w 84"/>
                  <a:gd name="T77" fmla="*/ 90 h 102"/>
                  <a:gd name="T78" fmla="*/ 40 w 84"/>
                  <a:gd name="T79" fmla="*/ 90 h 102"/>
                  <a:gd name="T80" fmla="*/ 14 w 84"/>
                  <a:gd name="T81" fmla="*/ 90 h 102"/>
                  <a:gd name="T82" fmla="*/ 14 w 84"/>
                  <a:gd name="T83" fmla="*/ 12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
                  <a:gd name="T127" fmla="*/ 0 h 102"/>
                  <a:gd name="T128" fmla="*/ 84 w 84"/>
                  <a:gd name="T129" fmla="*/ 102 h 1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4" h="102">
                    <a:moveTo>
                      <a:pt x="0" y="102"/>
                    </a:moveTo>
                    <a:lnTo>
                      <a:pt x="40" y="102"/>
                    </a:lnTo>
                    <a:lnTo>
                      <a:pt x="52" y="102"/>
                    </a:lnTo>
                    <a:lnTo>
                      <a:pt x="62" y="98"/>
                    </a:lnTo>
                    <a:lnTo>
                      <a:pt x="70" y="92"/>
                    </a:lnTo>
                    <a:lnTo>
                      <a:pt x="76" y="84"/>
                    </a:lnTo>
                    <a:lnTo>
                      <a:pt x="80" y="76"/>
                    </a:lnTo>
                    <a:lnTo>
                      <a:pt x="82" y="68"/>
                    </a:lnTo>
                    <a:lnTo>
                      <a:pt x="84" y="50"/>
                    </a:lnTo>
                    <a:lnTo>
                      <a:pt x="84" y="38"/>
                    </a:lnTo>
                    <a:lnTo>
                      <a:pt x="82" y="30"/>
                    </a:lnTo>
                    <a:lnTo>
                      <a:pt x="78" y="20"/>
                    </a:lnTo>
                    <a:lnTo>
                      <a:pt x="74" y="14"/>
                    </a:lnTo>
                    <a:lnTo>
                      <a:pt x="68" y="8"/>
                    </a:lnTo>
                    <a:lnTo>
                      <a:pt x="60" y="4"/>
                    </a:lnTo>
                    <a:lnTo>
                      <a:pt x="52" y="0"/>
                    </a:lnTo>
                    <a:lnTo>
                      <a:pt x="42" y="0"/>
                    </a:lnTo>
                    <a:lnTo>
                      <a:pt x="0" y="0"/>
                    </a:lnTo>
                    <a:lnTo>
                      <a:pt x="0" y="102"/>
                    </a:lnTo>
                    <a:close/>
                    <a:moveTo>
                      <a:pt x="14" y="12"/>
                    </a:moveTo>
                    <a:lnTo>
                      <a:pt x="40" y="12"/>
                    </a:lnTo>
                    <a:lnTo>
                      <a:pt x="46" y="12"/>
                    </a:lnTo>
                    <a:lnTo>
                      <a:pt x="52" y="14"/>
                    </a:lnTo>
                    <a:lnTo>
                      <a:pt x="58" y="16"/>
                    </a:lnTo>
                    <a:lnTo>
                      <a:pt x="62" y="22"/>
                    </a:lnTo>
                    <a:lnTo>
                      <a:pt x="66" y="26"/>
                    </a:lnTo>
                    <a:lnTo>
                      <a:pt x="68" y="34"/>
                    </a:lnTo>
                    <a:lnTo>
                      <a:pt x="70" y="42"/>
                    </a:lnTo>
                    <a:lnTo>
                      <a:pt x="70" y="50"/>
                    </a:lnTo>
                    <a:lnTo>
                      <a:pt x="68" y="68"/>
                    </a:lnTo>
                    <a:lnTo>
                      <a:pt x="66" y="74"/>
                    </a:lnTo>
                    <a:lnTo>
                      <a:pt x="62" y="80"/>
                    </a:lnTo>
                    <a:lnTo>
                      <a:pt x="58" y="84"/>
                    </a:lnTo>
                    <a:lnTo>
                      <a:pt x="54" y="88"/>
                    </a:lnTo>
                    <a:lnTo>
                      <a:pt x="48" y="90"/>
                    </a:lnTo>
                    <a:lnTo>
                      <a:pt x="40" y="90"/>
                    </a:lnTo>
                    <a:lnTo>
                      <a:pt x="14" y="90"/>
                    </a:lnTo>
                    <a:lnTo>
                      <a:pt x="14" y="12"/>
                    </a:lnTo>
                    <a:close/>
                  </a:path>
                </a:pathLst>
              </a:custGeom>
              <a:solidFill>
                <a:srgbClr val="000000"/>
              </a:solidFill>
              <a:ln w="9525">
                <a:noFill/>
                <a:round/>
                <a:headEnd/>
                <a:tailEnd/>
              </a:ln>
            </p:spPr>
            <p:txBody>
              <a:bodyPr/>
              <a:lstStyle/>
              <a:p>
                <a:pPr eaLnBrk="1" hangingPunct="1"/>
                <a:endParaRPr lang="fa-IR" sz="1800"/>
              </a:p>
            </p:txBody>
          </p:sp>
          <p:sp>
            <p:nvSpPr>
              <p:cNvPr id="450" name="Rectangle 321"/>
              <p:cNvSpPr>
                <a:spLocks noChangeArrowheads="1"/>
              </p:cNvSpPr>
              <p:nvPr/>
            </p:nvSpPr>
            <p:spPr bwMode="auto">
              <a:xfrm>
                <a:off x="2664" y="2340"/>
                <a:ext cx="288" cy="288"/>
              </a:xfrm>
              <a:prstGeom prst="rect">
                <a:avLst/>
              </a:prstGeom>
              <a:solidFill>
                <a:srgbClr val="66FF66"/>
              </a:solidFill>
              <a:ln w="4">
                <a:solidFill>
                  <a:srgbClr val="000000"/>
                </a:solidFill>
                <a:miter lim="800000"/>
                <a:headEnd/>
                <a:tailEnd/>
              </a:ln>
            </p:spPr>
            <p:txBody>
              <a:bodyPr/>
              <a:lstStyle/>
              <a:p>
                <a:pPr eaLnBrk="1" hangingPunct="1"/>
                <a:endParaRPr lang="fa-IR" sz="1800"/>
              </a:p>
            </p:txBody>
          </p:sp>
          <p:sp>
            <p:nvSpPr>
              <p:cNvPr id="451" name="Freeform 322"/>
              <p:cNvSpPr>
                <a:spLocks/>
              </p:cNvSpPr>
              <p:nvPr/>
            </p:nvSpPr>
            <p:spPr bwMode="auto">
              <a:xfrm>
                <a:off x="2720" y="2434"/>
                <a:ext cx="82" cy="102"/>
              </a:xfrm>
              <a:custGeom>
                <a:avLst/>
                <a:gdLst>
                  <a:gd name="T0" fmla="*/ 68 w 82"/>
                  <a:gd name="T1" fmla="*/ 82 h 102"/>
                  <a:gd name="T2" fmla="*/ 68 w 82"/>
                  <a:gd name="T3" fmla="*/ 82 h 102"/>
                  <a:gd name="T4" fmla="*/ 16 w 82"/>
                  <a:gd name="T5" fmla="*/ 0 h 102"/>
                  <a:gd name="T6" fmla="*/ 0 w 82"/>
                  <a:gd name="T7" fmla="*/ 0 h 102"/>
                  <a:gd name="T8" fmla="*/ 0 w 82"/>
                  <a:gd name="T9" fmla="*/ 102 h 102"/>
                  <a:gd name="T10" fmla="*/ 12 w 82"/>
                  <a:gd name="T11" fmla="*/ 102 h 102"/>
                  <a:gd name="T12" fmla="*/ 12 w 82"/>
                  <a:gd name="T13" fmla="*/ 20 h 102"/>
                  <a:gd name="T14" fmla="*/ 12 w 82"/>
                  <a:gd name="T15" fmla="*/ 20 h 102"/>
                  <a:gd name="T16" fmla="*/ 66 w 82"/>
                  <a:gd name="T17" fmla="*/ 102 h 102"/>
                  <a:gd name="T18" fmla="*/ 82 w 82"/>
                  <a:gd name="T19" fmla="*/ 102 h 102"/>
                  <a:gd name="T20" fmla="*/ 82 w 82"/>
                  <a:gd name="T21" fmla="*/ 0 h 102"/>
                  <a:gd name="T22" fmla="*/ 68 w 82"/>
                  <a:gd name="T23" fmla="*/ 0 h 102"/>
                  <a:gd name="T24" fmla="*/ 68 w 82"/>
                  <a:gd name="T25" fmla="*/ 82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2"/>
                  <a:gd name="T40" fmla="*/ 0 h 102"/>
                  <a:gd name="T41" fmla="*/ 82 w 8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2" h="102">
                    <a:moveTo>
                      <a:pt x="68" y="82"/>
                    </a:moveTo>
                    <a:lnTo>
                      <a:pt x="68" y="82"/>
                    </a:lnTo>
                    <a:lnTo>
                      <a:pt x="16" y="0"/>
                    </a:lnTo>
                    <a:lnTo>
                      <a:pt x="0" y="0"/>
                    </a:lnTo>
                    <a:lnTo>
                      <a:pt x="0" y="102"/>
                    </a:lnTo>
                    <a:lnTo>
                      <a:pt x="12" y="102"/>
                    </a:lnTo>
                    <a:lnTo>
                      <a:pt x="12" y="20"/>
                    </a:lnTo>
                    <a:lnTo>
                      <a:pt x="66" y="102"/>
                    </a:lnTo>
                    <a:lnTo>
                      <a:pt x="82" y="102"/>
                    </a:lnTo>
                    <a:lnTo>
                      <a:pt x="82" y="0"/>
                    </a:lnTo>
                    <a:lnTo>
                      <a:pt x="68" y="0"/>
                    </a:lnTo>
                    <a:lnTo>
                      <a:pt x="68" y="82"/>
                    </a:lnTo>
                    <a:close/>
                  </a:path>
                </a:pathLst>
              </a:custGeom>
              <a:solidFill>
                <a:srgbClr val="000000"/>
              </a:solidFill>
              <a:ln w="9525">
                <a:noFill/>
                <a:round/>
                <a:headEnd/>
                <a:tailEnd/>
              </a:ln>
            </p:spPr>
            <p:txBody>
              <a:bodyPr/>
              <a:lstStyle/>
              <a:p>
                <a:pPr eaLnBrk="1" hangingPunct="1"/>
                <a:endParaRPr lang="fa-IR" sz="1800"/>
              </a:p>
            </p:txBody>
          </p:sp>
          <p:sp>
            <p:nvSpPr>
              <p:cNvPr id="452" name="Freeform 323"/>
              <p:cNvSpPr>
                <a:spLocks/>
              </p:cNvSpPr>
              <p:nvPr/>
            </p:nvSpPr>
            <p:spPr bwMode="auto">
              <a:xfrm>
                <a:off x="2818" y="2430"/>
                <a:ext cx="84" cy="110"/>
              </a:xfrm>
              <a:custGeom>
                <a:avLst/>
                <a:gdLst>
                  <a:gd name="T0" fmla="*/ 80 w 84"/>
                  <a:gd name="T1" fmla="*/ 34 h 110"/>
                  <a:gd name="T2" fmla="*/ 76 w 84"/>
                  <a:gd name="T3" fmla="*/ 18 h 110"/>
                  <a:gd name="T4" fmla="*/ 68 w 84"/>
                  <a:gd name="T5" fmla="*/ 8 h 110"/>
                  <a:gd name="T6" fmla="*/ 52 w 84"/>
                  <a:gd name="T7" fmla="*/ 2 h 110"/>
                  <a:gd name="T8" fmla="*/ 40 w 84"/>
                  <a:gd name="T9" fmla="*/ 0 h 110"/>
                  <a:gd name="T10" fmla="*/ 24 w 84"/>
                  <a:gd name="T11" fmla="*/ 4 h 110"/>
                  <a:gd name="T12" fmla="*/ 12 w 84"/>
                  <a:gd name="T13" fmla="*/ 10 h 110"/>
                  <a:gd name="T14" fmla="*/ 6 w 84"/>
                  <a:gd name="T15" fmla="*/ 20 h 110"/>
                  <a:gd name="T16" fmla="*/ 4 w 84"/>
                  <a:gd name="T17" fmla="*/ 32 h 110"/>
                  <a:gd name="T18" fmla="*/ 6 w 84"/>
                  <a:gd name="T19" fmla="*/ 44 h 110"/>
                  <a:gd name="T20" fmla="*/ 20 w 84"/>
                  <a:gd name="T21" fmla="*/ 56 h 110"/>
                  <a:gd name="T22" fmla="*/ 48 w 84"/>
                  <a:gd name="T23" fmla="*/ 62 h 110"/>
                  <a:gd name="T24" fmla="*/ 58 w 84"/>
                  <a:gd name="T25" fmla="*/ 64 h 110"/>
                  <a:gd name="T26" fmla="*/ 68 w 84"/>
                  <a:gd name="T27" fmla="*/ 74 h 110"/>
                  <a:gd name="T28" fmla="*/ 70 w 84"/>
                  <a:gd name="T29" fmla="*/ 80 h 110"/>
                  <a:gd name="T30" fmla="*/ 66 w 84"/>
                  <a:gd name="T31" fmla="*/ 90 h 110"/>
                  <a:gd name="T32" fmla="*/ 50 w 84"/>
                  <a:gd name="T33" fmla="*/ 96 h 110"/>
                  <a:gd name="T34" fmla="*/ 42 w 84"/>
                  <a:gd name="T35" fmla="*/ 98 h 110"/>
                  <a:gd name="T36" fmla="*/ 24 w 84"/>
                  <a:gd name="T37" fmla="*/ 92 h 110"/>
                  <a:gd name="T38" fmla="*/ 16 w 84"/>
                  <a:gd name="T39" fmla="*/ 86 h 110"/>
                  <a:gd name="T40" fmla="*/ 14 w 84"/>
                  <a:gd name="T41" fmla="*/ 74 h 110"/>
                  <a:gd name="T42" fmla="*/ 0 w 84"/>
                  <a:gd name="T43" fmla="*/ 74 h 110"/>
                  <a:gd name="T44" fmla="*/ 2 w 84"/>
                  <a:gd name="T45" fmla="*/ 88 h 110"/>
                  <a:gd name="T46" fmla="*/ 12 w 84"/>
                  <a:gd name="T47" fmla="*/ 100 h 110"/>
                  <a:gd name="T48" fmla="*/ 16 w 84"/>
                  <a:gd name="T49" fmla="*/ 102 h 110"/>
                  <a:gd name="T50" fmla="*/ 30 w 84"/>
                  <a:gd name="T51" fmla="*/ 108 h 110"/>
                  <a:gd name="T52" fmla="*/ 42 w 84"/>
                  <a:gd name="T53" fmla="*/ 110 h 110"/>
                  <a:gd name="T54" fmla="*/ 64 w 84"/>
                  <a:gd name="T55" fmla="*/ 106 h 110"/>
                  <a:gd name="T56" fmla="*/ 74 w 84"/>
                  <a:gd name="T57" fmla="*/ 98 h 110"/>
                  <a:gd name="T58" fmla="*/ 82 w 84"/>
                  <a:gd name="T59" fmla="*/ 86 h 110"/>
                  <a:gd name="T60" fmla="*/ 84 w 84"/>
                  <a:gd name="T61" fmla="*/ 78 h 110"/>
                  <a:gd name="T62" fmla="*/ 76 w 84"/>
                  <a:gd name="T63" fmla="*/ 60 h 110"/>
                  <a:gd name="T64" fmla="*/ 60 w 84"/>
                  <a:gd name="T65" fmla="*/ 50 h 110"/>
                  <a:gd name="T66" fmla="*/ 30 w 84"/>
                  <a:gd name="T67" fmla="*/ 44 h 110"/>
                  <a:gd name="T68" fmla="*/ 22 w 84"/>
                  <a:gd name="T69" fmla="*/ 40 h 110"/>
                  <a:gd name="T70" fmla="*/ 18 w 84"/>
                  <a:gd name="T71" fmla="*/ 30 h 110"/>
                  <a:gd name="T72" fmla="*/ 18 w 84"/>
                  <a:gd name="T73" fmla="*/ 26 h 110"/>
                  <a:gd name="T74" fmla="*/ 26 w 84"/>
                  <a:gd name="T75" fmla="*/ 16 h 110"/>
                  <a:gd name="T76" fmla="*/ 42 w 84"/>
                  <a:gd name="T77" fmla="*/ 12 h 110"/>
                  <a:gd name="T78" fmla="*/ 50 w 84"/>
                  <a:gd name="T79" fmla="*/ 14 h 110"/>
                  <a:gd name="T80" fmla="*/ 64 w 84"/>
                  <a:gd name="T81" fmla="*/ 24 h 110"/>
                  <a:gd name="T82" fmla="*/ 68 w 84"/>
                  <a:gd name="T83" fmla="*/ 34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
                  <a:gd name="T127" fmla="*/ 0 h 110"/>
                  <a:gd name="T128" fmla="*/ 84 w 84"/>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4" h="110">
                    <a:moveTo>
                      <a:pt x="80" y="34"/>
                    </a:moveTo>
                    <a:lnTo>
                      <a:pt x="80" y="34"/>
                    </a:lnTo>
                    <a:lnTo>
                      <a:pt x="78" y="24"/>
                    </a:lnTo>
                    <a:lnTo>
                      <a:pt x="76" y="18"/>
                    </a:lnTo>
                    <a:lnTo>
                      <a:pt x="74" y="12"/>
                    </a:lnTo>
                    <a:lnTo>
                      <a:pt x="68" y="8"/>
                    </a:lnTo>
                    <a:lnTo>
                      <a:pt x="62" y="4"/>
                    </a:lnTo>
                    <a:lnTo>
                      <a:pt x="52" y="2"/>
                    </a:lnTo>
                    <a:lnTo>
                      <a:pt x="40" y="0"/>
                    </a:lnTo>
                    <a:lnTo>
                      <a:pt x="32" y="2"/>
                    </a:lnTo>
                    <a:lnTo>
                      <a:pt x="24" y="4"/>
                    </a:lnTo>
                    <a:lnTo>
                      <a:pt x="18" y="6"/>
                    </a:lnTo>
                    <a:lnTo>
                      <a:pt x="12" y="10"/>
                    </a:lnTo>
                    <a:lnTo>
                      <a:pt x="10" y="16"/>
                    </a:lnTo>
                    <a:lnTo>
                      <a:pt x="6" y="20"/>
                    </a:lnTo>
                    <a:lnTo>
                      <a:pt x="4" y="32"/>
                    </a:lnTo>
                    <a:lnTo>
                      <a:pt x="6" y="38"/>
                    </a:lnTo>
                    <a:lnTo>
                      <a:pt x="6" y="44"/>
                    </a:lnTo>
                    <a:lnTo>
                      <a:pt x="12" y="50"/>
                    </a:lnTo>
                    <a:lnTo>
                      <a:pt x="20" y="56"/>
                    </a:lnTo>
                    <a:lnTo>
                      <a:pt x="26" y="56"/>
                    </a:lnTo>
                    <a:lnTo>
                      <a:pt x="48" y="62"/>
                    </a:lnTo>
                    <a:lnTo>
                      <a:pt x="58" y="64"/>
                    </a:lnTo>
                    <a:lnTo>
                      <a:pt x="64" y="68"/>
                    </a:lnTo>
                    <a:lnTo>
                      <a:pt x="68" y="74"/>
                    </a:lnTo>
                    <a:lnTo>
                      <a:pt x="70" y="80"/>
                    </a:lnTo>
                    <a:lnTo>
                      <a:pt x="68" y="86"/>
                    </a:lnTo>
                    <a:lnTo>
                      <a:pt x="66" y="90"/>
                    </a:lnTo>
                    <a:lnTo>
                      <a:pt x="60" y="94"/>
                    </a:lnTo>
                    <a:lnTo>
                      <a:pt x="50" y="96"/>
                    </a:lnTo>
                    <a:lnTo>
                      <a:pt x="42" y="98"/>
                    </a:lnTo>
                    <a:lnTo>
                      <a:pt x="32" y="96"/>
                    </a:lnTo>
                    <a:lnTo>
                      <a:pt x="24" y="92"/>
                    </a:lnTo>
                    <a:lnTo>
                      <a:pt x="20" y="90"/>
                    </a:lnTo>
                    <a:lnTo>
                      <a:pt x="16" y="86"/>
                    </a:lnTo>
                    <a:lnTo>
                      <a:pt x="14" y="80"/>
                    </a:lnTo>
                    <a:lnTo>
                      <a:pt x="14" y="74"/>
                    </a:lnTo>
                    <a:lnTo>
                      <a:pt x="0" y="74"/>
                    </a:lnTo>
                    <a:lnTo>
                      <a:pt x="2" y="80"/>
                    </a:lnTo>
                    <a:lnTo>
                      <a:pt x="2" y="88"/>
                    </a:lnTo>
                    <a:lnTo>
                      <a:pt x="6" y="94"/>
                    </a:lnTo>
                    <a:lnTo>
                      <a:pt x="12" y="100"/>
                    </a:lnTo>
                    <a:lnTo>
                      <a:pt x="16" y="102"/>
                    </a:lnTo>
                    <a:lnTo>
                      <a:pt x="22" y="106"/>
                    </a:lnTo>
                    <a:lnTo>
                      <a:pt x="30" y="108"/>
                    </a:lnTo>
                    <a:lnTo>
                      <a:pt x="42" y="110"/>
                    </a:lnTo>
                    <a:lnTo>
                      <a:pt x="56" y="108"/>
                    </a:lnTo>
                    <a:lnTo>
                      <a:pt x="64" y="106"/>
                    </a:lnTo>
                    <a:lnTo>
                      <a:pt x="70" y="104"/>
                    </a:lnTo>
                    <a:lnTo>
                      <a:pt x="74" y="98"/>
                    </a:lnTo>
                    <a:lnTo>
                      <a:pt x="80" y="94"/>
                    </a:lnTo>
                    <a:lnTo>
                      <a:pt x="82" y="86"/>
                    </a:lnTo>
                    <a:lnTo>
                      <a:pt x="84" y="78"/>
                    </a:lnTo>
                    <a:lnTo>
                      <a:pt x="82" y="68"/>
                    </a:lnTo>
                    <a:lnTo>
                      <a:pt x="76" y="60"/>
                    </a:lnTo>
                    <a:lnTo>
                      <a:pt x="68" y="54"/>
                    </a:lnTo>
                    <a:lnTo>
                      <a:pt x="60" y="50"/>
                    </a:lnTo>
                    <a:lnTo>
                      <a:pt x="30" y="44"/>
                    </a:lnTo>
                    <a:lnTo>
                      <a:pt x="26" y="42"/>
                    </a:lnTo>
                    <a:lnTo>
                      <a:pt x="22" y="40"/>
                    </a:lnTo>
                    <a:lnTo>
                      <a:pt x="20" y="36"/>
                    </a:lnTo>
                    <a:lnTo>
                      <a:pt x="18" y="30"/>
                    </a:lnTo>
                    <a:lnTo>
                      <a:pt x="18" y="26"/>
                    </a:lnTo>
                    <a:lnTo>
                      <a:pt x="20" y="22"/>
                    </a:lnTo>
                    <a:lnTo>
                      <a:pt x="26" y="16"/>
                    </a:lnTo>
                    <a:lnTo>
                      <a:pt x="34" y="14"/>
                    </a:lnTo>
                    <a:lnTo>
                      <a:pt x="42" y="12"/>
                    </a:lnTo>
                    <a:lnTo>
                      <a:pt x="50" y="14"/>
                    </a:lnTo>
                    <a:lnTo>
                      <a:pt x="58" y="18"/>
                    </a:lnTo>
                    <a:lnTo>
                      <a:pt x="64" y="24"/>
                    </a:lnTo>
                    <a:lnTo>
                      <a:pt x="66" y="28"/>
                    </a:lnTo>
                    <a:lnTo>
                      <a:pt x="68" y="34"/>
                    </a:lnTo>
                    <a:lnTo>
                      <a:pt x="80" y="34"/>
                    </a:lnTo>
                    <a:close/>
                  </a:path>
                </a:pathLst>
              </a:custGeom>
              <a:solidFill>
                <a:srgbClr val="000000"/>
              </a:solidFill>
              <a:ln w="9525">
                <a:noFill/>
                <a:round/>
                <a:headEnd/>
                <a:tailEnd/>
              </a:ln>
            </p:spPr>
            <p:txBody>
              <a:bodyPr/>
              <a:lstStyle/>
              <a:p>
                <a:pPr eaLnBrk="1" hangingPunct="1"/>
                <a:endParaRPr lang="fa-IR" sz="1800"/>
              </a:p>
            </p:txBody>
          </p:sp>
          <p:sp>
            <p:nvSpPr>
              <p:cNvPr id="453" name="Line 324"/>
              <p:cNvSpPr>
                <a:spLocks noChangeShapeType="1"/>
              </p:cNvSpPr>
              <p:nvPr/>
            </p:nvSpPr>
            <p:spPr bwMode="auto">
              <a:xfrm flipV="1">
                <a:off x="3240" y="2176"/>
                <a:ext cx="1" cy="116"/>
              </a:xfrm>
              <a:prstGeom prst="line">
                <a:avLst/>
              </a:prstGeom>
              <a:noFill/>
              <a:ln w="8">
                <a:solidFill>
                  <a:srgbClr val="000000"/>
                </a:solidFill>
                <a:round/>
                <a:headEnd/>
                <a:tailEnd/>
              </a:ln>
            </p:spPr>
            <p:txBody>
              <a:bodyPr/>
              <a:lstStyle/>
              <a:p>
                <a:endParaRPr lang="fa-IR"/>
              </a:p>
            </p:txBody>
          </p:sp>
          <p:sp>
            <p:nvSpPr>
              <p:cNvPr id="454" name="Freeform 325"/>
              <p:cNvSpPr>
                <a:spLocks/>
              </p:cNvSpPr>
              <p:nvPr/>
            </p:nvSpPr>
            <p:spPr bwMode="auto">
              <a:xfrm>
                <a:off x="3220" y="2122"/>
                <a:ext cx="40" cy="68"/>
              </a:xfrm>
              <a:custGeom>
                <a:avLst/>
                <a:gdLst>
                  <a:gd name="T0" fmla="*/ 12 w 40"/>
                  <a:gd name="T1" fmla="*/ 36 h 68"/>
                  <a:gd name="T2" fmla="*/ 12 w 40"/>
                  <a:gd name="T3" fmla="*/ 36 h 68"/>
                  <a:gd name="T4" fmla="*/ 6 w 40"/>
                  <a:gd name="T5" fmla="*/ 54 h 68"/>
                  <a:gd name="T6" fmla="*/ 0 w 40"/>
                  <a:gd name="T7" fmla="*/ 68 h 68"/>
                  <a:gd name="T8" fmla="*/ 40 w 40"/>
                  <a:gd name="T9" fmla="*/ 68 h 68"/>
                  <a:gd name="T10" fmla="*/ 40 w 40"/>
                  <a:gd name="T11" fmla="*/ 68 h 68"/>
                  <a:gd name="T12" fmla="*/ 36 w 40"/>
                  <a:gd name="T13" fmla="*/ 56 h 68"/>
                  <a:gd name="T14" fmla="*/ 28 w 40"/>
                  <a:gd name="T15" fmla="*/ 36 h 68"/>
                  <a:gd name="T16" fmla="*/ 28 w 40"/>
                  <a:gd name="T17" fmla="*/ 36 h 68"/>
                  <a:gd name="T18" fmla="*/ 22 w 40"/>
                  <a:gd name="T19" fmla="*/ 16 h 68"/>
                  <a:gd name="T20" fmla="*/ 20 w 40"/>
                  <a:gd name="T21" fmla="*/ 0 h 68"/>
                  <a:gd name="T22" fmla="*/ 20 w 40"/>
                  <a:gd name="T23" fmla="*/ 0 h 68"/>
                  <a:gd name="T24" fmla="*/ 18 w 40"/>
                  <a:gd name="T25" fmla="*/ 16 h 68"/>
                  <a:gd name="T26" fmla="*/ 12 w 40"/>
                  <a:gd name="T27" fmla="*/ 36 h 68"/>
                  <a:gd name="T28" fmla="*/ 12 w 40"/>
                  <a:gd name="T29" fmla="*/ 36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
                  <a:gd name="T46" fmla="*/ 0 h 68"/>
                  <a:gd name="T47" fmla="*/ 40 w 40"/>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 h="68">
                    <a:moveTo>
                      <a:pt x="12" y="36"/>
                    </a:moveTo>
                    <a:lnTo>
                      <a:pt x="12" y="36"/>
                    </a:lnTo>
                    <a:lnTo>
                      <a:pt x="6" y="54"/>
                    </a:lnTo>
                    <a:lnTo>
                      <a:pt x="0" y="68"/>
                    </a:lnTo>
                    <a:lnTo>
                      <a:pt x="40" y="68"/>
                    </a:lnTo>
                    <a:lnTo>
                      <a:pt x="36" y="56"/>
                    </a:lnTo>
                    <a:lnTo>
                      <a:pt x="28" y="36"/>
                    </a:lnTo>
                    <a:lnTo>
                      <a:pt x="22" y="16"/>
                    </a:lnTo>
                    <a:lnTo>
                      <a:pt x="20" y="0"/>
                    </a:lnTo>
                    <a:lnTo>
                      <a:pt x="18" y="16"/>
                    </a:lnTo>
                    <a:lnTo>
                      <a:pt x="12" y="36"/>
                    </a:lnTo>
                    <a:close/>
                  </a:path>
                </a:pathLst>
              </a:custGeom>
              <a:solidFill>
                <a:srgbClr val="000000"/>
              </a:solidFill>
              <a:ln w="9525">
                <a:noFill/>
                <a:round/>
                <a:headEnd/>
                <a:tailEnd/>
              </a:ln>
            </p:spPr>
            <p:txBody>
              <a:bodyPr/>
              <a:lstStyle/>
              <a:p>
                <a:pPr eaLnBrk="1" hangingPunct="1"/>
                <a:endParaRPr lang="fa-IR" sz="1800"/>
              </a:p>
            </p:txBody>
          </p:sp>
          <p:sp>
            <p:nvSpPr>
              <p:cNvPr id="455" name="Freeform 326"/>
              <p:cNvSpPr>
                <a:spLocks/>
              </p:cNvSpPr>
              <p:nvPr/>
            </p:nvSpPr>
            <p:spPr bwMode="auto">
              <a:xfrm>
                <a:off x="3220" y="2278"/>
                <a:ext cx="40" cy="68"/>
              </a:xfrm>
              <a:custGeom>
                <a:avLst/>
                <a:gdLst>
                  <a:gd name="T0" fmla="*/ 28 w 40"/>
                  <a:gd name="T1" fmla="*/ 32 h 68"/>
                  <a:gd name="T2" fmla="*/ 28 w 40"/>
                  <a:gd name="T3" fmla="*/ 32 h 68"/>
                  <a:gd name="T4" fmla="*/ 34 w 40"/>
                  <a:gd name="T5" fmla="*/ 16 h 68"/>
                  <a:gd name="T6" fmla="*/ 40 w 40"/>
                  <a:gd name="T7" fmla="*/ 0 h 68"/>
                  <a:gd name="T8" fmla="*/ 0 w 40"/>
                  <a:gd name="T9" fmla="*/ 0 h 68"/>
                  <a:gd name="T10" fmla="*/ 0 w 40"/>
                  <a:gd name="T11" fmla="*/ 0 h 68"/>
                  <a:gd name="T12" fmla="*/ 4 w 40"/>
                  <a:gd name="T13" fmla="*/ 14 h 68"/>
                  <a:gd name="T14" fmla="*/ 12 w 40"/>
                  <a:gd name="T15" fmla="*/ 32 h 68"/>
                  <a:gd name="T16" fmla="*/ 12 w 40"/>
                  <a:gd name="T17" fmla="*/ 32 h 68"/>
                  <a:gd name="T18" fmla="*/ 18 w 40"/>
                  <a:gd name="T19" fmla="*/ 52 h 68"/>
                  <a:gd name="T20" fmla="*/ 20 w 40"/>
                  <a:gd name="T21" fmla="*/ 68 h 68"/>
                  <a:gd name="T22" fmla="*/ 20 w 40"/>
                  <a:gd name="T23" fmla="*/ 68 h 68"/>
                  <a:gd name="T24" fmla="*/ 22 w 40"/>
                  <a:gd name="T25" fmla="*/ 52 h 68"/>
                  <a:gd name="T26" fmla="*/ 28 w 40"/>
                  <a:gd name="T27" fmla="*/ 32 h 68"/>
                  <a:gd name="T28" fmla="*/ 28 w 40"/>
                  <a:gd name="T29" fmla="*/ 32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
                  <a:gd name="T46" fmla="*/ 0 h 68"/>
                  <a:gd name="T47" fmla="*/ 40 w 40"/>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 h="68">
                    <a:moveTo>
                      <a:pt x="28" y="32"/>
                    </a:moveTo>
                    <a:lnTo>
                      <a:pt x="28" y="32"/>
                    </a:lnTo>
                    <a:lnTo>
                      <a:pt x="34" y="16"/>
                    </a:lnTo>
                    <a:lnTo>
                      <a:pt x="40" y="0"/>
                    </a:lnTo>
                    <a:lnTo>
                      <a:pt x="0" y="0"/>
                    </a:lnTo>
                    <a:lnTo>
                      <a:pt x="4" y="14"/>
                    </a:lnTo>
                    <a:lnTo>
                      <a:pt x="12" y="32"/>
                    </a:lnTo>
                    <a:lnTo>
                      <a:pt x="18" y="52"/>
                    </a:lnTo>
                    <a:lnTo>
                      <a:pt x="20" y="68"/>
                    </a:lnTo>
                    <a:lnTo>
                      <a:pt x="22" y="52"/>
                    </a:lnTo>
                    <a:lnTo>
                      <a:pt x="28" y="32"/>
                    </a:lnTo>
                    <a:close/>
                  </a:path>
                </a:pathLst>
              </a:custGeom>
              <a:solidFill>
                <a:srgbClr val="000000"/>
              </a:solidFill>
              <a:ln w="9525">
                <a:noFill/>
                <a:round/>
                <a:headEnd/>
                <a:tailEnd/>
              </a:ln>
            </p:spPr>
            <p:txBody>
              <a:bodyPr/>
              <a:lstStyle/>
              <a:p>
                <a:pPr eaLnBrk="1" hangingPunct="1"/>
                <a:endParaRPr lang="fa-IR" sz="1800"/>
              </a:p>
            </p:txBody>
          </p:sp>
          <p:sp>
            <p:nvSpPr>
              <p:cNvPr id="456" name="Freeform 327"/>
              <p:cNvSpPr>
                <a:spLocks/>
              </p:cNvSpPr>
              <p:nvPr/>
            </p:nvSpPr>
            <p:spPr bwMode="auto">
              <a:xfrm>
                <a:off x="3168" y="1980"/>
                <a:ext cx="144" cy="144"/>
              </a:xfrm>
              <a:custGeom>
                <a:avLst/>
                <a:gdLst>
                  <a:gd name="T0" fmla="*/ 144 w 144"/>
                  <a:gd name="T1" fmla="*/ 72 h 144"/>
                  <a:gd name="T2" fmla="*/ 144 w 144"/>
                  <a:gd name="T3" fmla="*/ 72 h 144"/>
                  <a:gd name="T4" fmla="*/ 142 w 144"/>
                  <a:gd name="T5" fmla="*/ 86 h 144"/>
                  <a:gd name="T6" fmla="*/ 138 w 144"/>
                  <a:gd name="T7" fmla="*/ 100 h 144"/>
                  <a:gd name="T8" fmla="*/ 132 w 144"/>
                  <a:gd name="T9" fmla="*/ 112 h 144"/>
                  <a:gd name="T10" fmla="*/ 122 w 144"/>
                  <a:gd name="T11" fmla="*/ 122 h 144"/>
                  <a:gd name="T12" fmla="*/ 112 w 144"/>
                  <a:gd name="T13" fmla="*/ 132 h 144"/>
                  <a:gd name="T14" fmla="*/ 100 w 144"/>
                  <a:gd name="T15" fmla="*/ 138 h 144"/>
                  <a:gd name="T16" fmla="*/ 86 w 144"/>
                  <a:gd name="T17" fmla="*/ 142 h 144"/>
                  <a:gd name="T18" fmla="*/ 72 w 144"/>
                  <a:gd name="T19" fmla="*/ 144 h 144"/>
                  <a:gd name="T20" fmla="*/ 72 w 144"/>
                  <a:gd name="T21" fmla="*/ 144 h 144"/>
                  <a:gd name="T22" fmla="*/ 58 w 144"/>
                  <a:gd name="T23" fmla="*/ 142 h 144"/>
                  <a:gd name="T24" fmla="*/ 44 w 144"/>
                  <a:gd name="T25" fmla="*/ 138 h 144"/>
                  <a:gd name="T26" fmla="*/ 32 w 144"/>
                  <a:gd name="T27" fmla="*/ 132 h 144"/>
                  <a:gd name="T28" fmla="*/ 22 w 144"/>
                  <a:gd name="T29" fmla="*/ 122 h 144"/>
                  <a:gd name="T30" fmla="*/ 12 w 144"/>
                  <a:gd name="T31" fmla="*/ 112 h 144"/>
                  <a:gd name="T32" fmla="*/ 6 w 144"/>
                  <a:gd name="T33" fmla="*/ 100 h 144"/>
                  <a:gd name="T34" fmla="*/ 2 w 144"/>
                  <a:gd name="T35" fmla="*/ 86 h 144"/>
                  <a:gd name="T36" fmla="*/ 0 w 144"/>
                  <a:gd name="T37" fmla="*/ 72 h 144"/>
                  <a:gd name="T38" fmla="*/ 0 w 144"/>
                  <a:gd name="T39" fmla="*/ 72 h 144"/>
                  <a:gd name="T40" fmla="*/ 2 w 144"/>
                  <a:gd name="T41" fmla="*/ 58 h 144"/>
                  <a:gd name="T42" fmla="*/ 6 w 144"/>
                  <a:gd name="T43" fmla="*/ 44 h 144"/>
                  <a:gd name="T44" fmla="*/ 12 w 144"/>
                  <a:gd name="T45" fmla="*/ 32 h 144"/>
                  <a:gd name="T46" fmla="*/ 22 w 144"/>
                  <a:gd name="T47" fmla="*/ 22 h 144"/>
                  <a:gd name="T48" fmla="*/ 32 w 144"/>
                  <a:gd name="T49" fmla="*/ 12 h 144"/>
                  <a:gd name="T50" fmla="*/ 44 w 144"/>
                  <a:gd name="T51" fmla="*/ 6 h 144"/>
                  <a:gd name="T52" fmla="*/ 58 w 144"/>
                  <a:gd name="T53" fmla="*/ 2 h 144"/>
                  <a:gd name="T54" fmla="*/ 72 w 144"/>
                  <a:gd name="T55" fmla="*/ 0 h 144"/>
                  <a:gd name="T56" fmla="*/ 72 w 144"/>
                  <a:gd name="T57" fmla="*/ 0 h 144"/>
                  <a:gd name="T58" fmla="*/ 86 w 144"/>
                  <a:gd name="T59" fmla="*/ 2 h 144"/>
                  <a:gd name="T60" fmla="*/ 100 w 144"/>
                  <a:gd name="T61" fmla="*/ 6 h 144"/>
                  <a:gd name="T62" fmla="*/ 112 w 144"/>
                  <a:gd name="T63" fmla="*/ 12 h 144"/>
                  <a:gd name="T64" fmla="*/ 122 w 144"/>
                  <a:gd name="T65" fmla="*/ 22 h 144"/>
                  <a:gd name="T66" fmla="*/ 132 w 144"/>
                  <a:gd name="T67" fmla="*/ 32 h 144"/>
                  <a:gd name="T68" fmla="*/ 138 w 144"/>
                  <a:gd name="T69" fmla="*/ 44 h 144"/>
                  <a:gd name="T70" fmla="*/ 142 w 144"/>
                  <a:gd name="T71" fmla="*/ 58 h 144"/>
                  <a:gd name="T72" fmla="*/ 144 w 144"/>
                  <a:gd name="T73" fmla="*/ 72 h 144"/>
                  <a:gd name="T74" fmla="*/ 144 w 144"/>
                  <a:gd name="T75" fmla="*/ 72 h 1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44"/>
                  <a:gd name="T116" fmla="*/ 144 w 144"/>
                  <a:gd name="T117" fmla="*/ 144 h 1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44">
                    <a:moveTo>
                      <a:pt x="144" y="72"/>
                    </a:moveTo>
                    <a:lnTo>
                      <a:pt x="144" y="72"/>
                    </a:lnTo>
                    <a:lnTo>
                      <a:pt x="142" y="86"/>
                    </a:lnTo>
                    <a:lnTo>
                      <a:pt x="138" y="100"/>
                    </a:lnTo>
                    <a:lnTo>
                      <a:pt x="132" y="112"/>
                    </a:lnTo>
                    <a:lnTo>
                      <a:pt x="122" y="122"/>
                    </a:lnTo>
                    <a:lnTo>
                      <a:pt x="112" y="132"/>
                    </a:lnTo>
                    <a:lnTo>
                      <a:pt x="100" y="138"/>
                    </a:lnTo>
                    <a:lnTo>
                      <a:pt x="86" y="142"/>
                    </a:lnTo>
                    <a:lnTo>
                      <a:pt x="72" y="144"/>
                    </a:lnTo>
                    <a:lnTo>
                      <a:pt x="58" y="142"/>
                    </a:lnTo>
                    <a:lnTo>
                      <a:pt x="44" y="138"/>
                    </a:lnTo>
                    <a:lnTo>
                      <a:pt x="32" y="132"/>
                    </a:lnTo>
                    <a:lnTo>
                      <a:pt x="22" y="122"/>
                    </a:lnTo>
                    <a:lnTo>
                      <a:pt x="12" y="112"/>
                    </a:lnTo>
                    <a:lnTo>
                      <a:pt x="6" y="100"/>
                    </a:lnTo>
                    <a:lnTo>
                      <a:pt x="2" y="86"/>
                    </a:lnTo>
                    <a:lnTo>
                      <a:pt x="0" y="72"/>
                    </a:lnTo>
                    <a:lnTo>
                      <a:pt x="2" y="58"/>
                    </a:lnTo>
                    <a:lnTo>
                      <a:pt x="6" y="44"/>
                    </a:lnTo>
                    <a:lnTo>
                      <a:pt x="12" y="32"/>
                    </a:lnTo>
                    <a:lnTo>
                      <a:pt x="22" y="22"/>
                    </a:lnTo>
                    <a:lnTo>
                      <a:pt x="32" y="12"/>
                    </a:lnTo>
                    <a:lnTo>
                      <a:pt x="44" y="6"/>
                    </a:lnTo>
                    <a:lnTo>
                      <a:pt x="58" y="2"/>
                    </a:lnTo>
                    <a:lnTo>
                      <a:pt x="72" y="0"/>
                    </a:lnTo>
                    <a:lnTo>
                      <a:pt x="86" y="2"/>
                    </a:lnTo>
                    <a:lnTo>
                      <a:pt x="100" y="6"/>
                    </a:lnTo>
                    <a:lnTo>
                      <a:pt x="112" y="12"/>
                    </a:lnTo>
                    <a:lnTo>
                      <a:pt x="122" y="22"/>
                    </a:lnTo>
                    <a:lnTo>
                      <a:pt x="132" y="32"/>
                    </a:lnTo>
                    <a:lnTo>
                      <a:pt x="138" y="44"/>
                    </a:lnTo>
                    <a:lnTo>
                      <a:pt x="142" y="58"/>
                    </a:lnTo>
                    <a:lnTo>
                      <a:pt x="144" y="72"/>
                    </a:lnTo>
                    <a:close/>
                  </a:path>
                </a:pathLst>
              </a:custGeom>
              <a:solidFill>
                <a:srgbClr val="FFFF00"/>
              </a:solidFill>
              <a:ln w="4">
                <a:solidFill>
                  <a:srgbClr val="000000"/>
                </a:solidFill>
                <a:round/>
                <a:headEnd/>
                <a:tailEnd/>
              </a:ln>
            </p:spPr>
            <p:txBody>
              <a:bodyPr/>
              <a:lstStyle/>
              <a:p>
                <a:pPr eaLnBrk="1" hangingPunct="1"/>
                <a:endParaRPr lang="fa-IR" sz="1800"/>
              </a:p>
            </p:txBody>
          </p:sp>
          <p:sp>
            <p:nvSpPr>
              <p:cNvPr id="457" name="Rectangle 328"/>
              <p:cNvSpPr>
                <a:spLocks noChangeArrowheads="1"/>
              </p:cNvSpPr>
              <p:nvPr/>
            </p:nvSpPr>
            <p:spPr bwMode="auto">
              <a:xfrm>
                <a:off x="3206" y="1996"/>
                <a:ext cx="48" cy="97"/>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latin typeface="Helvetica" pitchFamily="34" charset="0"/>
                  </a:rPr>
                  <a:t>V</a:t>
                </a:r>
                <a:endParaRPr lang="en-US" sz="1800"/>
              </a:p>
            </p:txBody>
          </p:sp>
          <p:sp>
            <p:nvSpPr>
              <p:cNvPr id="458" name="Line 329"/>
              <p:cNvSpPr>
                <a:spLocks noChangeShapeType="1"/>
              </p:cNvSpPr>
              <p:nvPr/>
            </p:nvSpPr>
            <p:spPr bwMode="auto">
              <a:xfrm flipV="1">
                <a:off x="3672" y="2176"/>
                <a:ext cx="1" cy="116"/>
              </a:xfrm>
              <a:prstGeom prst="line">
                <a:avLst/>
              </a:prstGeom>
              <a:noFill/>
              <a:ln w="8">
                <a:solidFill>
                  <a:srgbClr val="000000"/>
                </a:solidFill>
                <a:round/>
                <a:headEnd/>
                <a:tailEnd/>
              </a:ln>
            </p:spPr>
            <p:txBody>
              <a:bodyPr/>
              <a:lstStyle/>
              <a:p>
                <a:endParaRPr lang="fa-IR"/>
              </a:p>
            </p:txBody>
          </p:sp>
          <p:sp>
            <p:nvSpPr>
              <p:cNvPr id="459" name="Freeform 330"/>
              <p:cNvSpPr>
                <a:spLocks/>
              </p:cNvSpPr>
              <p:nvPr/>
            </p:nvSpPr>
            <p:spPr bwMode="auto">
              <a:xfrm>
                <a:off x="3652" y="2122"/>
                <a:ext cx="40" cy="68"/>
              </a:xfrm>
              <a:custGeom>
                <a:avLst/>
                <a:gdLst>
                  <a:gd name="T0" fmla="*/ 12 w 40"/>
                  <a:gd name="T1" fmla="*/ 36 h 68"/>
                  <a:gd name="T2" fmla="*/ 12 w 40"/>
                  <a:gd name="T3" fmla="*/ 36 h 68"/>
                  <a:gd name="T4" fmla="*/ 6 w 40"/>
                  <a:gd name="T5" fmla="*/ 54 h 68"/>
                  <a:gd name="T6" fmla="*/ 0 w 40"/>
                  <a:gd name="T7" fmla="*/ 68 h 68"/>
                  <a:gd name="T8" fmla="*/ 40 w 40"/>
                  <a:gd name="T9" fmla="*/ 68 h 68"/>
                  <a:gd name="T10" fmla="*/ 40 w 40"/>
                  <a:gd name="T11" fmla="*/ 68 h 68"/>
                  <a:gd name="T12" fmla="*/ 36 w 40"/>
                  <a:gd name="T13" fmla="*/ 56 h 68"/>
                  <a:gd name="T14" fmla="*/ 28 w 40"/>
                  <a:gd name="T15" fmla="*/ 36 h 68"/>
                  <a:gd name="T16" fmla="*/ 28 w 40"/>
                  <a:gd name="T17" fmla="*/ 36 h 68"/>
                  <a:gd name="T18" fmla="*/ 22 w 40"/>
                  <a:gd name="T19" fmla="*/ 16 h 68"/>
                  <a:gd name="T20" fmla="*/ 20 w 40"/>
                  <a:gd name="T21" fmla="*/ 0 h 68"/>
                  <a:gd name="T22" fmla="*/ 20 w 40"/>
                  <a:gd name="T23" fmla="*/ 0 h 68"/>
                  <a:gd name="T24" fmla="*/ 18 w 40"/>
                  <a:gd name="T25" fmla="*/ 16 h 68"/>
                  <a:gd name="T26" fmla="*/ 12 w 40"/>
                  <a:gd name="T27" fmla="*/ 36 h 68"/>
                  <a:gd name="T28" fmla="*/ 12 w 40"/>
                  <a:gd name="T29" fmla="*/ 36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
                  <a:gd name="T46" fmla="*/ 0 h 68"/>
                  <a:gd name="T47" fmla="*/ 40 w 40"/>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 h="68">
                    <a:moveTo>
                      <a:pt x="12" y="36"/>
                    </a:moveTo>
                    <a:lnTo>
                      <a:pt x="12" y="36"/>
                    </a:lnTo>
                    <a:lnTo>
                      <a:pt x="6" y="54"/>
                    </a:lnTo>
                    <a:lnTo>
                      <a:pt x="0" y="68"/>
                    </a:lnTo>
                    <a:lnTo>
                      <a:pt x="40" y="68"/>
                    </a:lnTo>
                    <a:lnTo>
                      <a:pt x="36" y="56"/>
                    </a:lnTo>
                    <a:lnTo>
                      <a:pt x="28" y="36"/>
                    </a:lnTo>
                    <a:lnTo>
                      <a:pt x="22" y="16"/>
                    </a:lnTo>
                    <a:lnTo>
                      <a:pt x="20" y="0"/>
                    </a:lnTo>
                    <a:lnTo>
                      <a:pt x="18" y="16"/>
                    </a:lnTo>
                    <a:lnTo>
                      <a:pt x="12" y="36"/>
                    </a:lnTo>
                    <a:close/>
                  </a:path>
                </a:pathLst>
              </a:custGeom>
              <a:solidFill>
                <a:srgbClr val="000000"/>
              </a:solidFill>
              <a:ln w="9525">
                <a:noFill/>
                <a:round/>
                <a:headEnd/>
                <a:tailEnd/>
              </a:ln>
            </p:spPr>
            <p:txBody>
              <a:bodyPr/>
              <a:lstStyle/>
              <a:p>
                <a:pPr eaLnBrk="1" hangingPunct="1"/>
                <a:endParaRPr lang="fa-IR" sz="1800"/>
              </a:p>
            </p:txBody>
          </p:sp>
          <p:sp>
            <p:nvSpPr>
              <p:cNvPr id="460" name="Freeform 331"/>
              <p:cNvSpPr>
                <a:spLocks/>
              </p:cNvSpPr>
              <p:nvPr/>
            </p:nvSpPr>
            <p:spPr bwMode="auto">
              <a:xfrm>
                <a:off x="3652" y="2278"/>
                <a:ext cx="40" cy="68"/>
              </a:xfrm>
              <a:custGeom>
                <a:avLst/>
                <a:gdLst>
                  <a:gd name="T0" fmla="*/ 28 w 40"/>
                  <a:gd name="T1" fmla="*/ 32 h 68"/>
                  <a:gd name="T2" fmla="*/ 28 w 40"/>
                  <a:gd name="T3" fmla="*/ 32 h 68"/>
                  <a:gd name="T4" fmla="*/ 34 w 40"/>
                  <a:gd name="T5" fmla="*/ 16 h 68"/>
                  <a:gd name="T6" fmla="*/ 40 w 40"/>
                  <a:gd name="T7" fmla="*/ 0 h 68"/>
                  <a:gd name="T8" fmla="*/ 0 w 40"/>
                  <a:gd name="T9" fmla="*/ 0 h 68"/>
                  <a:gd name="T10" fmla="*/ 0 w 40"/>
                  <a:gd name="T11" fmla="*/ 0 h 68"/>
                  <a:gd name="T12" fmla="*/ 4 w 40"/>
                  <a:gd name="T13" fmla="*/ 14 h 68"/>
                  <a:gd name="T14" fmla="*/ 12 w 40"/>
                  <a:gd name="T15" fmla="*/ 32 h 68"/>
                  <a:gd name="T16" fmla="*/ 12 w 40"/>
                  <a:gd name="T17" fmla="*/ 32 h 68"/>
                  <a:gd name="T18" fmla="*/ 18 w 40"/>
                  <a:gd name="T19" fmla="*/ 52 h 68"/>
                  <a:gd name="T20" fmla="*/ 20 w 40"/>
                  <a:gd name="T21" fmla="*/ 68 h 68"/>
                  <a:gd name="T22" fmla="*/ 20 w 40"/>
                  <a:gd name="T23" fmla="*/ 68 h 68"/>
                  <a:gd name="T24" fmla="*/ 22 w 40"/>
                  <a:gd name="T25" fmla="*/ 52 h 68"/>
                  <a:gd name="T26" fmla="*/ 28 w 40"/>
                  <a:gd name="T27" fmla="*/ 32 h 68"/>
                  <a:gd name="T28" fmla="*/ 28 w 40"/>
                  <a:gd name="T29" fmla="*/ 32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
                  <a:gd name="T46" fmla="*/ 0 h 68"/>
                  <a:gd name="T47" fmla="*/ 40 w 40"/>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 h="68">
                    <a:moveTo>
                      <a:pt x="28" y="32"/>
                    </a:moveTo>
                    <a:lnTo>
                      <a:pt x="28" y="32"/>
                    </a:lnTo>
                    <a:lnTo>
                      <a:pt x="34" y="16"/>
                    </a:lnTo>
                    <a:lnTo>
                      <a:pt x="40" y="0"/>
                    </a:lnTo>
                    <a:lnTo>
                      <a:pt x="0" y="0"/>
                    </a:lnTo>
                    <a:lnTo>
                      <a:pt x="4" y="14"/>
                    </a:lnTo>
                    <a:lnTo>
                      <a:pt x="12" y="32"/>
                    </a:lnTo>
                    <a:lnTo>
                      <a:pt x="18" y="52"/>
                    </a:lnTo>
                    <a:lnTo>
                      <a:pt x="20" y="68"/>
                    </a:lnTo>
                    <a:lnTo>
                      <a:pt x="22" y="52"/>
                    </a:lnTo>
                    <a:lnTo>
                      <a:pt x="28" y="32"/>
                    </a:lnTo>
                    <a:close/>
                  </a:path>
                </a:pathLst>
              </a:custGeom>
              <a:solidFill>
                <a:srgbClr val="000000"/>
              </a:solidFill>
              <a:ln w="9525">
                <a:noFill/>
                <a:round/>
                <a:headEnd/>
                <a:tailEnd/>
              </a:ln>
            </p:spPr>
            <p:txBody>
              <a:bodyPr/>
              <a:lstStyle/>
              <a:p>
                <a:pPr eaLnBrk="1" hangingPunct="1"/>
                <a:endParaRPr lang="fa-IR" sz="1800"/>
              </a:p>
            </p:txBody>
          </p:sp>
          <p:sp>
            <p:nvSpPr>
              <p:cNvPr id="461" name="Freeform 332"/>
              <p:cNvSpPr>
                <a:spLocks/>
              </p:cNvSpPr>
              <p:nvPr/>
            </p:nvSpPr>
            <p:spPr bwMode="auto">
              <a:xfrm>
                <a:off x="3600" y="1980"/>
                <a:ext cx="144" cy="144"/>
              </a:xfrm>
              <a:custGeom>
                <a:avLst/>
                <a:gdLst>
                  <a:gd name="T0" fmla="*/ 144 w 144"/>
                  <a:gd name="T1" fmla="*/ 72 h 144"/>
                  <a:gd name="T2" fmla="*/ 144 w 144"/>
                  <a:gd name="T3" fmla="*/ 72 h 144"/>
                  <a:gd name="T4" fmla="*/ 142 w 144"/>
                  <a:gd name="T5" fmla="*/ 86 h 144"/>
                  <a:gd name="T6" fmla="*/ 138 w 144"/>
                  <a:gd name="T7" fmla="*/ 100 h 144"/>
                  <a:gd name="T8" fmla="*/ 132 w 144"/>
                  <a:gd name="T9" fmla="*/ 112 h 144"/>
                  <a:gd name="T10" fmla="*/ 122 w 144"/>
                  <a:gd name="T11" fmla="*/ 122 h 144"/>
                  <a:gd name="T12" fmla="*/ 112 w 144"/>
                  <a:gd name="T13" fmla="*/ 132 h 144"/>
                  <a:gd name="T14" fmla="*/ 100 w 144"/>
                  <a:gd name="T15" fmla="*/ 138 h 144"/>
                  <a:gd name="T16" fmla="*/ 86 w 144"/>
                  <a:gd name="T17" fmla="*/ 142 h 144"/>
                  <a:gd name="T18" fmla="*/ 72 w 144"/>
                  <a:gd name="T19" fmla="*/ 144 h 144"/>
                  <a:gd name="T20" fmla="*/ 72 w 144"/>
                  <a:gd name="T21" fmla="*/ 144 h 144"/>
                  <a:gd name="T22" fmla="*/ 58 w 144"/>
                  <a:gd name="T23" fmla="*/ 142 h 144"/>
                  <a:gd name="T24" fmla="*/ 44 w 144"/>
                  <a:gd name="T25" fmla="*/ 138 h 144"/>
                  <a:gd name="T26" fmla="*/ 32 w 144"/>
                  <a:gd name="T27" fmla="*/ 132 h 144"/>
                  <a:gd name="T28" fmla="*/ 22 w 144"/>
                  <a:gd name="T29" fmla="*/ 122 h 144"/>
                  <a:gd name="T30" fmla="*/ 12 w 144"/>
                  <a:gd name="T31" fmla="*/ 112 h 144"/>
                  <a:gd name="T32" fmla="*/ 6 w 144"/>
                  <a:gd name="T33" fmla="*/ 100 h 144"/>
                  <a:gd name="T34" fmla="*/ 2 w 144"/>
                  <a:gd name="T35" fmla="*/ 86 h 144"/>
                  <a:gd name="T36" fmla="*/ 0 w 144"/>
                  <a:gd name="T37" fmla="*/ 72 h 144"/>
                  <a:gd name="T38" fmla="*/ 0 w 144"/>
                  <a:gd name="T39" fmla="*/ 72 h 144"/>
                  <a:gd name="T40" fmla="*/ 2 w 144"/>
                  <a:gd name="T41" fmla="*/ 58 h 144"/>
                  <a:gd name="T42" fmla="*/ 6 w 144"/>
                  <a:gd name="T43" fmla="*/ 44 h 144"/>
                  <a:gd name="T44" fmla="*/ 12 w 144"/>
                  <a:gd name="T45" fmla="*/ 32 h 144"/>
                  <a:gd name="T46" fmla="*/ 22 w 144"/>
                  <a:gd name="T47" fmla="*/ 22 h 144"/>
                  <a:gd name="T48" fmla="*/ 32 w 144"/>
                  <a:gd name="T49" fmla="*/ 12 h 144"/>
                  <a:gd name="T50" fmla="*/ 44 w 144"/>
                  <a:gd name="T51" fmla="*/ 6 h 144"/>
                  <a:gd name="T52" fmla="*/ 58 w 144"/>
                  <a:gd name="T53" fmla="*/ 2 h 144"/>
                  <a:gd name="T54" fmla="*/ 72 w 144"/>
                  <a:gd name="T55" fmla="*/ 0 h 144"/>
                  <a:gd name="T56" fmla="*/ 72 w 144"/>
                  <a:gd name="T57" fmla="*/ 0 h 144"/>
                  <a:gd name="T58" fmla="*/ 86 w 144"/>
                  <a:gd name="T59" fmla="*/ 2 h 144"/>
                  <a:gd name="T60" fmla="*/ 100 w 144"/>
                  <a:gd name="T61" fmla="*/ 6 h 144"/>
                  <a:gd name="T62" fmla="*/ 112 w 144"/>
                  <a:gd name="T63" fmla="*/ 12 h 144"/>
                  <a:gd name="T64" fmla="*/ 122 w 144"/>
                  <a:gd name="T65" fmla="*/ 22 h 144"/>
                  <a:gd name="T66" fmla="*/ 132 w 144"/>
                  <a:gd name="T67" fmla="*/ 32 h 144"/>
                  <a:gd name="T68" fmla="*/ 138 w 144"/>
                  <a:gd name="T69" fmla="*/ 44 h 144"/>
                  <a:gd name="T70" fmla="*/ 142 w 144"/>
                  <a:gd name="T71" fmla="*/ 58 h 144"/>
                  <a:gd name="T72" fmla="*/ 144 w 144"/>
                  <a:gd name="T73" fmla="*/ 72 h 144"/>
                  <a:gd name="T74" fmla="*/ 144 w 144"/>
                  <a:gd name="T75" fmla="*/ 72 h 1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44"/>
                  <a:gd name="T116" fmla="*/ 144 w 144"/>
                  <a:gd name="T117" fmla="*/ 144 h 1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44">
                    <a:moveTo>
                      <a:pt x="144" y="72"/>
                    </a:moveTo>
                    <a:lnTo>
                      <a:pt x="144" y="72"/>
                    </a:lnTo>
                    <a:lnTo>
                      <a:pt x="142" y="86"/>
                    </a:lnTo>
                    <a:lnTo>
                      <a:pt x="138" y="100"/>
                    </a:lnTo>
                    <a:lnTo>
                      <a:pt x="132" y="112"/>
                    </a:lnTo>
                    <a:lnTo>
                      <a:pt x="122" y="122"/>
                    </a:lnTo>
                    <a:lnTo>
                      <a:pt x="112" y="132"/>
                    </a:lnTo>
                    <a:lnTo>
                      <a:pt x="100" y="138"/>
                    </a:lnTo>
                    <a:lnTo>
                      <a:pt x="86" y="142"/>
                    </a:lnTo>
                    <a:lnTo>
                      <a:pt x="72" y="144"/>
                    </a:lnTo>
                    <a:lnTo>
                      <a:pt x="58" y="142"/>
                    </a:lnTo>
                    <a:lnTo>
                      <a:pt x="44" y="138"/>
                    </a:lnTo>
                    <a:lnTo>
                      <a:pt x="32" y="132"/>
                    </a:lnTo>
                    <a:lnTo>
                      <a:pt x="22" y="122"/>
                    </a:lnTo>
                    <a:lnTo>
                      <a:pt x="12" y="112"/>
                    </a:lnTo>
                    <a:lnTo>
                      <a:pt x="6" y="100"/>
                    </a:lnTo>
                    <a:lnTo>
                      <a:pt x="2" y="86"/>
                    </a:lnTo>
                    <a:lnTo>
                      <a:pt x="0" y="72"/>
                    </a:lnTo>
                    <a:lnTo>
                      <a:pt x="2" y="58"/>
                    </a:lnTo>
                    <a:lnTo>
                      <a:pt x="6" y="44"/>
                    </a:lnTo>
                    <a:lnTo>
                      <a:pt x="12" y="32"/>
                    </a:lnTo>
                    <a:lnTo>
                      <a:pt x="22" y="22"/>
                    </a:lnTo>
                    <a:lnTo>
                      <a:pt x="32" y="12"/>
                    </a:lnTo>
                    <a:lnTo>
                      <a:pt x="44" y="6"/>
                    </a:lnTo>
                    <a:lnTo>
                      <a:pt x="58" y="2"/>
                    </a:lnTo>
                    <a:lnTo>
                      <a:pt x="72" y="0"/>
                    </a:lnTo>
                    <a:lnTo>
                      <a:pt x="86" y="2"/>
                    </a:lnTo>
                    <a:lnTo>
                      <a:pt x="100" y="6"/>
                    </a:lnTo>
                    <a:lnTo>
                      <a:pt x="112" y="12"/>
                    </a:lnTo>
                    <a:lnTo>
                      <a:pt x="122" y="22"/>
                    </a:lnTo>
                    <a:lnTo>
                      <a:pt x="132" y="32"/>
                    </a:lnTo>
                    <a:lnTo>
                      <a:pt x="138" y="44"/>
                    </a:lnTo>
                    <a:lnTo>
                      <a:pt x="142" y="58"/>
                    </a:lnTo>
                    <a:lnTo>
                      <a:pt x="144" y="72"/>
                    </a:lnTo>
                    <a:close/>
                  </a:path>
                </a:pathLst>
              </a:custGeom>
              <a:solidFill>
                <a:srgbClr val="FFFF00"/>
              </a:solidFill>
              <a:ln w="4">
                <a:solidFill>
                  <a:srgbClr val="000000"/>
                </a:solidFill>
                <a:round/>
                <a:headEnd/>
                <a:tailEnd/>
              </a:ln>
            </p:spPr>
            <p:txBody>
              <a:bodyPr/>
              <a:lstStyle/>
              <a:p>
                <a:pPr eaLnBrk="1" hangingPunct="1"/>
                <a:endParaRPr lang="fa-IR" sz="1800"/>
              </a:p>
            </p:txBody>
          </p:sp>
          <p:sp>
            <p:nvSpPr>
              <p:cNvPr id="462" name="Rectangle 333"/>
              <p:cNvSpPr>
                <a:spLocks noChangeArrowheads="1"/>
              </p:cNvSpPr>
              <p:nvPr/>
            </p:nvSpPr>
            <p:spPr bwMode="auto">
              <a:xfrm>
                <a:off x="3638" y="1996"/>
                <a:ext cx="48" cy="97"/>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latin typeface="Helvetica" pitchFamily="34" charset="0"/>
                  </a:rPr>
                  <a:t>V</a:t>
                </a:r>
                <a:endParaRPr lang="en-US" sz="1800"/>
              </a:p>
            </p:txBody>
          </p:sp>
          <p:sp>
            <p:nvSpPr>
              <p:cNvPr id="463" name="Line 334"/>
              <p:cNvSpPr>
                <a:spLocks noChangeShapeType="1"/>
              </p:cNvSpPr>
              <p:nvPr/>
            </p:nvSpPr>
            <p:spPr bwMode="auto">
              <a:xfrm flipV="1">
                <a:off x="4104" y="2176"/>
                <a:ext cx="1" cy="116"/>
              </a:xfrm>
              <a:prstGeom prst="line">
                <a:avLst/>
              </a:prstGeom>
              <a:noFill/>
              <a:ln w="8">
                <a:solidFill>
                  <a:srgbClr val="000000"/>
                </a:solidFill>
                <a:round/>
                <a:headEnd/>
                <a:tailEnd/>
              </a:ln>
            </p:spPr>
            <p:txBody>
              <a:bodyPr/>
              <a:lstStyle/>
              <a:p>
                <a:endParaRPr lang="fa-IR"/>
              </a:p>
            </p:txBody>
          </p:sp>
          <p:sp>
            <p:nvSpPr>
              <p:cNvPr id="464" name="Freeform 335"/>
              <p:cNvSpPr>
                <a:spLocks/>
              </p:cNvSpPr>
              <p:nvPr/>
            </p:nvSpPr>
            <p:spPr bwMode="auto">
              <a:xfrm>
                <a:off x="4084" y="2122"/>
                <a:ext cx="40" cy="68"/>
              </a:xfrm>
              <a:custGeom>
                <a:avLst/>
                <a:gdLst>
                  <a:gd name="T0" fmla="*/ 12 w 40"/>
                  <a:gd name="T1" fmla="*/ 36 h 68"/>
                  <a:gd name="T2" fmla="*/ 12 w 40"/>
                  <a:gd name="T3" fmla="*/ 36 h 68"/>
                  <a:gd name="T4" fmla="*/ 6 w 40"/>
                  <a:gd name="T5" fmla="*/ 54 h 68"/>
                  <a:gd name="T6" fmla="*/ 0 w 40"/>
                  <a:gd name="T7" fmla="*/ 68 h 68"/>
                  <a:gd name="T8" fmla="*/ 40 w 40"/>
                  <a:gd name="T9" fmla="*/ 68 h 68"/>
                  <a:gd name="T10" fmla="*/ 40 w 40"/>
                  <a:gd name="T11" fmla="*/ 68 h 68"/>
                  <a:gd name="T12" fmla="*/ 36 w 40"/>
                  <a:gd name="T13" fmla="*/ 56 h 68"/>
                  <a:gd name="T14" fmla="*/ 28 w 40"/>
                  <a:gd name="T15" fmla="*/ 36 h 68"/>
                  <a:gd name="T16" fmla="*/ 28 w 40"/>
                  <a:gd name="T17" fmla="*/ 36 h 68"/>
                  <a:gd name="T18" fmla="*/ 22 w 40"/>
                  <a:gd name="T19" fmla="*/ 16 h 68"/>
                  <a:gd name="T20" fmla="*/ 20 w 40"/>
                  <a:gd name="T21" fmla="*/ 0 h 68"/>
                  <a:gd name="T22" fmla="*/ 20 w 40"/>
                  <a:gd name="T23" fmla="*/ 0 h 68"/>
                  <a:gd name="T24" fmla="*/ 18 w 40"/>
                  <a:gd name="T25" fmla="*/ 16 h 68"/>
                  <a:gd name="T26" fmla="*/ 12 w 40"/>
                  <a:gd name="T27" fmla="*/ 36 h 68"/>
                  <a:gd name="T28" fmla="*/ 12 w 40"/>
                  <a:gd name="T29" fmla="*/ 36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
                  <a:gd name="T46" fmla="*/ 0 h 68"/>
                  <a:gd name="T47" fmla="*/ 40 w 40"/>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 h="68">
                    <a:moveTo>
                      <a:pt x="12" y="36"/>
                    </a:moveTo>
                    <a:lnTo>
                      <a:pt x="12" y="36"/>
                    </a:lnTo>
                    <a:lnTo>
                      <a:pt x="6" y="54"/>
                    </a:lnTo>
                    <a:lnTo>
                      <a:pt x="0" y="68"/>
                    </a:lnTo>
                    <a:lnTo>
                      <a:pt x="40" y="68"/>
                    </a:lnTo>
                    <a:lnTo>
                      <a:pt x="36" y="56"/>
                    </a:lnTo>
                    <a:lnTo>
                      <a:pt x="28" y="36"/>
                    </a:lnTo>
                    <a:lnTo>
                      <a:pt x="22" y="16"/>
                    </a:lnTo>
                    <a:lnTo>
                      <a:pt x="20" y="0"/>
                    </a:lnTo>
                    <a:lnTo>
                      <a:pt x="18" y="16"/>
                    </a:lnTo>
                    <a:lnTo>
                      <a:pt x="12" y="36"/>
                    </a:lnTo>
                    <a:close/>
                  </a:path>
                </a:pathLst>
              </a:custGeom>
              <a:solidFill>
                <a:srgbClr val="000000"/>
              </a:solidFill>
              <a:ln w="9525">
                <a:noFill/>
                <a:round/>
                <a:headEnd/>
                <a:tailEnd/>
              </a:ln>
            </p:spPr>
            <p:txBody>
              <a:bodyPr/>
              <a:lstStyle/>
              <a:p>
                <a:pPr eaLnBrk="1" hangingPunct="1"/>
                <a:endParaRPr lang="fa-IR" sz="1800"/>
              </a:p>
            </p:txBody>
          </p:sp>
          <p:sp>
            <p:nvSpPr>
              <p:cNvPr id="465" name="Freeform 336"/>
              <p:cNvSpPr>
                <a:spLocks/>
              </p:cNvSpPr>
              <p:nvPr/>
            </p:nvSpPr>
            <p:spPr bwMode="auto">
              <a:xfrm>
                <a:off x="4084" y="2278"/>
                <a:ext cx="40" cy="68"/>
              </a:xfrm>
              <a:custGeom>
                <a:avLst/>
                <a:gdLst>
                  <a:gd name="T0" fmla="*/ 28 w 40"/>
                  <a:gd name="T1" fmla="*/ 32 h 68"/>
                  <a:gd name="T2" fmla="*/ 28 w 40"/>
                  <a:gd name="T3" fmla="*/ 32 h 68"/>
                  <a:gd name="T4" fmla="*/ 34 w 40"/>
                  <a:gd name="T5" fmla="*/ 16 h 68"/>
                  <a:gd name="T6" fmla="*/ 40 w 40"/>
                  <a:gd name="T7" fmla="*/ 0 h 68"/>
                  <a:gd name="T8" fmla="*/ 0 w 40"/>
                  <a:gd name="T9" fmla="*/ 0 h 68"/>
                  <a:gd name="T10" fmla="*/ 0 w 40"/>
                  <a:gd name="T11" fmla="*/ 0 h 68"/>
                  <a:gd name="T12" fmla="*/ 4 w 40"/>
                  <a:gd name="T13" fmla="*/ 14 h 68"/>
                  <a:gd name="T14" fmla="*/ 12 w 40"/>
                  <a:gd name="T15" fmla="*/ 32 h 68"/>
                  <a:gd name="T16" fmla="*/ 12 w 40"/>
                  <a:gd name="T17" fmla="*/ 32 h 68"/>
                  <a:gd name="T18" fmla="*/ 18 w 40"/>
                  <a:gd name="T19" fmla="*/ 52 h 68"/>
                  <a:gd name="T20" fmla="*/ 20 w 40"/>
                  <a:gd name="T21" fmla="*/ 68 h 68"/>
                  <a:gd name="T22" fmla="*/ 20 w 40"/>
                  <a:gd name="T23" fmla="*/ 68 h 68"/>
                  <a:gd name="T24" fmla="*/ 22 w 40"/>
                  <a:gd name="T25" fmla="*/ 52 h 68"/>
                  <a:gd name="T26" fmla="*/ 28 w 40"/>
                  <a:gd name="T27" fmla="*/ 32 h 68"/>
                  <a:gd name="T28" fmla="*/ 28 w 40"/>
                  <a:gd name="T29" fmla="*/ 32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
                  <a:gd name="T46" fmla="*/ 0 h 68"/>
                  <a:gd name="T47" fmla="*/ 40 w 40"/>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 h="68">
                    <a:moveTo>
                      <a:pt x="28" y="32"/>
                    </a:moveTo>
                    <a:lnTo>
                      <a:pt x="28" y="32"/>
                    </a:lnTo>
                    <a:lnTo>
                      <a:pt x="34" y="16"/>
                    </a:lnTo>
                    <a:lnTo>
                      <a:pt x="40" y="0"/>
                    </a:lnTo>
                    <a:lnTo>
                      <a:pt x="0" y="0"/>
                    </a:lnTo>
                    <a:lnTo>
                      <a:pt x="4" y="14"/>
                    </a:lnTo>
                    <a:lnTo>
                      <a:pt x="12" y="32"/>
                    </a:lnTo>
                    <a:lnTo>
                      <a:pt x="18" y="52"/>
                    </a:lnTo>
                    <a:lnTo>
                      <a:pt x="20" y="68"/>
                    </a:lnTo>
                    <a:lnTo>
                      <a:pt x="22" y="52"/>
                    </a:lnTo>
                    <a:lnTo>
                      <a:pt x="28" y="32"/>
                    </a:lnTo>
                    <a:close/>
                  </a:path>
                </a:pathLst>
              </a:custGeom>
              <a:solidFill>
                <a:srgbClr val="000000"/>
              </a:solidFill>
              <a:ln w="9525">
                <a:noFill/>
                <a:round/>
                <a:headEnd/>
                <a:tailEnd/>
              </a:ln>
            </p:spPr>
            <p:txBody>
              <a:bodyPr/>
              <a:lstStyle/>
              <a:p>
                <a:pPr eaLnBrk="1" hangingPunct="1"/>
                <a:endParaRPr lang="fa-IR" sz="1800"/>
              </a:p>
            </p:txBody>
          </p:sp>
          <p:sp>
            <p:nvSpPr>
              <p:cNvPr id="466" name="Freeform 337"/>
              <p:cNvSpPr>
                <a:spLocks/>
              </p:cNvSpPr>
              <p:nvPr/>
            </p:nvSpPr>
            <p:spPr bwMode="auto">
              <a:xfrm>
                <a:off x="4032" y="1980"/>
                <a:ext cx="144" cy="144"/>
              </a:xfrm>
              <a:custGeom>
                <a:avLst/>
                <a:gdLst>
                  <a:gd name="T0" fmla="*/ 144 w 144"/>
                  <a:gd name="T1" fmla="*/ 72 h 144"/>
                  <a:gd name="T2" fmla="*/ 144 w 144"/>
                  <a:gd name="T3" fmla="*/ 72 h 144"/>
                  <a:gd name="T4" fmla="*/ 142 w 144"/>
                  <a:gd name="T5" fmla="*/ 86 h 144"/>
                  <a:gd name="T6" fmla="*/ 138 w 144"/>
                  <a:gd name="T7" fmla="*/ 100 h 144"/>
                  <a:gd name="T8" fmla="*/ 132 w 144"/>
                  <a:gd name="T9" fmla="*/ 112 h 144"/>
                  <a:gd name="T10" fmla="*/ 122 w 144"/>
                  <a:gd name="T11" fmla="*/ 122 h 144"/>
                  <a:gd name="T12" fmla="*/ 112 w 144"/>
                  <a:gd name="T13" fmla="*/ 132 h 144"/>
                  <a:gd name="T14" fmla="*/ 100 w 144"/>
                  <a:gd name="T15" fmla="*/ 138 h 144"/>
                  <a:gd name="T16" fmla="*/ 86 w 144"/>
                  <a:gd name="T17" fmla="*/ 142 h 144"/>
                  <a:gd name="T18" fmla="*/ 72 w 144"/>
                  <a:gd name="T19" fmla="*/ 144 h 144"/>
                  <a:gd name="T20" fmla="*/ 72 w 144"/>
                  <a:gd name="T21" fmla="*/ 144 h 144"/>
                  <a:gd name="T22" fmla="*/ 58 w 144"/>
                  <a:gd name="T23" fmla="*/ 142 h 144"/>
                  <a:gd name="T24" fmla="*/ 44 w 144"/>
                  <a:gd name="T25" fmla="*/ 138 h 144"/>
                  <a:gd name="T26" fmla="*/ 32 w 144"/>
                  <a:gd name="T27" fmla="*/ 132 h 144"/>
                  <a:gd name="T28" fmla="*/ 22 w 144"/>
                  <a:gd name="T29" fmla="*/ 122 h 144"/>
                  <a:gd name="T30" fmla="*/ 12 w 144"/>
                  <a:gd name="T31" fmla="*/ 112 h 144"/>
                  <a:gd name="T32" fmla="*/ 6 w 144"/>
                  <a:gd name="T33" fmla="*/ 100 h 144"/>
                  <a:gd name="T34" fmla="*/ 2 w 144"/>
                  <a:gd name="T35" fmla="*/ 86 h 144"/>
                  <a:gd name="T36" fmla="*/ 0 w 144"/>
                  <a:gd name="T37" fmla="*/ 72 h 144"/>
                  <a:gd name="T38" fmla="*/ 0 w 144"/>
                  <a:gd name="T39" fmla="*/ 72 h 144"/>
                  <a:gd name="T40" fmla="*/ 2 w 144"/>
                  <a:gd name="T41" fmla="*/ 58 h 144"/>
                  <a:gd name="T42" fmla="*/ 6 w 144"/>
                  <a:gd name="T43" fmla="*/ 44 h 144"/>
                  <a:gd name="T44" fmla="*/ 12 w 144"/>
                  <a:gd name="T45" fmla="*/ 32 h 144"/>
                  <a:gd name="T46" fmla="*/ 22 w 144"/>
                  <a:gd name="T47" fmla="*/ 22 h 144"/>
                  <a:gd name="T48" fmla="*/ 32 w 144"/>
                  <a:gd name="T49" fmla="*/ 12 h 144"/>
                  <a:gd name="T50" fmla="*/ 44 w 144"/>
                  <a:gd name="T51" fmla="*/ 6 h 144"/>
                  <a:gd name="T52" fmla="*/ 58 w 144"/>
                  <a:gd name="T53" fmla="*/ 2 h 144"/>
                  <a:gd name="T54" fmla="*/ 72 w 144"/>
                  <a:gd name="T55" fmla="*/ 0 h 144"/>
                  <a:gd name="T56" fmla="*/ 72 w 144"/>
                  <a:gd name="T57" fmla="*/ 0 h 144"/>
                  <a:gd name="T58" fmla="*/ 86 w 144"/>
                  <a:gd name="T59" fmla="*/ 2 h 144"/>
                  <a:gd name="T60" fmla="*/ 100 w 144"/>
                  <a:gd name="T61" fmla="*/ 6 h 144"/>
                  <a:gd name="T62" fmla="*/ 112 w 144"/>
                  <a:gd name="T63" fmla="*/ 12 h 144"/>
                  <a:gd name="T64" fmla="*/ 122 w 144"/>
                  <a:gd name="T65" fmla="*/ 22 h 144"/>
                  <a:gd name="T66" fmla="*/ 132 w 144"/>
                  <a:gd name="T67" fmla="*/ 32 h 144"/>
                  <a:gd name="T68" fmla="*/ 138 w 144"/>
                  <a:gd name="T69" fmla="*/ 44 h 144"/>
                  <a:gd name="T70" fmla="*/ 142 w 144"/>
                  <a:gd name="T71" fmla="*/ 58 h 144"/>
                  <a:gd name="T72" fmla="*/ 144 w 144"/>
                  <a:gd name="T73" fmla="*/ 72 h 144"/>
                  <a:gd name="T74" fmla="*/ 144 w 144"/>
                  <a:gd name="T75" fmla="*/ 72 h 1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44"/>
                  <a:gd name="T116" fmla="*/ 144 w 144"/>
                  <a:gd name="T117" fmla="*/ 144 h 1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44">
                    <a:moveTo>
                      <a:pt x="144" y="72"/>
                    </a:moveTo>
                    <a:lnTo>
                      <a:pt x="144" y="72"/>
                    </a:lnTo>
                    <a:lnTo>
                      <a:pt x="142" y="86"/>
                    </a:lnTo>
                    <a:lnTo>
                      <a:pt x="138" y="100"/>
                    </a:lnTo>
                    <a:lnTo>
                      <a:pt x="132" y="112"/>
                    </a:lnTo>
                    <a:lnTo>
                      <a:pt x="122" y="122"/>
                    </a:lnTo>
                    <a:lnTo>
                      <a:pt x="112" y="132"/>
                    </a:lnTo>
                    <a:lnTo>
                      <a:pt x="100" y="138"/>
                    </a:lnTo>
                    <a:lnTo>
                      <a:pt x="86" y="142"/>
                    </a:lnTo>
                    <a:lnTo>
                      <a:pt x="72" y="144"/>
                    </a:lnTo>
                    <a:lnTo>
                      <a:pt x="58" y="142"/>
                    </a:lnTo>
                    <a:lnTo>
                      <a:pt x="44" y="138"/>
                    </a:lnTo>
                    <a:lnTo>
                      <a:pt x="32" y="132"/>
                    </a:lnTo>
                    <a:lnTo>
                      <a:pt x="22" y="122"/>
                    </a:lnTo>
                    <a:lnTo>
                      <a:pt x="12" y="112"/>
                    </a:lnTo>
                    <a:lnTo>
                      <a:pt x="6" y="100"/>
                    </a:lnTo>
                    <a:lnTo>
                      <a:pt x="2" y="86"/>
                    </a:lnTo>
                    <a:lnTo>
                      <a:pt x="0" y="72"/>
                    </a:lnTo>
                    <a:lnTo>
                      <a:pt x="2" y="58"/>
                    </a:lnTo>
                    <a:lnTo>
                      <a:pt x="6" y="44"/>
                    </a:lnTo>
                    <a:lnTo>
                      <a:pt x="12" y="32"/>
                    </a:lnTo>
                    <a:lnTo>
                      <a:pt x="22" y="22"/>
                    </a:lnTo>
                    <a:lnTo>
                      <a:pt x="32" y="12"/>
                    </a:lnTo>
                    <a:lnTo>
                      <a:pt x="44" y="6"/>
                    </a:lnTo>
                    <a:lnTo>
                      <a:pt x="58" y="2"/>
                    </a:lnTo>
                    <a:lnTo>
                      <a:pt x="72" y="0"/>
                    </a:lnTo>
                    <a:lnTo>
                      <a:pt x="86" y="2"/>
                    </a:lnTo>
                    <a:lnTo>
                      <a:pt x="100" y="6"/>
                    </a:lnTo>
                    <a:lnTo>
                      <a:pt x="112" y="12"/>
                    </a:lnTo>
                    <a:lnTo>
                      <a:pt x="122" y="22"/>
                    </a:lnTo>
                    <a:lnTo>
                      <a:pt x="132" y="32"/>
                    </a:lnTo>
                    <a:lnTo>
                      <a:pt x="138" y="44"/>
                    </a:lnTo>
                    <a:lnTo>
                      <a:pt x="142" y="58"/>
                    </a:lnTo>
                    <a:lnTo>
                      <a:pt x="144" y="72"/>
                    </a:lnTo>
                    <a:close/>
                  </a:path>
                </a:pathLst>
              </a:custGeom>
              <a:solidFill>
                <a:srgbClr val="FFFF00"/>
              </a:solidFill>
              <a:ln w="4">
                <a:solidFill>
                  <a:srgbClr val="000000"/>
                </a:solidFill>
                <a:round/>
                <a:headEnd/>
                <a:tailEnd/>
              </a:ln>
            </p:spPr>
            <p:txBody>
              <a:bodyPr/>
              <a:lstStyle/>
              <a:p>
                <a:pPr eaLnBrk="1" hangingPunct="1"/>
                <a:endParaRPr lang="fa-IR" sz="1800"/>
              </a:p>
            </p:txBody>
          </p:sp>
          <p:sp>
            <p:nvSpPr>
              <p:cNvPr id="467" name="Rectangle 338"/>
              <p:cNvSpPr>
                <a:spLocks noChangeArrowheads="1"/>
              </p:cNvSpPr>
              <p:nvPr/>
            </p:nvSpPr>
            <p:spPr bwMode="auto">
              <a:xfrm>
                <a:off x="4070" y="1996"/>
                <a:ext cx="48" cy="97"/>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latin typeface="Helvetica" pitchFamily="34" charset="0"/>
                  </a:rPr>
                  <a:t>V</a:t>
                </a:r>
                <a:endParaRPr lang="en-US" sz="1800"/>
              </a:p>
            </p:txBody>
          </p:sp>
          <p:sp>
            <p:nvSpPr>
              <p:cNvPr id="468" name="Line 339"/>
              <p:cNvSpPr>
                <a:spLocks noChangeShapeType="1"/>
              </p:cNvSpPr>
              <p:nvPr/>
            </p:nvSpPr>
            <p:spPr bwMode="auto">
              <a:xfrm flipH="1" flipV="1">
                <a:off x="1720" y="2068"/>
                <a:ext cx="36" cy="64"/>
              </a:xfrm>
              <a:prstGeom prst="line">
                <a:avLst/>
              </a:prstGeom>
              <a:noFill/>
              <a:ln w="4">
                <a:solidFill>
                  <a:srgbClr val="000000"/>
                </a:solidFill>
                <a:round/>
                <a:headEnd/>
                <a:tailEnd/>
              </a:ln>
            </p:spPr>
            <p:txBody>
              <a:bodyPr/>
              <a:lstStyle/>
              <a:p>
                <a:endParaRPr lang="fa-IR"/>
              </a:p>
            </p:txBody>
          </p:sp>
          <p:sp>
            <p:nvSpPr>
              <p:cNvPr id="469" name="Freeform 340"/>
              <p:cNvSpPr>
                <a:spLocks/>
              </p:cNvSpPr>
              <p:nvPr/>
            </p:nvSpPr>
            <p:spPr bwMode="auto">
              <a:xfrm>
                <a:off x="1706" y="2044"/>
                <a:ext cx="26" cy="34"/>
              </a:xfrm>
              <a:custGeom>
                <a:avLst/>
                <a:gdLst>
                  <a:gd name="T0" fmla="*/ 6 w 26"/>
                  <a:gd name="T1" fmla="*/ 18 h 34"/>
                  <a:gd name="T2" fmla="*/ 6 w 26"/>
                  <a:gd name="T3" fmla="*/ 18 h 34"/>
                  <a:gd name="T4" fmla="*/ 8 w 26"/>
                  <a:gd name="T5" fmla="*/ 34 h 34"/>
                  <a:gd name="T6" fmla="*/ 26 w 26"/>
                  <a:gd name="T7" fmla="*/ 24 h 34"/>
                  <a:gd name="T8" fmla="*/ 26 w 26"/>
                  <a:gd name="T9" fmla="*/ 24 h 34"/>
                  <a:gd name="T10" fmla="*/ 12 w 26"/>
                  <a:gd name="T11" fmla="*/ 14 h 34"/>
                  <a:gd name="T12" fmla="*/ 12 w 26"/>
                  <a:gd name="T13" fmla="*/ 14 h 34"/>
                  <a:gd name="T14" fmla="*/ 0 w 26"/>
                  <a:gd name="T15" fmla="*/ 0 h 34"/>
                  <a:gd name="T16" fmla="*/ 0 w 26"/>
                  <a:gd name="T17" fmla="*/ 0 h 34"/>
                  <a:gd name="T18" fmla="*/ 6 w 26"/>
                  <a:gd name="T19" fmla="*/ 18 h 34"/>
                  <a:gd name="T20" fmla="*/ 6 w 26"/>
                  <a:gd name="T21" fmla="*/ 18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34"/>
                  <a:gd name="T35" fmla="*/ 26 w 26"/>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34">
                    <a:moveTo>
                      <a:pt x="6" y="18"/>
                    </a:moveTo>
                    <a:lnTo>
                      <a:pt x="6" y="18"/>
                    </a:lnTo>
                    <a:lnTo>
                      <a:pt x="8" y="34"/>
                    </a:lnTo>
                    <a:lnTo>
                      <a:pt x="26" y="24"/>
                    </a:lnTo>
                    <a:lnTo>
                      <a:pt x="12" y="14"/>
                    </a:lnTo>
                    <a:lnTo>
                      <a:pt x="0" y="0"/>
                    </a:lnTo>
                    <a:lnTo>
                      <a:pt x="6" y="18"/>
                    </a:lnTo>
                    <a:close/>
                  </a:path>
                </a:pathLst>
              </a:custGeom>
              <a:solidFill>
                <a:srgbClr val="000000"/>
              </a:solidFill>
              <a:ln w="9525">
                <a:noFill/>
                <a:round/>
                <a:headEnd/>
                <a:tailEnd/>
              </a:ln>
            </p:spPr>
            <p:txBody>
              <a:bodyPr/>
              <a:lstStyle/>
              <a:p>
                <a:pPr eaLnBrk="1" hangingPunct="1"/>
                <a:endParaRPr lang="fa-IR" sz="1800"/>
              </a:p>
            </p:txBody>
          </p:sp>
          <p:sp>
            <p:nvSpPr>
              <p:cNvPr id="470" name="Line 341"/>
              <p:cNvSpPr>
                <a:spLocks noChangeShapeType="1"/>
              </p:cNvSpPr>
              <p:nvPr/>
            </p:nvSpPr>
            <p:spPr bwMode="auto">
              <a:xfrm flipV="1">
                <a:off x="1768" y="2068"/>
                <a:ext cx="36" cy="64"/>
              </a:xfrm>
              <a:prstGeom prst="line">
                <a:avLst/>
              </a:prstGeom>
              <a:noFill/>
              <a:ln w="4">
                <a:solidFill>
                  <a:srgbClr val="000000"/>
                </a:solidFill>
                <a:round/>
                <a:headEnd/>
                <a:tailEnd/>
              </a:ln>
            </p:spPr>
            <p:txBody>
              <a:bodyPr/>
              <a:lstStyle/>
              <a:p>
                <a:endParaRPr lang="fa-IR"/>
              </a:p>
            </p:txBody>
          </p:sp>
          <p:sp>
            <p:nvSpPr>
              <p:cNvPr id="471" name="Freeform 342"/>
              <p:cNvSpPr>
                <a:spLocks/>
              </p:cNvSpPr>
              <p:nvPr/>
            </p:nvSpPr>
            <p:spPr bwMode="auto">
              <a:xfrm>
                <a:off x="1792" y="2044"/>
                <a:ext cx="26" cy="34"/>
              </a:xfrm>
              <a:custGeom>
                <a:avLst/>
                <a:gdLst>
                  <a:gd name="T0" fmla="*/ 14 w 26"/>
                  <a:gd name="T1" fmla="*/ 14 h 34"/>
                  <a:gd name="T2" fmla="*/ 14 w 26"/>
                  <a:gd name="T3" fmla="*/ 14 h 34"/>
                  <a:gd name="T4" fmla="*/ 0 w 26"/>
                  <a:gd name="T5" fmla="*/ 24 h 34"/>
                  <a:gd name="T6" fmla="*/ 18 w 26"/>
                  <a:gd name="T7" fmla="*/ 34 h 34"/>
                  <a:gd name="T8" fmla="*/ 18 w 26"/>
                  <a:gd name="T9" fmla="*/ 34 h 34"/>
                  <a:gd name="T10" fmla="*/ 20 w 26"/>
                  <a:gd name="T11" fmla="*/ 18 h 34"/>
                  <a:gd name="T12" fmla="*/ 20 w 26"/>
                  <a:gd name="T13" fmla="*/ 18 h 34"/>
                  <a:gd name="T14" fmla="*/ 26 w 26"/>
                  <a:gd name="T15" fmla="*/ 0 h 34"/>
                  <a:gd name="T16" fmla="*/ 26 w 26"/>
                  <a:gd name="T17" fmla="*/ 0 h 34"/>
                  <a:gd name="T18" fmla="*/ 14 w 26"/>
                  <a:gd name="T19" fmla="*/ 14 h 34"/>
                  <a:gd name="T20" fmla="*/ 14 w 26"/>
                  <a:gd name="T21" fmla="*/ 14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34"/>
                  <a:gd name="T35" fmla="*/ 26 w 26"/>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34">
                    <a:moveTo>
                      <a:pt x="14" y="14"/>
                    </a:moveTo>
                    <a:lnTo>
                      <a:pt x="14" y="14"/>
                    </a:lnTo>
                    <a:lnTo>
                      <a:pt x="0" y="24"/>
                    </a:lnTo>
                    <a:lnTo>
                      <a:pt x="18" y="34"/>
                    </a:lnTo>
                    <a:lnTo>
                      <a:pt x="20" y="18"/>
                    </a:lnTo>
                    <a:lnTo>
                      <a:pt x="26" y="0"/>
                    </a:lnTo>
                    <a:lnTo>
                      <a:pt x="14" y="14"/>
                    </a:lnTo>
                    <a:close/>
                  </a:path>
                </a:pathLst>
              </a:custGeom>
              <a:solidFill>
                <a:srgbClr val="000000"/>
              </a:solidFill>
              <a:ln w="9525">
                <a:noFill/>
                <a:round/>
                <a:headEnd/>
                <a:tailEnd/>
              </a:ln>
            </p:spPr>
            <p:txBody>
              <a:bodyPr/>
              <a:lstStyle/>
              <a:p>
                <a:pPr eaLnBrk="1" hangingPunct="1"/>
                <a:endParaRPr lang="fa-IR" sz="1800"/>
              </a:p>
            </p:txBody>
          </p:sp>
          <p:sp>
            <p:nvSpPr>
              <p:cNvPr id="472" name="Line 343"/>
              <p:cNvSpPr>
                <a:spLocks noChangeShapeType="1"/>
              </p:cNvSpPr>
              <p:nvPr/>
            </p:nvSpPr>
            <p:spPr bwMode="auto">
              <a:xfrm flipH="1" flipV="1">
                <a:off x="1864" y="2068"/>
                <a:ext cx="36" cy="64"/>
              </a:xfrm>
              <a:prstGeom prst="line">
                <a:avLst/>
              </a:prstGeom>
              <a:noFill/>
              <a:ln w="4">
                <a:solidFill>
                  <a:srgbClr val="000000"/>
                </a:solidFill>
                <a:round/>
                <a:headEnd/>
                <a:tailEnd/>
              </a:ln>
            </p:spPr>
            <p:txBody>
              <a:bodyPr/>
              <a:lstStyle/>
              <a:p>
                <a:endParaRPr lang="fa-IR"/>
              </a:p>
            </p:txBody>
          </p:sp>
          <p:sp>
            <p:nvSpPr>
              <p:cNvPr id="473" name="Freeform 344"/>
              <p:cNvSpPr>
                <a:spLocks/>
              </p:cNvSpPr>
              <p:nvPr/>
            </p:nvSpPr>
            <p:spPr bwMode="auto">
              <a:xfrm>
                <a:off x="1850" y="2044"/>
                <a:ext cx="26" cy="34"/>
              </a:xfrm>
              <a:custGeom>
                <a:avLst/>
                <a:gdLst>
                  <a:gd name="T0" fmla="*/ 6 w 26"/>
                  <a:gd name="T1" fmla="*/ 18 h 34"/>
                  <a:gd name="T2" fmla="*/ 6 w 26"/>
                  <a:gd name="T3" fmla="*/ 18 h 34"/>
                  <a:gd name="T4" fmla="*/ 8 w 26"/>
                  <a:gd name="T5" fmla="*/ 34 h 34"/>
                  <a:gd name="T6" fmla="*/ 26 w 26"/>
                  <a:gd name="T7" fmla="*/ 24 h 34"/>
                  <a:gd name="T8" fmla="*/ 26 w 26"/>
                  <a:gd name="T9" fmla="*/ 24 h 34"/>
                  <a:gd name="T10" fmla="*/ 12 w 26"/>
                  <a:gd name="T11" fmla="*/ 14 h 34"/>
                  <a:gd name="T12" fmla="*/ 12 w 26"/>
                  <a:gd name="T13" fmla="*/ 14 h 34"/>
                  <a:gd name="T14" fmla="*/ 0 w 26"/>
                  <a:gd name="T15" fmla="*/ 0 h 34"/>
                  <a:gd name="T16" fmla="*/ 0 w 26"/>
                  <a:gd name="T17" fmla="*/ 0 h 34"/>
                  <a:gd name="T18" fmla="*/ 6 w 26"/>
                  <a:gd name="T19" fmla="*/ 18 h 34"/>
                  <a:gd name="T20" fmla="*/ 6 w 26"/>
                  <a:gd name="T21" fmla="*/ 18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34"/>
                  <a:gd name="T35" fmla="*/ 26 w 26"/>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34">
                    <a:moveTo>
                      <a:pt x="6" y="18"/>
                    </a:moveTo>
                    <a:lnTo>
                      <a:pt x="6" y="18"/>
                    </a:lnTo>
                    <a:lnTo>
                      <a:pt x="8" y="34"/>
                    </a:lnTo>
                    <a:lnTo>
                      <a:pt x="26" y="24"/>
                    </a:lnTo>
                    <a:lnTo>
                      <a:pt x="12" y="14"/>
                    </a:lnTo>
                    <a:lnTo>
                      <a:pt x="0" y="0"/>
                    </a:lnTo>
                    <a:lnTo>
                      <a:pt x="6" y="18"/>
                    </a:lnTo>
                    <a:close/>
                  </a:path>
                </a:pathLst>
              </a:custGeom>
              <a:solidFill>
                <a:srgbClr val="000000"/>
              </a:solidFill>
              <a:ln w="9525">
                <a:noFill/>
                <a:round/>
                <a:headEnd/>
                <a:tailEnd/>
              </a:ln>
            </p:spPr>
            <p:txBody>
              <a:bodyPr/>
              <a:lstStyle/>
              <a:p>
                <a:pPr eaLnBrk="1" hangingPunct="1"/>
                <a:endParaRPr lang="fa-IR" sz="1800"/>
              </a:p>
            </p:txBody>
          </p:sp>
          <p:sp>
            <p:nvSpPr>
              <p:cNvPr id="474" name="Line 345"/>
              <p:cNvSpPr>
                <a:spLocks noChangeShapeType="1"/>
              </p:cNvSpPr>
              <p:nvPr/>
            </p:nvSpPr>
            <p:spPr bwMode="auto">
              <a:xfrm flipV="1">
                <a:off x="1912" y="2068"/>
                <a:ext cx="36" cy="64"/>
              </a:xfrm>
              <a:prstGeom prst="line">
                <a:avLst/>
              </a:prstGeom>
              <a:noFill/>
              <a:ln w="4">
                <a:solidFill>
                  <a:srgbClr val="000000"/>
                </a:solidFill>
                <a:round/>
                <a:headEnd/>
                <a:tailEnd/>
              </a:ln>
            </p:spPr>
            <p:txBody>
              <a:bodyPr/>
              <a:lstStyle/>
              <a:p>
                <a:endParaRPr lang="fa-IR"/>
              </a:p>
            </p:txBody>
          </p:sp>
          <p:sp>
            <p:nvSpPr>
              <p:cNvPr id="475" name="Freeform 346"/>
              <p:cNvSpPr>
                <a:spLocks/>
              </p:cNvSpPr>
              <p:nvPr/>
            </p:nvSpPr>
            <p:spPr bwMode="auto">
              <a:xfrm>
                <a:off x="1936" y="2044"/>
                <a:ext cx="26" cy="34"/>
              </a:xfrm>
              <a:custGeom>
                <a:avLst/>
                <a:gdLst>
                  <a:gd name="T0" fmla="*/ 14 w 26"/>
                  <a:gd name="T1" fmla="*/ 14 h 34"/>
                  <a:gd name="T2" fmla="*/ 14 w 26"/>
                  <a:gd name="T3" fmla="*/ 14 h 34"/>
                  <a:gd name="T4" fmla="*/ 0 w 26"/>
                  <a:gd name="T5" fmla="*/ 24 h 34"/>
                  <a:gd name="T6" fmla="*/ 18 w 26"/>
                  <a:gd name="T7" fmla="*/ 34 h 34"/>
                  <a:gd name="T8" fmla="*/ 18 w 26"/>
                  <a:gd name="T9" fmla="*/ 34 h 34"/>
                  <a:gd name="T10" fmla="*/ 20 w 26"/>
                  <a:gd name="T11" fmla="*/ 18 h 34"/>
                  <a:gd name="T12" fmla="*/ 20 w 26"/>
                  <a:gd name="T13" fmla="*/ 18 h 34"/>
                  <a:gd name="T14" fmla="*/ 26 w 26"/>
                  <a:gd name="T15" fmla="*/ 0 h 34"/>
                  <a:gd name="T16" fmla="*/ 26 w 26"/>
                  <a:gd name="T17" fmla="*/ 0 h 34"/>
                  <a:gd name="T18" fmla="*/ 14 w 26"/>
                  <a:gd name="T19" fmla="*/ 14 h 34"/>
                  <a:gd name="T20" fmla="*/ 14 w 26"/>
                  <a:gd name="T21" fmla="*/ 14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34"/>
                  <a:gd name="T35" fmla="*/ 26 w 26"/>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34">
                    <a:moveTo>
                      <a:pt x="14" y="14"/>
                    </a:moveTo>
                    <a:lnTo>
                      <a:pt x="14" y="14"/>
                    </a:lnTo>
                    <a:lnTo>
                      <a:pt x="0" y="24"/>
                    </a:lnTo>
                    <a:lnTo>
                      <a:pt x="18" y="34"/>
                    </a:lnTo>
                    <a:lnTo>
                      <a:pt x="20" y="18"/>
                    </a:lnTo>
                    <a:lnTo>
                      <a:pt x="26" y="0"/>
                    </a:lnTo>
                    <a:lnTo>
                      <a:pt x="14" y="14"/>
                    </a:lnTo>
                    <a:close/>
                  </a:path>
                </a:pathLst>
              </a:custGeom>
              <a:solidFill>
                <a:srgbClr val="000000"/>
              </a:solidFill>
              <a:ln w="9525">
                <a:noFill/>
                <a:round/>
                <a:headEnd/>
                <a:tailEnd/>
              </a:ln>
            </p:spPr>
            <p:txBody>
              <a:bodyPr/>
              <a:lstStyle/>
              <a:p>
                <a:pPr eaLnBrk="1" hangingPunct="1"/>
                <a:endParaRPr lang="fa-IR" sz="1800"/>
              </a:p>
            </p:txBody>
          </p:sp>
          <p:sp>
            <p:nvSpPr>
              <p:cNvPr id="476" name="Line 347"/>
              <p:cNvSpPr>
                <a:spLocks noChangeShapeType="1"/>
              </p:cNvSpPr>
              <p:nvPr/>
            </p:nvSpPr>
            <p:spPr bwMode="auto">
              <a:xfrm flipH="1" flipV="1">
                <a:off x="2008" y="2068"/>
                <a:ext cx="36" cy="64"/>
              </a:xfrm>
              <a:prstGeom prst="line">
                <a:avLst/>
              </a:prstGeom>
              <a:noFill/>
              <a:ln w="4">
                <a:solidFill>
                  <a:srgbClr val="000000"/>
                </a:solidFill>
                <a:round/>
                <a:headEnd/>
                <a:tailEnd/>
              </a:ln>
            </p:spPr>
            <p:txBody>
              <a:bodyPr/>
              <a:lstStyle/>
              <a:p>
                <a:endParaRPr lang="fa-IR"/>
              </a:p>
            </p:txBody>
          </p:sp>
          <p:sp>
            <p:nvSpPr>
              <p:cNvPr id="477" name="Freeform 348"/>
              <p:cNvSpPr>
                <a:spLocks/>
              </p:cNvSpPr>
              <p:nvPr/>
            </p:nvSpPr>
            <p:spPr bwMode="auto">
              <a:xfrm>
                <a:off x="1994" y="2044"/>
                <a:ext cx="26" cy="34"/>
              </a:xfrm>
              <a:custGeom>
                <a:avLst/>
                <a:gdLst>
                  <a:gd name="T0" fmla="*/ 6 w 26"/>
                  <a:gd name="T1" fmla="*/ 18 h 34"/>
                  <a:gd name="T2" fmla="*/ 6 w 26"/>
                  <a:gd name="T3" fmla="*/ 18 h 34"/>
                  <a:gd name="T4" fmla="*/ 8 w 26"/>
                  <a:gd name="T5" fmla="*/ 34 h 34"/>
                  <a:gd name="T6" fmla="*/ 26 w 26"/>
                  <a:gd name="T7" fmla="*/ 24 h 34"/>
                  <a:gd name="T8" fmla="*/ 26 w 26"/>
                  <a:gd name="T9" fmla="*/ 24 h 34"/>
                  <a:gd name="T10" fmla="*/ 12 w 26"/>
                  <a:gd name="T11" fmla="*/ 14 h 34"/>
                  <a:gd name="T12" fmla="*/ 12 w 26"/>
                  <a:gd name="T13" fmla="*/ 14 h 34"/>
                  <a:gd name="T14" fmla="*/ 0 w 26"/>
                  <a:gd name="T15" fmla="*/ 0 h 34"/>
                  <a:gd name="T16" fmla="*/ 0 w 26"/>
                  <a:gd name="T17" fmla="*/ 0 h 34"/>
                  <a:gd name="T18" fmla="*/ 6 w 26"/>
                  <a:gd name="T19" fmla="*/ 18 h 34"/>
                  <a:gd name="T20" fmla="*/ 6 w 26"/>
                  <a:gd name="T21" fmla="*/ 18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34"/>
                  <a:gd name="T35" fmla="*/ 26 w 26"/>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34">
                    <a:moveTo>
                      <a:pt x="6" y="18"/>
                    </a:moveTo>
                    <a:lnTo>
                      <a:pt x="6" y="18"/>
                    </a:lnTo>
                    <a:lnTo>
                      <a:pt x="8" y="34"/>
                    </a:lnTo>
                    <a:lnTo>
                      <a:pt x="26" y="24"/>
                    </a:lnTo>
                    <a:lnTo>
                      <a:pt x="12" y="14"/>
                    </a:lnTo>
                    <a:lnTo>
                      <a:pt x="0" y="0"/>
                    </a:lnTo>
                    <a:lnTo>
                      <a:pt x="6" y="18"/>
                    </a:lnTo>
                    <a:close/>
                  </a:path>
                </a:pathLst>
              </a:custGeom>
              <a:solidFill>
                <a:srgbClr val="000000"/>
              </a:solidFill>
              <a:ln w="9525">
                <a:noFill/>
                <a:round/>
                <a:headEnd/>
                <a:tailEnd/>
              </a:ln>
            </p:spPr>
            <p:txBody>
              <a:bodyPr/>
              <a:lstStyle/>
              <a:p>
                <a:pPr eaLnBrk="1" hangingPunct="1"/>
                <a:endParaRPr lang="fa-IR" sz="1800"/>
              </a:p>
            </p:txBody>
          </p:sp>
          <p:sp>
            <p:nvSpPr>
              <p:cNvPr id="478" name="Line 349"/>
              <p:cNvSpPr>
                <a:spLocks noChangeShapeType="1"/>
              </p:cNvSpPr>
              <p:nvPr/>
            </p:nvSpPr>
            <p:spPr bwMode="auto">
              <a:xfrm flipV="1">
                <a:off x="2056" y="1996"/>
                <a:ext cx="108" cy="136"/>
              </a:xfrm>
              <a:prstGeom prst="line">
                <a:avLst/>
              </a:prstGeom>
              <a:noFill/>
              <a:ln w="4">
                <a:solidFill>
                  <a:srgbClr val="000000"/>
                </a:solidFill>
                <a:round/>
                <a:headEnd/>
                <a:tailEnd/>
              </a:ln>
            </p:spPr>
            <p:txBody>
              <a:bodyPr/>
              <a:lstStyle/>
              <a:p>
                <a:endParaRPr lang="fa-IR"/>
              </a:p>
            </p:txBody>
          </p:sp>
          <p:sp>
            <p:nvSpPr>
              <p:cNvPr id="479" name="Freeform 350"/>
              <p:cNvSpPr>
                <a:spLocks/>
              </p:cNvSpPr>
              <p:nvPr/>
            </p:nvSpPr>
            <p:spPr bwMode="auto">
              <a:xfrm>
                <a:off x="2152" y="1974"/>
                <a:ext cx="28" cy="34"/>
              </a:xfrm>
              <a:custGeom>
                <a:avLst/>
                <a:gdLst>
                  <a:gd name="T0" fmla="*/ 14 w 28"/>
                  <a:gd name="T1" fmla="*/ 12 h 34"/>
                  <a:gd name="T2" fmla="*/ 14 w 28"/>
                  <a:gd name="T3" fmla="*/ 12 h 34"/>
                  <a:gd name="T4" fmla="*/ 0 w 28"/>
                  <a:gd name="T5" fmla="*/ 22 h 34"/>
                  <a:gd name="T6" fmla="*/ 16 w 28"/>
                  <a:gd name="T7" fmla="*/ 34 h 34"/>
                  <a:gd name="T8" fmla="*/ 16 w 28"/>
                  <a:gd name="T9" fmla="*/ 34 h 34"/>
                  <a:gd name="T10" fmla="*/ 22 w 28"/>
                  <a:gd name="T11" fmla="*/ 18 h 34"/>
                  <a:gd name="T12" fmla="*/ 22 w 28"/>
                  <a:gd name="T13" fmla="*/ 18 h 34"/>
                  <a:gd name="T14" fmla="*/ 28 w 28"/>
                  <a:gd name="T15" fmla="*/ 0 h 34"/>
                  <a:gd name="T16" fmla="*/ 28 w 28"/>
                  <a:gd name="T17" fmla="*/ 0 h 34"/>
                  <a:gd name="T18" fmla="*/ 14 w 28"/>
                  <a:gd name="T19" fmla="*/ 12 h 34"/>
                  <a:gd name="T20" fmla="*/ 14 w 28"/>
                  <a:gd name="T21" fmla="*/ 12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34"/>
                  <a:gd name="T35" fmla="*/ 28 w 28"/>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34">
                    <a:moveTo>
                      <a:pt x="14" y="12"/>
                    </a:moveTo>
                    <a:lnTo>
                      <a:pt x="14" y="12"/>
                    </a:lnTo>
                    <a:lnTo>
                      <a:pt x="0" y="22"/>
                    </a:lnTo>
                    <a:lnTo>
                      <a:pt x="16" y="34"/>
                    </a:lnTo>
                    <a:lnTo>
                      <a:pt x="22" y="18"/>
                    </a:lnTo>
                    <a:lnTo>
                      <a:pt x="28" y="0"/>
                    </a:lnTo>
                    <a:lnTo>
                      <a:pt x="14" y="12"/>
                    </a:lnTo>
                    <a:close/>
                  </a:path>
                </a:pathLst>
              </a:custGeom>
              <a:solidFill>
                <a:srgbClr val="000000"/>
              </a:solidFill>
              <a:ln w="9525">
                <a:noFill/>
                <a:round/>
                <a:headEnd/>
                <a:tailEnd/>
              </a:ln>
            </p:spPr>
            <p:txBody>
              <a:bodyPr/>
              <a:lstStyle/>
              <a:p>
                <a:pPr eaLnBrk="1" hangingPunct="1"/>
                <a:endParaRPr lang="fa-IR" sz="1800"/>
              </a:p>
            </p:txBody>
          </p:sp>
          <p:sp>
            <p:nvSpPr>
              <p:cNvPr id="480" name="Line 351"/>
              <p:cNvSpPr>
                <a:spLocks noChangeShapeType="1"/>
              </p:cNvSpPr>
              <p:nvPr/>
            </p:nvSpPr>
            <p:spPr bwMode="auto">
              <a:xfrm flipH="1" flipV="1">
                <a:off x="2152" y="1780"/>
                <a:ext cx="36" cy="136"/>
              </a:xfrm>
              <a:prstGeom prst="line">
                <a:avLst/>
              </a:prstGeom>
              <a:noFill/>
              <a:ln w="4">
                <a:solidFill>
                  <a:srgbClr val="000000"/>
                </a:solidFill>
                <a:round/>
                <a:headEnd/>
                <a:tailEnd/>
              </a:ln>
            </p:spPr>
            <p:txBody>
              <a:bodyPr/>
              <a:lstStyle/>
              <a:p>
                <a:endParaRPr lang="fa-IR"/>
              </a:p>
            </p:txBody>
          </p:sp>
          <p:sp>
            <p:nvSpPr>
              <p:cNvPr id="481" name="Freeform 352"/>
              <p:cNvSpPr>
                <a:spLocks/>
              </p:cNvSpPr>
              <p:nvPr/>
            </p:nvSpPr>
            <p:spPr bwMode="auto">
              <a:xfrm>
                <a:off x="2144" y="1754"/>
                <a:ext cx="20" cy="36"/>
              </a:xfrm>
              <a:custGeom>
                <a:avLst/>
                <a:gdLst>
                  <a:gd name="T0" fmla="*/ 2 w 20"/>
                  <a:gd name="T1" fmla="*/ 18 h 36"/>
                  <a:gd name="T2" fmla="*/ 2 w 20"/>
                  <a:gd name="T3" fmla="*/ 18 h 36"/>
                  <a:gd name="T4" fmla="*/ 0 w 20"/>
                  <a:gd name="T5" fmla="*/ 36 h 36"/>
                  <a:gd name="T6" fmla="*/ 20 w 20"/>
                  <a:gd name="T7" fmla="*/ 30 h 36"/>
                  <a:gd name="T8" fmla="*/ 20 w 20"/>
                  <a:gd name="T9" fmla="*/ 30 h 36"/>
                  <a:gd name="T10" fmla="*/ 10 w 20"/>
                  <a:gd name="T11" fmla="*/ 16 h 36"/>
                  <a:gd name="T12" fmla="*/ 10 w 20"/>
                  <a:gd name="T13" fmla="*/ 16 h 36"/>
                  <a:gd name="T14" fmla="*/ 2 w 20"/>
                  <a:gd name="T15" fmla="*/ 0 h 36"/>
                  <a:gd name="T16" fmla="*/ 2 w 20"/>
                  <a:gd name="T17" fmla="*/ 0 h 36"/>
                  <a:gd name="T18" fmla="*/ 2 w 20"/>
                  <a:gd name="T19" fmla="*/ 18 h 36"/>
                  <a:gd name="T20" fmla="*/ 2 w 20"/>
                  <a:gd name="T21" fmla="*/ 18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36"/>
                  <a:gd name="T35" fmla="*/ 20 w 20"/>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36">
                    <a:moveTo>
                      <a:pt x="2" y="18"/>
                    </a:moveTo>
                    <a:lnTo>
                      <a:pt x="2" y="18"/>
                    </a:lnTo>
                    <a:lnTo>
                      <a:pt x="0" y="36"/>
                    </a:lnTo>
                    <a:lnTo>
                      <a:pt x="20" y="30"/>
                    </a:lnTo>
                    <a:lnTo>
                      <a:pt x="10" y="16"/>
                    </a:lnTo>
                    <a:lnTo>
                      <a:pt x="2" y="0"/>
                    </a:lnTo>
                    <a:lnTo>
                      <a:pt x="2" y="18"/>
                    </a:lnTo>
                    <a:close/>
                  </a:path>
                </a:pathLst>
              </a:custGeom>
              <a:solidFill>
                <a:srgbClr val="000000"/>
              </a:solidFill>
              <a:ln w="9525">
                <a:noFill/>
                <a:round/>
                <a:headEnd/>
                <a:tailEnd/>
              </a:ln>
            </p:spPr>
            <p:txBody>
              <a:bodyPr/>
              <a:lstStyle/>
              <a:p>
                <a:pPr eaLnBrk="1" hangingPunct="1"/>
                <a:endParaRPr lang="fa-IR" sz="1800"/>
              </a:p>
            </p:txBody>
          </p:sp>
          <p:sp>
            <p:nvSpPr>
              <p:cNvPr id="482" name="Line 353"/>
              <p:cNvSpPr>
                <a:spLocks noChangeShapeType="1"/>
              </p:cNvSpPr>
              <p:nvPr/>
            </p:nvSpPr>
            <p:spPr bwMode="auto">
              <a:xfrm flipV="1">
                <a:off x="1696" y="1924"/>
                <a:ext cx="36" cy="64"/>
              </a:xfrm>
              <a:prstGeom prst="line">
                <a:avLst/>
              </a:prstGeom>
              <a:noFill/>
              <a:ln w="4">
                <a:solidFill>
                  <a:srgbClr val="000000"/>
                </a:solidFill>
                <a:round/>
                <a:headEnd/>
                <a:tailEnd/>
              </a:ln>
            </p:spPr>
            <p:txBody>
              <a:bodyPr/>
              <a:lstStyle/>
              <a:p>
                <a:endParaRPr lang="fa-IR"/>
              </a:p>
            </p:txBody>
          </p:sp>
          <p:sp>
            <p:nvSpPr>
              <p:cNvPr id="483" name="Freeform 354"/>
              <p:cNvSpPr>
                <a:spLocks/>
              </p:cNvSpPr>
              <p:nvPr/>
            </p:nvSpPr>
            <p:spPr bwMode="auto">
              <a:xfrm>
                <a:off x="1720" y="1900"/>
                <a:ext cx="26" cy="34"/>
              </a:xfrm>
              <a:custGeom>
                <a:avLst/>
                <a:gdLst>
                  <a:gd name="T0" fmla="*/ 14 w 26"/>
                  <a:gd name="T1" fmla="*/ 14 h 34"/>
                  <a:gd name="T2" fmla="*/ 14 w 26"/>
                  <a:gd name="T3" fmla="*/ 14 h 34"/>
                  <a:gd name="T4" fmla="*/ 0 w 26"/>
                  <a:gd name="T5" fmla="*/ 24 h 34"/>
                  <a:gd name="T6" fmla="*/ 18 w 26"/>
                  <a:gd name="T7" fmla="*/ 34 h 34"/>
                  <a:gd name="T8" fmla="*/ 18 w 26"/>
                  <a:gd name="T9" fmla="*/ 34 h 34"/>
                  <a:gd name="T10" fmla="*/ 20 w 26"/>
                  <a:gd name="T11" fmla="*/ 18 h 34"/>
                  <a:gd name="T12" fmla="*/ 20 w 26"/>
                  <a:gd name="T13" fmla="*/ 18 h 34"/>
                  <a:gd name="T14" fmla="*/ 26 w 26"/>
                  <a:gd name="T15" fmla="*/ 0 h 34"/>
                  <a:gd name="T16" fmla="*/ 26 w 26"/>
                  <a:gd name="T17" fmla="*/ 0 h 34"/>
                  <a:gd name="T18" fmla="*/ 14 w 26"/>
                  <a:gd name="T19" fmla="*/ 14 h 34"/>
                  <a:gd name="T20" fmla="*/ 14 w 26"/>
                  <a:gd name="T21" fmla="*/ 14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34"/>
                  <a:gd name="T35" fmla="*/ 26 w 26"/>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34">
                    <a:moveTo>
                      <a:pt x="14" y="14"/>
                    </a:moveTo>
                    <a:lnTo>
                      <a:pt x="14" y="14"/>
                    </a:lnTo>
                    <a:lnTo>
                      <a:pt x="0" y="24"/>
                    </a:lnTo>
                    <a:lnTo>
                      <a:pt x="18" y="34"/>
                    </a:lnTo>
                    <a:lnTo>
                      <a:pt x="20" y="18"/>
                    </a:lnTo>
                    <a:lnTo>
                      <a:pt x="26" y="0"/>
                    </a:lnTo>
                    <a:lnTo>
                      <a:pt x="14" y="14"/>
                    </a:lnTo>
                    <a:close/>
                  </a:path>
                </a:pathLst>
              </a:custGeom>
              <a:solidFill>
                <a:srgbClr val="000000"/>
              </a:solidFill>
              <a:ln w="9525">
                <a:noFill/>
                <a:round/>
                <a:headEnd/>
                <a:tailEnd/>
              </a:ln>
            </p:spPr>
            <p:txBody>
              <a:bodyPr/>
              <a:lstStyle/>
              <a:p>
                <a:pPr eaLnBrk="1" hangingPunct="1"/>
                <a:endParaRPr lang="fa-IR" sz="1800"/>
              </a:p>
            </p:txBody>
          </p:sp>
          <p:sp>
            <p:nvSpPr>
              <p:cNvPr id="484" name="Line 355"/>
              <p:cNvSpPr>
                <a:spLocks noChangeShapeType="1"/>
              </p:cNvSpPr>
              <p:nvPr/>
            </p:nvSpPr>
            <p:spPr bwMode="auto">
              <a:xfrm flipH="1" flipV="1">
                <a:off x="1792" y="1924"/>
                <a:ext cx="36" cy="64"/>
              </a:xfrm>
              <a:prstGeom prst="line">
                <a:avLst/>
              </a:prstGeom>
              <a:noFill/>
              <a:ln w="4">
                <a:solidFill>
                  <a:srgbClr val="000000"/>
                </a:solidFill>
                <a:round/>
                <a:headEnd/>
                <a:tailEnd/>
              </a:ln>
            </p:spPr>
            <p:txBody>
              <a:bodyPr/>
              <a:lstStyle/>
              <a:p>
                <a:endParaRPr lang="fa-IR"/>
              </a:p>
            </p:txBody>
          </p:sp>
          <p:sp>
            <p:nvSpPr>
              <p:cNvPr id="485" name="Freeform 356"/>
              <p:cNvSpPr>
                <a:spLocks/>
              </p:cNvSpPr>
              <p:nvPr/>
            </p:nvSpPr>
            <p:spPr bwMode="auto">
              <a:xfrm>
                <a:off x="1778" y="1900"/>
                <a:ext cx="26" cy="34"/>
              </a:xfrm>
              <a:custGeom>
                <a:avLst/>
                <a:gdLst>
                  <a:gd name="T0" fmla="*/ 6 w 26"/>
                  <a:gd name="T1" fmla="*/ 18 h 34"/>
                  <a:gd name="T2" fmla="*/ 6 w 26"/>
                  <a:gd name="T3" fmla="*/ 18 h 34"/>
                  <a:gd name="T4" fmla="*/ 8 w 26"/>
                  <a:gd name="T5" fmla="*/ 34 h 34"/>
                  <a:gd name="T6" fmla="*/ 26 w 26"/>
                  <a:gd name="T7" fmla="*/ 24 h 34"/>
                  <a:gd name="T8" fmla="*/ 26 w 26"/>
                  <a:gd name="T9" fmla="*/ 24 h 34"/>
                  <a:gd name="T10" fmla="*/ 12 w 26"/>
                  <a:gd name="T11" fmla="*/ 14 h 34"/>
                  <a:gd name="T12" fmla="*/ 12 w 26"/>
                  <a:gd name="T13" fmla="*/ 14 h 34"/>
                  <a:gd name="T14" fmla="*/ 0 w 26"/>
                  <a:gd name="T15" fmla="*/ 0 h 34"/>
                  <a:gd name="T16" fmla="*/ 0 w 26"/>
                  <a:gd name="T17" fmla="*/ 0 h 34"/>
                  <a:gd name="T18" fmla="*/ 6 w 26"/>
                  <a:gd name="T19" fmla="*/ 18 h 34"/>
                  <a:gd name="T20" fmla="*/ 6 w 26"/>
                  <a:gd name="T21" fmla="*/ 18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34"/>
                  <a:gd name="T35" fmla="*/ 26 w 26"/>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34">
                    <a:moveTo>
                      <a:pt x="6" y="18"/>
                    </a:moveTo>
                    <a:lnTo>
                      <a:pt x="6" y="18"/>
                    </a:lnTo>
                    <a:lnTo>
                      <a:pt x="8" y="34"/>
                    </a:lnTo>
                    <a:lnTo>
                      <a:pt x="26" y="24"/>
                    </a:lnTo>
                    <a:lnTo>
                      <a:pt x="12" y="14"/>
                    </a:lnTo>
                    <a:lnTo>
                      <a:pt x="0" y="0"/>
                    </a:lnTo>
                    <a:lnTo>
                      <a:pt x="6" y="18"/>
                    </a:lnTo>
                    <a:close/>
                  </a:path>
                </a:pathLst>
              </a:custGeom>
              <a:solidFill>
                <a:srgbClr val="000000"/>
              </a:solidFill>
              <a:ln w="9525">
                <a:noFill/>
                <a:round/>
                <a:headEnd/>
                <a:tailEnd/>
              </a:ln>
            </p:spPr>
            <p:txBody>
              <a:bodyPr/>
              <a:lstStyle/>
              <a:p>
                <a:pPr eaLnBrk="1" hangingPunct="1"/>
                <a:endParaRPr lang="fa-IR" sz="1800"/>
              </a:p>
            </p:txBody>
          </p:sp>
          <p:sp>
            <p:nvSpPr>
              <p:cNvPr id="486" name="Line 357"/>
              <p:cNvSpPr>
                <a:spLocks noChangeShapeType="1"/>
              </p:cNvSpPr>
              <p:nvPr/>
            </p:nvSpPr>
            <p:spPr bwMode="auto">
              <a:xfrm flipV="1">
                <a:off x="1840" y="1924"/>
                <a:ext cx="36" cy="64"/>
              </a:xfrm>
              <a:prstGeom prst="line">
                <a:avLst/>
              </a:prstGeom>
              <a:noFill/>
              <a:ln w="4">
                <a:solidFill>
                  <a:srgbClr val="000000"/>
                </a:solidFill>
                <a:round/>
                <a:headEnd/>
                <a:tailEnd/>
              </a:ln>
            </p:spPr>
            <p:txBody>
              <a:bodyPr/>
              <a:lstStyle/>
              <a:p>
                <a:endParaRPr lang="fa-IR"/>
              </a:p>
            </p:txBody>
          </p:sp>
          <p:sp>
            <p:nvSpPr>
              <p:cNvPr id="487" name="Freeform 358"/>
              <p:cNvSpPr>
                <a:spLocks/>
              </p:cNvSpPr>
              <p:nvPr/>
            </p:nvSpPr>
            <p:spPr bwMode="auto">
              <a:xfrm>
                <a:off x="1864" y="1900"/>
                <a:ext cx="26" cy="34"/>
              </a:xfrm>
              <a:custGeom>
                <a:avLst/>
                <a:gdLst>
                  <a:gd name="T0" fmla="*/ 14 w 26"/>
                  <a:gd name="T1" fmla="*/ 14 h 34"/>
                  <a:gd name="T2" fmla="*/ 14 w 26"/>
                  <a:gd name="T3" fmla="*/ 14 h 34"/>
                  <a:gd name="T4" fmla="*/ 0 w 26"/>
                  <a:gd name="T5" fmla="*/ 24 h 34"/>
                  <a:gd name="T6" fmla="*/ 18 w 26"/>
                  <a:gd name="T7" fmla="*/ 34 h 34"/>
                  <a:gd name="T8" fmla="*/ 18 w 26"/>
                  <a:gd name="T9" fmla="*/ 34 h 34"/>
                  <a:gd name="T10" fmla="*/ 20 w 26"/>
                  <a:gd name="T11" fmla="*/ 18 h 34"/>
                  <a:gd name="T12" fmla="*/ 20 w 26"/>
                  <a:gd name="T13" fmla="*/ 18 h 34"/>
                  <a:gd name="T14" fmla="*/ 26 w 26"/>
                  <a:gd name="T15" fmla="*/ 0 h 34"/>
                  <a:gd name="T16" fmla="*/ 26 w 26"/>
                  <a:gd name="T17" fmla="*/ 0 h 34"/>
                  <a:gd name="T18" fmla="*/ 14 w 26"/>
                  <a:gd name="T19" fmla="*/ 14 h 34"/>
                  <a:gd name="T20" fmla="*/ 14 w 26"/>
                  <a:gd name="T21" fmla="*/ 14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34"/>
                  <a:gd name="T35" fmla="*/ 26 w 26"/>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34">
                    <a:moveTo>
                      <a:pt x="14" y="14"/>
                    </a:moveTo>
                    <a:lnTo>
                      <a:pt x="14" y="14"/>
                    </a:lnTo>
                    <a:lnTo>
                      <a:pt x="0" y="24"/>
                    </a:lnTo>
                    <a:lnTo>
                      <a:pt x="18" y="34"/>
                    </a:lnTo>
                    <a:lnTo>
                      <a:pt x="20" y="18"/>
                    </a:lnTo>
                    <a:lnTo>
                      <a:pt x="26" y="0"/>
                    </a:lnTo>
                    <a:lnTo>
                      <a:pt x="14" y="14"/>
                    </a:lnTo>
                    <a:close/>
                  </a:path>
                </a:pathLst>
              </a:custGeom>
              <a:solidFill>
                <a:srgbClr val="000000"/>
              </a:solidFill>
              <a:ln w="9525">
                <a:noFill/>
                <a:round/>
                <a:headEnd/>
                <a:tailEnd/>
              </a:ln>
            </p:spPr>
            <p:txBody>
              <a:bodyPr/>
              <a:lstStyle/>
              <a:p>
                <a:pPr eaLnBrk="1" hangingPunct="1"/>
                <a:endParaRPr lang="fa-IR" sz="1800"/>
              </a:p>
            </p:txBody>
          </p:sp>
          <p:sp>
            <p:nvSpPr>
              <p:cNvPr id="488" name="Line 359"/>
              <p:cNvSpPr>
                <a:spLocks noChangeShapeType="1"/>
              </p:cNvSpPr>
              <p:nvPr/>
            </p:nvSpPr>
            <p:spPr bwMode="auto">
              <a:xfrm flipH="1" flipV="1">
                <a:off x="1936" y="1924"/>
                <a:ext cx="36" cy="64"/>
              </a:xfrm>
              <a:prstGeom prst="line">
                <a:avLst/>
              </a:prstGeom>
              <a:noFill/>
              <a:ln w="4">
                <a:solidFill>
                  <a:srgbClr val="000000"/>
                </a:solidFill>
                <a:round/>
                <a:headEnd/>
                <a:tailEnd/>
              </a:ln>
            </p:spPr>
            <p:txBody>
              <a:bodyPr/>
              <a:lstStyle/>
              <a:p>
                <a:endParaRPr lang="fa-IR"/>
              </a:p>
            </p:txBody>
          </p:sp>
          <p:sp>
            <p:nvSpPr>
              <p:cNvPr id="489" name="Freeform 360"/>
              <p:cNvSpPr>
                <a:spLocks/>
              </p:cNvSpPr>
              <p:nvPr/>
            </p:nvSpPr>
            <p:spPr bwMode="auto">
              <a:xfrm>
                <a:off x="1922" y="1900"/>
                <a:ext cx="26" cy="34"/>
              </a:xfrm>
              <a:custGeom>
                <a:avLst/>
                <a:gdLst>
                  <a:gd name="T0" fmla="*/ 6 w 26"/>
                  <a:gd name="T1" fmla="*/ 18 h 34"/>
                  <a:gd name="T2" fmla="*/ 6 w 26"/>
                  <a:gd name="T3" fmla="*/ 18 h 34"/>
                  <a:gd name="T4" fmla="*/ 8 w 26"/>
                  <a:gd name="T5" fmla="*/ 34 h 34"/>
                  <a:gd name="T6" fmla="*/ 26 w 26"/>
                  <a:gd name="T7" fmla="*/ 24 h 34"/>
                  <a:gd name="T8" fmla="*/ 26 w 26"/>
                  <a:gd name="T9" fmla="*/ 24 h 34"/>
                  <a:gd name="T10" fmla="*/ 12 w 26"/>
                  <a:gd name="T11" fmla="*/ 14 h 34"/>
                  <a:gd name="T12" fmla="*/ 12 w 26"/>
                  <a:gd name="T13" fmla="*/ 14 h 34"/>
                  <a:gd name="T14" fmla="*/ 0 w 26"/>
                  <a:gd name="T15" fmla="*/ 0 h 34"/>
                  <a:gd name="T16" fmla="*/ 0 w 26"/>
                  <a:gd name="T17" fmla="*/ 0 h 34"/>
                  <a:gd name="T18" fmla="*/ 6 w 26"/>
                  <a:gd name="T19" fmla="*/ 18 h 34"/>
                  <a:gd name="T20" fmla="*/ 6 w 26"/>
                  <a:gd name="T21" fmla="*/ 18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34"/>
                  <a:gd name="T35" fmla="*/ 26 w 26"/>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34">
                    <a:moveTo>
                      <a:pt x="6" y="18"/>
                    </a:moveTo>
                    <a:lnTo>
                      <a:pt x="6" y="18"/>
                    </a:lnTo>
                    <a:lnTo>
                      <a:pt x="8" y="34"/>
                    </a:lnTo>
                    <a:lnTo>
                      <a:pt x="26" y="24"/>
                    </a:lnTo>
                    <a:lnTo>
                      <a:pt x="12" y="14"/>
                    </a:lnTo>
                    <a:lnTo>
                      <a:pt x="0" y="0"/>
                    </a:lnTo>
                    <a:lnTo>
                      <a:pt x="6" y="18"/>
                    </a:lnTo>
                    <a:close/>
                  </a:path>
                </a:pathLst>
              </a:custGeom>
              <a:solidFill>
                <a:srgbClr val="000000"/>
              </a:solidFill>
              <a:ln w="9525">
                <a:noFill/>
                <a:round/>
                <a:headEnd/>
                <a:tailEnd/>
              </a:ln>
            </p:spPr>
            <p:txBody>
              <a:bodyPr/>
              <a:lstStyle/>
              <a:p>
                <a:pPr eaLnBrk="1" hangingPunct="1"/>
                <a:endParaRPr lang="fa-IR" sz="1800"/>
              </a:p>
            </p:txBody>
          </p:sp>
          <p:sp>
            <p:nvSpPr>
              <p:cNvPr id="490" name="Line 361"/>
              <p:cNvSpPr>
                <a:spLocks noChangeShapeType="1"/>
              </p:cNvSpPr>
              <p:nvPr/>
            </p:nvSpPr>
            <p:spPr bwMode="auto">
              <a:xfrm flipV="1">
                <a:off x="1984" y="1924"/>
                <a:ext cx="36" cy="64"/>
              </a:xfrm>
              <a:prstGeom prst="line">
                <a:avLst/>
              </a:prstGeom>
              <a:noFill/>
              <a:ln w="4">
                <a:solidFill>
                  <a:srgbClr val="000000"/>
                </a:solidFill>
                <a:round/>
                <a:headEnd/>
                <a:tailEnd/>
              </a:ln>
            </p:spPr>
            <p:txBody>
              <a:bodyPr/>
              <a:lstStyle/>
              <a:p>
                <a:endParaRPr lang="fa-IR"/>
              </a:p>
            </p:txBody>
          </p:sp>
          <p:sp>
            <p:nvSpPr>
              <p:cNvPr id="491" name="Freeform 362"/>
              <p:cNvSpPr>
                <a:spLocks/>
              </p:cNvSpPr>
              <p:nvPr/>
            </p:nvSpPr>
            <p:spPr bwMode="auto">
              <a:xfrm>
                <a:off x="2008" y="1900"/>
                <a:ext cx="26" cy="34"/>
              </a:xfrm>
              <a:custGeom>
                <a:avLst/>
                <a:gdLst>
                  <a:gd name="T0" fmla="*/ 14 w 26"/>
                  <a:gd name="T1" fmla="*/ 14 h 34"/>
                  <a:gd name="T2" fmla="*/ 14 w 26"/>
                  <a:gd name="T3" fmla="*/ 14 h 34"/>
                  <a:gd name="T4" fmla="*/ 0 w 26"/>
                  <a:gd name="T5" fmla="*/ 24 h 34"/>
                  <a:gd name="T6" fmla="*/ 18 w 26"/>
                  <a:gd name="T7" fmla="*/ 34 h 34"/>
                  <a:gd name="T8" fmla="*/ 18 w 26"/>
                  <a:gd name="T9" fmla="*/ 34 h 34"/>
                  <a:gd name="T10" fmla="*/ 20 w 26"/>
                  <a:gd name="T11" fmla="*/ 18 h 34"/>
                  <a:gd name="T12" fmla="*/ 20 w 26"/>
                  <a:gd name="T13" fmla="*/ 18 h 34"/>
                  <a:gd name="T14" fmla="*/ 26 w 26"/>
                  <a:gd name="T15" fmla="*/ 0 h 34"/>
                  <a:gd name="T16" fmla="*/ 26 w 26"/>
                  <a:gd name="T17" fmla="*/ 0 h 34"/>
                  <a:gd name="T18" fmla="*/ 14 w 26"/>
                  <a:gd name="T19" fmla="*/ 14 h 34"/>
                  <a:gd name="T20" fmla="*/ 14 w 26"/>
                  <a:gd name="T21" fmla="*/ 14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34"/>
                  <a:gd name="T35" fmla="*/ 26 w 26"/>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34">
                    <a:moveTo>
                      <a:pt x="14" y="14"/>
                    </a:moveTo>
                    <a:lnTo>
                      <a:pt x="14" y="14"/>
                    </a:lnTo>
                    <a:lnTo>
                      <a:pt x="0" y="24"/>
                    </a:lnTo>
                    <a:lnTo>
                      <a:pt x="18" y="34"/>
                    </a:lnTo>
                    <a:lnTo>
                      <a:pt x="20" y="18"/>
                    </a:lnTo>
                    <a:lnTo>
                      <a:pt x="26" y="0"/>
                    </a:lnTo>
                    <a:lnTo>
                      <a:pt x="14" y="14"/>
                    </a:lnTo>
                    <a:close/>
                  </a:path>
                </a:pathLst>
              </a:custGeom>
              <a:solidFill>
                <a:srgbClr val="000000"/>
              </a:solidFill>
              <a:ln w="9525">
                <a:noFill/>
                <a:round/>
                <a:headEnd/>
                <a:tailEnd/>
              </a:ln>
            </p:spPr>
            <p:txBody>
              <a:bodyPr/>
              <a:lstStyle/>
              <a:p>
                <a:pPr eaLnBrk="1" hangingPunct="1"/>
                <a:endParaRPr lang="fa-IR" sz="1800"/>
              </a:p>
            </p:txBody>
          </p:sp>
          <p:sp>
            <p:nvSpPr>
              <p:cNvPr id="492" name="Line 363"/>
              <p:cNvSpPr>
                <a:spLocks noChangeShapeType="1"/>
              </p:cNvSpPr>
              <p:nvPr/>
            </p:nvSpPr>
            <p:spPr bwMode="auto">
              <a:xfrm flipH="1" flipV="1">
                <a:off x="1720" y="1780"/>
                <a:ext cx="36" cy="64"/>
              </a:xfrm>
              <a:prstGeom prst="line">
                <a:avLst/>
              </a:prstGeom>
              <a:noFill/>
              <a:ln w="4">
                <a:solidFill>
                  <a:srgbClr val="000000"/>
                </a:solidFill>
                <a:round/>
                <a:headEnd/>
                <a:tailEnd/>
              </a:ln>
            </p:spPr>
            <p:txBody>
              <a:bodyPr/>
              <a:lstStyle/>
              <a:p>
                <a:endParaRPr lang="fa-IR"/>
              </a:p>
            </p:txBody>
          </p:sp>
          <p:sp>
            <p:nvSpPr>
              <p:cNvPr id="493" name="Freeform 364"/>
              <p:cNvSpPr>
                <a:spLocks/>
              </p:cNvSpPr>
              <p:nvPr/>
            </p:nvSpPr>
            <p:spPr bwMode="auto">
              <a:xfrm>
                <a:off x="1706" y="1756"/>
                <a:ext cx="26" cy="34"/>
              </a:xfrm>
              <a:custGeom>
                <a:avLst/>
                <a:gdLst>
                  <a:gd name="T0" fmla="*/ 6 w 26"/>
                  <a:gd name="T1" fmla="*/ 18 h 34"/>
                  <a:gd name="T2" fmla="*/ 6 w 26"/>
                  <a:gd name="T3" fmla="*/ 18 h 34"/>
                  <a:gd name="T4" fmla="*/ 8 w 26"/>
                  <a:gd name="T5" fmla="*/ 34 h 34"/>
                  <a:gd name="T6" fmla="*/ 26 w 26"/>
                  <a:gd name="T7" fmla="*/ 24 h 34"/>
                  <a:gd name="T8" fmla="*/ 26 w 26"/>
                  <a:gd name="T9" fmla="*/ 24 h 34"/>
                  <a:gd name="T10" fmla="*/ 12 w 26"/>
                  <a:gd name="T11" fmla="*/ 14 h 34"/>
                  <a:gd name="T12" fmla="*/ 12 w 26"/>
                  <a:gd name="T13" fmla="*/ 14 h 34"/>
                  <a:gd name="T14" fmla="*/ 0 w 26"/>
                  <a:gd name="T15" fmla="*/ 0 h 34"/>
                  <a:gd name="T16" fmla="*/ 0 w 26"/>
                  <a:gd name="T17" fmla="*/ 0 h 34"/>
                  <a:gd name="T18" fmla="*/ 6 w 26"/>
                  <a:gd name="T19" fmla="*/ 18 h 34"/>
                  <a:gd name="T20" fmla="*/ 6 w 26"/>
                  <a:gd name="T21" fmla="*/ 18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34"/>
                  <a:gd name="T35" fmla="*/ 26 w 26"/>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34">
                    <a:moveTo>
                      <a:pt x="6" y="18"/>
                    </a:moveTo>
                    <a:lnTo>
                      <a:pt x="6" y="18"/>
                    </a:lnTo>
                    <a:lnTo>
                      <a:pt x="8" y="34"/>
                    </a:lnTo>
                    <a:lnTo>
                      <a:pt x="26" y="24"/>
                    </a:lnTo>
                    <a:lnTo>
                      <a:pt x="12" y="14"/>
                    </a:lnTo>
                    <a:lnTo>
                      <a:pt x="0" y="0"/>
                    </a:lnTo>
                    <a:lnTo>
                      <a:pt x="6" y="18"/>
                    </a:lnTo>
                    <a:close/>
                  </a:path>
                </a:pathLst>
              </a:custGeom>
              <a:solidFill>
                <a:srgbClr val="000000"/>
              </a:solidFill>
              <a:ln w="9525">
                <a:noFill/>
                <a:round/>
                <a:headEnd/>
                <a:tailEnd/>
              </a:ln>
            </p:spPr>
            <p:txBody>
              <a:bodyPr/>
              <a:lstStyle/>
              <a:p>
                <a:pPr eaLnBrk="1" hangingPunct="1"/>
                <a:endParaRPr lang="fa-IR" sz="1800"/>
              </a:p>
            </p:txBody>
          </p:sp>
          <p:sp>
            <p:nvSpPr>
              <p:cNvPr id="494" name="Line 365"/>
              <p:cNvSpPr>
                <a:spLocks noChangeShapeType="1"/>
              </p:cNvSpPr>
              <p:nvPr/>
            </p:nvSpPr>
            <p:spPr bwMode="auto">
              <a:xfrm flipV="1">
                <a:off x="1768" y="1780"/>
                <a:ext cx="36" cy="64"/>
              </a:xfrm>
              <a:prstGeom prst="line">
                <a:avLst/>
              </a:prstGeom>
              <a:noFill/>
              <a:ln w="4">
                <a:solidFill>
                  <a:srgbClr val="000000"/>
                </a:solidFill>
                <a:round/>
                <a:headEnd/>
                <a:tailEnd/>
              </a:ln>
            </p:spPr>
            <p:txBody>
              <a:bodyPr/>
              <a:lstStyle/>
              <a:p>
                <a:endParaRPr lang="fa-IR"/>
              </a:p>
            </p:txBody>
          </p:sp>
          <p:sp>
            <p:nvSpPr>
              <p:cNvPr id="495" name="Freeform 366"/>
              <p:cNvSpPr>
                <a:spLocks/>
              </p:cNvSpPr>
              <p:nvPr/>
            </p:nvSpPr>
            <p:spPr bwMode="auto">
              <a:xfrm>
                <a:off x="1792" y="1756"/>
                <a:ext cx="26" cy="34"/>
              </a:xfrm>
              <a:custGeom>
                <a:avLst/>
                <a:gdLst>
                  <a:gd name="T0" fmla="*/ 14 w 26"/>
                  <a:gd name="T1" fmla="*/ 14 h 34"/>
                  <a:gd name="T2" fmla="*/ 14 w 26"/>
                  <a:gd name="T3" fmla="*/ 14 h 34"/>
                  <a:gd name="T4" fmla="*/ 0 w 26"/>
                  <a:gd name="T5" fmla="*/ 24 h 34"/>
                  <a:gd name="T6" fmla="*/ 18 w 26"/>
                  <a:gd name="T7" fmla="*/ 34 h 34"/>
                  <a:gd name="T8" fmla="*/ 18 w 26"/>
                  <a:gd name="T9" fmla="*/ 34 h 34"/>
                  <a:gd name="T10" fmla="*/ 20 w 26"/>
                  <a:gd name="T11" fmla="*/ 18 h 34"/>
                  <a:gd name="T12" fmla="*/ 20 w 26"/>
                  <a:gd name="T13" fmla="*/ 18 h 34"/>
                  <a:gd name="T14" fmla="*/ 26 w 26"/>
                  <a:gd name="T15" fmla="*/ 0 h 34"/>
                  <a:gd name="T16" fmla="*/ 26 w 26"/>
                  <a:gd name="T17" fmla="*/ 0 h 34"/>
                  <a:gd name="T18" fmla="*/ 14 w 26"/>
                  <a:gd name="T19" fmla="*/ 14 h 34"/>
                  <a:gd name="T20" fmla="*/ 14 w 26"/>
                  <a:gd name="T21" fmla="*/ 14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34"/>
                  <a:gd name="T35" fmla="*/ 26 w 26"/>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34">
                    <a:moveTo>
                      <a:pt x="14" y="14"/>
                    </a:moveTo>
                    <a:lnTo>
                      <a:pt x="14" y="14"/>
                    </a:lnTo>
                    <a:lnTo>
                      <a:pt x="0" y="24"/>
                    </a:lnTo>
                    <a:lnTo>
                      <a:pt x="18" y="34"/>
                    </a:lnTo>
                    <a:lnTo>
                      <a:pt x="20" y="18"/>
                    </a:lnTo>
                    <a:lnTo>
                      <a:pt x="26" y="0"/>
                    </a:lnTo>
                    <a:lnTo>
                      <a:pt x="14" y="14"/>
                    </a:lnTo>
                    <a:close/>
                  </a:path>
                </a:pathLst>
              </a:custGeom>
              <a:solidFill>
                <a:srgbClr val="000000"/>
              </a:solidFill>
              <a:ln w="9525">
                <a:noFill/>
                <a:round/>
                <a:headEnd/>
                <a:tailEnd/>
              </a:ln>
            </p:spPr>
            <p:txBody>
              <a:bodyPr/>
              <a:lstStyle/>
              <a:p>
                <a:pPr eaLnBrk="1" hangingPunct="1"/>
                <a:endParaRPr lang="fa-IR" sz="1800"/>
              </a:p>
            </p:txBody>
          </p:sp>
          <p:sp>
            <p:nvSpPr>
              <p:cNvPr id="496" name="Line 367"/>
              <p:cNvSpPr>
                <a:spLocks noChangeShapeType="1"/>
              </p:cNvSpPr>
              <p:nvPr/>
            </p:nvSpPr>
            <p:spPr bwMode="auto">
              <a:xfrm flipH="1" flipV="1">
                <a:off x="1864" y="1780"/>
                <a:ext cx="36" cy="64"/>
              </a:xfrm>
              <a:prstGeom prst="line">
                <a:avLst/>
              </a:prstGeom>
              <a:noFill/>
              <a:ln w="4">
                <a:solidFill>
                  <a:srgbClr val="000000"/>
                </a:solidFill>
                <a:round/>
                <a:headEnd/>
                <a:tailEnd/>
              </a:ln>
            </p:spPr>
            <p:txBody>
              <a:bodyPr/>
              <a:lstStyle/>
              <a:p>
                <a:endParaRPr lang="fa-IR"/>
              </a:p>
            </p:txBody>
          </p:sp>
          <p:sp>
            <p:nvSpPr>
              <p:cNvPr id="497" name="Freeform 368"/>
              <p:cNvSpPr>
                <a:spLocks/>
              </p:cNvSpPr>
              <p:nvPr/>
            </p:nvSpPr>
            <p:spPr bwMode="auto">
              <a:xfrm>
                <a:off x="1850" y="1756"/>
                <a:ext cx="26" cy="34"/>
              </a:xfrm>
              <a:custGeom>
                <a:avLst/>
                <a:gdLst>
                  <a:gd name="T0" fmla="*/ 6 w 26"/>
                  <a:gd name="T1" fmla="*/ 18 h 34"/>
                  <a:gd name="T2" fmla="*/ 6 w 26"/>
                  <a:gd name="T3" fmla="*/ 18 h 34"/>
                  <a:gd name="T4" fmla="*/ 8 w 26"/>
                  <a:gd name="T5" fmla="*/ 34 h 34"/>
                  <a:gd name="T6" fmla="*/ 26 w 26"/>
                  <a:gd name="T7" fmla="*/ 24 h 34"/>
                  <a:gd name="T8" fmla="*/ 26 w 26"/>
                  <a:gd name="T9" fmla="*/ 24 h 34"/>
                  <a:gd name="T10" fmla="*/ 12 w 26"/>
                  <a:gd name="T11" fmla="*/ 14 h 34"/>
                  <a:gd name="T12" fmla="*/ 12 w 26"/>
                  <a:gd name="T13" fmla="*/ 14 h 34"/>
                  <a:gd name="T14" fmla="*/ 0 w 26"/>
                  <a:gd name="T15" fmla="*/ 0 h 34"/>
                  <a:gd name="T16" fmla="*/ 0 w 26"/>
                  <a:gd name="T17" fmla="*/ 0 h 34"/>
                  <a:gd name="T18" fmla="*/ 6 w 26"/>
                  <a:gd name="T19" fmla="*/ 18 h 34"/>
                  <a:gd name="T20" fmla="*/ 6 w 26"/>
                  <a:gd name="T21" fmla="*/ 18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34"/>
                  <a:gd name="T35" fmla="*/ 26 w 26"/>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34">
                    <a:moveTo>
                      <a:pt x="6" y="18"/>
                    </a:moveTo>
                    <a:lnTo>
                      <a:pt x="6" y="18"/>
                    </a:lnTo>
                    <a:lnTo>
                      <a:pt x="8" y="34"/>
                    </a:lnTo>
                    <a:lnTo>
                      <a:pt x="26" y="24"/>
                    </a:lnTo>
                    <a:lnTo>
                      <a:pt x="12" y="14"/>
                    </a:lnTo>
                    <a:lnTo>
                      <a:pt x="0" y="0"/>
                    </a:lnTo>
                    <a:lnTo>
                      <a:pt x="6" y="18"/>
                    </a:lnTo>
                    <a:close/>
                  </a:path>
                </a:pathLst>
              </a:custGeom>
              <a:solidFill>
                <a:srgbClr val="000000"/>
              </a:solidFill>
              <a:ln w="9525">
                <a:noFill/>
                <a:round/>
                <a:headEnd/>
                <a:tailEnd/>
              </a:ln>
            </p:spPr>
            <p:txBody>
              <a:bodyPr/>
              <a:lstStyle/>
              <a:p>
                <a:pPr eaLnBrk="1" hangingPunct="1"/>
                <a:endParaRPr lang="fa-IR" sz="1800"/>
              </a:p>
            </p:txBody>
          </p:sp>
          <p:sp>
            <p:nvSpPr>
              <p:cNvPr id="498" name="Line 369"/>
              <p:cNvSpPr>
                <a:spLocks noChangeShapeType="1"/>
              </p:cNvSpPr>
              <p:nvPr/>
            </p:nvSpPr>
            <p:spPr bwMode="auto">
              <a:xfrm flipV="1">
                <a:off x="1912" y="1780"/>
                <a:ext cx="36" cy="64"/>
              </a:xfrm>
              <a:prstGeom prst="line">
                <a:avLst/>
              </a:prstGeom>
              <a:noFill/>
              <a:ln w="4">
                <a:solidFill>
                  <a:srgbClr val="000000"/>
                </a:solidFill>
                <a:round/>
                <a:headEnd/>
                <a:tailEnd/>
              </a:ln>
            </p:spPr>
            <p:txBody>
              <a:bodyPr/>
              <a:lstStyle/>
              <a:p>
                <a:endParaRPr lang="fa-IR"/>
              </a:p>
            </p:txBody>
          </p:sp>
          <p:sp>
            <p:nvSpPr>
              <p:cNvPr id="499" name="Freeform 370"/>
              <p:cNvSpPr>
                <a:spLocks/>
              </p:cNvSpPr>
              <p:nvPr/>
            </p:nvSpPr>
            <p:spPr bwMode="auto">
              <a:xfrm>
                <a:off x="1936" y="1756"/>
                <a:ext cx="26" cy="34"/>
              </a:xfrm>
              <a:custGeom>
                <a:avLst/>
                <a:gdLst>
                  <a:gd name="T0" fmla="*/ 14 w 26"/>
                  <a:gd name="T1" fmla="*/ 14 h 34"/>
                  <a:gd name="T2" fmla="*/ 14 w 26"/>
                  <a:gd name="T3" fmla="*/ 14 h 34"/>
                  <a:gd name="T4" fmla="*/ 0 w 26"/>
                  <a:gd name="T5" fmla="*/ 24 h 34"/>
                  <a:gd name="T6" fmla="*/ 18 w 26"/>
                  <a:gd name="T7" fmla="*/ 34 h 34"/>
                  <a:gd name="T8" fmla="*/ 18 w 26"/>
                  <a:gd name="T9" fmla="*/ 34 h 34"/>
                  <a:gd name="T10" fmla="*/ 20 w 26"/>
                  <a:gd name="T11" fmla="*/ 18 h 34"/>
                  <a:gd name="T12" fmla="*/ 20 w 26"/>
                  <a:gd name="T13" fmla="*/ 18 h 34"/>
                  <a:gd name="T14" fmla="*/ 26 w 26"/>
                  <a:gd name="T15" fmla="*/ 0 h 34"/>
                  <a:gd name="T16" fmla="*/ 26 w 26"/>
                  <a:gd name="T17" fmla="*/ 0 h 34"/>
                  <a:gd name="T18" fmla="*/ 14 w 26"/>
                  <a:gd name="T19" fmla="*/ 14 h 34"/>
                  <a:gd name="T20" fmla="*/ 14 w 26"/>
                  <a:gd name="T21" fmla="*/ 14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34"/>
                  <a:gd name="T35" fmla="*/ 26 w 26"/>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34">
                    <a:moveTo>
                      <a:pt x="14" y="14"/>
                    </a:moveTo>
                    <a:lnTo>
                      <a:pt x="14" y="14"/>
                    </a:lnTo>
                    <a:lnTo>
                      <a:pt x="0" y="24"/>
                    </a:lnTo>
                    <a:lnTo>
                      <a:pt x="18" y="34"/>
                    </a:lnTo>
                    <a:lnTo>
                      <a:pt x="20" y="18"/>
                    </a:lnTo>
                    <a:lnTo>
                      <a:pt x="26" y="0"/>
                    </a:lnTo>
                    <a:lnTo>
                      <a:pt x="14" y="14"/>
                    </a:lnTo>
                    <a:close/>
                  </a:path>
                </a:pathLst>
              </a:custGeom>
              <a:solidFill>
                <a:srgbClr val="000000"/>
              </a:solidFill>
              <a:ln w="9525">
                <a:noFill/>
                <a:round/>
                <a:headEnd/>
                <a:tailEnd/>
              </a:ln>
            </p:spPr>
            <p:txBody>
              <a:bodyPr/>
              <a:lstStyle/>
              <a:p>
                <a:pPr eaLnBrk="1" hangingPunct="1"/>
                <a:endParaRPr lang="fa-IR" sz="1800"/>
              </a:p>
            </p:txBody>
          </p:sp>
          <p:sp>
            <p:nvSpPr>
              <p:cNvPr id="500" name="Line 371"/>
              <p:cNvSpPr>
                <a:spLocks noChangeShapeType="1"/>
              </p:cNvSpPr>
              <p:nvPr/>
            </p:nvSpPr>
            <p:spPr bwMode="auto">
              <a:xfrm flipH="1" flipV="1">
                <a:off x="2008" y="1780"/>
                <a:ext cx="36" cy="64"/>
              </a:xfrm>
              <a:prstGeom prst="line">
                <a:avLst/>
              </a:prstGeom>
              <a:noFill/>
              <a:ln w="4">
                <a:solidFill>
                  <a:srgbClr val="000000"/>
                </a:solidFill>
                <a:round/>
                <a:headEnd/>
                <a:tailEnd/>
              </a:ln>
            </p:spPr>
            <p:txBody>
              <a:bodyPr/>
              <a:lstStyle/>
              <a:p>
                <a:endParaRPr lang="fa-IR"/>
              </a:p>
            </p:txBody>
          </p:sp>
          <p:sp>
            <p:nvSpPr>
              <p:cNvPr id="501" name="Freeform 372"/>
              <p:cNvSpPr>
                <a:spLocks/>
              </p:cNvSpPr>
              <p:nvPr/>
            </p:nvSpPr>
            <p:spPr bwMode="auto">
              <a:xfrm>
                <a:off x="1994" y="1756"/>
                <a:ext cx="26" cy="34"/>
              </a:xfrm>
              <a:custGeom>
                <a:avLst/>
                <a:gdLst>
                  <a:gd name="T0" fmla="*/ 6 w 26"/>
                  <a:gd name="T1" fmla="*/ 18 h 34"/>
                  <a:gd name="T2" fmla="*/ 6 w 26"/>
                  <a:gd name="T3" fmla="*/ 18 h 34"/>
                  <a:gd name="T4" fmla="*/ 8 w 26"/>
                  <a:gd name="T5" fmla="*/ 34 h 34"/>
                  <a:gd name="T6" fmla="*/ 26 w 26"/>
                  <a:gd name="T7" fmla="*/ 24 h 34"/>
                  <a:gd name="T8" fmla="*/ 26 w 26"/>
                  <a:gd name="T9" fmla="*/ 24 h 34"/>
                  <a:gd name="T10" fmla="*/ 12 w 26"/>
                  <a:gd name="T11" fmla="*/ 14 h 34"/>
                  <a:gd name="T12" fmla="*/ 12 w 26"/>
                  <a:gd name="T13" fmla="*/ 14 h 34"/>
                  <a:gd name="T14" fmla="*/ 0 w 26"/>
                  <a:gd name="T15" fmla="*/ 0 h 34"/>
                  <a:gd name="T16" fmla="*/ 0 w 26"/>
                  <a:gd name="T17" fmla="*/ 0 h 34"/>
                  <a:gd name="T18" fmla="*/ 6 w 26"/>
                  <a:gd name="T19" fmla="*/ 18 h 34"/>
                  <a:gd name="T20" fmla="*/ 6 w 26"/>
                  <a:gd name="T21" fmla="*/ 18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34"/>
                  <a:gd name="T35" fmla="*/ 26 w 26"/>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34">
                    <a:moveTo>
                      <a:pt x="6" y="18"/>
                    </a:moveTo>
                    <a:lnTo>
                      <a:pt x="6" y="18"/>
                    </a:lnTo>
                    <a:lnTo>
                      <a:pt x="8" y="34"/>
                    </a:lnTo>
                    <a:lnTo>
                      <a:pt x="26" y="24"/>
                    </a:lnTo>
                    <a:lnTo>
                      <a:pt x="12" y="14"/>
                    </a:lnTo>
                    <a:lnTo>
                      <a:pt x="0" y="0"/>
                    </a:lnTo>
                    <a:lnTo>
                      <a:pt x="6" y="18"/>
                    </a:lnTo>
                    <a:close/>
                  </a:path>
                </a:pathLst>
              </a:custGeom>
              <a:solidFill>
                <a:srgbClr val="000000"/>
              </a:solidFill>
              <a:ln w="9525">
                <a:noFill/>
                <a:round/>
                <a:headEnd/>
                <a:tailEnd/>
              </a:ln>
            </p:spPr>
            <p:txBody>
              <a:bodyPr/>
              <a:lstStyle/>
              <a:p>
                <a:pPr eaLnBrk="1" hangingPunct="1"/>
                <a:endParaRPr lang="fa-IR" sz="1800"/>
              </a:p>
            </p:txBody>
          </p:sp>
          <p:sp>
            <p:nvSpPr>
              <p:cNvPr id="502" name="Line 373"/>
              <p:cNvSpPr>
                <a:spLocks noChangeShapeType="1"/>
              </p:cNvSpPr>
              <p:nvPr/>
            </p:nvSpPr>
            <p:spPr bwMode="auto">
              <a:xfrm flipV="1">
                <a:off x="2056" y="1780"/>
                <a:ext cx="36" cy="64"/>
              </a:xfrm>
              <a:prstGeom prst="line">
                <a:avLst/>
              </a:prstGeom>
              <a:noFill/>
              <a:ln w="4">
                <a:solidFill>
                  <a:srgbClr val="000000"/>
                </a:solidFill>
                <a:round/>
                <a:headEnd/>
                <a:tailEnd/>
              </a:ln>
            </p:spPr>
            <p:txBody>
              <a:bodyPr/>
              <a:lstStyle/>
              <a:p>
                <a:endParaRPr lang="fa-IR"/>
              </a:p>
            </p:txBody>
          </p:sp>
          <p:sp>
            <p:nvSpPr>
              <p:cNvPr id="503" name="Freeform 374"/>
              <p:cNvSpPr>
                <a:spLocks/>
              </p:cNvSpPr>
              <p:nvPr/>
            </p:nvSpPr>
            <p:spPr bwMode="auto">
              <a:xfrm>
                <a:off x="2080" y="1756"/>
                <a:ext cx="26" cy="34"/>
              </a:xfrm>
              <a:custGeom>
                <a:avLst/>
                <a:gdLst>
                  <a:gd name="T0" fmla="*/ 14 w 26"/>
                  <a:gd name="T1" fmla="*/ 14 h 34"/>
                  <a:gd name="T2" fmla="*/ 14 w 26"/>
                  <a:gd name="T3" fmla="*/ 14 h 34"/>
                  <a:gd name="T4" fmla="*/ 0 w 26"/>
                  <a:gd name="T5" fmla="*/ 24 h 34"/>
                  <a:gd name="T6" fmla="*/ 18 w 26"/>
                  <a:gd name="T7" fmla="*/ 34 h 34"/>
                  <a:gd name="T8" fmla="*/ 18 w 26"/>
                  <a:gd name="T9" fmla="*/ 34 h 34"/>
                  <a:gd name="T10" fmla="*/ 20 w 26"/>
                  <a:gd name="T11" fmla="*/ 18 h 34"/>
                  <a:gd name="T12" fmla="*/ 20 w 26"/>
                  <a:gd name="T13" fmla="*/ 18 h 34"/>
                  <a:gd name="T14" fmla="*/ 26 w 26"/>
                  <a:gd name="T15" fmla="*/ 0 h 34"/>
                  <a:gd name="T16" fmla="*/ 26 w 26"/>
                  <a:gd name="T17" fmla="*/ 0 h 34"/>
                  <a:gd name="T18" fmla="*/ 14 w 26"/>
                  <a:gd name="T19" fmla="*/ 14 h 34"/>
                  <a:gd name="T20" fmla="*/ 14 w 26"/>
                  <a:gd name="T21" fmla="*/ 14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34"/>
                  <a:gd name="T35" fmla="*/ 26 w 26"/>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34">
                    <a:moveTo>
                      <a:pt x="14" y="14"/>
                    </a:moveTo>
                    <a:lnTo>
                      <a:pt x="14" y="14"/>
                    </a:lnTo>
                    <a:lnTo>
                      <a:pt x="0" y="24"/>
                    </a:lnTo>
                    <a:lnTo>
                      <a:pt x="18" y="34"/>
                    </a:lnTo>
                    <a:lnTo>
                      <a:pt x="20" y="18"/>
                    </a:lnTo>
                    <a:lnTo>
                      <a:pt x="26" y="0"/>
                    </a:lnTo>
                    <a:lnTo>
                      <a:pt x="14" y="14"/>
                    </a:lnTo>
                    <a:close/>
                  </a:path>
                </a:pathLst>
              </a:custGeom>
              <a:solidFill>
                <a:srgbClr val="000000"/>
              </a:solidFill>
              <a:ln w="9525">
                <a:noFill/>
                <a:round/>
                <a:headEnd/>
                <a:tailEnd/>
              </a:ln>
            </p:spPr>
            <p:txBody>
              <a:bodyPr/>
              <a:lstStyle/>
              <a:p>
                <a:pPr eaLnBrk="1" hangingPunct="1"/>
                <a:endParaRPr lang="fa-IR" sz="1800"/>
              </a:p>
            </p:txBody>
          </p:sp>
          <p:sp>
            <p:nvSpPr>
              <p:cNvPr id="504" name="Freeform 375"/>
              <p:cNvSpPr>
                <a:spLocks/>
              </p:cNvSpPr>
              <p:nvPr/>
            </p:nvSpPr>
            <p:spPr bwMode="auto">
              <a:xfrm>
                <a:off x="2160" y="1908"/>
                <a:ext cx="72" cy="72"/>
              </a:xfrm>
              <a:custGeom>
                <a:avLst/>
                <a:gdLst>
                  <a:gd name="T0" fmla="*/ 36 w 72"/>
                  <a:gd name="T1" fmla="*/ 0 h 72"/>
                  <a:gd name="T2" fmla="*/ 36 w 72"/>
                  <a:gd name="T3" fmla="*/ 0 h 72"/>
                  <a:gd name="T4" fmla="*/ 28 w 72"/>
                  <a:gd name="T5" fmla="*/ 0 h 72"/>
                  <a:gd name="T6" fmla="*/ 22 w 72"/>
                  <a:gd name="T7" fmla="*/ 2 h 72"/>
                  <a:gd name="T8" fmla="*/ 16 w 72"/>
                  <a:gd name="T9" fmla="*/ 6 h 72"/>
                  <a:gd name="T10" fmla="*/ 10 w 72"/>
                  <a:gd name="T11" fmla="*/ 10 h 72"/>
                  <a:gd name="T12" fmla="*/ 6 w 72"/>
                  <a:gd name="T13" fmla="*/ 16 h 72"/>
                  <a:gd name="T14" fmla="*/ 2 w 72"/>
                  <a:gd name="T15" fmla="*/ 22 h 72"/>
                  <a:gd name="T16" fmla="*/ 0 w 72"/>
                  <a:gd name="T17" fmla="*/ 28 h 72"/>
                  <a:gd name="T18" fmla="*/ 0 w 72"/>
                  <a:gd name="T19" fmla="*/ 36 h 72"/>
                  <a:gd name="T20" fmla="*/ 0 w 72"/>
                  <a:gd name="T21" fmla="*/ 36 h 72"/>
                  <a:gd name="T22" fmla="*/ 0 w 72"/>
                  <a:gd name="T23" fmla="*/ 44 h 72"/>
                  <a:gd name="T24" fmla="*/ 2 w 72"/>
                  <a:gd name="T25" fmla="*/ 50 h 72"/>
                  <a:gd name="T26" fmla="*/ 6 w 72"/>
                  <a:gd name="T27" fmla="*/ 56 h 72"/>
                  <a:gd name="T28" fmla="*/ 10 w 72"/>
                  <a:gd name="T29" fmla="*/ 62 h 72"/>
                  <a:gd name="T30" fmla="*/ 16 w 72"/>
                  <a:gd name="T31" fmla="*/ 66 h 72"/>
                  <a:gd name="T32" fmla="*/ 22 w 72"/>
                  <a:gd name="T33" fmla="*/ 70 h 72"/>
                  <a:gd name="T34" fmla="*/ 28 w 72"/>
                  <a:gd name="T35" fmla="*/ 72 h 72"/>
                  <a:gd name="T36" fmla="*/ 36 w 72"/>
                  <a:gd name="T37" fmla="*/ 72 h 72"/>
                  <a:gd name="T38" fmla="*/ 36 w 72"/>
                  <a:gd name="T39" fmla="*/ 72 h 72"/>
                  <a:gd name="T40" fmla="*/ 44 w 72"/>
                  <a:gd name="T41" fmla="*/ 72 h 72"/>
                  <a:gd name="T42" fmla="*/ 50 w 72"/>
                  <a:gd name="T43" fmla="*/ 70 h 72"/>
                  <a:gd name="T44" fmla="*/ 56 w 72"/>
                  <a:gd name="T45" fmla="*/ 66 h 72"/>
                  <a:gd name="T46" fmla="*/ 62 w 72"/>
                  <a:gd name="T47" fmla="*/ 62 h 72"/>
                  <a:gd name="T48" fmla="*/ 66 w 72"/>
                  <a:gd name="T49" fmla="*/ 56 h 72"/>
                  <a:gd name="T50" fmla="*/ 70 w 72"/>
                  <a:gd name="T51" fmla="*/ 50 h 72"/>
                  <a:gd name="T52" fmla="*/ 72 w 72"/>
                  <a:gd name="T53" fmla="*/ 44 h 72"/>
                  <a:gd name="T54" fmla="*/ 72 w 72"/>
                  <a:gd name="T55" fmla="*/ 36 h 72"/>
                  <a:gd name="T56" fmla="*/ 72 w 72"/>
                  <a:gd name="T57" fmla="*/ 36 h 72"/>
                  <a:gd name="T58" fmla="*/ 72 w 72"/>
                  <a:gd name="T59" fmla="*/ 28 h 72"/>
                  <a:gd name="T60" fmla="*/ 70 w 72"/>
                  <a:gd name="T61" fmla="*/ 22 h 72"/>
                  <a:gd name="T62" fmla="*/ 66 w 72"/>
                  <a:gd name="T63" fmla="*/ 16 h 72"/>
                  <a:gd name="T64" fmla="*/ 62 w 72"/>
                  <a:gd name="T65" fmla="*/ 10 h 72"/>
                  <a:gd name="T66" fmla="*/ 56 w 72"/>
                  <a:gd name="T67" fmla="*/ 6 h 72"/>
                  <a:gd name="T68" fmla="*/ 50 w 72"/>
                  <a:gd name="T69" fmla="*/ 2 h 72"/>
                  <a:gd name="T70" fmla="*/ 44 w 72"/>
                  <a:gd name="T71" fmla="*/ 0 h 72"/>
                  <a:gd name="T72" fmla="*/ 36 w 72"/>
                  <a:gd name="T73" fmla="*/ 0 h 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
                  <a:gd name="T112" fmla="*/ 0 h 72"/>
                  <a:gd name="T113" fmla="*/ 72 w 72"/>
                  <a:gd name="T114" fmla="*/ 72 h 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 h="72">
                    <a:moveTo>
                      <a:pt x="36" y="0"/>
                    </a:moveTo>
                    <a:lnTo>
                      <a:pt x="36" y="0"/>
                    </a:lnTo>
                    <a:lnTo>
                      <a:pt x="28" y="0"/>
                    </a:lnTo>
                    <a:lnTo>
                      <a:pt x="22" y="2"/>
                    </a:lnTo>
                    <a:lnTo>
                      <a:pt x="16" y="6"/>
                    </a:lnTo>
                    <a:lnTo>
                      <a:pt x="10" y="10"/>
                    </a:lnTo>
                    <a:lnTo>
                      <a:pt x="6" y="16"/>
                    </a:lnTo>
                    <a:lnTo>
                      <a:pt x="2" y="22"/>
                    </a:lnTo>
                    <a:lnTo>
                      <a:pt x="0" y="28"/>
                    </a:lnTo>
                    <a:lnTo>
                      <a:pt x="0" y="36"/>
                    </a:lnTo>
                    <a:lnTo>
                      <a:pt x="0" y="44"/>
                    </a:lnTo>
                    <a:lnTo>
                      <a:pt x="2" y="50"/>
                    </a:lnTo>
                    <a:lnTo>
                      <a:pt x="6" y="56"/>
                    </a:lnTo>
                    <a:lnTo>
                      <a:pt x="10" y="62"/>
                    </a:lnTo>
                    <a:lnTo>
                      <a:pt x="16" y="66"/>
                    </a:lnTo>
                    <a:lnTo>
                      <a:pt x="22" y="70"/>
                    </a:lnTo>
                    <a:lnTo>
                      <a:pt x="28" y="72"/>
                    </a:lnTo>
                    <a:lnTo>
                      <a:pt x="36" y="72"/>
                    </a:lnTo>
                    <a:lnTo>
                      <a:pt x="44" y="72"/>
                    </a:lnTo>
                    <a:lnTo>
                      <a:pt x="50" y="70"/>
                    </a:lnTo>
                    <a:lnTo>
                      <a:pt x="56" y="66"/>
                    </a:lnTo>
                    <a:lnTo>
                      <a:pt x="62" y="62"/>
                    </a:lnTo>
                    <a:lnTo>
                      <a:pt x="66" y="56"/>
                    </a:lnTo>
                    <a:lnTo>
                      <a:pt x="70" y="50"/>
                    </a:lnTo>
                    <a:lnTo>
                      <a:pt x="72" y="44"/>
                    </a:lnTo>
                    <a:lnTo>
                      <a:pt x="72" y="36"/>
                    </a:lnTo>
                    <a:lnTo>
                      <a:pt x="72" y="28"/>
                    </a:lnTo>
                    <a:lnTo>
                      <a:pt x="70" y="22"/>
                    </a:lnTo>
                    <a:lnTo>
                      <a:pt x="66" y="16"/>
                    </a:lnTo>
                    <a:lnTo>
                      <a:pt x="62" y="10"/>
                    </a:lnTo>
                    <a:lnTo>
                      <a:pt x="56" y="6"/>
                    </a:lnTo>
                    <a:lnTo>
                      <a:pt x="50" y="2"/>
                    </a:lnTo>
                    <a:lnTo>
                      <a:pt x="44" y="0"/>
                    </a:lnTo>
                    <a:lnTo>
                      <a:pt x="36" y="0"/>
                    </a:lnTo>
                    <a:close/>
                  </a:path>
                </a:pathLst>
              </a:custGeom>
              <a:solidFill>
                <a:srgbClr val="66FF66"/>
              </a:solidFill>
              <a:ln w="9525">
                <a:noFill/>
                <a:round/>
                <a:headEnd/>
                <a:tailEnd/>
              </a:ln>
            </p:spPr>
            <p:txBody>
              <a:bodyPr/>
              <a:lstStyle/>
              <a:p>
                <a:pPr eaLnBrk="1" hangingPunct="1"/>
                <a:endParaRPr lang="fa-IR" sz="1800"/>
              </a:p>
            </p:txBody>
          </p:sp>
          <p:sp>
            <p:nvSpPr>
              <p:cNvPr id="505" name="Freeform 376"/>
              <p:cNvSpPr>
                <a:spLocks/>
              </p:cNvSpPr>
              <p:nvPr/>
            </p:nvSpPr>
            <p:spPr bwMode="auto">
              <a:xfrm>
                <a:off x="2160" y="1908"/>
                <a:ext cx="72" cy="72"/>
              </a:xfrm>
              <a:custGeom>
                <a:avLst/>
                <a:gdLst>
                  <a:gd name="T0" fmla="*/ 36 w 72"/>
                  <a:gd name="T1" fmla="*/ 0 h 72"/>
                  <a:gd name="T2" fmla="*/ 36 w 72"/>
                  <a:gd name="T3" fmla="*/ 0 h 72"/>
                  <a:gd name="T4" fmla="*/ 28 w 72"/>
                  <a:gd name="T5" fmla="*/ 0 h 72"/>
                  <a:gd name="T6" fmla="*/ 22 w 72"/>
                  <a:gd name="T7" fmla="*/ 2 h 72"/>
                  <a:gd name="T8" fmla="*/ 16 w 72"/>
                  <a:gd name="T9" fmla="*/ 6 h 72"/>
                  <a:gd name="T10" fmla="*/ 10 w 72"/>
                  <a:gd name="T11" fmla="*/ 10 h 72"/>
                  <a:gd name="T12" fmla="*/ 6 w 72"/>
                  <a:gd name="T13" fmla="*/ 16 h 72"/>
                  <a:gd name="T14" fmla="*/ 2 w 72"/>
                  <a:gd name="T15" fmla="*/ 22 h 72"/>
                  <a:gd name="T16" fmla="*/ 0 w 72"/>
                  <a:gd name="T17" fmla="*/ 28 h 72"/>
                  <a:gd name="T18" fmla="*/ 0 w 72"/>
                  <a:gd name="T19" fmla="*/ 36 h 72"/>
                  <a:gd name="T20" fmla="*/ 0 w 72"/>
                  <a:gd name="T21" fmla="*/ 36 h 72"/>
                  <a:gd name="T22" fmla="*/ 0 w 72"/>
                  <a:gd name="T23" fmla="*/ 44 h 72"/>
                  <a:gd name="T24" fmla="*/ 2 w 72"/>
                  <a:gd name="T25" fmla="*/ 50 h 72"/>
                  <a:gd name="T26" fmla="*/ 6 w 72"/>
                  <a:gd name="T27" fmla="*/ 56 h 72"/>
                  <a:gd name="T28" fmla="*/ 10 w 72"/>
                  <a:gd name="T29" fmla="*/ 62 h 72"/>
                  <a:gd name="T30" fmla="*/ 16 w 72"/>
                  <a:gd name="T31" fmla="*/ 66 h 72"/>
                  <a:gd name="T32" fmla="*/ 22 w 72"/>
                  <a:gd name="T33" fmla="*/ 70 h 72"/>
                  <a:gd name="T34" fmla="*/ 28 w 72"/>
                  <a:gd name="T35" fmla="*/ 72 h 72"/>
                  <a:gd name="T36" fmla="*/ 36 w 72"/>
                  <a:gd name="T37" fmla="*/ 72 h 72"/>
                  <a:gd name="T38" fmla="*/ 36 w 72"/>
                  <a:gd name="T39" fmla="*/ 72 h 72"/>
                  <a:gd name="T40" fmla="*/ 44 w 72"/>
                  <a:gd name="T41" fmla="*/ 72 h 72"/>
                  <a:gd name="T42" fmla="*/ 50 w 72"/>
                  <a:gd name="T43" fmla="*/ 70 h 72"/>
                  <a:gd name="T44" fmla="*/ 56 w 72"/>
                  <a:gd name="T45" fmla="*/ 66 h 72"/>
                  <a:gd name="T46" fmla="*/ 62 w 72"/>
                  <a:gd name="T47" fmla="*/ 62 h 72"/>
                  <a:gd name="T48" fmla="*/ 66 w 72"/>
                  <a:gd name="T49" fmla="*/ 56 h 72"/>
                  <a:gd name="T50" fmla="*/ 70 w 72"/>
                  <a:gd name="T51" fmla="*/ 50 h 72"/>
                  <a:gd name="T52" fmla="*/ 72 w 72"/>
                  <a:gd name="T53" fmla="*/ 44 h 72"/>
                  <a:gd name="T54" fmla="*/ 72 w 72"/>
                  <a:gd name="T55" fmla="*/ 36 h 72"/>
                  <a:gd name="T56" fmla="*/ 72 w 72"/>
                  <a:gd name="T57" fmla="*/ 36 h 72"/>
                  <a:gd name="T58" fmla="*/ 72 w 72"/>
                  <a:gd name="T59" fmla="*/ 28 h 72"/>
                  <a:gd name="T60" fmla="*/ 70 w 72"/>
                  <a:gd name="T61" fmla="*/ 22 h 72"/>
                  <a:gd name="T62" fmla="*/ 66 w 72"/>
                  <a:gd name="T63" fmla="*/ 16 h 72"/>
                  <a:gd name="T64" fmla="*/ 62 w 72"/>
                  <a:gd name="T65" fmla="*/ 10 h 72"/>
                  <a:gd name="T66" fmla="*/ 56 w 72"/>
                  <a:gd name="T67" fmla="*/ 6 h 72"/>
                  <a:gd name="T68" fmla="*/ 50 w 72"/>
                  <a:gd name="T69" fmla="*/ 2 h 72"/>
                  <a:gd name="T70" fmla="*/ 44 w 72"/>
                  <a:gd name="T71" fmla="*/ 0 h 72"/>
                  <a:gd name="T72" fmla="*/ 36 w 72"/>
                  <a:gd name="T73" fmla="*/ 0 h 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
                  <a:gd name="T112" fmla="*/ 0 h 72"/>
                  <a:gd name="T113" fmla="*/ 72 w 72"/>
                  <a:gd name="T114" fmla="*/ 72 h 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 h="72">
                    <a:moveTo>
                      <a:pt x="36" y="0"/>
                    </a:moveTo>
                    <a:lnTo>
                      <a:pt x="36" y="0"/>
                    </a:lnTo>
                    <a:lnTo>
                      <a:pt x="28" y="0"/>
                    </a:lnTo>
                    <a:lnTo>
                      <a:pt x="22" y="2"/>
                    </a:lnTo>
                    <a:lnTo>
                      <a:pt x="16" y="6"/>
                    </a:lnTo>
                    <a:lnTo>
                      <a:pt x="10" y="10"/>
                    </a:lnTo>
                    <a:lnTo>
                      <a:pt x="6" y="16"/>
                    </a:lnTo>
                    <a:lnTo>
                      <a:pt x="2" y="22"/>
                    </a:lnTo>
                    <a:lnTo>
                      <a:pt x="0" y="28"/>
                    </a:lnTo>
                    <a:lnTo>
                      <a:pt x="0" y="36"/>
                    </a:lnTo>
                    <a:lnTo>
                      <a:pt x="0" y="44"/>
                    </a:lnTo>
                    <a:lnTo>
                      <a:pt x="2" y="50"/>
                    </a:lnTo>
                    <a:lnTo>
                      <a:pt x="6" y="56"/>
                    </a:lnTo>
                    <a:lnTo>
                      <a:pt x="10" y="62"/>
                    </a:lnTo>
                    <a:lnTo>
                      <a:pt x="16" y="66"/>
                    </a:lnTo>
                    <a:lnTo>
                      <a:pt x="22" y="70"/>
                    </a:lnTo>
                    <a:lnTo>
                      <a:pt x="28" y="72"/>
                    </a:lnTo>
                    <a:lnTo>
                      <a:pt x="36" y="72"/>
                    </a:lnTo>
                    <a:lnTo>
                      <a:pt x="44" y="72"/>
                    </a:lnTo>
                    <a:lnTo>
                      <a:pt x="50" y="70"/>
                    </a:lnTo>
                    <a:lnTo>
                      <a:pt x="56" y="66"/>
                    </a:lnTo>
                    <a:lnTo>
                      <a:pt x="62" y="62"/>
                    </a:lnTo>
                    <a:lnTo>
                      <a:pt x="66" y="56"/>
                    </a:lnTo>
                    <a:lnTo>
                      <a:pt x="70" y="50"/>
                    </a:lnTo>
                    <a:lnTo>
                      <a:pt x="72" y="44"/>
                    </a:lnTo>
                    <a:lnTo>
                      <a:pt x="72" y="36"/>
                    </a:lnTo>
                    <a:lnTo>
                      <a:pt x="72" y="28"/>
                    </a:lnTo>
                    <a:lnTo>
                      <a:pt x="70" y="22"/>
                    </a:lnTo>
                    <a:lnTo>
                      <a:pt x="66" y="16"/>
                    </a:lnTo>
                    <a:lnTo>
                      <a:pt x="62" y="10"/>
                    </a:lnTo>
                    <a:lnTo>
                      <a:pt x="56" y="6"/>
                    </a:lnTo>
                    <a:lnTo>
                      <a:pt x="50" y="2"/>
                    </a:lnTo>
                    <a:lnTo>
                      <a:pt x="44" y="0"/>
                    </a:lnTo>
                    <a:lnTo>
                      <a:pt x="36" y="0"/>
                    </a:lnTo>
                  </a:path>
                </a:pathLst>
              </a:custGeom>
              <a:noFill/>
              <a:ln w="4">
                <a:solidFill>
                  <a:srgbClr val="000000"/>
                </a:solidFill>
                <a:round/>
                <a:headEnd/>
                <a:tailEnd/>
              </a:ln>
            </p:spPr>
            <p:txBody>
              <a:bodyPr/>
              <a:lstStyle/>
              <a:p>
                <a:pPr eaLnBrk="1" hangingPunct="1"/>
                <a:endParaRPr lang="fa-IR" sz="1800"/>
              </a:p>
            </p:txBody>
          </p:sp>
          <p:sp>
            <p:nvSpPr>
              <p:cNvPr id="506" name="Freeform 377"/>
              <p:cNvSpPr>
                <a:spLocks/>
              </p:cNvSpPr>
              <p:nvPr/>
            </p:nvSpPr>
            <p:spPr bwMode="auto">
              <a:xfrm>
                <a:off x="1656" y="1980"/>
                <a:ext cx="72" cy="72"/>
              </a:xfrm>
              <a:custGeom>
                <a:avLst/>
                <a:gdLst>
                  <a:gd name="T0" fmla="*/ 72 w 72"/>
                  <a:gd name="T1" fmla="*/ 36 h 72"/>
                  <a:gd name="T2" fmla="*/ 72 w 72"/>
                  <a:gd name="T3" fmla="*/ 36 h 72"/>
                  <a:gd name="T4" fmla="*/ 72 w 72"/>
                  <a:gd name="T5" fmla="*/ 44 h 72"/>
                  <a:gd name="T6" fmla="*/ 70 w 72"/>
                  <a:gd name="T7" fmla="*/ 50 h 72"/>
                  <a:gd name="T8" fmla="*/ 66 w 72"/>
                  <a:gd name="T9" fmla="*/ 56 h 72"/>
                  <a:gd name="T10" fmla="*/ 62 w 72"/>
                  <a:gd name="T11" fmla="*/ 62 h 72"/>
                  <a:gd name="T12" fmla="*/ 56 w 72"/>
                  <a:gd name="T13" fmla="*/ 66 h 72"/>
                  <a:gd name="T14" fmla="*/ 50 w 72"/>
                  <a:gd name="T15" fmla="*/ 70 h 72"/>
                  <a:gd name="T16" fmla="*/ 44 w 72"/>
                  <a:gd name="T17" fmla="*/ 72 h 72"/>
                  <a:gd name="T18" fmla="*/ 36 w 72"/>
                  <a:gd name="T19" fmla="*/ 72 h 72"/>
                  <a:gd name="T20" fmla="*/ 36 w 72"/>
                  <a:gd name="T21" fmla="*/ 72 h 72"/>
                  <a:gd name="T22" fmla="*/ 28 w 72"/>
                  <a:gd name="T23" fmla="*/ 72 h 72"/>
                  <a:gd name="T24" fmla="*/ 22 w 72"/>
                  <a:gd name="T25" fmla="*/ 70 h 72"/>
                  <a:gd name="T26" fmla="*/ 16 w 72"/>
                  <a:gd name="T27" fmla="*/ 66 h 72"/>
                  <a:gd name="T28" fmla="*/ 10 w 72"/>
                  <a:gd name="T29" fmla="*/ 62 h 72"/>
                  <a:gd name="T30" fmla="*/ 6 w 72"/>
                  <a:gd name="T31" fmla="*/ 56 h 72"/>
                  <a:gd name="T32" fmla="*/ 2 w 72"/>
                  <a:gd name="T33" fmla="*/ 50 h 72"/>
                  <a:gd name="T34" fmla="*/ 0 w 72"/>
                  <a:gd name="T35" fmla="*/ 44 h 72"/>
                  <a:gd name="T36" fmla="*/ 0 w 72"/>
                  <a:gd name="T37" fmla="*/ 36 h 72"/>
                  <a:gd name="T38" fmla="*/ 0 w 72"/>
                  <a:gd name="T39" fmla="*/ 36 h 72"/>
                  <a:gd name="T40" fmla="*/ 0 w 72"/>
                  <a:gd name="T41" fmla="*/ 28 h 72"/>
                  <a:gd name="T42" fmla="*/ 2 w 72"/>
                  <a:gd name="T43" fmla="*/ 22 h 72"/>
                  <a:gd name="T44" fmla="*/ 6 w 72"/>
                  <a:gd name="T45" fmla="*/ 16 h 72"/>
                  <a:gd name="T46" fmla="*/ 10 w 72"/>
                  <a:gd name="T47" fmla="*/ 10 h 72"/>
                  <a:gd name="T48" fmla="*/ 16 w 72"/>
                  <a:gd name="T49" fmla="*/ 6 h 72"/>
                  <a:gd name="T50" fmla="*/ 22 w 72"/>
                  <a:gd name="T51" fmla="*/ 2 h 72"/>
                  <a:gd name="T52" fmla="*/ 28 w 72"/>
                  <a:gd name="T53" fmla="*/ 0 h 72"/>
                  <a:gd name="T54" fmla="*/ 36 w 72"/>
                  <a:gd name="T55" fmla="*/ 0 h 72"/>
                  <a:gd name="T56" fmla="*/ 36 w 72"/>
                  <a:gd name="T57" fmla="*/ 0 h 72"/>
                  <a:gd name="T58" fmla="*/ 44 w 72"/>
                  <a:gd name="T59" fmla="*/ 0 h 72"/>
                  <a:gd name="T60" fmla="*/ 50 w 72"/>
                  <a:gd name="T61" fmla="*/ 2 h 72"/>
                  <a:gd name="T62" fmla="*/ 56 w 72"/>
                  <a:gd name="T63" fmla="*/ 6 h 72"/>
                  <a:gd name="T64" fmla="*/ 62 w 72"/>
                  <a:gd name="T65" fmla="*/ 10 h 72"/>
                  <a:gd name="T66" fmla="*/ 66 w 72"/>
                  <a:gd name="T67" fmla="*/ 16 h 72"/>
                  <a:gd name="T68" fmla="*/ 70 w 72"/>
                  <a:gd name="T69" fmla="*/ 22 h 72"/>
                  <a:gd name="T70" fmla="*/ 72 w 72"/>
                  <a:gd name="T71" fmla="*/ 28 h 72"/>
                  <a:gd name="T72" fmla="*/ 72 w 72"/>
                  <a:gd name="T73" fmla="*/ 36 h 72"/>
                  <a:gd name="T74" fmla="*/ 72 w 72"/>
                  <a:gd name="T75" fmla="*/ 36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72"/>
                  <a:gd name="T116" fmla="*/ 72 w 72"/>
                  <a:gd name="T117" fmla="*/ 72 h 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72">
                    <a:moveTo>
                      <a:pt x="72" y="36"/>
                    </a:moveTo>
                    <a:lnTo>
                      <a:pt x="72" y="36"/>
                    </a:lnTo>
                    <a:lnTo>
                      <a:pt x="72" y="44"/>
                    </a:lnTo>
                    <a:lnTo>
                      <a:pt x="70" y="50"/>
                    </a:lnTo>
                    <a:lnTo>
                      <a:pt x="66" y="56"/>
                    </a:lnTo>
                    <a:lnTo>
                      <a:pt x="62" y="62"/>
                    </a:lnTo>
                    <a:lnTo>
                      <a:pt x="56" y="66"/>
                    </a:lnTo>
                    <a:lnTo>
                      <a:pt x="50" y="70"/>
                    </a:lnTo>
                    <a:lnTo>
                      <a:pt x="44" y="72"/>
                    </a:lnTo>
                    <a:lnTo>
                      <a:pt x="36" y="72"/>
                    </a:lnTo>
                    <a:lnTo>
                      <a:pt x="28" y="72"/>
                    </a:lnTo>
                    <a:lnTo>
                      <a:pt x="22" y="70"/>
                    </a:lnTo>
                    <a:lnTo>
                      <a:pt x="16" y="66"/>
                    </a:lnTo>
                    <a:lnTo>
                      <a:pt x="10" y="62"/>
                    </a:lnTo>
                    <a:lnTo>
                      <a:pt x="6" y="56"/>
                    </a:lnTo>
                    <a:lnTo>
                      <a:pt x="2" y="50"/>
                    </a:lnTo>
                    <a:lnTo>
                      <a:pt x="0" y="44"/>
                    </a:lnTo>
                    <a:lnTo>
                      <a:pt x="0" y="36"/>
                    </a:lnTo>
                    <a:lnTo>
                      <a:pt x="0" y="28"/>
                    </a:lnTo>
                    <a:lnTo>
                      <a:pt x="2" y="22"/>
                    </a:lnTo>
                    <a:lnTo>
                      <a:pt x="6" y="16"/>
                    </a:lnTo>
                    <a:lnTo>
                      <a:pt x="10" y="10"/>
                    </a:lnTo>
                    <a:lnTo>
                      <a:pt x="16" y="6"/>
                    </a:lnTo>
                    <a:lnTo>
                      <a:pt x="22" y="2"/>
                    </a:lnTo>
                    <a:lnTo>
                      <a:pt x="28" y="0"/>
                    </a:lnTo>
                    <a:lnTo>
                      <a:pt x="36" y="0"/>
                    </a:lnTo>
                    <a:lnTo>
                      <a:pt x="44" y="0"/>
                    </a:lnTo>
                    <a:lnTo>
                      <a:pt x="50" y="2"/>
                    </a:lnTo>
                    <a:lnTo>
                      <a:pt x="56" y="6"/>
                    </a:lnTo>
                    <a:lnTo>
                      <a:pt x="62" y="10"/>
                    </a:lnTo>
                    <a:lnTo>
                      <a:pt x="66" y="16"/>
                    </a:lnTo>
                    <a:lnTo>
                      <a:pt x="70" y="22"/>
                    </a:lnTo>
                    <a:lnTo>
                      <a:pt x="72" y="28"/>
                    </a:lnTo>
                    <a:lnTo>
                      <a:pt x="72" y="36"/>
                    </a:lnTo>
                    <a:close/>
                  </a:path>
                </a:pathLst>
              </a:custGeom>
              <a:solidFill>
                <a:srgbClr val="FFFF00"/>
              </a:solidFill>
              <a:ln w="4">
                <a:solidFill>
                  <a:srgbClr val="000000"/>
                </a:solidFill>
                <a:round/>
                <a:headEnd/>
                <a:tailEnd/>
              </a:ln>
            </p:spPr>
            <p:txBody>
              <a:bodyPr/>
              <a:lstStyle/>
              <a:p>
                <a:pPr eaLnBrk="1" hangingPunct="1"/>
                <a:endParaRPr lang="fa-IR" sz="1800"/>
              </a:p>
            </p:txBody>
          </p:sp>
          <p:sp>
            <p:nvSpPr>
              <p:cNvPr id="507" name="Freeform 378"/>
              <p:cNvSpPr>
                <a:spLocks/>
              </p:cNvSpPr>
              <p:nvPr/>
            </p:nvSpPr>
            <p:spPr bwMode="auto">
              <a:xfrm>
                <a:off x="1800" y="1980"/>
                <a:ext cx="72" cy="72"/>
              </a:xfrm>
              <a:custGeom>
                <a:avLst/>
                <a:gdLst>
                  <a:gd name="T0" fmla="*/ 72 w 72"/>
                  <a:gd name="T1" fmla="*/ 36 h 72"/>
                  <a:gd name="T2" fmla="*/ 72 w 72"/>
                  <a:gd name="T3" fmla="*/ 36 h 72"/>
                  <a:gd name="T4" fmla="*/ 72 w 72"/>
                  <a:gd name="T5" fmla="*/ 44 h 72"/>
                  <a:gd name="T6" fmla="*/ 70 w 72"/>
                  <a:gd name="T7" fmla="*/ 50 h 72"/>
                  <a:gd name="T8" fmla="*/ 66 w 72"/>
                  <a:gd name="T9" fmla="*/ 56 h 72"/>
                  <a:gd name="T10" fmla="*/ 62 w 72"/>
                  <a:gd name="T11" fmla="*/ 62 h 72"/>
                  <a:gd name="T12" fmla="*/ 56 w 72"/>
                  <a:gd name="T13" fmla="*/ 66 h 72"/>
                  <a:gd name="T14" fmla="*/ 50 w 72"/>
                  <a:gd name="T15" fmla="*/ 70 h 72"/>
                  <a:gd name="T16" fmla="*/ 44 w 72"/>
                  <a:gd name="T17" fmla="*/ 72 h 72"/>
                  <a:gd name="T18" fmla="*/ 36 w 72"/>
                  <a:gd name="T19" fmla="*/ 72 h 72"/>
                  <a:gd name="T20" fmla="*/ 36 w 72"/>
                  <a:gd name="T21" fmla="*/ 72 h 72"/>
                  <a:gd name="T22" fmla="*/ 28 w 72"/>
                  <a:gd name="T23" fmla="*/ 72 h 72"/>
                  <a:gd name="T24" fmla="*/ 22 w 72"/>
                  <a:gd name="T25" fmla="*/ 70 h 72"/>
                  <a:gd name="T26" fmla="*/ 16 w 72"/>
                  <a:gd name="T27" fmla="*/ 66 h 72"/>
                  <a:gd name="T28" fmla="*/ 10 w 72"/>
                  <a:gd name="T29" fmla="*/ 62 h 72"/>
                  <a:gd name="T30" fmla="*/ 6 w 72"/>
                  <a:gd name="T31" fmla="*/ 56 h 72"/>
                  <a:gd name="T32" fmla="*/ 2 w 72"/>
                  <a:gd name="T33" fmla="*/ 50 h 72"/>
                  <a:gd name="T34" fmla="*/ 0 w 72"/>
                  <a:gd name="T35" fmla="*/ 44 h 72"/>
                  <a:gd name="T36" fmla="*/ 0 w 72"/>
                  <a:gd name="T37" fmla="*/ 36 h 72"/>
                  <a:gd name="T38" fmla="*/ 0 w 72"/>
                  <a:gd name="T39" fmla="*/ 36 h 72"/>
                  <a:gd name="T40" fmla="*/ 0 w 72"/>
                  <a:gd name="T41" fmla="*/ 28 h 72"/>
                  <a:gd name="T42" fmla="*/ 2 w 72"/>
                  <a:gd name="T43" fmla="*/ 22 h 72"/>
                  <a:gd name="T44" fmla="*/ 6 w 72"/>
                  <a:gd name="T45" fmla="*/ 16 h 72"/>
                  <a:gd name="T46" fmla="*/ 10 w 72"/>
                  <a:gd name="T47" fmla="*/ 10 h 72"/>
                  <a:gd name="T48" fmla="*/ 16 w 72"/>
                  <a:gd name="T49" fmla="*/ 6 h 72"/>
                  <a:gd name="T50" fmla="*/ 22 w 72"/>
                  <a:gd name="T51" fmla="*/ 2 h 72"/>
                  <a:gd name="T52" fmla="*/ 28 w 72"/>
                  <a:gd name="T53" fmla="*/ 0 h 72"/>
                  <a:gd name="T54" fmla="*/ 36 w 72"/>
                  <a:gd name="T55" fmla="*/ 0 h 72"/>
                  <a:gd name="T56" fmla="*/ 36 w 72"/>
                  <a:gd name="T57" fmla="*/ 0 h 72"/>
                  <a:gd name="T58" fmla="*/ 44 w 72"/>
                  <a:gd name="T59" fmla="*/ 0 h 72"/>
                  <a:gd name="T60" fmla="*/ 50 w 72"/>
                  <a:gd name="T61" fmla="*/ 2 h 72"/>
                  <a:gd name="T62" fmla="*/ 56 w 72"/>
                  <a:gd name="T63" fmla="*/ 6 h 72"/>
                  <a:gd name="T64" fmla="*/ 62 w 72"/>
                  <a:gd name="T65" fmla="*/ 10 h 72"/>
                  <a:gd name="T66" fmla="*/ 66 w 72"/>
                  <a:gd name="T67" fmla="*/ 16 h 72"/>
                  <a:gd name="T68" fmla="*/ 70 w 72"/>
                  <a:gd name="T69" fmla="*/ 22 h 72"/>
                  <a:gd name="T70" fmla="*/ 72 w 72"/>
                  <a:gd name="T71" fmla="*/ 28 h 72"/>
                  <a:gd name="T72" fmla="*/ 72 w 72"/>
                  <a:gd name="T73" fmla="*/ 36 h 72"/>
                  <a:gd name="T74" fmla="*/ 72 w 72"/>
                  <a:gd name="T75" fmla="*/ 36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72"/>
                  <a:gd name="T116" fmla="*/ 72 w 72"/>
                  <a:gd name="T117" fmla="*/ 72 h 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72">
                    <a:moveTo>
                      <a:pt x="72" y="36"/>
                    </a:moveTo>
                    <a:lnTo>
                      <a:pt x="72" y="36"/>
                    </a:lnTo>
                    <a:lnTo>
                      <a:pt x="72" y="44"/>
                    </a:lnTo>
                    <a:lnTo>
                      <a:pt x="70" y="50"/>
                    </a:lnTo>
                    <a:lnTo>
                      <a:pt x="66" y="56"/>
                    </a:lnTo>
                    <a:lnTo>
                      <a:pt x="62" y="62"/>
                    </a:lnTo>
                    <a:lnTo>
                      <a:pt x="56" y="66"/>
                    </a:lnTo>
                    <a:lnTo>
                      <a:pt x="50" y="70"/>
                    </a:lnTo>
                    <a:lnTo>
                      <a:pt x="44" y="72"/>
                    </a:lnTo>
                    <a:lnTo>
                      <a:pt x="36" y="72"/>
                    </a:lnTo>
                    <a:lnTo>
                      <a:pt x="28" y="72"/>
                    </a:lnTo>
                    <a:lnTo>
                      <a:pt x="22" y="70"/>
                    </a:lnTo>
                    <a:lnTo>
                      <a:pt x="16" y="66"/>
                    </a:lnTo>
                    <a:lnTo>
                      <a:pt x="10" y="62"/>
                    </a:lnTo>
                    <a:lnTo>
                      <a:pt x="6" y="56"/>
                    </a:lnTo>
                    <a:lnTo>
                      <a:pt x="2" y="50"/>
                    </a:lnTo>
                    <a:lnTo>
                      <a:pt x="0" y="44"/>
                    </a:lnTo>
                    <a:lnTo>
                      <a:pt x="0" y="36"/>
                    </a:lnTo>
                    <a:lnTo>
                      <a:pt x="0" y="28"/>
                    </a:lnTo>
                    <a:lnTo>
                      <a:pt x="2" y="22"/>
                    </a:lnTo>
                    <a:lnTo>
                      <a:pt x="6" y="16"/>
                    </a:lnTo>
                    <a:lnTo>
                      <a:pt x="10" y="10"/>
                    </a:lnTo>
                    <a:lnTo>
                      <a:pt x="16" y="6"/>
                    </a:lnTo>
                    <a:lnTo>
                      <a:pt x="22" y="2"/>
                    </a:lnTo>
                    <a:lnTo>
                      <a:pt x="28" y="0"/>
                    </a:lnTo>
                    <a:lnTo>
                      <a:pt x="36" y="0"/>
                    </a:lnTo>
                    <a:lnTo>
                      <a:pt x="44" y="0"/>
                    </a:lnTo>
                    <a:lnTo>
                      <a:pt x="50" y="2"/>
                    </a:lnTo>
                    <a:lnTo>
                      <a:pt x="56" y="6"/>
                    </a:lnTo>
                    <a:lnTo>
                      <a:pt x="62" y="10"/>
                    </a:lnTo>
                    <a:lnTo>
                      <a:pt x="66" y="16"/>
                    </a:lnTo>
                    <a:lnTo>
                      <a:pt x="70" y="22"/>
                    </a:lnTo>
                    <a:lnTo>
                      <a:pt x="72" y="28"/>
                    </a:lnTo>
                    <a:lnTo>
                      <a:pt x="72" y="36"/>
                    </a:lnTo>
                    <a:close/>
                  </a:path>
                </a:pathLst>
              </a:custGeom>
              <a:solidFill>
                <a:srgbClr val="FFFF00"/>
              </a:solidFill>
              <a:ln w="4">
                <a:solidFill>
                  <a:srgbClr val="000000"/>
                </a:solidFill>
                <a:round/>
                <a:headEnd/>
                <a:tailEnd/>
              </a:ln>
            </p:spPr>
            <p:txBody>
              <a:bodyPr/>
              <a:lstStyle/>
              <a:p>
                <a:pPr eaLnBrk="1" hangingPunct="1"/>
                <a:endParaRPr lang="fa-IR" sz="1800"/>
              </a:p>
            </p:txBody>
          </p:sp>
          <p:sp>
            <p:nvSpPr>
              <p:cNvPr id="508" name="Freeform 379"/>
              <p:cNvSpPr>
                <a:spLocks/>
              </p:cNvSpPr>
              <p:nvPr/>
            </p:nvSpPr>
            <p:spPr bwMode="auto">
              <a:xfrm>
                <a:off x="1944" y="1980"/>
                <a:ext cx="72" cy="72"/>
              </a:xfrm>
              <a:custGeom>
                <a:avLst/>
                <a:gdLst>
                  <a:gd name="T0" fmla="*/ 72 w 72"/>
                  <a:gd name="T1" fmla="*/ 36 h 72"/>
                  <a:gd name="T2" fmla="*/ 72 w 72"/>
                  <a:gd name="T3" fmla="*/ 36 h 72"/>
                  <a:gd name="T4" fmla="*/ 72 w 72"/>
                  <a:gd name="T5" fmla="*/ 44 h 72"/>
                  <a:gd name="T6" fmla="*/ 70 w 72"/>
                  <a:gd name="T7" fmla="*/ 50 h 72"/>
                  <a:gd name="T8" fmla="*/ 66 w 72"/>
                  <a:gd name="T9" fmla="*/ 56 h 72"/>
                  <a:gd name="T10" fmla="*/ 62 w 72"/>
                  <a:gd name="T11" fmla="*/ 62 h 72"/>
                  <a:gd name="T12" fmla="*/ 56 w 72"/>
                  <a:gd name="T13" fmla="*/ 66 h 72"/>
                  <a:gd name="T14" fmla="*/ 50 w 72"/>
                  <a:gd name="T15" fmla="*/ 70 h 72"/>
                  <a:gd name="T16" fmla="*/ 44 w 72"/>
                  <a:gd name="T17" fmla="*/ 72 h 72"/>
                  <a:gd name="T18" fmla="*/ 36 w 72"/>
                  <a:gd name="T19" fmla="*/ 72 h 72"/>
                  <a:gd name="T20" fmla="*/ 36 w 72"/>
                  <a:gd name="T21" fmla="*/ 72 h 72"/>
                  <a:gd name="T22" fmla="*/ 28 w 72"/>
                  <a:gd name="T23" fmla="*/ 72 h 72"/>
                  <a:gd name="T24" fmla="*/ 22 w 72"/>
                  <a:gd name="T25" fmla="*/ 70 h 72"/>
                  <a:gd name="T26" fmla="*/ 16 w 72"/>
                  <a:gd name="T27" fmla="*/ 66 h 72"/>
                  <a:gd name="T28" fmla="*/ 10 w 72"/>
                  <a:gd name="T29" fmla="*/ 62 h 72"/>
                  <a:gd name="T30" fmla="*/ 6 w 72"/>
                  <a:gd name="T31" fmla="*/ 56 h 72"/>
                  <a:gd name="T32" fmla="*/ 2 w 72"/>
                  <a:gd name="T33" fmla="*/ 50 h 72"/>
                  <a:gd name="T34" fmla="*/ 0 w 72"/>
                  <a:gd name="T35" fmla="*/ 44 h 72"/>
                  <a:gd name="T36" fmla="*/ 0 w 72"/>
                  <a:gd name="T37" fmla="*/ 36 h 72"/>
                  <a:gd name="T38" fmla="*/ 0 w 72"/>
                  <a:gd name="T39" fmla="*/ 36 h 72"/>
                  <a:gd name="T40" fmla="*/ 0 w 72"/>
                  <a:gd name="T41" fmla="*/ 28 h 72"/>
                  <a:gd name="T42" fmla="*/ 2 w 72"/>
                  <a:gd name="T43" fmla="*/ 22 h 72"/>
                  <a:gd name="T44" fmla="*/ 6 w 72"/>
                  <a:gd name="T45" fmla="*/ 16 h 72"/>
                  <a:gd name="T46" fmla="*/ 10 w 72"/>
                  <a:gd name="T47" fmla="*/ 10 h 72"/>
                  <a:gd name="T48" fmla="*/ 16 w 72"/>
                  <a:gd name="T49" fmla="*/ 6 h 72"/>
                  <a:gd name="T50" fmla="*/ 22 w 72"/>
                  <a:gd name="T51" fmla="*/ 2 h 72"/>
                  <a:gd name="T52" fmla="*/ 28 w 72"/>
                  <a:gd name="T53" fmla="*/ 0 h 72"/>
                  <a:gd name="T54" fmla="*/ 36 w 72"/>
                  <a:gd name="T55" fmla="*/ 0 h 72"/>
                  <a:gd name="T56" fmla="*/ 36 w 72"/>
                  <a:gd name="T57" fmla="*/ 0 h 72"/>
                  <a:gd name="T58" fmla="*/ 44 w 72"/>
                  <a:gd name="T59" fmla="*/ 0 h 72"/>
                  <a:gd name="T60" fmla="*/ 50 w 72"/>
                  <a:gd name="T61" fmla="*/ 2 h 72"/>
                  <a:gd name="T62" fmla="*/ 56 w 72"/>
                  <a:gd name="T63" fmla="*/ 6 h 72"/>
                  <a:gd name="T64" fmla="*/ 62 w 72"/>
                  <a:gd name="T65" fmla="*/ 10 h 72"/>
                  <a:gd name="T66" fmla="*/ 66 w 72"/>
                  <a:gd name="T67" fmla="*/ 16 h 72"/>
                  <a:gd name="T68" fmla="*/ 70 w 72"/>
                  <a:gd name="T69" fmla="*/ 22 h 72"/>
                  <a:gd name="T70" fmla="*/ 72 w 72"/>
                  <a:gd name="T71" fmla="*/ 28 h 72"/>
                  <a:gd name="T72" fmla="*/ 72 w 72"/>
                  <a:gd name="T73" fmla="*/ 36 h 72"/>
                  <a:gd name="T74" fmla="*/ 72 w 72"/>
                  <a:gd name="T75" fmla="*/ 36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72"/>
                  <a:gd name="T116" fmla="*/ 72 w 72"/>
                  <a:gd name="T117" fmla="*/ 72 h 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72">
                    <a:moveTo>
                      <a:pt x="72" y="36"/>
                    </a:moveTo>
                    <a:lnTo>
                      <a:pt x="72" y="36"/>
                    </a:lnTo>
                    <a:lnTo>
                      <a:pt x="72" y="44"/>
                    </a:lnTo>
                    <a:lnTo>
                      <a:pt x="70" y="50"/>
                    </a:lnTo>
                    <a:lnTo>
                      <a:pt x="66" y="56"/>
                    </a:lnTo>
                    <a:lnTo>
                      <a:pt x="62" y="62"/>
                    </a:lnTo>
                    <a:lnTo>
                      <a:pt x="56" y="66"/>
                    </a:lnTo>
                    <a:lnTo>
                      <a:pt x="50" y="70"/>
                    </a:lnTo>
                    <a:lnTo>
                      <a:pt x="44" y="72"/>
                    </a:lnTo>
                    <a:lnTo>
                      <a:pt x="36" y="72"/>
                    </a:lnTo>
                    <a:lnTo>
                      <a:pt x="28" y="72"/>
                    </a:lnTo>
                    <a:lnTo>
                      <a:pt x="22" y="70"/>
                    </a:lnTo>
                    <a:lnTo>
                      <a:pt x="16" y="66"/>
                    </a:lnTo>
                    <a:lnTo>
                      <a:pt x="10" y="62"/>
                    </a:lnTo>
                    <a:lnTo>
                      <a:pt x="6" y="56"/>
                    </a:lnTo>
                    <a:lnTo>
                      <a:pt x="2" y="50"/>
                    </a:lnTo>
                    <a:lnTo>
                      <a:pt x="0" y="44"/>
                    </a:lnTo>
                    <a:lnTo>
                      <a:pt x="0" y="36"/>
                    </a:lnTo>
                    <a:lnTo>
                      <a:pt x="0" y="28"/>
                    </a:lnTo>
                    <a:lnTo>
                      <a:pt x="2" y="22"/>
                    </a:lnTo>
                    <a:lnTo>
                      <a:pt x="6" y="16"/>
                    </a:lnTo>
                    <a:lnTo>
                      <a:pt x="10" y="10"/>
                    </a:lnTo>
                    <a:lnTo>
                      <a:pt x="16" y="6"/>
                    </a:lnTo>
                    <a:lnTo>
                      <a:pt x="22" y="2"/>
                    </a:lnTo>
                    <a:lnTo>
                      <a:pt x="28" y="0"/>
                    </a:lnTo>
                    <a:lnTo>
                      <a:pt x="36" y="0"/>
                    </a:lnTo>
                    <a:lnTo>
                      <a:pt x="44" y="0"/>
                    </a:lnTo>
                    <a:lnTo>
                      <a:pt x="50" y="2"/>
                    </a:lnTo>
                    <a:lnTo>
                      <a:pt x="56" y="6"/>
                    </a:lnTo>
                    <a:lnTo>
                      <a:pt x="62" y="10"/>
                    </a:lnTo>
                    <a:lnTo>
                      <a:pt x="66" y="16"/>
                    </a:lnTo>
                    <a:lnTo>
                      <a:pt x="70" y="22"/>
                    </a:lnTo>
                    <a:lnTo>
                      <a:pt x="72" y="28"/>
                    </a:lnTo>
                    <a:lnTo>
                      <a:pt x="72" y="36"/>
                    </a:lnTo>
                    <a:close/>
                  </a:path>
                </a:pathLst>
              </a:custGeom>
              <a:solidFill>
                <a:srgbClr val="FFFF00"/>
              </a:solidFill>
              <a:ln w="4">
                <a:solidFill>
                  <a:srgbClr val="000000"/>
                </a:solidFill>
                <a:round/>
                <a:headEnd/>
                <a:tailEnd/>
              </a:ln>
            </p:spPr>
            <p:txBody>
              <a:bodyPr/>
              <a:lstStyle/>
              <a:p>
                <a:pPr eaLnBrk="1" hangingPunct="1"/>
                <a:endParaRPr lang="fa-IR" sz="1800"/>
              </a:p>
            </p:txBody>
          </p:sp>
          <p:sp>
            <p:nvSpPr>
              <p:cNvPr id="509" name="Freeform 380"/>
              <p:cNvSpPr>
                <a:spLocks/>
              </p:cNvSpPr>
              <p:nvPr/>
            </p:nvSpPr>
            <p:spPr bwMode="auto">
              <a:xfrm>
                <a:off x="1728" y="2124"/>
                <a:ext cx="72" cy="72"/>
              </a:xfrm>
              <a:custGeom>
                <a:avLst/>
                <a:gdLst>
                  <a:gd name="T0" fmla="*/ 72 w 72"/>
                  <a:gd name="T1" fmla="*/ 36 h 72"/>
                  <a:gd name="T2" fmla="*/ 72 w 72"/>
                  <a:gd name="T3" fmla="*/ 36 h 72"/>
                  <a:gd name="T4" fmla="*/ 72 w 72"/>
                  <a:gd name="T5" fmla="*/ 44 h 72"/>
                  <a:gd name="T6" fmla="*/ 70 w 72"/>
                  <a:gd name="T7" fmla="*/ 50 h 72"/>
                  <a:gd name="T8" fmla="*/ 66 w 72"/>
                  <a:gd name="T9" fmla="*/ 56 h 72"/>
                  <a:gd name="T10" fmla="*/ 62 w 72"/>
                  <a:gd name="T11" fmla="*/ 62 h 72"/>
                  <a:gd name="T12" fmla="*/ 56 w 72"/>
                  <a:gd name="T13" fmla="*/ 66 h 72"/>
                  <a:gd name="T14" fmla="*/ 50 w 72"/>
                  <a:gd name="T15" fmla="*/ 70 h 72"/>
                  <a:gd name="T16" fmla="*/ 44 w 72"/>
                  <a:gd name="T17" fmla="*/ 72 h 72"/>
                  <a:gd name="T18" fmla="*/ 36 w 72"/>
                  <a:gd name="T19" fmla="*/ 72 h 72"/>
                  <a:gd name="T20" fmla="*/ 36 w 72"/>
                  <a:gd name="T21" fmla="*/ 72 h 72"/>
                  <a:gd name="T22" fmla="*/ 28 w 72"/>
                  <a:gd name="T23" fmla="*/ 72 h 72"/>
                  <a:gd name="T24" fmla="*/ 22 w 72"/>
                  <a:gd name="T25" fmla="*/ 70 h 72"/>
                  <a:gd name="T26" fmla="*/ 16 w 72"/>
                  <a:gd name="T27" fmla="*/ 66 h 72"/>
                  <a:gd name="T28" fmla="*/ 10 w 72"/>
                  <a:gd name="T29" fmla="*/ 62 h 72"/>
                  <a:gd name="T30" fmla="*/ 6 w 72"/>
                  <a:gd name="T31" fmla="*/ 56 h 72"/>
                  <a:gd name="T32" fmla="*/ 2 w 72"/>
                  <a:gd name="T33" fmla="*/ 50 h 72"/>
                  <a:gd name="T34" fmla="*/ 0 w 72"/>
                  <a:gd name="T35" fmla="*/ 44 h 72"/>
                  <a:gd name="T36" fmla="*/ 0 w 72"/>
                  <a:gd name="T37" fmla="*/ 36 h 72"/>
                  <a:gd name="T38" fmla="*/ 0 w 72"/>
                  <a:gd name="T39" fmla="*/ 36 h 72"/>
                  <a:gd name="T40" fmla="*/ 0 w 72"/>
                  <a:gd name="T41" fmla="*/ 28 h 72"/>
                  <a:gd name="T42" fmla="*/ 2 w 72"/>
                  <a:gd name="T43" fmla="*/ 22 h 72"/>
                  <a:gd name="T44" fmla="*/ 6 w 72"/>
                  <a:gd name="T45" fmla="*/ 16 h 72"/>
                  <a:gd name="T46" fmla="*/ 10 w 72"/>
                  <a:gd name="T47" fmla="*/ 10 h 72"/>
                  <a:gd name="T48" fmla="*/ 16 w 72"/>
                  <a:gd name="T49" fmla="*/ 6 h 72"/>
                  <a:gd name="T50" fmla="*/ 22 w 72"/>
                  <a:gd name="T51" fmla="*/ 2 h 72"/>
                  <a:gd name="T52" fmla="*/ 28 w 72"/>
                  <a:gd name="T53" fmla="*/ 0 h 72"/>
                  <a:gd name="T54" fmla="*/ 36 w 72"/>
                  <a:gd name="T55" fmla="*/ 0 h 72"/>
                  <a:gd name="T56" fmla="*/ 36 w 72"/>
                  <a:gd name="T57" fmla="*/ 0 h 72"/>
                  <a:gd name="T58" fmla="*/ 44 w 72"/>
                  <a:gd name="T59" fmla="*/ 0 h 72"/>
                  <a:gd name="T60" fmla="*/ 50 w 72"/>
                  <a:gd name="T61" fmla="*/ 2 h 72"/>
                  <a:gd name="T62" fmla="*/ 56 w 72"/>
                  <a:gd name="T63" fmla="*/ 6 h 72"/>
                  <a:gd name="T64" fmla="*/ 62 w 72"/>
                  <a:gd name="T65" fmla="*/ 10 h 72"/>
                  <a:gd name="T66" fmla="*/ 66 w 72"/>
                  <a:gd name="T67" fmla="*/ 16 h 72"/>
                  <a:gd name="T68" fmla="*/ 70 w 72"/>
                  <a:gd name="T69" fmla="*/ 22 h 72"/>
                  <a:gd name="T70" fmla="*/ 72 w 72"/>
                  <a:gd name="T71" fmla="*/ 28 h 72"/>
                  <a:gd name="T72" fmla="*/ 72 w 72"/>
                  <a:gd name="T73" fmla="*/ 36 h 72"/>
                  <a:gd name="T74" fmla="*/ 72 w 72"/>
                  <a:gd name="T75" fmla="*/ 36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72"/>
                  <a:gd name="T116" fmla="*/ 72 w 72"/>
                  <a:gd name="T117" fmla="*/ 72 h 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72">
                    <a:moveTo>
                      <a:pt x="72" y="36"/>
                    </a:moveTo>
                    <a:lnTo>
                      <a:pt x="72" y="36"/>
                    </a:lnTo>
                    <a:lnTo>
                      <a:pt x="72" y="44"/>
                    </a:lnTo>
                    <a:lnTo>
                      <a:pt x="70" y="50"/>
                    </a:lnTo>
                    <a:lnTo>
                      <a:pt x="66" y="56"/>
                    </a:lnTo>
                    <a:lnTo>
                      <a:pt x="62" y="62"/>
                    </a:lnTo>
                    <a:lnTo>
                      <a:pt x="56" y="66"/>
                    </a:lnTo>
                    <a:lnTo>
                      <a:pt x="50" y="70"/>
                    </a:lnTo>
                    <a:lnTo>
                      <a:pt x="44" y="72"/>
                    </a:lnTo>
                    <a:lnTo>
                      <a:pt x="36" y="72"/>
                    </a:lnTo>
                    <a:lnTo>
                      <a:pt x="28" y="72"/>
                    </a:lnTo>
                    <a:lnTo>
                      <a:pt x="22" y="70"/>
                    </a:lnTo>
                    <a:lnTo>
                      <a:pt x="16" y="66"/>
                    </a:lnTo>
                    <a:lnTo>
                      <a:pt x="10" y="62"/>
                    </a:lnTo>
                    <a:lnTo>
                      <a:pt x="6" y="56"/>
                    </a:lnTo>
                    <a:lnTo>
                      <a:pt x="2" y="50"/>
                    </a:lnTo>
                    <a:lnTo>
                      <a:pt x="0" y="44"/>
                    </a:lnTo>
                    <a:lnTo>
                      <a:pt x="0" y="36"/>
                    </a:lnTo>
                    <a:lnTo>
                      <a:pt x="0" y="28"/>
                    </a:lnTo>
                    <a:lnTo>
                      <a:pt x="2" y="22"/>
                    </a:lnTo>
                    <a:lnTo>
                      <a:pt x="6" y="16"/>
                    </a:lnTo>
                    <a:lnTo>
                      <a:pt x="10" y="10"/>
                    </a:lnTo>
                    <a:lnTo>
                      <a:pt x="16" y="6"/>
                    </a:lnTo>
                    <a:lnTo>
                      <a:pt x="22" y="2"/>
                    </a:lnTo>
                    <a:lnTo>
                      <a:pt x="28" y="0"/>
                    </a:lnTo>
                    <a:lnTo>
                      <a:pt x="36" y="0"/>
                    </a:lnTo>
                    <a:lnTo>
                      <a:pt x="44" y="0"/>
                    </a:lnTo>
                    <a:lnTo>
                      <a:pt x="50" y="2"/>
                    </a:lnTo>
                    <a:lnTo>
                      <a:pt x="56" y="6"/>
                    </a:lnTo>
                    <a:lnTo>
                      <a:pt x="62" y="10"/>
                    </a:lnTo>
                    <a:lnTo>
                      <a:pt x="66" y="16"/>
                    </a:lnTo>
                    <a:lnTo>
                      <a:pt x="70" y="22"/>
                    </a:lnTo>
                    <a:lnTo>
                      <a:pt x="72" y="28"/>
                    </a:lnTo>
                    <a:lnTo>
                      <a:pt x="72" y="36"/>
                    </a:lnTo>
                    <a:close/>
                  </a:path>
                </a:pathLst>
              </a:custGeom>
              <a:solidFill>
                <a:srgbClr val="66FF66"/>
              </a:solidFill>
              <a:ln w="4">
                <a:solidFill>
                  <a:srgbClr val="000000"/>
                </a:solidFill>
                <a:round/>
                <a:headEnd/>
                <a:tailEnd/>
              </a:ln>
            </p:spPr>
            <p:txBody>
              <a:bodyPr/>
              <a:lstStyle/>
              <a:p>
                <a:pPr eaLnBrk="1" hangingPunct="1"/>
                <a:endParaRPr lang="fa-IR" sz="1800"/>
              </a:p>
            </p:txBody>
          </p:sp>
          <p:sp>
            <p:nvSpPr>
              <p:cNvPr id="510" name="Freeform 381"/>
              <p:cNvSpPr>
                <a:spLocks/>
              </p:cNvSpPr>
              <p:nvPr/>
            </p:nvSpPr>
            <p:spPr bwMode="auto">
              <a:xfrm>
                <a:off x="1872" y="2124"/>
                <a:ext cx="72" cy="72"/>
              </a:xfrm>
              <a:custGeom>
                <a:avLst/>
                <a:gdLst>
                  <a:gd name="T0" fmla="*/ 72 w 72"/>
                  <a:gd name="T1" fmla="*/ 36 h 72"/>
                  <a:gd name="T2" fmla="*/ 72 w 72"/>
                  <a:gd name="T3" fmla="*/ 36 h 72"/>
                  <a:gd name="T4" fmla="*/ 72 w 72"/>
                  <a:gd name="T5" fmla="*/ 44 h 72"/>
                  <a:gd name="T6" fmla="*/ 70 w 72"/>
                  <a:gd name="T7" fmla="*/ 50 h 72"/>
                  <a:gd name="T8" fmla="*/ 66 w 72"/>
                  <a:gd name="T9" fmla="*/ 56 h 72"/>
                  <a:gd name="T10" fmla="*/ 62 w 72"/>
                  <a:gd name="T11" fmla="*/ 62 h 72"/>
                  <a:gd name="T12" fmla="*/ 56 w 72"/>
                  <a:gd name="T13" fmla="*/ 66 h 72"/>
                  <a:gd name="T14" fmla="*/ 50 w 72"/>
                  <a:gd name="T15" fmla="*/ 70 h 72"/>
                  <a:gd name="T16" fmla="*/ 44 w 72"/>
                  <a:gd name="T17" fmla="*/ 72 h 72"/>
                  <a:gd name="T18" fmla="*/ 36 w 72"/>
                  <a:gd name="T19" fmla="*/ 72 h 72"/>
                  <a:gd name="T20" fmla="*/ 36 w 72"/>
                  <a:gd name="T21" fmla="*/ 72 h 72"/>
                  <a:gd name="T22" fmla="*/ 28 w 72"/>
                  <a:gd name="T23" fmla="*/ 72 h 72"/>
                  <a:gd name="T24" fmla="*/ 22 w 72"/>
                  <a:gd name="T25" fmla="*/ 70 h 72"/>
                  <a:gd name="T26" fmla="*/ 16 w 72"/>
                  <a:gd name="T27" fmla="*/ 66 h 72"/>
                  <a:gd name="T28" fmla="*/ 10 w 72"/>
                  <a:gd name="T29" fmla="*/ 62 h 72"/>
                  <a:gd name="T30" fmla="*/ 6 w 72"/>
                  <a:gd name="T31" fmla="*/ 56 h 72"/>
                  <a:gd name="T32" fmla="*/ 2 w 72"/>
                  <a:gd name="T33" fmla="*/ 50 h 72"/>
                  <a:gd name="T34" fmla="*/ 0 w 72"/>
                  <a:gd name="T35" fmla="*/ 44 h 72"/>
                  <a:gd name="T36" fmla="*/ 0 w 72"/>
                  <a:gd name="T37" fmla="*/ 36 h 72"/>
                  <a:gd name="T38" fmla="*/ 0 w 72"/>
                  <a:gd name="T39" fmla="*/ 36 h 72"/>
                  <a:gd name="T40" fmla="*/ 0 w 72"/>
                  <a:gd name="T41" fmla="*/ 28 h 72"/>
                  <a:gd name="T42" fmla="*/ 2 w 72"/>
                  <a:gd name="T43" fmla="*/ 22 h 72"/>
                  <a:gd name="T44" fmla="*/ 6 w 72"/>
                  <a:gd name="T45" fmla="*/ 16 h 72"/>
                  <a:gd name="T46" fmla="*/ 10 w 72"/>
                  <a:gd name="T47" fmla="*/ 10 h 72"/>
                  <a:gd name="T48" fmla="*/ 16 w 72"/>
                  <a:gd name="T49" fmla="*/ 6 h 72"/>
                  <a:gd name="T50" fmla="*/ 22 w 72"/>
                  <a:gd name="T51" fmla="*/ 2 h 72"/>
                  <a:gd name="T52" fmla="*/ 28 w 72"/>
                  <a:gd name="T53" fmla="*/ 0 h 72"/>
                  <a:gd name="T54" fmla="*/ 36 w 72"/>
                  <a:gd name="T55" fmla="*/ 0 h 72"/>
                  <a:gd name="T56" fmla="*/ 36 w 72"/>
                  <a:gd name="T57" fmla="*/ 0 h 72"/>
                  <a:gd name="T58" fmla="*/ 44 w 72"/>
                  <a:gd name="T59" fmla="*/ 0 h 72"/>
                  <a:gd name="T60" fmla="*/ 50 w 72"/>
                  <a:gd name="T61" fmla="*/ 2 h 72"/>
                  <a:gd name="T62" fmla="*/ 56 w 72"/>
                  <a:gd name="T63" fmla="*/ 6 h 72"/>
                  <a:gd name="T64" fmla="*/ 62 w 72"/>
                  <a:gd name="T65" fmla="*/ 10 h 72"/>
                  <a:gd name="T66" fmla="*/ 66 w 72"/>
                  <a:gd name="T67" fmla="*/ 16 h 72"/>
                  <a:gd name="T68" fmla="*/ 70 w 72"/>
                  <a:gd name="T69" fmla="*/ 22 h 72"/>
                  <a:gd name="T70" fmla="*/ 72 w 72"/>
                  <a:gd name="T71" fmla="*/ 28 h 72"/>
                  <a:gd name="T72" fmla="*/ 72 w 72"/>
                  <a:gd name="T73" fmla="*/ 36 h 72"/>
                  <a:gd name="T74" fmla="*/ 72 w 72"/>
                  <a:gd name="T75" fmla="*/ 36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72"/>
                  <a:gd name="T116" fmla="*/ 72 w 72"/>
                  <a:gd name="T117" fmla="*/ 72 h 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72">
                    <a:moveTo>
                      <a:pt x="72" y="36"/>
                    </a:moveTo>
                    <a:lnTo>
                      <a:pt x="72" y="36"/>
                    </a:lnTo>
                    <a:lnTo>
                      <a:pt x="72" y="44"/>
                    </a:lnTo>
                    <a:lnTo>
                      <a:pt x="70" y="50"/>
                    </a:lnTo>
                    <a:lnTo>
                      <a:pt x="66" y="56"/>
                    </a:lnTo>
                    <a:lnTo>
                      <a:pt x="62" y="62"/>
                    </a:lnTo>
                    <a:lnTo>
                      <a:pt x="56" y="66"/>
                    </a:lnTo>
                    <a:lnTo>
                      <a:pt x="50" y="70"/>
                    </a:lnTo>
                    <a:lnTo>
                      <a:pt x="44" y="72"/>
                    </a:lnTo>
                    <a:lnTo>
                      <a:pt x="36" y="72"/>
                    </a:lnTo>
                    <a:lnTo>
                      <a:pt x="28" y="72"/>
                    </a:lnTo>
                    <a:lnTo>
                      <a:pt x="22" y="70"/>
                    </a:lnTo>
                    <a:lnTo>
                      <a:pt x="16" y="66"/>
                    </a:lnTo>
                    <a:lnTo>
                      <a:pt x="10" y="62"/>
                    </a:lnTo>
                    <a:lnTo>
                      <a:pt x="6" y="56"/>
                    </a:lnTo>
                    <a:lnTo>
                      <a:pt x="2" y="50"/>
                    </a:lnTo>
                    <a:lnTo>
                      <a:pt x="0" y="44"/>
                    </a:lnTo>
                    <a:lnTo>
                      <a:pt x="0" y="36"/>
                    </a:lnTo>
                    <a:lnTo>
                      <a:pt x="0" y="28"/>
                    </a:lnTo>
                    <a:lnTo>
                      <a:pt x="2" y="22"/>
                    </a:lnTo>
                    <a:lnTo>
                      <a:pt x="6" y="16"/>
                    </a:lnTo>
                    <a:lnTo>
                      <a:pt x="10" y="10"/>
                    </a:lnTo>
                    <a:lnTo>
                      <a:pt x="16" y="6"/>
                    </a:lnTo>
                    <a:lnTo>
                      <a:pt x="22" y="2"/>
                    </a:lnTo>
                    <a:lnTo>
                      <a:pt x="28" y="0"/>
                    </a:lnTo>
                    <a:lnTo>
                      <a:pt x="36" y="0"/>
                    </a:lnTo>
                    <a:lnTo>
                      <a:pt x="44" y="0"/>
                    </a:lnTo>
                    <a:lnTo>
                      <a:pt x="50" y="2"/>
                    </a:lnTo>
                    <a:lnTo>
                      <a:pt x="56" y="6"/>
                    </a:lnTo>
                    <a:lnTo>
                      <a:pt x="62" y="10"/>
                    </a:lnTo>
                    <a:lnTo>
                      <a:pt x="66" y="16"/>
                    </a:lnTo>
                    <a:lnTo>
                      <a:pt x="70" y="22"/>
                    </a:lnTo>
                    <a:lnTo>
                      <a:pt x="72" y="28"/>
                    </a:lnTo>
                    <a:lnTo>
                      <a:pt x="72" y="36"/>
                    </a:lnTo>
                    <a:close/>
                  </a:path>
                </a:pathLst>
              </a:custGeom>
              <a:solidFill>
                <a:srgbClr val="66FF66"/>
              </a:solidFill>
              <a:ln w="4">
                <a:solidFill>
                  <a:srgbClr val="000000"/>
                </a:solidFill>
                <a:round/>
                <a:headEnd/>
                <a:tailEnd/>
              </a:ln>
            </p:spPr>
            <p:txBody>
              <a:bodyPr/>
              <a:lstStyle/>
              <a:p>
                <a:pPr eaLnBrk="1" hangingPunct="1"/>
                <a:endParaRPr lang="fa-IR" sz="1800"/>
              </a:p>
            </p:txBody>
          </p:sp>
          <p:sp>
            <p:nvSpPr>
              <p:cNvPr id="511" name="Freeform 382"/>
              <p:cNvSpPr>
                <a:spLocks/>
              </p:cNvSpPr>
              <p:nvPr/>
            </p:nvSpPr>
            <p:spPr bwMode="auto">
              <a:xfrm>
                <a:off x="2016" y="2124"/>
                <a:ext cx="72" cy="72"/>
              </a:xfrm>
              <a:custGeom>
                <a:avLst/>
                <a:gdLst>
                  <a:gd name="T0" fmla="*/ 72 w 72"/>
                  <a:gd name="T1" fmla="*/ 36 h 72"/>
                  <a:gd name="T2" fmla="*/ 72 w 72"/>
                  <a:gd name="T3" fmla="*/ 36 h 72"/>
                  <a:gd name="T4" fmla="*/ 72 w 72"/>
                  <a:gd name="T5" fmla="*/ 44 h 72"/>
                  <a:gd name="T6" fmla="*/ 70 w 72"/>
                  <a:gd name="T7" fmla="*/ 50 h 72"/>
                  <a:gd name="T8" fmla="*/ 66 w 72"/>
                  <a:gd name="T9" fmla="*/ 56 h 72"/>
                  <a:gd name="T10" fmla="*/ 62 w 72"/>
                  <a:gd name="T11" fmla="*/ 62 h 72"/>
                  <a:gd name="T12" fmla="*/ 56 w 72"/>
                  <a:gd name="T13" fmla="*/ 66 h 72"/>
                  <a:gd name="T14" fmla="*/ 50 w 72"/>
                  <a:gd name="T15" fmla="*/ 70 h 72"/>
                  <a:gd name="T16" fmla="*/ 44 w 72"/>
                  <a:gd name="T17" fmla="*/ 72 h 72"/>
                  <a:gd name="T18" fmla="*/ 36 w 72"/>
                  <a:gd name="T19" fmla="*/ 72 h 72"/>
                  <a:gd name="T20" fmla="*/ 36 w 72"/>
                  <a:gd name="T21" fmla="*/ 72 h 72"/>
                  <a:gd name="T22" fmla="*/ 28 w 72"/>
                  <a:gd name="T23" fmla="*/ 72 h 72"/>
                  <a:gd name="T24" fmla="*/ 22 w 72"/>
                  <a:gd name="T25" fmla="*/ 70 h 72"/>
                  <a:gd name="T26" fmla="*/ 16 w 72"/>
                  <a:gd name="T27" fmla="*/ 66 h 72"/>
                  <a:gd name="T28" fmla="*/ 10 w 72"/>
                  <a:gd name="T29" fmla="*/ 62 h 72"/>
                  <a:gd name="T30" fmla="*/ 6 w 72"/>
                  <a:gd name="T31" fmla="*/ 56 h 72"/>
                  <a:gd name="T32" fmla="*/ 2 w 72"/>
                  <a:gd name="T33" fmla="*/ 50 h 72"/>
                  <a:gd name="T34" fmla="*/ 0 w 72"/>
                  <a:gd name="T35" fmla="*/ 44 h 72"/>
                  <a:gd name="T36" fmla="*/ 0 w 72"/>
                  <a:gd name="T37" fmla="*/ 36 h 72"/>
                  <a:gd name="T38" fmla="*/ 0 w 72"/>
                  <a:gd name="T39" fmla="*/ 36 h 72"/>
                  <a:gd name="T40" fmla="*/ 0 w 72"/>
                  <a:gd name="T41" fmla="*/ 28 h 72"/>
                  <a:gd name="T42" fmla="*/ 2 w 72"/>
                  <a:gd name="T43" fmla="*/ 22 h 72"/>
                  <a:gd name="T44" fmla="*/ 6 w 72"/>
                  <a:gd name="T45" fmla="*/ 16 h 72"/>
                  <a:gd name="T46" fmla="*/ 10 w 72"/>
                  <a:gd name="T47" fmla="*/ 10 h 72"/>
                  <a:gd name="T48" fmla="*/ 16 w 72"/>
                  <a:gd name="T49" fmla="*/ 6 h 72"/>
                  <a:gd name="T50" fmla="*/ 22 w 72"/>
                  <a:gd name="T51" fmla="*/ 2 h 72"/>
                  <a:gd name="T52" fmla="*/ 28 w 72"/>
                  <a:gd name="T53" fmla="*/ 0 h 72"/>
                  <a:gd name="T54" fmla="*/ 36 w 72"/>
                  <a:gd name="T55" fmla="*/ 0 h 72"/>
                  <a:gd name="T56" fmla="*/ 36 w 72"/>
                  <a:gd name="T57" fmla="*/ 0 h 72"/>
                  <a:gd name="T58" fmla="*/ 44 w 72"/>
                  <a:gd name="T59" fmla="*/ 0 h 72"/>
                  <a:gd name="T60" fmla="*/ 50 w 72"/>
                  <a:gd name="T61" fmla="*/ 2 h 72"/>
                  <a:gd name="T62" fmla="*/ 56 w 72"/>
                  <a:gd name="T63" fmla="*/ 6 h 72"/>
                  <a:gd name="T64" fmla="*/ 62 w 72"/>
                  <a:gd name="T65" fmla="*/ 10 h 72"/>
                  <a:gd name="T66" fmla="*/ 66 w 72"/>
                  <a:gd name="T67" fmla="*/ 16 h 72"/>
                  <a:gd name="T68" fmla="*/ 70 w 72"/>
                  <a:gd name="T69" fmla="*/ 22 h 72"/>
                  <a:gd name="T70" fmla="*/ 72 w 72"/>
                  <a:gd name="T71" fmla="*/ 28 h 72"/>
                  <a:gd name="T72" fmla="*/ 72 w 72"/>
                  <a:gd name="T73" fmla="*/ 36 h 72"/>
                  <a:gd name="T74" fmla="*/ 72 w 72"/>
                  <a:gd name="T75" fmla="*/ 36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72"/>
                  <a:gd name="T116" fmla="*/ 72 w 72"/>
                  <a:gd name="T117" fmla="*/ 72 h 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72">
                    <a:moveTo>
                      <a:pt x="72" y="36"/>
                    </a:moveTo>
                    <a:lnTo>
                      <a:pt x="72" y="36"/>
                    </a:lnTo>
                    <a:lnTo>
                      <a:pt x="72" y="44"/>
                    </a:lnTo>
                    <a:lnTo>
                      <a:pt x="70" y="50"/>
                    </a:lnTo>
                    <a:lnTo>
                      <a:pt x="66" y="56"/>
                    </a:lnTo>
                    <a:lnTo>
                      <a:pt x="62" y="62"/>
                    </a:lnTo>
                    <a:lnTo>
                      <a:pt x="56" y="66"/>
                    </a:lnTo>
                    <a:lnTo>
                      <a:pt x="50" y="70"/>
                    </a:lnTo>
                    <a:lnTo>
                      <a:pt x="44" y="72"/>
                    </a:lnTo>
                    <a:lnTo>
                      <a:pt x="36" y="72"/>
                    </a:lnTo>
                    <a:lnTo>
                      <a:pt x="28" y="72"/>
                    </a:lnTo>
                    <a:lnTo>
                      <a:pt x="22" y="70"/>
                    </a:lnTo>
                    <a:lnTo>
                      <a:pt x="16" y="66"/>
                    </a:lnTo>
                    <a:lnTo>
                      <a:pt x="10" y="62"/>
                    </a:lnTo>
                    <a:lnTo>
                      <a:pt x="6" y="56"/>
                    </a:lnTo>
                    <a:lnTo>
                      <a:pt x="2" y="50"/>
                    </a:lnTo>
                    <a:lnTo>
                      <a:pt x="0" y="44"/>
                    </a:lnTo>
                    <a:lnTo>
                      <a:pt x="0" y="36"/>
                    </a:lnTo>
                    <a:lnTo>
                      <a:pt x="0" y="28"/>
                    </a:lnTo>
                    <a:lnTo>
                      <a:pt x="2" y="22"/>
                    </a:lnTo>
                    <a:lnTo>
                      <a:pt x="6" y="16"/>
                    </a:lnTo>
                    <a:lnTo>
                      <a:pt x="10" y="10"/>
                    </a:lnTo>
                    <a:lnTo>
                      <a:pt x="16" y="6"/>
                    </a:lnTo>
                    <a:lnTo>
                      <a:pt x="22" y="2"/>
                    </a:lnTo>
                    <a:lnTo>
                      <a:pt x="28" y="0"/>
                    </a:lnTo>
                    <a:lnTo>
                      <a:pt x="36" y="0"/>
                    </a:lnTo>
                    <a:lnTo>
                      <a:pt x="44" y="0"/>
                    </a:lnTo>
                    <a:lnTo>
                      <a:pt x="50" y="2"/>
                    </a:lnTo>
                    <a:lnTo>
                      <a:pt x="56" y="6"/>
                    </a:lnTo>
                    <a:lnTo>
                      <a:pt x="62" y="10"/>
                    </a:lnTo>
                    <a:lnTo>
                      <a:pt x="66" y="16"/>
                    </a:lnTo>
                    <a:lnTo>
                      <a:pt x="70" y="22"/>
                    </a:lnTo>
                    <a:lnTo>
                      <a:pt x="72" y="28"/>
                    </a:lnTo>
                    <a:lnTo>
                      <a:pt x="72" y="36"/>
                    </a:lnTo>
                    <a:close/>
                  </a:path>
                </a:pathLst>
              </a:custGeom>
              <a:solidFill>
                <a:srgbClr val="66FF66"/>
              </a:solidFill>
              <a:ln w="4">
                <a:solidFill>
                  <a:srgbClr val="000000"/>
                </a:solidFill>
                <a:round/>
                <a:headEnd/>
                <a:tailEnd/>
              </a:ln>
            </p:spPr>
            <p:txBody>
              <a:bodyPr/>
              <a:lstStyle/>
              <a:p>
                <a:pPr eaLnBrk="1" hangingPunct="1"/>
                <a:endParaRPr lang="fa-IR" sz="1800"/>
              </a:p>
            </p:txBody>
          </p:sp>
          <p:sp>
            <p:nvSpPr>
              <p:cNvPr id="512" name="Freeform 383"/>
              <p:cNvSpPr>
                <a:spLocks/>
              </p:cNvSpPr>
              <p:nvPr/>
            </p:nvSpPr>
            <p:spPr bwMode="auto">
              <a:xfrm>
                <a:off x="1728" y="1836"/>
                <a:ext cx="72" cy="72"/>
              </a:xfrm>
              <a:custGeom>
                <a:avLst/>
                <a:gdLst>
                  <a:gd name="T0" fmla="*/ 72 w 72"/>
                  <a:gd name="T1" fmla="*/ 36 h 72"/>
                  <a:gd name="T2" fmla="*/ 72 w 72"/>
                  <a:gd name="T3" fmla="*/ 36 h 72"/>
                  <a:gd name="T4" fmla="*/ 72 w 72"/>
                  <a:gd name="T5" fmla="*/ 44 h 72"/>
                  <a:gd name="T6" fmla="*/ 70 w 72"/>
                  <a:gd name="T7" fmla="*/ 50 h 72"/>
                  <a:gd name="T8" fmla="*/ 66 w 72"/>
                  <a:gd name="T9" fmla="*/ 56 h 72"/>
                  <a:gd name="T10" fmla="*/ 62 w 72"/>
                  <a:gd name="T11" fmla="*/ 62 h 72"/>
                  <a:gd name="T12" fmla="*/ 56 w 72"/>
                  <a:gd name="T13" fmla="*/ 66 h 72"/>
                  <a:gd name="T14" fmla="*/ 50 w 72"/>
                  <a:gd name="T15" fmla="*/ 70 h 72"/>
                  <a:gd name="T16" fmla="*/ 44 w 72"/>
                  <a:gd name="T17" fmla="*/ 72 h 72"/>
                  <a:gd name="T18" fmla="*/ 36 w 72"/>
                  <a:gd name="T19" fmla="*/ 72 h 72"/>
                  <a:gd name="T20" fmla="*/ 36 w 72"/>
                  <a:gd name="T21" fmla="*/ 72 h 72"/>
                  <a:gd name="T22" fmla="*/ 28 w 72"/>
                  <a:gd name="T23" fmla="*/ 72 h 72"/>
                  <a:gd name="T24" fmla="*/ 22 w 72"/>
                  <a:gd name="T25" fmla="*/ 70 h 72"/>
                  <a:gd name="T26" fmla="*/ 16 w 72"/>
                  <a:gd name="T27" fmla="*/ 66 h 72"/>
                  <a:gd name="T28" fmla="*/ 10 w 72"/>
                  <a:gd name="T29" fmla="*/ 62 h 72"/>
                  <a:gd name="T30" fmla="*/ 6 w 72"/>
                  <a:gd name="T31" fmla="*/ 56 h 72"/>
                  <a:gd name="T32" fmla="*/ 2 w 72"/>
                  <a:gd name="T33" fmla="*/ 50 h 72"/>
                  <a:gd name="T34" fmla="*/ 0 w 72"/>
                  <a:gd name="T35" fmla="*/ 44 h 72"/>
                  <a:gd name="T36" fmla="*/ 0 w 72"/>
                  <a:gd name="T37" fmla="*/ 36 h 72"/>
                  <a:gd name="T38" fmla="*/ 0 w 72"/>
                  <a:gd name="T39" fmla="*/ 36 h 72"/>
                  <a:gd name="T40" fmla="*/ 0 w 72"/>
                  <a:gd name="T41" fmla="*/ 28 h 72"/>
                  <a:gd name="T42" fmla="*/ 2 w 72"/>
                  <a:gd name="T43" fmla="*/ 22 h 72"/>
                  <a:gd name="T44" fmla="*/ 6 w 72"/>
                  <a:gd name="T45" fmla="*/ 16 h 72"/>
                  <a:gd name="T46" fmla="*/ 10 w 72"/>
                  <a:gd name="T47" fmla="*/ 10 h 72"/>
                  <a:gd name="T48" fmla="*/ 16 w 72"/>
                  <a:gd name="T49" fmla="*/ 6 h 72"/>
                  <a:gd name="T50" fmla="*/ 22 w 72"/>
                  <a:gd name="T51" fmla="*/ 2 h 72"/>
                  <a:gd name="T52" fmla="*/ 28 w 72"/>
                  <a:gd name="T53" fmla="*/ 0 h 72"/>
                  <a:gd name="T54" fmla="*/ 36 w 72"/>
                  <a:gd name="T55" fmla="*/ 0 h 72"/>
                  <a:gd name="T56" fmla="*/ 36 w 72"/>
                  <a:gd name="T57" fmla="*/ 0 h 72"/>
                  <a:gd name="T58" fmla="*/ 44 w 72"/>
                  <a:gd name="T59" fmla="*/ 0 h 72"/>
                  <a:gd name="T60" fmla="*/ 50 w 72"/>
                  <a:gd name="T61" fmla="*/ 2 h 72"/>
                  <a:gd name="T62" fmla="*/ 56 w 72"/>
                  <a:gd name="T63" fmla="*/ 6 h 72"/>
                  <a:gd name="T64" fmla="*/ 62 w 72"/>
                  <a:gd name="T65" fmla="*/ 10 h 72"/>
                  <a:gd name="T66" fmla="*/ 66 w 72"/>
                  <a:gd name="T67" fmla="*/ 16 h 72"/>
                  <a:gd name="T68" fmla="*/ 70 w 72"/>
                  <a:gd name="T69" fmla="*/ 22 h 72"/>
                  <a:gd name="T70" fmla="*/ 72 w 72"/>
                  <a:gd name="T71" fmla="*/ 28 h 72"/>
                  <a:gd name="T72" fmla="*/ 72 w 72"/>
                  <a:gd name="T73" fmla="*/ 36 h 72"/>
                  <a:gd name="T74" fmla="*/ 72 w 72"/>
                  <a:gd name="T75" fmla="*/ 36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72"/>
                  <a:gd name="T116" fmla="*/ 72 w 72"/>
                  <a:gd name="T117" fmla="*/ 72 h 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72">
                    <a:moveTo>
                      <a:pt x="72" y="36"/>
                    </a:moveTo>
                    <a:lnTo>
                      <a:pt x="72" y="36"/>
                    </a:lnTo>
                    <a:lnTo>
                      <a:pt x="72" y="44"/>
                    </a:lnTo>
                    <a:lnTo>
                      <a:pt x="70" y="50"/>
                    </a:lnTo>
                    <a:lnTo>
                      <a:pt x="66" y="56"/>
                    </a:lnTo>
                    <a:lnTo>
                      <a:pt x="62" y="62"/>
                    </a:lnTo>
                    <a:lnTo>
                      <a:pt x="56" y="66"/>
                    </a:lnTo>
                    <a:lnTo>
                      <a:pt x="50" y="70"/>
                    </a:lnTo>
                    <a:lnTo>
                      <a:pt x="44" y="72"/>
                    </a:lnTo>
                    <a:lnTo>
                      <a:pt x="36" y="72"/>
                    </a:lnTo>
                    <a:lnTo>
                      <a:pt x="28" y="72"/>
                    </a:lnTo>
                    <a:lnTo>
                      <a:pt x="22" y="70"/>
                    </a:lnTo>
                    <a:lnTo>
                      <a:pt x="16" y="66"/>
                    </a:lnTo>
                    <a:lnTo>
                      <a:pt x="10" y="62"/>
                    </a:lnTo>
                    <a:lnTo>
                      <a:pt x="6" y="56"/>
                    </a:lnTo>
                    <a:lnTo>
                      <a:pt x="2" y="50"/>
                    </a:lnTo>
                    <a:lnTo>
                      <a:pt x="0" y="44"/>
                    </a:lnTo>
                    <a:lnTo>
                      <a:pt x="0" y="36"/>
                    </a:lnTo>
                    <a:lnTo>
                      <a:pt x="0" y="28"/>
                    </a:lnTo>
                    <a:lnTo>
                      <a:pt x="2" y="22"/>
                    </a:lnTo>
                    <a:lnTo>
                      <a:pt x="6" y="16"/>
                    </a:lnTo>
                    <a:lnTo>
                      <a:pt x="10" y="10"/>
                    </a:lnTo>
                    <a:lnTo>
                      <a:pt x="16" y="6"/>
                    </a:lnTo>
                    <a:lnTo>
                      <a:pt x="22" y="2"/>
                    </a:lnTo>
                    <a:lnTo>
                      <a:pt x="28" y="0"/>
                    </a:lnTo>
                    <a:lnTo>
                      <a:pt x="36" y="0"/>
                    </a:lnTo>
                    <a:lnTo>
                      <a:pt x="44" y="0"/>
                    </a:lnTo>
                    <a:lnTo>
                      <a:pt x="50" y="2"/>
                    </a:lnTo>
                    <a:lnTo>
                      <a:pt x="56" y="6"/>
                    </a:lnTo>
                    <a:lnTo>
                      <a:pt x="62" y="10"/>
                    </a:lnTo>
                    <a:lnTo>
                      <a:pt x="66" y="16"/>
                    </a:lnTo>
                    <a:lnTo>
                      <a:pt x="70" y="22"/>
                    </a:lnTo>
                    <a:lnTo>
                      <a:pt x="72" y="28"/>
                    </a:lnTo>
                    <a:lnTo>
                      <a:pt x="72" y="36"/>
                    </a:lnTo>
                    <a:close/>
                  </a:path>
                </a:pathLst>
              </a:custGeom>
              <a:solidFill>
                <a:srgbClr val="66FF66"/>
              </a:solidFill>
              <a:ln w="4">
                <a:solidFill>
                  <a:srgbClr val="000000"/>
                </a:solidFill>
                <a:round/>
                <a:headEnd/>
                <a:tailEnd/>
              </a:ln>
            </p:spPr>
            <p:txBody>
              <a:bodyPr/>
              <a:lstStyle/>
              <a:p>
                <a:pPr eaLnBrk="1" hangingPunct="1"/>
                <a:endParaRPr lang="fa-IR" sz="1800"/>
              </a:p>
            </p:txBody>
          </p:sp>
          <p:sp>
            <p:nvSpPr>
              <p:cNvPr id="513" name="Freeform 384"/>
              <p:cNvSpPr>
                <a:spLocks/>
              </p:cNvSpPr>
              <p:nvPr/>
            </p:nvSpPr>
            <p:spPr bwMode="auto">
              <a:xfrm>
                <a:off x="1872" y="1836"/>
                <a:ext cx="72" cy="72"/>
              </a:xfrm>
              <a:custGeom>
                <a:avLst/>
                <a:gdLst>
                  <a:gd name="T0" fmla="*/ 72 w 72"/>
                  <a:gd name="T1" fmla="*/ 36 h 72"/>
                  <a:gd name="T2" fmla="*/ 72 w 72"/>
                  <a:gd name="T3" fmla="*/ 36 h 72"/>
                  <a:gd name="T4" fmla="*/ 72 w 72"/>
                  <a:gd name="T5" fmla="*/ 44 h 72"/>
                  <a:gd name="T6" fmla="*/ 70 w 72"/>
                  <a:gd name="T7" fmla="*/ 50 h 72"/>
                  <a:gd name="T8" fmla="*/ 66 w 72"/>
                  <a:gd name="T9" fmla="*/ 56 h 72"/>
                  <a:gd name="T10" fmla="*/ 62 w 72"/>
                  <a:gd name="T11" fmla="*/ 62 h 72"/>
                  <a:gd name="T12" fmla="*/ 56 w 72"/>
                  <a:gd name="T13" fmla="*/ 66 h 72"/>
                  <a:gd name="T14" fmla="*/ 50 w 72"/>
                  <a:gd name="T15" fmla="*/ 70 h 72"/>
                  <a:gd name="T16" fmla="*/ 44 w 72"/>
                  <a:gd name="T17" fmla="*/ 72 h 72"/>
                  <a:gd name="T18" fmla="*/ 36 w 72"/>
                  <a:gd name="T19" fmla="*/ 72 h 72"/>
                  <a:gd name="T20" fmla="*/ 36 w 72"/>
                  <a:gd name="T21" fmla="*/ 72 h 72"/>
                  <a:gd name="T22" fmla="*/ 28 w 72"/>
                  <a:gd name="T23" fmla="*/ 72 h 72"/>
                  <a:gd name="T24" fmla="*/ 22 w 72"/>
                  <a:gd name="T25" fmla="*/ 70 h 72"/>
                  <a:gd name="T26" fmla="*/ 16 w 72"/>
                  <a:gd name="T27" fmla="*/ 66 h 72"/>
                  <a:gd name="T28" fmla="*/ 10 w 72"/>
                  <a:gd name="T29" fmla="*/ 62 h 72"/>
                  <a:gd name="T30" fmla="*/ 6 w 72"/>
                  <a:gd name="T31" fmla="*/ 56 h 72"/>
                  <a:gd name="T32" fmla="*/ 2 w 72"/>
                  <a:gd name="T33" fmla="*/ 50 h 72"/>
                  <a:gd name="T34" fmla="*/ 0 w 72"/>
                  <a:gd name="T35" fmla="*/ 44 h 72"/>
                  <a:gd name="T36" fmla="*/ 0 w 72"/>
                  <a:gd name="T37" fmla="*/ 36 h 72"/>
                  <a:gd name="T38" fmla="*/ 0 w 72"/>
                  <a:gd name="T39" fmla="*/ 36 h 72"/>
                  <a:gd name="T40" fmla="*/ 0 w 72"/>
                  <a:gd name="T41" fmla="*/ 28 h 72"/>
                  <a:gd name="T42" fmla="*/ 2 w 72"/>
                  <a:gd name="T43" fmla="*/ 22 h 72"/>
                  <a:gd name="T44" fmla="*/ 6 w 72"/>
                  <a:gd name="T45" fmla="*/ 16 h 72"/>
                  <a:gd name="T46" fmla="*/ 10 w 72"/>
                  <a:gd name="T47" fmla="*/ 10 h 72"/>
                  <a:gd name="T48" fmla="*/ 16 w 72"/>
                  <a:gd name="T49" fmla="*/ 6 h 72"/>
                  <a:gd name="T50" fmla="*/ 22 w 72"/>
                  <a:gd name="T51" fmla="*/ 2 h 72"/>
                  <a:gd name="T52" fmla="*/ 28 w 72"/>
                  <a:gd name="T53" fmla="*/ 0 h 72"/>
                  <a:gd name="T54" fmla="*/ 36 w 72"/>
                  <a:gd name="T55" fmla="*/ 0 h 72"/>
                  <a:gd name="T56" fmla="*/ 36 w 72"/>
                  <a:gd name="T57" fmla="*/ 0 h 72"/>
                  <a:gd name="T58" fmla="*/ 44 w 72"/>
                  <a:gd name="T59" fmla="*/ 0 h 72"/>
                  <a:gd name="T60" fmla="*/ 50 w 72"/>
                  <a:gd name="T61" fmla="*/ 2 h 72"/>
                  <a:gd name="T62" fmla="*/ 56 w 72"/>
                  <a:gd name="T63" fmla="*/ 6 h 72"/>
                  <a:gd name="T64" fmla="*/ 62 w 72"/>
                  <a:gd name="T65" fmla="*/ 10 h 72"/>
                  <a:gd name="T66" fmla="*/ 66 w 72"/>
                  <a:gd name="T67" fmla="*/ 16 h 72"/>
                  <a:gd name="T68" fmla="*/ 70 w 72"/>
                  <a:gd name="T69" fmla="*/ 22 h 72"/>
                  <a:gd name="T70" fmla="*/ 72 w 72"/>
                  <a:gd name="T71" fmla="*/ 28 h 72"/>
                  <a:gd name="T72" fmla="*/ 72 w 72"/>
                  <a:gd name="T73" fmla="*/ 36 h 72"/>
                  <a:gd name="T74" fmla="*/ 72 w 72"/>
                  <a:gd name="T75" fmla="*/ 36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72"/>
                  <a:gd name="T116" fmla="*/ 72 w 72"/>
                  <a:gd name="T117" fmla="*/ 72 h 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72">
                    <a:moveTo>
                      <a:pt x="72" y="36"/>
                    </a:moveTo>
                    <a:lnTo>
                      <a:pt x="72" y="36"/>
                    </a:lnTo>
                    <a:lnTo>
                      <a:pt x="72" y="44"/>
                    </a:lnTo>
                    <a:lnTo>
                      <a:pt x="70" y="50"/>
                    </a:lnTo>
                    <a:lnTo>
                      <a:pt x="66" y="56"/>
                    </a:lnTo>
                    <a:lnTo>
                      <a:pt x="62" y="62"/>
                    </a:lnTo>
                    <a:lnTo>
                      <a:pt x="56" y="66"/>
                    </a:lnTo>
                    <a:lnTo>
                      <a:pt x="50" y="70"/>
                    </a:lnTo>
                    <a:lnTo>
                      <a:pt x="44" y="72"/>
                    </a:lnTo>
                    <a:lnTo>
                      <a:pt x="36" y="72"/>
                    </a:lnTo>
                    <a:lnTo>
                      <a:pt x="28" y="72"/>
                    </a:lnTo>
                    <a:lnTo>
                      <a:pt x="22" y="70"/>
                    </a:lnTo>
                    <a:lnTo>
                      <a:pt x="16" y="66"/>
                    </a:lnTo>
                    <a:lnTo>
                      <a:pt x="10" y="62"/>
                    </a:lnTo>
                    <a:lnTo>
                      <a:pt x="6" y="56"/>
                    </a:lnTo>
                    <a:lnTo>
                      <a:pt x="2" y="50"/>
                    </a:lnTo>
                    <a:lnTo>
                      <a:pt x="0" y="44"/>
                    </a:lnTo>
                    <a:lnTo>
                      <a:pt x="0" y="36"/>
                    </a:lnTo>
                    <a:lnTo>
                      <a:pt x="0" y="28"/>
                    </a:lnTo>
                    <a:lnTo>
                      <a:pt x="2" y="22"/>
                    </a:lnTo>
                    <a:lnTo>
                      <a:pt x="6" y="16"/>
                    </a:lnTo>
                    <a:lnTo>
                      <a:pt x="10" y="10"/>
                    </a:lnTo>
                    <a:lnTo>
                      <a:pt x="16" y="6"/>
                    </a:lnTo>
                    <a:lnTo>
                      <a:pt x="22" y="2"/>
                    </a:lnTo>
                    <a:lnTo>
                      <a:pt x="28" y="0"/>
                    </a:lnTo>
                    <a:lnTo>
                      <a:pt x="36" y="0"/>
                    </a:lnTo>
                    <a:lnTo>
                      <a:pt x="44" y="0"/>
                    </a:lnTo>
                    <a:lnTo>
                      <a:pt x="50" y="2"/>
                    </a:lnTo>
                    <a:lnTo>
                      <a:pt x="56" y="6"/>
                    </a:lnTo>
                    <a:lnTo>
                      <a:pt x="62" y="10"/>
                    </a:lnTo>
                    <a:lnTo>
                      <a:pt x="66" y="16"/>
                    </a:lnTo>
                    <a:lnTo>
                      <a:pt x="70" y="22"/>
                    </a:lnTo>
                    <a:lnTo>
                      <a:pt x="72" y="28"/>
                    </a:lnTo>
                    <a:lnTo>
                      <a:pt x="72" y="36"/>
                    </a:lnTo>
                    <a:close/>
                  </a:path>
                </a:pathLst>
              </a:custGeom>
              <a:solidFill>
                <a:srgbClr val="66FF66"/>
              </a:solidFill>
              <a:ln w="4">
                <a:solidFill>
                  <a:srgbClr val="000000"/>
                </a:solidFill>
                <a:round/>
                <a:headEnd/>
                <a:tailEnd/>
              </a:ln>
            </p:spPr>
            <p:txBody>
              <a:bodyPr/>
              <a:lstStyle/>
              <a:p>
                <a:pPr eaLnBrk="1" hangingPunct="1"/>
                <a:endParaRPr lang="fa-IR" sz="1800"/>
              </a:p>
            </p:txBody>
          </p:sp>
          <p:sp>
            <p:nvSpPr>
              <p:cNvPr id="514" name="Freeform 385"/>
              <p:cNvSpPr>
                <a:spLocks/>
              </p:cNvSpPr>
              <p:nvPr/>
            </p:nvSpPr>
            <p:spPr bwMode="auto">
              <a:xfrm>
                <a:off x="2016" y="1836"/>
                <a:ext cx="72" cy="72"/>
              </a:xfrm>
              <a:custGeom>
                <a:avLst/>
                <a:gdLst>
                  <a:gd name="T0" fmla="*/ 72 w 72"/>
                  <a:gd name="T1" fmla="*/ 36 h 72"/>
                  <a:gd name="T2" fmla="*/ 72 w 72"/>
                  <a:gd name="T3" fmla="*/ 36 h 72"/>
                  <a:gd name="T4" fmla="*/ 72 w 72"/>
                  <a:gd name="T5" fmla="*/ 44 h 72"/>
                  <a:gd name="T6" fmla="*/ 70 w 72"/>
                  <a:gd name="T7" fmla="*/ 50 h 72"/>
                  <a:gd name="T8" fmla="*/ 66 w 72"/>
                  <a:gd name="T9" fmla="*/ 56 h 72"/>
                  <a:gd name="T10" fmla="*/ 62 w 72"/>
                  <a:gd name="T11" fmla="*/ 62 h 72"/>
                  <a:gd name="T12" fmla="*/ 56 w 72"/>
                  <a:gd name="T13" fmla="*/ 66 h 72"/>
                  <a:gd name="T14" fmla="*/ 50 w 72"/>
                  <a:gd name="T15" fmla="*/ 70 h 72"/>
                  <a:gd name="T16" fmla="*/ 44 w 72"/>
                  <a:gd name="T17" fmla="*/ 72 h 72"/>
                  <a:gd name="T18" fmla="*/ 36 w 72"/>
                  <a:gd name="T19" fmla="*/ 72 h 72"/>
                  <a:gd name="T20" fmla="*/ 36 w 72"/>
                  <a:gd name="T21" fmla="*/ 72 h 72"/>
                  <a:gd name="T22" fmla="*/ 28 w 72"/>
                  <a:gd name="T23" fmla="*/ 72 h 72"/>
                  <a:gd name="T24" fmla="*/ 22 w 72"/>
                  <a:gd name="T25" fmla="*/ 70 h 72"/>
                  <a:gd name="T26" fmla="*/ 16 w 72"/>
                  <a:gd name="T27" fmla="*/ 66 h 72"/>
                  <a:gd name="T28" fmla="*/ 10 w 72"/>
                  <a:gd name="T29" fmla="*/ 62 h 72"/>
                  <a:gd name="T30" fmla="*/ 6 w 72"/>
                  <a:gd name="T31" fmla="*/ 56 h 72"/>
                  <a:gd name="T32" fmla="*/ 2 w 72"/>
                  <a:gd name="T33" fmla="*/ 50 h 72"/>
                  <a:gd name="T34" fmla="*/ 0 w 72"/>
                  <a:gd name="T35" fmla="*/ 44 h 72"/>
                  <a:gd name="T36" fmla="*/ 0 w 72"/>
                  <a:gd name="T37" fmla="*/ 36 h 72"/>
                  <a:gd name="T38" fmla="*/ 0 w 72"/>
                  <a:gd name="T39" fmla="*/ 36 h 72"/>
                  <a:gd name="T40" fmla="*/ 0 w 72"/>
                  <a:gd name="T41" fmla="*/ 28 h 72"/>
                  <a:gd name="T42" fmla="*/ 2 w 72"/>
                  <a:gd name="T43" fmla="*/ 22 h 72"/>
                  <a:gd name="T44" fmla="*/ 6 w 72"/>
                  <a:gd name="T45" fmla="*/ 16 h 72"/>
                  <a:gd name="T46" fmla="*/ 10 w 72"/>
                  <a:gd name="T47" fmla="*/ 10 h 72"/>
                  <a:gd name="T48" fmla="*/ 16 w 72"/>
                  <a:gd name="T49" fmla="*/ 6 h 72"/>
                  <a:gd name="T50" fmla="*/ 22 w 72"/>
                  <a:gd name="T51" fmla="*/ 2 h 72"/>
                  <a:gd name="T52" fmla="*/ 28 w 72"/>
                  <a:gd name="T53" fmla="*/ 0 h 72"/>
                  <a:gd name="T54" fmla="*/ 36 w 72"/>
                  <a:gd name="T55" fmla="*/ 0 h 72"/>
                  <a:gd name="T56" fmla="*/ 36 w 72"/>
                  <a:gd name="T57" fmla="*/ 0 h 72"/>
                  <a:gd name="T58" fmla="*/ 44 w 72"/>
                  <a:gd name="T59" fmla="*/ 0 h 72"/>
                  <a:gd name="T60" fmla="*/ 50 w 72"/>
                  <a:gd name="T61" fmla="*/ 2 h 72"/>
                  <a:gd name="T62" fmla="*/ 56 w 72"/>
                  <a:gd name="T63" fmla="*/ 6 h 72"/>
                  <a:gd name="T64" fmla="*/ 62 w 72"/>
                  <a:gd name="T65" fmla="*/ 10 h 72"/>
                  <a:gd name="T66" fmla="*/ 66 w 72"/>
                  <a:gd name="T67" fmla="*/ 16 h 72"/>
                  <a:gd name="T68" fmla="*/ 70 w 72"/>
                  <a:gd name="T69" fmla="*/ 22 h 72"/>
                  <a:gd name="T70" fmla="*/ 72 w 72"/>
                  <a:gd name="T71" fmla="*/ 28 h 72"/>
                  <a:gd name="T72" fmla="*/ 72 w 72"/>
                  <a:gd name="T73" fmla="*/ 36 h 72"/>
                  <a:gd name="T74" fmla="*/ 72 w 72"/>
                  <a:gd name="T75" fmla="*/ 36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72"/>
                  <a:gd name="T116" fmla="*/ 72 w 72"/>
                  <a:gd name="T117" fmla="*/ 72 h 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72">
                    <a:moveTo>
                      <a:pt x="72" y="36"/>
                    </a:moveTo>
                    <a:lnTo>
                      <a:pt x="72" y="36"/>
                    </a:lnTo>
                    <a:lnTo>
                      <a:pt x="72" y="44"/>
                    </a:lnTo>
                    <a:lnTo>
                      <a:pt x="70" y="50"/>
                    </a:lnTo>
                    <a:lnTo>
                      <a:pt x="66" y="56"/>
                    </a:lnTo>
                    <a:lnTo>
                      <a:pt x="62" y="62"/>
                    </a:lnTo>
                    <a:lnTo>
                      <a:pt x="56" y="66"/>
                    </a:lnTo>
                    <a:lnTo>
                      <a:pt x="50" y="70"/>
                    </a:lnTo>
                    <a:lnTo>
                      <a:pt x="44" y="72"/>
                    </a:lnTo>
                    <a:lnTo>
                      <a:pt x="36" y="72"/>
                    </a:lnTo>
                    <a:lnTo>
                      <a:pt x="28" y="72"/>
                    </a:lnTo>
                    <a:lnTo>
                      <a:pt x="22" y="70"/>
                    </a:lnTo>
                    <a:lnTo>
                      <a:pt x="16" y="66"/>
                    </a:lnTo>
                    <a:lnTo>
                      <a:pt x="10" y="62"/>
                    </a:lnTo>
                    <a:lnTo>
                      <a:pt x="6" y="56"/>
                    </a:lnTo>
                    <a:lnTo>
                      <a:pt x="2" y="50"/>
                    </a:lnTo>
                    <a:lnTo>
                      <a:pt x="0" y="44"/>
                    </a:lnTo>
                    <a:lnTo>
                      <a:pt x="0" y="36"/>
                    </a:lnTo>
                    <a:lnTo>
                      <a:pt x="0" y="28"/>
                    </a:lnTo>
                    <a:lnTo>
                      <a:pt x="2" y="22"/>
                    </a:lnTo>
                    <a:lnTo>
                      <a:pt x="6" y="16"/>
                    </a:lnTo>
                    <a:lnTo>
                      <a:pt x="10" y="10"/>
                    </a:lnTo>
                    <a:lnTo>
                      <a:pt x="16" y="6"/>
                    </a:lnTo>
                    <a:lnTo>
                      <a:pt x="22" y="2"/>
                    </a:lnTo>
                    <a:lnTo>
                      <a:pt x="28" y="0"/>
                    </a:lnTo>
                    <a:lnTo>
                      <a:pt x="36" y="0"/>
                    </a:lnTo>
                    <a:lnTo>
                      <a:pt x="44" y="0"/>
                    </a:lnTo>
                    <a:lnTo>
                      <a:pt x="50" y="2"/>
                    </a:lnTo>
                    <a:lnTo>
                      <a:pt x="56" y="6"/>
                    </a:lnTo>
                    <a:lnTo>
                      <a:pt x="62" y="10"/>
                    </a:lnTo>
                    <a:lnTo>
                      <a:pt x="66" y="16"/>
                    </a:lnTo>
                    <a:lnTo>
                      <a:pt x="70" y="22"/>
                    </a:lnTo>
                    <a:lnTo>
                      <a:pt x="72" y="28"/>
                    </a:lnTo>
                    <a:lnTo>
                      <a:pt x="72" y="36"/>
                    </a:lnTo>
                    <a:close/>
                  </a:path>
                </a:pathLst>
              </a:custGeom>
              <a:solidFill>
                <a:srgbClr val="66FF66"/>
              </a:solidFill>
              <a:ln w="4">
                <a:solidFill>
                  <a:srgbClr val="000000"/>
                </a:solidFill>
                <a:round/>
                <a:headEnd/>
                <a:tailEnd/>
              </a:ln>
            </p:spPr>
            <p:txBody>
              <a:bodyPr/>
              <a:lstStyle/>
              <a:p>
                <a:pPr eaLnBrk="1" hangingPunct="1"/>
                <a:endParaRPr lang="fa-IR" sz="1800"/>
              </a:p>
            </p:txBody>
          </p:sp>
          <p:sp>
            <p:nvSpPr>
              <p:cNvPr id="515" name="Freeform 386"/>
              <p:cNvSpPr>
                <a:spLocks/>
              </p:cNvSpPr>
              <p:nvPr/>
            </p:nvSpPr>
            <p:spPr bwMode="auto">
              <a:xfrm>
                <a:off x="1656" y="1692"/>
                <a:ext cx="72" cy="72"/>
              </a:xfrm>
              <a:custGeom>
                <a:avLst/>
                <a:gdLst>
                  <a:gd name="T0" fmla="*/ 72 w 72"/>
                  <a:gd name="T1" fmla="*/ 36 h 72"/>
                  <a:gd name="T2" fmla="*/ 72 w 72"/>
                  <a:gd name="T3" fmla="*/ 36 h 72"/>
                  <a:gd name="T4" fmla="*/ 72 w 72"/>
                  <a:gd name="T5" fmla="*/ 44 h 72"/>
                  <a:gd name="T6" fmla="*/ 70 w 72"/>
                  <a:gd name="T7" fmla="*/ 50 h 72"/>
                  <a:gd name="T8" fmla="*/ 66 w 72"/>
                  <a:gd name="T9" fmla="*/ 56 h 72"/>
                  <a:gd name="T10" fmla="*/ 62 w 72"/>
                  <a:gd name="T11" fmla="*/ 62 h 72"/>
                  <a:gd name="T12" fmla="*/ 56 w 72"/>
                  <a:gd name="T13" fmla="*/ 66 h 72"/>
                  <a:gd name="T14" fmla="*/ 50 w 72"/>
                  <a:gd name="T15" fmla="*/ 70 h 72"/>
                  <a:gd name="T16" fmla="*/ 44 w 72"/>
                  <a:gd name="T17" fmla="*/ 72 h 72"/>
                  <a:gd name="T18" fmla="*/ 36 w 72"/>
                  <a:gd name="T19" fmla="*/ 72 h 72"/>
                  <a:gd name="T20" fmla="*/ 36 w 72"/>
                  <a:gd name="T21" fmla="*/ 72 h 72"/>
                  <a:gd name="T22" fmla="*/ 28 w 72"/>
                  <a:gd name="T23" fmla="*/ 72 h 72"/>
                  <a:gd name="T24" fmla="*/ 22 w 72"/>
                  <a:gd name="T25" fmla="*/ 70 h 72"/>
                  <a:gd name="T26" fmla="*/ 16 w 72"/>
                  <a:gd name="T27" fmla="*/ 66 h 72"/>
                  <a:gd name="T28" fmla="*/ 10 w 72"/>
                  <a:gd name="T29" fmla="*/ 62 h 72"/>
                  <a:gd name="T30" fmla="*/ 6 w 72"/>
                  <a:gd name="T31" fmla="*/ 56 h 72"/>
                  <a:gd name="T32" fmla="*/ 2 w 72"/>
                  <a:gd name="T33" fmla="*/ 50 h 72"/>
                  <a:gd name="T34" fmla="*/ 0 w 72"/>
                  <a:gd name="T35" fmla="*/ 44 h 72"/>
                  <a:gd name="T36" fmla="*/ 0 w 72"/>
                  <a:gd name="T37" fmla="*/ 36 h 72"/>
                  <a:gd name="T38" fmla="*/ 0 w 72"/>
                  <a:gd name="T39" fmla="*/ 36 h 72"/>
                  <a:gd name="T40" fmla="*/ 0 w 72"/>
                  <a:gd name="T41" fmla="*/ 28 h 72"/>
                  <a:gd name="T42" fmla="*/ 2 w 72"/>
                  <a:gd name="T43" fmla="*/ 22 h 72"/>
                  <a:gd name="T44" fmla="*/ 6 w 72"/>
                  <a:gd name="T45" fmla="*/ 16 h 72"/>
                  <a:gd name="T46" fmla="*/ 10 w 72"/>
                  <a:gd name="T47" fmla="*/ 10 h 72"/>
                  <a:gd name="T48" fmla="*/ 16 w 72"/>
                  <a:gd name="T49" fmla="*/ 6 h 72"/>
                  <a:gd name="T50" fmla="*/ 22 w 72"/>
                  <a:gd name="T51" fmla="*/ 2 h 72"/>
                  <a:gd name="T52" fmla="*/ 28 w 72"/>
                  <a:gd name="T53" fmla="*/ 0 h 72"/>
                  <a:gd name="T54" fmla="*/ 36 w 72"/>
                  <a:gd name="T55" fmla="*/ 0 h 72"/>
                  <a:gd name="T56" fmla="*/ 36 w 72"/>
                  <a:gd name="T57" fmla="*/ 0 h 72"/>
                  <a:gd name="T58" fmla="*/ 44 w 72"/>
                  <a:gd name="T59" fmla="*/ 0 h 72"/>
                  <a:gd name="T60" fmla="*/ 50 w 72"/>
                  <a:gd name="T61" fmla="*/ 2 h 72"/>
                  <a:gd name="T62" fmla="*/ 56 w 72"/>
                  <a:gd name="T63" fmla="*/ 6 h 72"/>
                  <a:gd name="T64" fmla="*/ 62 w 72"/>
                  <a:gd name="T65" fmla="*/ 10 h 72"/>
                  <a:gd name="T66" fmla="*/ 66 w 72"/>
                  <a:gd name="T67" fmla="*/ 16 h 72"/>
                  <a:gd name="T68" fmla="*/ 70 w 72"/>
                  <a:gd name="T69" fmla="*/ 22 h 72"/>
                  <a:gd name="T70" fmla="*/ 72 w 72"/>
                  <a:gd name="T71" fmla="*/ 28 h 72"/>
                  <a:gd name="T72" fmla="*/ 72 w 72"/>
                  <a:gd name="T73" fmla="*/ 36 h 72"/>
                  <a:gd name="T74" fmla="*/ 72 w 72"/>
                  <a:gd name="T75" fmla="*/ 36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72"/>
                  <a:gd name="T116" fmla="*/ 72 w 72"/>
                  <a:gd name="T117" fmla="*/ 72 h 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72">
                    <a:moveTo>
                      <a:pt x="72" y="36"/>
                    </a:moveTo>
                    <a:lnTo>
                      <a:pt x="72" y="36"/>
                    </a:lnTo>
                    <a:lnTo>
                      <a:pt x="72" y="44"/>
                    </a:lnTo>
                    <a:lnTo>
                      <a:pt x="70" y="50"/>
                    </a:lnTo>
                    <a:lnTo>
                      <a:pt x="66" y="56"/>
                    </a:lnTo>
                    <a:lnTo>
                      <a:pt x="62" y="62"/>
                    </a:lnTo>
                    <a:lnTo>
                      <a:pt x="56" y="66"/>
                    </a:lnTo>
                    <a:lnTo>
                      <a:pt x="50" y="70"/>
                    </a:lnTo>
                    <a:lnTo>
                      <a:pt x="44" y="72"/>
                    </a:lnTo>
                    <a:lnTo>
                      <a:pt x="36" y="72"/>
                    </a:lnTo>
                    <a:lnTo>
                      <a:pt x="28" y="72"/>
                    </a:lnTo>
                    <a:lnTo>
                      <a:pt x="22" y="70"/>
                    </a:lnTo>
                    <a:lnTo>
                      <a:pt x="16" y="66"/>
                    </a:lnTo>
                    <a:lnTo>
                      <a:pt x="10" y="62"/>
                    </a:lnTo>
                    <a:lnTo>
                      <a:pt x="6" y="56"/>
                    </a:lnTo>
                    <a:lnTo>
                      <a:pt x="2" y="50"/>
                    </a:lnTo>
                    <a:lnTo>
                      <a:pt x="0" y="44"/>
                    </a:lnTo>
                    <a:lnTo>
                      <a:pt x="0" y="36"/>
                    </a:lnTo>
                    <a:lnTo>
                      <a:pt x="0" y="28"/>
                    </a:lnTo>
                    <a:lnTo>
                      <a:pt x="2" y="22"/>
                    </a:lnTo>
                    <a:lnTo>
                      <a:pt x="6" y="16"/>
                    </a:lnTo>
                    <a:lnTo>
                      <a:pt x="10" y="10"/>
                    </a:lnTo>
                    <a:lnTo>
                      <a:pt x="16" y="6"/>
                    </a:lnTo>
                    <a:lnTo>
                      <a:pt x="22" y="2"/>
                    </a:lnTo>
                    <a:lnTo>
                      <a:pt x="28" y="0"/>
                    </a:lnTo>
                    <a:lnTo>
                      <a:pt x="36" y="0"/>
                    </a:lnTo>
                    <a:lnTo>
                      <a:pt x="44" y="0"/>
                    </a:lnTo>
                    <a:lnTo>
                      <a:pt x="50" y="2"/>
                    </a:lnTo>
                    <a:lnTo>
                      <a:pt x="56" y="6"/>
                    </a:lnTo>
                    <a:lnTo>
                      <a:pt x="62" y="10"/>
                    </a:lnTo>
                    <a:lnTo>
                      <a:pt x="66" y="16"/>
                    </a:lnTo>
                    <a:lnTo>
                      <a:pt x="70" y="22"/>
                    </a:lnTo>
                    <a:lnTo>
                      <a:pt x="72" y="28"/>
                    </a:lnTo>
                    <a:lnTo>
                      <a:pt x="72" y="36"/>
                    </a:lnTo>
                    <a:close/>
                  </a:path>
                </a:pathLst>
              </a:custGeom>
              <a:solidFill>
                <a:srgbClr val="66FF66"/>
              </a:solidFill>
              <a:ln w="4">
                <a:solidFill>
                  <a:srgbClr val="000000"/>
                </a:solidFill>
                <a:round/>
                <a:headEnd/>
                <a:tailEnd/>
              </a:ln>
            </p:spPr>
            <p:txBody>
              <a:bodyPr/>
              <a:lstStyle/>
              <a:p>
                <a:pPr eaLnBrk="1" hangingPunct="1"/>
                <a:endParaRPr lang="fa-IR" sz="1800"/>
              </a:p>
            </p:txBody>
          </p:sp>
          <p:sp>
            <p:nvSpPr>
              <p:cNvPr id="516" name="Freeform 387"/>
              <p:cNvSpPr>
                <a:spLocks/>
              </p:cNvSpPr>
              <p:nvPr/>
            </p:nvSpPr>
            <p:spPr bwMode="auto">
              <a:xfrm>
                <a:off x="1800" y="1692"/>
                <a:ext cx="72" cy="72"/>
              </a:xfrm>
              <a:custGeom>
                <a:avLst/>
                <a:gdLst>
                  <a:gd name="T0" fmla="*/ 72 w 72"/>
                  <a:gd name="T1" fmla="*/ 36 h 72"/>
                  <a:gd name="T2" fmla="*/ 72 w 72"/>
                  <a:gd name="T3" fmla="*/ 36 h 72"/>
                  <a:gd name="T4" fmla="*/ 72 w 72"/>
                  <a:gd name="T5" fmla="*/ 44 h 72"/>
                  <a:gd name="T6" fmla="*/ 70 w 72"/>
                  <a:gd name="T7" fmla="*/ 50 h 72"/>
                  <a:gd name="T8" fmla="*/ 66 w 72"/>
                  <a:gd name="T9" fmla="*/ 56 h 72"/>
                  <a:gd name="T10" fmla="*/ 62 w 72"/>
                  <a:gd name="T11" fmla="*/ 62 h 72"/>
                  <a:gd name="T12" fmla="*/ 56 w 72"/>
                  <a:gd name="T13" fmla="*/ 66 h 72"/>
                  <a:gd name="T14" fmla="*/ 50 w 72"/>
                  <a:gd name="T15" fmla="*/ 70 h 72"/>
                  <a:gd name="T16" fmla="*/ 44 w 72"/>
                  <a:gd name="T17" fmla="*/ 72 h 72"/>
                  <a:gd name="T18" fmla="*/ 36 w 72"/>
                  <a:gd name="T19" fmla="*/ 72 h 72"/>
                  <a:gd name="T20" fmla="*/ 36 w 72"/>
                  <a:gd name="T21" fmla="*/ 72 h 72"/>
                  <a:gd name="T22" fmla="*/ 28 w 72"/>
                  <a:gd name="T23" fmla="*/ 72 h 72"/>
                  <a:gd name="T24" fmla="*/ 22 w 72"/>
                  <a:gd name="T25" fmla="*/ 70 h 72"/>
                  <a:gd name="T26" fmla="*/ 16 w 72"/>
                  <a:gd name="T27" fmla="*/ 66 h 72"/>
                  <a:gd name="T28" fmla="*/ 10 w 72"/>
                  <a:gd name="T29" fmla="*/ 62 h 72"/>
                  <a:gd name="T30" fmla="*/ 6 w 72"/>
                  <a:gd name="T31" fmla="*/ 56 h 72"/>
                  <a:gd name="T32" fmla="*/ 2 w 72"/>
                  <a:gd name="T33" fmla="*/ 50 h 72"/>
                  <a:gd name="T34" fmla="*/ 0 w 72"/>
                  <a:gd name="T35" fmla="*/ 44 h 72"/>
                  <a:gd name="T36" fmla="*/ 0 w 72"/>
                  <a:gd name="T37" fmla="*/ 36 h 72"/>
                  <a:gd name="T38" fmla="*/ 0 w 72"/>
                  <a:gd name="T39" fmla="*/ 36 h 72"/>
                  <a:gd name="T40" fmla="*/ 0 w 72"/>
                  <a:gd name="T41" fmla="*/ 28 h 72"/>
                  <a:gd name="T42" fmla="*/ 2 w 72"/>
                  <a:gd name="T43" fmla="*/ 22 h 72"/>
                  <a:gd name="T44" fmla="*/ 6 w 72"/>
                  <a:gd name="T45" fmla="*/ 16 h 72"/>
                  <a:gd name="T46" fmla="*/ 10 w 72"/>
                  <a:gd name="T47" fmla="*/ 10 h 72"/>
                  <a:gd name="T48" fmla="*/ 16 w 72"/>
                  <a:gd name="T49" fmla="*/ 6 h 72"/>
                  <a:gd name="T50" fmla="*/ 22 w 72"/>
                  <a:gd name="T51" fmla="*/ 2 h 72"/>
                  <a:gd name="T52" fmla="*/ 28 w 72"/>
                  <a:gd name="T53" fmla="*/ 0 h 72"/>
                  <a:gd name="T54" fmla="*/ 36 w 72"/>
                  <a:gd name="T55" fmla="*/ 0 h 72"/>
                  <a:gd name="T56" fmla="*/ 36 w 72"/>
                  <a:gd name="T57" fmla="*/ 0 h 72"/>
                  <a:gd name="T58" fmla="*/ 44 w 72"/>
                  <a:gd name="T59" fmla="*/ 0 h 72"/>
                  <a:gd name="T60" fmla="*/ 50 w 72"/>
                  <a:gd name="T61" fmla="*/ 2 h 72"/>
                  <a:gd name="T62" fmla="*/ 56 w 72"/>
                  <a:gd name="T63" fmla="*/ 6 h 72"/>
                  <a:gd name="T64" fmla="*/ 62 w 72"/>
                  <a:gd name="T65" fmla="*/ 10 h 72"/>
                  <a:gd name="T66" fmla="*/ 66 w 72"/>
                  <a:gd name="T67" fmla="*/ 16 h 72"/>
                  <a:gd name="T68" fmla="*/ 70 w 72"/>
                  <a:gd name="T69" fmla="*/ 22 h 72"/>
                  <a:gd name="T70" fmla="*/ 72 w 72"/>
                  <a:gd name="T71" fmla="*/ 28 h 72"/>
                  <a:gd name="T72" fmla="*/ 72 w 72"/>
                  <a:gd name="T73" fmla="*/ 36 h 72"/>
                  <a:gd name="T74" fmla="*/ 72 w 72"/>
                  <a:gd name="T75" fmla="*/ 36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72"/>
                  <a:gd name="T116" fmla="*/ 72 w 72"/>
                  <a:gd name="T117" fmla="*/ 72 h 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72">
                    <a:moveTo>
                      <a:pt x="72" y="36"/>
                    </a:moveTo>
                    <a:lnTo>
                      <a:pt x="72" y="36"/>
                    </a:lnTo>
                    <a:lnTo>
                      <a:pt x="72" y="44"/>
                    </a:lnTo>
                    <a:lnTo>
                      <a:pt x="70" y="50"/>
                    </a:lnTo>
                    <a:lnTo>
                      <a:pt x="66" y="56"/>
                    </a:lnTo>
                    <a:lnTo>
                      <a:pt x="62" y="62"/>
                    </a:lnTo>
                    <a:lnTo>
                      <a:pt x="56" y="66"/>
                    </a:lnTo>
                    <a:lnTo>
                      <a:pt x="50" y="70"/>
                    </a:lnTo>
                    <a:lnTo>
                      <a:pt x="44" y="72"/>
                    </a:lnTo>
                    <a:lnTo>
                      <a:pt x="36" y="72"/>
                    </a:lnTo>
                    <a:lnTo>
                      <a:pt x="28" y="72"/>
                    </a:lnTo>
                    <a:lnTo>
                      <a:pt x="22" y="70"/>
                    </a:lnTo>
                    <a:lnTo>
                      <a:pt x="16" y="66"/>
                    </a:lnTo>
                    <a:lnTo>
                      <a:pt x="10" y="62"/>
                    </a:lnTo>
                    <a:lnTo>
                      <a:pt x="6" y="56"/>
                    </a:lnTo>
                    <a:lnTo>
                      <a:pt x="2" y="50"/>
                    </a:lnTo>
                    <a:lnTo>
                      <a:pt x="0" y="44"/>
                    </a:lnTo>
                    <a:lnTo>
                      <a:pt x="0" y="36"/>
                    </a:lnTo>
                    <a:lnTo>
                      <a:pt x="0" y="28"/>
                    </a:lnTo>
                    <a:lnTo>
                      <a:pt x="2" y="22"/>
                    </a:lnTo>
                    <a:lnTo>
                      <a:pt x="6" y="16"/>
                    </a:lnTo>
                    <a:lnTo>
                      <a:pt x="10" y="10"/>
                    </a:lnTo>
                    <a:lnTo>
                      <a:pt x="16" y="6"/>
                    </a:lnTo>
                    <a:lnTo>
                      <a:pt x="22" y="2"/>
                    </a:lnTo>
                    <a:lnTo>
                      <a:pt x="28" y="0"/>
                    </a:lnTo>
                    <a:lnTo>
                      <a:pt x="36" y="0"/>
                    </a:lnTo>
                    <a:lnTo>
                      <a:pt x="44" y="0"/>
                    </a:lnTo>
                    <a:lnTo>
                      <a:pt x="50" y="2"/>
                    </a:lnTo>
                    <a:lnTo>
                      <a:pt x="56" y="6"/>
                    </a:lnTo>
                    <a:lnTo>
                      <a:pt x="62" y="10"/>
                    </a:lnTo>
                    <a:lnTo>
                      <a:pt x="66" y="16"/>
                    </a:lnTo>
                    <a:lnTo>
                      <a:pt x="70" y="22"/>
                    </a:lnTo>
                    <a:lnTo>
                      <a:pt x="72" y="28"/>
                    </a:lnTo>
                    <a:lnTo>
                      <a:pt x="72" y="36"/>
                    </a:lnTo>
                    <a:close/>
                  </a:path>
                </a:pathLst>
              </a:custGeom>
              <a:solidFill>
                <a:srgbClr val="66FF66"/>
              </a:solidFill>
              <a:ln w="4">
                <a:solidFill>
                  <a:srgbClr val="000000"/>
                </a:solidFill>
                <a:round/>
                <a:headEnd/>
                <a:tailEnd/>
              </a:ln>
            </p:spPr>
            <p:txBody>
              <a:bodyPr/>
              <a:lstStyle/>
              <a:p>
                <a:pPr eaLnBrk="1" hangingPunct="1"/>
                <a:endParaRPr lang="fa-IR" sz="1800"/>
              </a:p>
            </p:txBody>
          </p:sp>
          <p:sp>
            <p:nvSpPr>
              <p:cNvPr id="517" name="Freeform 388"/>
              <p:cNvSpPr>
                <a:spLocks/>
              </p:cNvSpPr>
              <p:nvPr/>
            </p:nvSpPr>
            <p:spPr bwMode="auto">
              <a:xfrm>
                <a:off x="1944" y="1692"/>
                <a:ext cx="72" cy="72"/>
              </a:xfrm>
              <a:custGeom>
                <a:avLst/>
                <a:gdLst>
                  <a:gd name="T0" fmla="*/ 72 w 72"/>
                  <a:gd name="T1" fmla="*/ 36 h 72"/>
                  <a:gd name="T2" fmla="*/ 72 w 72"/>
                  <a:gd name="T3" fmla="*/ 36 h 72"/>
                  <a:gd name="T4" fmla="*/ 72 w 72"/>
                  <a:gd name="T5" fmla="*/ 44 h 72"/>
                  <a:gd name="T6" fmla="*/ 70 w 72"/>
                  <a:gd name="T7" fmla="*/ 50 h 72"/>
                  <a:gd name="T8" fmla="*/ 66 w 72"/>
                  <a:gd name="T9" fmla="*/ 56 h 72"/>
                  <a:gd name="T10" fmla="*/ 62 w 72"/>
                  <a:gd name="T11" fmla="*/ 62 h 72"/>
                  <a:gd name="T12" fmla="*/ 56 w 72"/>
                  <a:gd name="T13" fmla="*/ 66 h 72"/>
                  <a:gd name="T14" fmla="*/ 50 w 72"/>
                  <a:gd name="T15" fmla="*/ 70 h 72"/>
                  <a:gd name="T16" fmla="*/ 44 w 72"/>
                  <a:gd name="T17" fmla="*/ 72 h 72"/>
                  <a:gd name="T18" fmla="*/ 36 w 72"/>
                  <a:gd name="T19" fmla="*/ 72 h 72"/>
                  <a:gd name="T20" fmla="*/ 36 w 72"/>
                  <a:gd name="T21" fmla="*/ 72 h 72"/>
                  <a:gd name="T22" fmla="*/ 28 w 72"/>
                  <a:gd name="T23" fmla="*/ 72 h 72"/>
                  <a:gd name="T24" fmla="*/ 22 w 72"/>
                  <a:gd name="T25" fmla="*/ 70 h 72"/>
                  <a:gd name="T26" fmla="*/ 16 w 72"/>
                  <a:gd name="T27" fmla="*/ 66 h 72"/>
                  <a:gd name="T28" fmla="*/ 10 w 72"/>
                  <a:gd name="T29" fmla="*/ 62 h 72"/>
                  <a:gd name="T30" fmla="*/ 6 w 72"/>
                  <a:gd name="T31" fmla="*/ 56 h 72"/>
                  <a:gd name="T32" fmla="*/ 2 w 72"/>
                  <a:gd name="T33" fmla="*/ 50 h 72"/>
                  <a:gd name="T34" fmla="*/ 0 w 72"/>
                  <a:gd name="T35" fmla="*/ 44 h 72"/>
                  <a:gd name="T36" fmla="*/ 0 w 72"/>
                  <a:gd name="T37" fmla="*/ 36 h 72"/>
                  <a:gd name="T38" fmla="*/ 0 w 72"/>
                  <a:gd name="T39" fmla="*/ 36 h 72"/>
                  <a:gd name="T40" fmla="*/ 0 w 72"/>
                  <a:gd name="T41" fmla="*/ 28 h 72"/>
                  <a:gd name="T42" fmla="*/ 2 w 72"/>
                  <a:gd name="T43" fmla="*/ 22 h 72"/>
                  <a:gd name="T44" fmla="*/ 6 w 72"/>
                  <a:gd name="T45" fmla="*/ 16 h 72"/>
                  <a:gd name="T46" fmla="*/ 10 w 72"/>
                  <a:gd name="T47" fmla="*/ 10 h 72"/>
                  <a:gd name="T48" fmla="*/ 16 w 72"/>
                  <a:gd name="T49" fmla="*/ 6 h 72"/>
                  <a:gd name="T50" fmla="*/ 22 w 72"/>
                  <a:gd name="T51" fmla="*/ 2 h 72"/>
                  <a:gd name="T52" fmla="*/ 28 w 72"/>
                  <a:gd name="T53" fmla="*/ 0 h 72"/>
                  <a:gd name="T54" fmla="*/ 36 w 72"/>
                  <a:gd name="T55" fmla="*/ 0 h 72"/>
                  <a:gd name="T56" fmla="*/ 36 w 72"/>
                  <a:gd name="T57" fmla="*/ 0 h 72"/>
                  <a:gd name="T58" fmla="*/ 44 w 72"/>
                  <a:gd name="T59" fmla="*/ 0 h 72"/>
                  <a:gd name="T60" fmla="*/ 50 w 72"/>
                  <a:gd name="T61" fmla="*/ 2 h 72"/>
                  <a:gd name="T62" fmla="*/ 56 w 72"/>
                  <a:gd name="T63" fmla="*/ 6 h 72"/>
                  <a:gd name="T64" fmla="*/ 62 w 72"/>
                  <a:gd name="T65" fmla="*/ 10 h 72"/>
                  <a:gd name="T66" fmla="*/ 66 w 72"/>
                  <a:gd name="T67" fmla="*/ 16 h 72"/>
                  <a:gd name="T68" fmla="*/ 70 w 72"/>
                  <a:gd name="T69" fmla="*/ 22 h 72"/>
                  <a:gd name="T70" fmla="*/ 72 w 72"/>
                  <a:gd name="T71" fmla="*/ 28 h 72"/>
                  <a:gd name="T72" fmla="*/ 72 w 72"/>
                  <a:gd name="T73" fmla="*/ 36 h 72"/>
                  <a:gd name="T74" fmla="*/ 72 w 72"/>
                  <a:gd name="T75" fmla="*/ 36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72"/>
                  <a:gd name="T116" fmla="*/ 72 w 72"/>
                  <a:gd name="T117" fmla="*/ 72 h 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72">
                    <a:moveTo>
                      <a:pt x="72" y="36"/>
                    </a:moveTo>
                    <a:lnTo>
                      <a:pt x="72" y="36"/>
                    </a:lnTo>
                    <a:lnTo>
                      <a:pt x="72" y="44"/>
                    </a:lnTo>
                    <a:lnTo>
                      <a:pt x="70" y="50"/>
                    </a:lnTo>
                    <a:lnTo>
                      <a:pt x="66" y="56"/>
                    </a:lnTo>
                    <a:lnTo>
                      <a:pt x="62" y="62"/>
                    </a:lnTo>
                    <a:lnTo>
                      <a:pt x="56" y="66"/>
                    </a:lnTo>
                    <a:lnTo>
                      <a:pt x="50" y="70"/>
                    </a:lnTo>
                    <a:lnTo>
                      <a:pt x="44" y="72"/>
                    </a:lnTo>
                    <a:lnTo>
                      <a:pt x="36" y="72"/>
                    </a:lnTo>
                    <a:lnTo>
                      <a:pt x="28" y="72"/>
                    </a:lnTo>
                    <a:lnTo>
                      <a:pt x="22" y="70"/>
                    </a:lnTo>
                    <a:lnTo>
                      <a:pt x="16" y="66"/>
                    </a:lnTo>
                    <a:lnTo>
                      <a:pt x="10" y="62"/>
                    </a:lnTo>
                    <a:lnTo>
                      <a:pt x="6" y="56"/>
                    </a:lnTo>
                    <a:lnTo>
                      <a:pt x="2" y="50"/>
                    </a:lnTo>
                    <a:lnTo>
                      <a:pt x="0" y="44"/>
                    </a:lnTo>
                    <a:lnTo>
                      <a:pt x="0" y="36"/>
                    </a:lnTo>
                    <a:lnTo>
                      <a:pt x="0" y="28"/>
                    </a:lnTo>
                    <a:lnTo>
                      <a:pt x="2" y="22"/>
                    </a:lnTo>
                    <a:lnTo>
                      <a:pt x="6" y="16"/>
                    </a:lnTo>
                    <a:lnTo>
                      <a:pt x="10" y="10"/>
                    </a:lnTo>
                    <a:lnTo>
                      <a:pt x="16" y="6"/>
                    </a:lnTo>
                    <a:lnTo>
                      <a:pt x="22" y="2"/>
                    </a:lnTo>
                    <a:lnTo>
                      <a:pt x="28" y="0"/>
                    </a:lnTo>
                    <a:lnTo>
                      <a:pt x="36" y="0"/>
                    </a:lnTo>
                    <a:lnTo>
                      <a:pt x="44" y="0"/>
                    </a:lnTo>
                    <a:lnTo>
                      <a:pt x="50" y="2"/>
                    </a:lnTo>
                    <a:lnTo>
                      <a:pt x="56" y="6"/>
                    </a:lnTo>
                    <a:lnTo>
                      <a:pt x="62" y="10"/>
                    </a:lnTo>
                    <a:lnTo>
                      <a:pt x="66" y="16"/>
                    </a:lnTo>
                    <a:lnTo>
                      <a:pt x="70" y="22"/>
                    </a:lnTo>
                    <a:lnTo>
                      <a:pt x="72" y="28"/>
                    </a:lnTo>
                    <a:lnTo>
                      <a:pt x="72" y="36"/>
                    </a:lnTo>
                    <a:close/>
                  </a:path>
                </a:pathLst>
              </a:custGeom>
              <a:solidFill>
                <a:srgbClr val="66FF66"/>
              </a:solidFill>
              <a:ln w="4">
                <a:solidFill>
                  <a:srgbClr val="000000"/>
                </a:solidFill>
                <a:round/>
                <a:headEnd/>
                <a:tailEnd/>
              </a:ln>
            </p:spPr>
            <p:txBody>
              <a:bodyPr/>
              <a:lstStyle/>
              <a:p>
                <a:pPr eaLnBrk="1" hangingPunct="1"/>
                <a:endParaRPr lang="fa-IR" sz="1800"/>
              </a:p>
            </p:txBody>
          </p:sp>
          <p:sp>
            <p:nvSpPr>
              <p:cNvPr id="518" name="Freeform 389"/>
              <p:cNvSpPr>
                <a:spLocks/>
              </p:cNvSpPr>
              <p:nvPr/>
            </p:nvSpPr>
            <p:spPr bwMode="auto">
              <a:xfrm>
                <a:off x="2088" y="1692"/>
                <a:ext cx="72" cy="72"/>
              </a:xfrm>
              <a:custGeom>
                <a:avLst/>
                <a:gdLst>
                  <a:gd name="T0" fmla="*/ 72 w 72"/>
                  <a:gd name="T1" fmla="*/ 36 h 72"/>
                  <a:gd name="T2" fmla="*/ 72 w 72"/>
                  <a:gd name="T3" fmla="*/ 36 h 72"/>
                  <a:gd name="T4" fmla="*/ 72 w 72"/>
                  <a:gd name="T5" fmla="*/ 44 h 72"/>
                  <a:gd name="T6" fmla="*/ 70 w 72"/>
                  <a:gd name="T7" fmla="*/ 50 h 72"/>
                  <a:gd name="T8" fmla="*/ 66 w 72"/>
                  <a:gd name="T9" fmla="*/ 56 h 72"/>
                  <a:gd name="T10" fmla="*/ 62 w 72"/>
                  <a:gd name="T11" fmla="*/ 62 h 72"/>
                  <a:gd name="T12" fmla="*/ 56 w 72"/>
                  <a:gd name="T13" fmla="*/ 66 h 72"/>
                  <a:gd name="T14" fmla="*/ 50 w 72"/>
                  <a:gd name="T15" fmla="*/ 70 h 72"/>
                  <a:gd name="T16" fmla="*/ 44 w 72"/>
                  <a:gd name="T17" fmla="*/ 72 h 72"/>
                  <a:gd name="T18" fmla="*/ 36 w 72"/>
                  <a:gd name="T19" fmla="*/ 72 h 72"/>
                  <a:gd name="T20" fmla="*/ 36 w 72"/>
                  <a:gd name="T21" fmla="*/ 72 h 72"/>
                  <a:gd name="T22" fmla="*/ 28 w 72"/>
                  <a:gd name="T23" fmla="*/ 72 h 72"/>
                  <a:gd name="T24" fmla="*/ 22 w 72"/>
                  <a:gd name="T25" fmla="*/ 70 h 72"/>
                  <a:gd name="T26" fmla="*/ 16 w 72"/>
                  <a:gd name="T27" fmla="*/ 66 h 72"/>
                  <a:gd name="T28" fmla="*/ 10 w 72"/>
                  <a:gd name="T29" fmla="*/ 62 h 72"/>
                  <a:gd name="T30" fmla="*/ 6 w 72"/>
                  <a:gd name="T31" fmla="*/ 56 h 72"/>
                  <a:gd name="T32" fmla="*/ 2 w 72"/>
                  <a:gd name="T33" fmla="*/ 50 h 72"/>
                  <a:gd name="T34" fmla="*/ 0 w 72"/>
                  <a:gd name="T35" fmla="*/ 44 h 72"/>
                  <a:gd name="T36" fmla="*/ 0 w 72"/>
                  <a:gd name="T37" fmla="*/ 36 h 72"/>
                  <a:gd name="T38" fmla="*/ 0 w 72"/>
                  <a:gd name="T39" fmla="*/ 36 h 72"/>
                  <a:gd name="T40" fmla="*/ 0 w 72"/>
                  <a:gd name="T41" fmla="*/ 28 h 72"/>
                  <a:gd name="T42" fmla="*/ 2 w 72"/>
                  <a:gd name="T43" fmla="*/ 22 h 72"/>
                  <a:gd name="T44" fmla="*/ 6 w 72"/>
                  <a:gd name="T45" fmla="*/ 16 h 72"/>
                  <a:gd name="T46" fmla="*/ 10 w 72"/>
                  <a:gd name="T47" fmla="*/ 10 h 72"/>
                  <a:gd name="T48" fmla="*/ 16 w 72"/>
                  <a:gd name="T49" fmla="*/ 6 h 72"/>
                  <a:gd name="T50" fmla="*/ 22 w 72"/>
                  <a:gd name="T51" fmla="*/ 2 h 72"/>
                  <a:gd name="T52" fmla="*/ 28 w 72"/>
                  <a:gd name="T53" fmla="*/ 0 h 72"/>
                  <a:gd name="T54" fmla="*/ 36 w 72"/>
                  <a:gd name="T55" fmla="*/ 0 h 72"/>
                  <a:gd name="T56" fmla="*/ 36 w 72"/>
                  <a:gd name="T57" fmla="*/ 0 h 72"/>
                  <a:gd name="T58" fmla="*/ 44 w 72"/>
                  <a:gd name="T59" fmla="*/ 0 h 72"/>
                  <a:gd name="T60" fmla="*/ 50 w 72"/>
                  <a:gd name="T61" fmla="*/ 2 h 72"/>
                  <a:gd name="T62" fmla="*/ 56 w 72"/>
                  <a:gd name="T63" fmla="*/ 6 h 72"/>
                  <a:gd name="T64" fmla="*/ 62 w 72"/>
                  <a:gd name="T65" fmla="*/ 10 h 72"/>
                  <a:gd name="T66" fmla="*/ 66 w 72"/>
                  <a:gd name="T67" fmla="*/ 16 h 72"/>
                  <a:gd name="T68" fmla="*/ 70 w 72"/>
                  <a:gd name="T69" fmla="*/ 22 h 72"/>
                  <a:gd name="T70" fmla="*/ 72 w 72"/>
                  <a:gd name="T71" fmla="*/ 28 h 72"/>
                  <a:gd name="T72" fmla="*/ 72 w 72"/>
                  <a:gd name="T73" fmla="*/ 36 h 72"/>
                  <a:gd name="T74" fmla="*/ 72 w 72"/>
                  <a:gd name="T75" fmla="*/ 36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72"/>
                  <a:gd name="T116" fmla="*/ 72 w 72"/>
                  <a:gd name="T117" fmla="*/ 72 h 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72">
                    <a:moveTo>
                      <a:pt x="72" y="36"/>
                    </a:moveTo>
                    <a:lnTo>
                      <a:pt x="72" y="36"/>
                    </a:lnTo>
                    <a:lnTo>
                      <a:pt x="72" y="44"/>
                    </a:lnTo>
                    <a:lnTo>
                      <a:pt x="70" y="50"/>
                    </a:lnTo>
                    <a:lnTo>
                      <a:pt x="66" y="56"/>
                    </a:lnTo>
                    <a:lnTo>
                      <a:pt x="62" y="62"/>
                    </a:lnTo>
                    <a:lnTo>
                      <a:pt x="56" y="66"/>
                    </a:lnTo>
                    <a:lnTo>
                      <a:pt x="50" y="70"/>
                    </a:lnTo>
                    <a:lnTo>
                      <a:pt x="44" y="72"/>
                    </a:lnTo>
                    <a:lnTo>
                      <a:pt x="36" y="72"/>
                    </a:lnTo>
                    <a:lnTo>
                      <a:pt x="28" y="72"/>
                    </a:lnTo>
                    <a:lnTo>
                      <a:pt x="22" y="70"/>
                    </a:lnTo>
                    <a:lnTo>
                      <a:pt x="16" y="66"/>
                    </a:lnTo>
                    <a:lnTo>
                      <a:pt x="10" y="62"/>
                    </a:lnTo>
                    <a:lnTo>
                      <a:pt x="6" y="56"/>
                    </a:lnTo>
                    <a:lnTo>
                      <a:pt x="2" y="50"/>
                    </a:lnTo>
                    <a:lnTo>
                      <a:pt x="0" y="44"/>
                    </a:lnTo>
                    <a:lnTo>
                      <a:pt x="0" y="36"/>
                    </a:lnTo>
                    <a:lnTo>
                      <a:pt x="0" y="28"/>
                    </a:lnTo>
                    <a:lnTo>
                      <a:pt x="2" y="22"/>
                    </a:lnTo>
                    <a:lnTo>
                      <a:pt x="6" y="16"/>
                    </a:lnTo>
                    <a:lnTo>
                      <a:pt x="10" y="10"/>
                    </a:lnTo>
                    <a:lnTo>
                      <a:pt x="16" y="6"/>
                    </a:lnTo>
                    <a:lnTo>
                      <a:pt x="22" y="2"/>
                    </a:lnTo>
                    <a:lnTo>
                      <a:pt x="28" y="0"/>
                    </a:lnTo>
                    <a:lnTo>
                      <a:pt x="36" y="0"/>
                    </a:lnTo>
                    <a:lnTo>
                      <a:pt x="44" y="0"/>
                    </a:lnTo>
                    <a:lnTo>
                      <a:pt x="50" y="2"/>
                    </a:lnTo>
                    <a:lnTo>
                      <a:pt x="56" y="6"/>
                    </a:lnTo>
                    <a:lnTo>
                      <a:pt x="62" y="10"/>
                    </a:lnTo>
                    <a:lnTo>
                      <a:pt x="66" y="16"/>
                    </a:lnTo>
                    <a:lnTo>
                      <a:pt x="70" y="22"/>
                    </a:lnTo>
                    <a:lnTo>
                      <a:pt x="72" y="28"/>
                    </a:lnTo>
                    <a:lnTo>
                      <a:pt x="72" y="36"/>
                    </a:lnTo>
                    <a:close/>
                  </a:path>
                </a:pathLst>
              </a:custGeom>
              <a:solidFill>
                <a:srgbClr val="66FF66"/>
              </a:solidFill>
              <a:ln w="4">
                <a:solidFill>
                  <a:srgbClr val="000000"/>
                </a:solidFill>
                <a:round/>
                <a:headEnd/>
                <a:tailEnd/>
              </a:ln>
            </p:spPr>
            <p:txBody>
              <a:bodyPr/>
              <a:lstStyle/>
              <a:p>
                <a:pPr eaLnBrk="1" hangingPunct="1"/>
                <a:endParaRPr lang="fa-IR" sz="1800"/>
              </a:p>
            </p:txBody>
          </p:sp>
          <p:sp>
            <p:nvSpPr>
              <p:cNvPr id="519" name="Line 390"/>
              <p:cNvSpPr>
                <a:spLocks noChangeShapeType="1"/>
              </p:cNvSpPr>
              <p:nvPr/>
            </p:nvSpPr>
            <p:spPr bwMode="auto">
              <a:xfrm flipH="1">
                <a:off x="2368" y="2844"/>
                <a:ext cx="8" cy="1"/>
              </a:xfrm>
              <a:prstGeom prst="line">
                <a:avLst/>
              </a:prstGeom>
              <a:noFill/>
              <a:ln w="4">
                <a:solidFill>
                  <a:srgbClr val="000000"/>
                </a:solidFill>
                <a:round/>
                <a:headEnd/>
                <a:tailEnd/>
              </a:ln>
            </p:spPr>
            <p:txBody>
              <a:bodyPr/>
              <a:lstStyle/>
              <a:p>
                <a:endParaRPr lang="fa-IR"/>
              </a:p>
            </p:txBody>
          </p:sp>
          <p:sp>
            <p:nvSpPr>
              <p:cNvPr id="520" name="Line 391"/>
              <p:cNvSpPr>
                <a:spLocks noChangeShapeType="1"/>
              </p:cNvSpPr>
              <p:nvPr/>
            </p:nvSpPr>
            <p:spPr bwMode="auto">
              <a:xfrm>
                <a:off x="2360" y="2844"/>
                <a:ext cx="1" cy="1"/>
              </a:xfrm>
              <a:prstGeom prst="line">
                <a:avLst/>
              </a:prstGeom>
              <a:noFill/>
              <a:ln w="4">
                <a:solidFill>
                  <a:srgbClr val="000000"/>
                </a:solidFill>
                <a:round/>
                <a:headEnd/>
                <a:tailEnd/>
              </a:ln>
            </p:spPr>
            <p:txBody>
              <a:bodyPr/>
              <a:lstStyle/>
              <a:p>
                <a:endParaRPr lang="fa-IR"/>
              </a:p>
            </p:txBody>
          </p:sp>
          <p:sp>
            <p:nvSpPr>
              <p:cNvPr id="521" name="Line 392"/>
              <p:cNvSpPr>
                <a:spLocks noChangeShapeType="1"/>
              </p:cNvSpPr>
              <p:nvPr/>
            </p:nvSpPr>
            <p:spPr bwMode="auto">
              <a:xfrm flipH="1">
                <a:off x="2344" y="2844"/>
                <a:ext cx="8" cy="1"/>
              </a:xfrm>
              <a:prstGeom prst="line">
                <a:avLst/>
              </a:prstGeom>
              <a:noFill/>
              <a:ln w="4">
                <a:solidFill>
                  <a:srgbClr val="000000"/>
                </a:solidFill>
                <a:round/>
                <a:headEnd/>
                <a:tailEnd/>
              </a:ln>
            </p:spPr>
            <p:txBody>
              <a:bodyPr/>
              <a:lstStyle/>
              <a:p>
                <a:endParaRPr lang="fa-IR"/>
              </a:p>
            </p:txBody>
          </p:sp>
          <p:sp>
            <p:nvSpPr>
              <p:cNvPr id="522" name="Line 393"/>
              <p:cNvSpPr>
                <a:spLocks noChangeShapeType="1"/>
              </p:cNvSpPr>
              <p:nvPr/>
            </p:nvSpPr>
            <p:spPr bwMode="auto">
              <a:xfrm flipH="1">
                <a:off x="2336" y="2844"/>
                <a:ext cx="8" cy="1"/>
              </a:xfrm>
              <a:prstGeom prst="line">
                <a:avLst/>
              </a:prstGeom>
              <a:noFill/>
              <a:ln w="4">
                <a:solidFill>
                  <a:srgbClr val="000000"/>
                </a:solidFill>
                <a:round/>
                <a:headEnd/>
                <a:tailEnd/>
              </a:ln>
            </p:spPr>
            <p:txBody>
              <a:bodyPr/>
              <a:lstStyle/>
              <a:p>
                <a:endParaRPr lang="fa-IR"/>
              </a:p>
            </p:txBody>
          </p:sp>
          <p:sp>
            <p:nvSpPr>
              <p:cNvPr id="523" name="Line 394"/>
              <p:cNvSpPr>
                <a:spLocks noChangeShapeType="1"/>
              </p:cNvSpPr>
              <p:nvPr/>
            </p:nvSpPr>
            <p:spPr bwMode="auto">
              <a:xfrm>
                <a:off x="2328" y="2844"/>
                <a:ext cx="1" cy="1"/>
              </a:xfrm>
              <a:prstGeom prst="line">
                <a:avLst/>
              </a:prstGeom>
              <a:noFill/>
              <a:ln w="4">
                <a:solidFill>
                  <a:srgbClr val="000000"/>
                </a:solidFill>
                <a:round/>
                <a:headEnd/>
                <a:tailEnd/>
              </a:ln>
            </p:spPr>
            <p:txBody>
              <a:bodyPr/>
              <a:lstStyle/>
              <a:p>
                <a:endParaRPr lang="fa-IR"/>
              </a:p>
            </p:txBody>
          </p:sp>
          <p:sp>
            <p:nvSpPr>
              <p:cNvPr id="524" name="Line 395"/>
              <p:cNvSpPr>
                <a:spLocks noChangeShapeType="1"/>
              </p:cNvSpPr>
              <p:nvPr/>
            </p:nvSpPr>
            <p:spPr bwMode="auto">
              <a:xfrm flipH="1">
                <a:off x="2312" y="2844"/>
                <a:ext cx="8" cy="1"/>
              </a:xfrm>
              <a:prstGeom prst="line">
                <a:avLst/>
              </a:prstGeom>
              <a:noFill/>
              <a:ln w="4">
                <a:solidFill>
                  <a:srgbClr val="000000"/>
                </a:solidFill>
                <a:round/>
                <a:headEnd/>
                <a:tailEnd/>
              </a:ln>
            </p:spPr>
            <p:txBody>
              <a:bodyPr/>
              <a:lstStyle/>
              <a:p>
                <a:endParaRPr lang="fa-IR"/>
              </a:p>
            </p:txBody>
          </p:sp>
          <p:sp>
            <p:nvSpPr>
              <p:cNvPr id="525" name="Line 396"/>
              <p:cNvSpPr>
                <a:spLocks noChangeShapeType="1"/>
              </p:cNvSpPr>
              <p:nvPr/>
            </p:nvSpPr>
            <p:spPr bwMode="auto">
              <a:xfrm flipH="1">
                <a:off x="2304" y="2844"/>
                <a:ext cx="8" cy="1"/>
              </a:xfrm>
              <a:prstGeom prst="line">
                <a:avLst/>
              </a:prstGeom>
              <a:noFill/>
              <a:ln w="4">
                <a:solidFill>
                  <a:srgbClr val="000000"/>
                </a:solidFill>
                <a:round/>
                <a:headEnd/>
                <a:tailEnd/>
              </a:ln>
            </p:spPr>
            <p:txBody>
              <a:bodyPr/>
              <a:lstStyle/>
              <a:p>
                <a:endParaRPr lang="fa-IR"/>
              </a:p>
            </p:txBody>
          </p:sp>
          <p:sp>
            <p:nvSpPr>
              <p:cNvPr id="526" name="Line 397"/>
              <p:cNvSpPr>
                <a:spLocks noChangeShapeType="1"/>
              </p:cNvSpPr>
              <p:nvPr/>
            </p:nvSpPr>
            <p:spPr bwMode="auto">
              <a:xfrm>
                <a:off x="2296" y="2844"/>
                <a:ext cx="1" cy="1"/>
              </a:xfrm>
              <a:prstGeom prst="line">
                <a:avLst/>
              </a:prstGeom>
              <a:noFill/>
              <a:ln w="4">
                <a:solidFill>
                  <a:srgbClr val="000000"/>
                </a:solidFill>
                <a:round/>
                <a:headEnd/>
                <a:tailEnd/>
              </a:ln>
            </p:spPr>
            <p:txBody>
              <a:bodyPr/>
              <a:lstStyle/>
              <a:p>
                <a:endParaRPr lang="fa-IR"/>
              </a:p>
            </p:txBody>
          </p:sp>
          <p:sp>
            <p:nvSpPr>
              <p:cNvPr id="527" name="Line 398"/>
              <p:cNvSpPr>
                <a:spLocks noChangeShapeType="1"/>
              </p:cNvSpPr>
              <p:nvPr/>
            </p:nvSpPr>
            <p:spPr bwMode="auto">
              <a:xfrm flipH="1">
                <a:off x="2280" y="2844"/>
                <a:ext cx="8" cy="1"/>
              </a:xfrm>
              <a:prstGeom prst="line">
                <a:avLst/>
              </a:prstGeom>
              <a:noFill/>
              <a:ln w="4">
                <a:solidFill>
                  <a:srgbClr val="000000"/>
                </a:solidFill>
                <a:round/>
                <a:headEnd/>
                <a:tailEnd/>
              </a:ln>
            </p:spPr>
            <p:txBody>
              <a:bodyPr/>
              <a:lstStyle/>
              <a:p>
                <a:endParaRPr lang="fa-IR"/>
              </a:p>
            </p:txBody>
          </p:sp>
          <p:sp>
            <p:nvSpPr>
              <p:cNvPr id="528" name="Line 399"/>
              <p:cNvSpPr>
                <a:spLocks noChangeShapeType="1"/>
              </p:cNvSpPr>
              <p:nvPr/>
            </p:nvSpPr>
            <p:spPr bwMode="auto">
              <a:xfrm flipH="1">
                <a:off x="2272" y="2844"/>
                <a:ext cx="8" cy="1"/>
              </a:xfrm>
              <a:prstGeom prst="line">
                <a:avLst/>
              </a:prstGeom>
              <a:noFill/>
              <a:ln w="4">
                <a:solidFill>
                  <a:srgbClr val="000000"/>
                </a:solidFill>
                <a:round/>
                <a:headEnd/>
                <a:tailEnd/>
              </a:ln>
            </p:spPr>
            <p:txBody>
              <a:bodyPr/>
              <a:lstStyle/>
              <a:p>
                <a:endParaRPr lang="fa-IR"/>
              </a:p>
            </p:txBody>
          </p:sp>
          <p:sp>
            <p:nvSpPr>
              <p:cNvPr id="529" name="Line 400"/>
              <p:cNvSpPr>
                <a:spLocks noChangeShapeType="1"/>
              </p:cNvSpPr>
              <p:nvPr/>
            </p:nvSpPr>
            <p:spPr bwMode="auto">
              <a:xfrm>
                <a:off x="2264" y="2844"/>
                <a:ext cx="1" cy="1"/>
              </a:xfrm>
              <a:prstGeom prst="line">
                <a:avLst/>
              </a:prstGeom>
              <a:noFill/>
              <a:ln w="4">
                <a:solidFill>
                  <a:srgbClr val="000000"/>
                </a:solidFill>
                <a:round/>
                <a:headEnd/>
                <a:tailEnd/>
              </a:ln>
            </p:spPr>
            <p:txBody>
              <a:bodyPr/>
              <a:lstStyle/>
              <a:p>
                <a:endParaRPr lang="fa-IR"/>
              </a:p>
            </p:txBody>
          </p:sp>
          <p:sp>
            <p:nvSpPr>
              <p:cNvPr id="530" name="Line 401"/>
              <p:cNvSpPr>
                <a:spLocks noChangeShapeType="1"/>
              </p:cNvSpPr>
              <p:nvPr/>
            </p:nvSpPr>
            <p:spPr bwMode="auto">
              <a:xfrm flipH="1">
                <a:off x="2248" y="2844"/>
                <a:ext cx="8" cy="1"/>
              </a:xfrm>
              <a:prstGeom prst="line">
                <a:avLst/>
              </a:prstGeom>
              <a:noFill/>
              <a:ln w="4">
                <a:solidFill>
                  <a:srgbClr val="000000"/>
                </a:solidFill>
                <a:round/>
                <a:headEnd/>
                <a:tailEnd/>
              </a:ln>
            </p:spPr>
            <p:txBody>
              <a:bodyPr/>
              <a:lstStyle/>
              <a:p>
                <a:endParaRPr lang="fa-IR"/>
              </a:p>
            </p:txBody>
          </p:sp>
          <p:sp>
            <p:nvSpPr>
              <p:cNvPr id="531" name="Line 402"/>
              <p:cNvSpPr>
                <a:spLocks noChangeShapeType="1"/>
              </p:cNvSpPr>
              <p:nvPr/>
            </p:nvSpPr>
            <p:spPr bwMode="auto">
              <a:xfrm flipH="1">
                <a:off x="2240" y="2844"/>
                <a:ext cx="8" cy="1"/>
              </a:xfrm>
              <a:prstGeom prst="line">
                <a:avLst/>
              </a:prstGeom>
              <a:noFill/>
              <a:ln w="4">
                <a:solidFill>
                  <a:srgbClr val="000000"/>
                </a:solidFill>
                <a:round/>
                <a:headEnd/>
                <a:tailEnd/>
              </a:ln>
            </p:spPr>
            <p:txBody>
              <a:bodyPr/>
              <a:lstStyle/>
              <a:p>
                <a:endParaRPr lang="fa-IR"/>
              </a:p>
            </p:txBody>
          </p:sp>
          <p:sp>
            <p:nvSpPr>
              <p:cNvPr id="532" name="Line 403"/>
              <p:cNvSpPr>
                <a:spLocks noChangeShapeType="1"/>
              </p:cNvSpPr>
              <p:nvPr/>
            </p:nvSpPr>
            <p:spPr bwMode="auto">
              <a:xfrm>
                <a:off x="2232" y="2844"/>
                <a:ext cx="1" cy="1"/>
              </a:xfrm>
              <a:prstGeom prst="line">
                <a:avLst/>
              </a:prstGeom>
              <a:noFill/>
              <a:ln w="4">
                <a:solidFill>
                  <a:srgbClr val="000000"/>
                </a:solidFill>
                <a:round/>
                <a:headEnd/>
                <a:tailEnd/>
              </a:ln>
            </p:spPr>
            <p:txBody>
              <a:bodyPr/>
              <a:lstStyle/>
              <a:p>
                <a:endParaRPr lang="fa-IR"/>
              </a:p>
            </p:txBody>
          </p:sp>
          <p:sp>
            <p:nvSpPr>
              <p:cNvPr id="533" name="Line 404"/>
              <p:cNvSpPr>
                <a:spLocks noChangeShapeType="1"/>
              </p:cNvSpPr>
              <p:nvPr/>
            </p:nvSpPr>
            <p:spPr bwMode="auto">
              <a:xfrm flipH="1">
                <a:off x="2216" y="2844"/>
                <a:ext cx="8" cy="1"/>
              </a:xfrm>
              <a:prstGeom prst="line">
                <a:avLst/>
              </a:prstGeom>
              <a:noFill/>
              <a:ln w="4">
                <a:solidFill>
                  <a:srgbClr val="000000"/>
                </a:solidFill>
                <a:round/>
                <a:headEnd/>
                <a:tailEnd/>
              </a:ln>
            </p:spPr>
            <p:txBody>
              <a:bodyPr/>
              <a:lstStyle/>
              <a:p>
                <a:endParaRPr lang="fa-IR"/>
              </a:p>
            </p:txBody>
          </p:sp>
          <p:sp>
            <p:nvSpPr>
              <p:cNvPr id="534" name="Line 405"/>
              <p:cNvSpPr>
                <a:spLocks noChangeShapeType="1"/>
              </p:cNvSpPr>
              <p:nvPr/>
            </p:nvSpPr>
            <p:spPr bwMode="auto">
              <a:xfrm flipH="1">
                <a:off x="2208" y="2844"/>
                <a:ext cx="8" cy="1"/>
              </a:xfrm>
              <a:prstGeom prst="line">
                <a:avLst/>
              </a:prstGeom>
              <a:noFill/>
              <a:ln w="4">
                <a:solidFill>
                  <a:srgbClr val="000000"/>
                </a:solidFill>
                <a:round/>
                <a:headEnd/>
                <a:tailEnd/>
              </a:ln>
            </p:spPr>
            <p:txBody>
              <a:bodyPr/>
              <a:lstStyle/>
              <a:p>
                <a:endParaRPr lang="fa-IR"/>
              </a:p>
            </p:txBody>
          </p:sp>
          <p:sp>
            <p:nvSpPr>
              <p:cNvPr id="535" name="Line 406"/>
              <p:cNvSpPr>
                <a:spLocks noChangeShapeType="1"/>
              </p:cNvSpPr>
              <p:nvPr/>
            </p:nvSpPr>
            <p:spPr bwMode="auto">
              <a:xfrm>
                <a:off x="2200" y="2844"/>
                <a:ext cx="1" cy="1"/>
              </a:xfrm>
              <a:prstGeom prst="line">
                <a:avLst/>
              </a:prstGeom>
              <a:noFill/>
              <a:ln w="4">
                <a:solidFill>
                  <a:srgbClr val="000000"/>
                </a:solidFill>
                <a:round/>
                <a:headEnd/>
                <a:tailEnd/>
              </a:ln>
            </p:spPr>
            <p:txBody>
              <a:bodyPr/>
              <a:lstStyle/>
              <a:p>
                <a:endParaRPr lang="fa-IR"/>
              </a:p>
            </p:txBody>
          </p:sp>
          <p:sp>
            <p:nvSpPr>
              <p:cNvPr id="536" name="Line 407"/>
              <p:cNvSpPr>
                <a:spLocks noChangeShapeType="1"/>
              </p:cNvSpPr>
              <p:nvPr/>
            </p:nvSpPr>
            <p:spPr bwMode="auto">
              <a:xfrm flipH="1">
                <a:off x="2184" y="2844"/>
                <a:ext cx="8" cy="1"/>
              </a:xfrm>
              <a:prstGeom prst="line">
                <a:avLst/>
              </a:prstGeom>
              <a:noFill/>
              <a:ln w="4">
                <a:solidFill>
                  <a:srgbClr val="000000"/>
                </a:solidFill>
                <a:round/>
                <a:headEnd/>
                <a:tailEnd/>
              </a:ln>
            </p:spPr>
            <p:txBody>
              <a:bodyPr/>
              <a:lstStyle/>
              <a:p>
                <a:endParaRPr lang="fa-IR"/>
              </a:p>
            </p:txBody>
          </p:sp>
          <p:sp>
            <p:nvSpPr>
              <p:cNvPr id="537" name="Line 408"/>
              <p:cNvSpPr>
                <a:spLocks noChangeShapeType="1"/>
              </p:cNvSpPr>
              <p:nvPr/>
            </p:nvSpPr>
            <p:spPr bwMode="auto">
              <a:xfrm flipH="1">
                <a:off x="2176" y="2844"/>
                <a:ext cx="8" cy="1"/>
              </a:xfrm>
              <a:prstGeom prst="line">
                <a:avLst/>
              </a:prstGeom>
              <a:noFill/>
              <a:ln w="4">
                <a:solidFill>
                  <a:srgbClr val="000000"/>
                </a:solidFill>
                <a:round/>
                <a:headEnd/>
                <a:tailEnd/>
              </a:ln>
            </p:spPr>
            <p:txBody>
              <a:bodyPr/>
              <a:lstStyle/>
              <a:p>
                <a:endParaRPr lang="fa-IR"/>
              </a:p>
            </p:txBody>
          </p:sp>
          <p:sp>
            <p:nvSpPr>
              <p:cNvPr id="538" name="Line 409"/>
              <p:cNvSpPr>
                <a:spLocks noChangeShapeType="1"/>
              </p:cNvSpPr>
              <p:nvPr/>
            </p:nvSpPr>
            <p:spPr bwMode="auto">
              <a:xfrm>
                <a:off x="2168" y="2844"/>
                <a:ext cx="1" cy="1"/>
              </a:xfrm>
              <a:prstGeom prst="line">
                <a:avLst/>
              </a:prstGeom>
              <a:noFill/>
              <a:ln w="4">
                <a:solidFill>
                  <a:srgbClr val="000000"/>
                </a:solidFill>
                <a:round/>
                <a:headEnd/>
                <a:tailEnd/>
              </a:ln>
            </p:spPr>
            <p:txBody>
              <a:bodyPr/>
              <a:lstStyle/>
              <a:p>
                <a:endParaRPr lang="fa-IR"/>
              </a:p>
            </p:txBody>
          </p:sp>
          <p:sp>
            <p:nvSpPr>
              <p:cNvPr id="539" name="Line 410"/>
              <p:cNvSpPr>
                <a:spLocks noChangeShapeType="1"/>
              </p:cNvSpPr>
              <p:nvPr/>
            </p:nvSpPr>
            <p:spPr bwMode="auto">
              <a:xfrm flipH="1">
                <a:off x="2152" y="2844"/>
                <a:ext cx="8" cy="1"/>
              </a:xfrm>
              <a:prstGeom prst="line">
                <a:avLst/>
              </a:prstGeom>
              <a:noFill/>
              <a:ln w="4">
                <a:solidFill>
                  <a:srgbClr val="000000"/>
                </a:solidFill>
                <a:round/>
                <a:headEnd/>
                <a:tailEnd/>
              </a:ln>
            </p:spPr>
            <p:txBody>
              <a:bodyPr/>
              <a:lstStyle/>
              <a:p>
                <a:endParaRPr lang="fa-IR"/>
              </a:p>
            </p:txBody>
          </p:sp>
          <p:sp>
            <p:nvSpPr>
              <p:cNvPr id="540" name="Line 411"/>
              <p:cNvSpPr>
                <a:spLocks noChangeShapeType="1"/>
              </p:cNvSpPr>
              <p:nvPr/>
            </p:nvSpPr>
            <p:spPr bwMode="auto">
              <a:xfrm flipH="1">
                <a:off x="2144" y="2844"/>
                <a:ext cx="8" cy="1"/>
              </a:xfrm>
              <a:prstGeom prst="line">
                <a:avLst/>
              </a:prstGeom>
              <a:noFill/>
              <a:ln w="4">
                <a:solidFill>
                  <a:srgbClr val="000000"/>
                </a:solidFill>
                <a:round/>
                <a:headEnd/>
                <a:tailEnd/>
              </a:ln>
            </p:spPr>
            <p:txBody>
              <a:bodyPr/>
              <a:lstStyle/>
              <a:p>
                <a:endParaRPr lang="fa-IR"/>
              </a:p>
            </p:txBody>
          </p:sp>
          <p:sp>
            <p:nvSpPr>
              <p:cNvPr id="541" name="Line 412"/>
              <p:cNvSpPr>
                <a:spLocks noChangeShapeType="1"/>
              </p:cNvSpPr>
              <p:nvPr/>
            </p:nvSpPr>
            <p:spPr bwMode="auto">
              <a:xfrm>
                <a:off x="2136" y="2844"/>
                <a:ext cx="1" cy="1"/>
              </a:xfrm>
              <a:prstGeom prst="line">
                <a:avLst/>
              </a:prstGeom>
              <a:noFill/>
              <a:ln w="4">
                <a:solidFill>
                  <a:srgbClr val="000000"/>
                </a:solidFill>
                <a:round/>
                <a:headEnd/>
                <a:tailEnd/>
              </a:ln>
            </p:spPr>
            <p:txBody>
              <a:bodyPr/>
              <a:lstStyle/>
              <a:p>
                <a:endParaRPr lang="fa-IR"/>
              </a:p>
            </p:txBody>
          </p:sp>
          <p:sp>
            <p:nvSpPr>
              <p:cNvPr id="542" name="Line 413"/>
              <p:cNvSpPr>
                <a:spLocks noChangeShapeType="1"/>
              </p:cNvSpPr>
              <p:nvPr/>
            </p:nvSpPr>
            <p:spPr bwMode="auto">
              <a:xfrm flipH="1">
                <a:off x="2120" y="2844"/>
                <a:ext cx="8" cy="1"/>
              </a:xfrm>
              <a:prstGeom prst="line">
                <a:avLst/>
              </a:prstGeom>
              <a:noFill/>
              <a:ln w="4">
                <a:solidFill>
                  <a:srgbClr val="000000"/>
                </a:solidFill>
                <a:round/>
                <a:headEnd/>
                <a:tailEnd/>
              </a:ln>
            </p:spPr>
            <p:txBody>
              <a:bodyPr/>
              <a:lstStyle/>
              <a:p>
                <a:endParaRPr lang="fa-IR"/>
              </a:p>
            </p:txBody>
          </p:sp>
          <p:sp>
            <p:nvSpPr>
              <p:cNvPr id="543" name="Line 414"/>
              <p:cNvSpPr>
                <a:spLocks noChangeShapeType="1"/>
              </p:cNvSpPr>
              <p:nvPr/>
            </p:nvSpPr>
            <p:spPr bwMode="auto">
              <a:xfrm flipH="1">
                <a:off x="2112" y="2844"/>
                <a:ext cx="8" cy="1"/>
              </a:xfrm>
              <a:prstGeom prst="line">
                <a:avLst/>
              </a:prstGeom>
              <a:noFill/>
              <a:ln w="4">
                <a:solidFill>
                  <a:srgbClr val="000000"/>
                </a:solidFill>
                <a:round/>
                <a:headEnd/>
                <a:tailEnd/>
              </a:ln>
            </p:spPr>
            <p:txBody>
              <a:bodyPr/>
              <a:lstStyle/>
              <a:p>
                <a:endParaRPr lang="fa-IR"/>
              </a:p>
            </p:txBody>
          </p:sp>
          <p:sp>
            <p:nvSpPr>
              <p:cNvPr id="544" name="Line 415"/>
              <p:cNvSpPr>
                <a:spLocks noChangeShapeType="1"/>
              </p:cNvSpPr>
              <p:nvPr/>
            </p:nvSpPr>
            <p:spPr bwMode="auto">
              <a:xfrm>
                <a:off x="2104" y="2844"/>
                <a:ext cx="1" cy="1"/>
              </a:xfrm>
              <a:prstGeom prst="line">
                <a:avLst/>
              </a:prstGeom>
              <a:noFill/>
              <a:ln w="4">
                <a:solidFill>
                  <a:srgbClr val="000000"/>
                </a:solidFill>
                <a:round/>
                <a:headEnd/>
                <a:tailEnd/>
              </a:ln>
            </p:spPr>
            <p:txBody>
              <a:bodyPr/>
              <a:lstStyle/>
              <a:p>
                <a:endParaRPr lang="fa-IR"/>
              </a:p>
            </p:txBody>
          </p:sp>
          <p:sp>
            <p:nvSpPr>
              <p:cNvPr id="545" name="Line 416"/>
              <p:cNvSpPr>
                <a:spLocks noChangeShapeType="1"/>
              </p:cNvSpPr>
              <p:nvPr/>
            </p:nvSpPr>
            <p:spPr bwMode="auto">
              <a:xfrm flipH="1">
                <a:off x="2088" y="2844"/>
                <a:ext cx="8" cy="1"/>
              </a:xfrm>
              <a:prstGeom prst="line">
                <a:avLst/>
              </a:prstGeom>
              <a:noFill/>
              <a:ln w="4">
                <a:solidFill>
                  <a:srgbClr val="000000"/>
                </a:solidFill>
                <a:round/>
                <a:headEnd/>
                <a:tailEnd/>
              </a:ln>
            </p:spPr>
            <p:txBody>
              <a:bodyPr/>
              <a:lstStyle/>
              <a:p>
                <a:endParaRPr lang="fa-IR"/>
              </a:p>
            </p:txBody>
          </p:sp>
          <p:sp>
            <p:nvSpPr>
              <p:cNvPr id="546" name="Line 417"/>
              <p:cNvSpPr>
                <a:spLocks noChangeShapeType="1"/>
              </p:cNvSpPr>
              <p:nvPr/>
            </p:nvSpPr>
            <p:spPr bwMode="auto">
              <a:xfrm flipH="1">
                <a:off x="2080" y="2844"/>
                <a:ext cx="8" cy="1"/>
              </a:xfrm>
              <a:prstGeom prst="line">
                <a:avLst/>
              </a:prstGeom>
              <a:noFill/>
              <a:ln w="4">
                <a:solidFill>
                  <a:srgbClr val="000000"/>
                </a:solidFill>
                <a:round/>
                <a:headEnd/>
                <a:tailEnd/>
              </a:ln>
            </p:spPr>
            <p:txBody>
              <a:bodyPr/>
              <a:lstStyle/>
              <a:p>
                <a:endParaRPr lang="fa-IR"/>
              </a:p>
            </p:txBody>
          </p:sp>
          <p:sp>
            <p:nvSpPr>
              <p:cNvPr id="547" name="Line 418"/>
              <p:cNvSpPr>
                <a:spLocks noChangeShapeType="1"/>
              </p:cNvSpPr>
              <p:nvPr/>
            </p:nvSpPr>
            <p:spPr bwMode="auto">
              <a:xfrm>
                <a:off x="2072" y="2844"/>
                <a:ext cx="1" cy="1"/>
              </a:xfrm>
              <a:prstGeom prst="line">
                <a:avLst/>
              </a:prstGeom>
              <a:noFill/>
              <a:ln w="4">
                <a:solidFill>
                  <a:srgbClr val="000000"/>
                </a:solidFill>
                <a:round/>
                <a:headEnd/>
                <a:tailEnd/>
              </a:ln>
            </p:spPr>
            <p:txBody>
              <a:bodyPr/>
              <a:lstStyle/>
              <a:p>
                <a:endParaRPr lang="fa-IR"/>
              </a:p>
            </p:txBody>
          </p:sp>
          <p:sp>
            <p:nvSpPr>
              <p:cNvPr id="548" name="Line 419"/>
              <p:cNvSpPr>
                <a:spLocks noChangeShapeType="1"/>
              </p:cNvSpPr>
              <p:nvPr/>
            </p:nvSpPr>
            <p:spPr bwMode="auto">
              <a:xfrm flipH="1">
                <a:off x="2056" y="2844"/>
                <a:ext cx="8" cy="1"/>
              </a:xfrm>
              <a:prstGeom prst="line">
                <a:avLst/>
              </a:prstGeom>
              <a:noFill/>
              <a:ln w="4">
                <a:solidFill>
                  <a:srgbClr val="000000"/>
                </a:solidFill>
                <a:round/>
                <a:headEnd/>
                <a:tailEnd/>
              </a:ln>
            </p:spPr>
            <p:txBody>
              <a:bodyPr/>
              <a:lstStyle/>
              <a:p>
                <a:endParaRPr lang="fa-IR"/>
              </a:p>
            </p:txBody>
          </p:sp>
          <p:sp>
            <p:nvSpPr>
              <p:cNvPr id="549" name="Line 420"/>
              <p:cNvSpPr>
                <a:spLocks noChangeShapeType="1"/>
              </p:cNvSpPr>
              <p:nvPr/>
            </p:nvSpPr>
            <p:spPr bwMode="auto">
              <a:xfrm flipH="1">
                <a:off x="2048" y="2844"/>
                <a:ext cx="8" cy="1"/>
              </a:xfrm>
              <a:prstGeom prst="line">
                <a:avLst/>
              </a:prstGeom>
              <a:noFill/>
              <a:ln w="4">
                <a:solidFill>
                  <a:srgbClr val="000000"/>
                </a:solidFill>
                <a:round/>
                <a:headEnd/>
                <a:tailEnd/>
              </a:ln>
            </p:spPr>
            <p:txBody>
              <a:bodyPr/>
              <a:lstStyle/>
              <a:p>
                <a:endParaRPr lang="fa-IR"/>
              </a:p>
            </p:txBody>
          </p:sp>
          <p:sp>
            <p:nvSpPr>
              <p:cNvPr id="550" name="Line 421"/>
              <p:cNvSpPr>
                <a:spLocks noChangeShapeType="1"/>
              </p:cNvSpPr>
              <p:nvPr/>
            </p:nvSpPr>
            <p:spPr bwMode="auto">
              <a:xfrm>
                <a:off x="2040" y="2844"/>
                <a:ext cx="1" cy="1"/>
              </a:xfrm>
              <a:prstGeom prst="line">
                <a:avLst/>
              </a:prstGeom>
              <a:noFill/>
              <a:ln w="4">
                <a:solidFill>
                  <a:srgbClr val="000000"/>
                </a:solidFill>
                <a:round/>
                <a:headEnd/>
                <a:tailEnd/>
              </a:ln>
            </p:spPr>
            <p:txBody>
              <a:bodyPr/>
              <a:lstStyle/>
              <a:p>
                <a:endParaRPr lang="fa-IR"/>
              </a:p>
            </p:txBody>
          </p:sp>
          <p:sp>
            <p:nvSpPr>
              <p:cNvPr id="551" name="Line 422"/>
              <p:cNvSpPr>
                <a:spLocks noChangeShapeType="1"/>
              </p:cNvSpPr>
              <p:nvPr/>
            </p:nvSpPr>
            <p:spPr bwMode="auto">
              <a:xfrm flipH="1">
                <a:off x="2024" y="2844"/>
                <a:ext cx="8" cy="1"/>
              </a:xfrm>
              <a:prstGeom prst="line">
                <a:avLst/>
              </a:prstGeom>
              <a:noFill/>
              <a:ln w="4">
                <a:solidFill>
                  <a:srgbClr val="000000"/>
                </a:solidFill>
                <a:round/>
                <a:headEnd/>
                <a:tailEnd/>
              </a:ln>
            </p:spPr>
            <p:txBody>
              <a:bodyPr/>
              <a:lstStyle/>
              <a:p>
                <a:endParaRPr lang="fa-IR"/>
              </a:p>
            </p:txBody>
          </p:sp>
          <p:sp>
            <p:nvSpPr>
              <p:cNvPr id="552" name="Line 423"/>
              <p:cNvSpPr>
                <a:spLocks noChangeShapeType="1"/>
              </p:cNvSpPr>
              <p:nvPr/>
            </p:nvSpPr>
            <p:spPr bwMode="auto">
              <a:xfrm flipH="1">
                <a:off x="2016" y="2844"/>
                <a:ext cx="8" cy="1"/>
              </a:xfrm>
              <a:prstGeom prst="line">
                <a:avLst/>
              </a:prstGeom>
              <a:noFill/>
              <a:ln w="4">
                <a:solidFill>
                  <a:srgbClr val="000000"/>
                </a:solidFill>
                <a:round/>
                <a:headEnd/>
                <a:tailEnd/>
              </a:ln>
            </p:spPr>
            <p:txBody>
              <a:bodyPr/>
              <a:lstStyle/>
              <a:p>
                <a:endParaRPr lang="fa-IR"/>
              </a:p>
            </p:txBody>
          </p:sp>
          <p:sp>
            <p:nvSpPr>
              <p:cNvPr id="553" name="Line 424"/>
              <p:cNvSpPr>
                <a:spLocks noChangeShapeType="1"/>
              </p:cNvSpPr>
              <p:nvPr/>
            </p:nvSpPr>
            <p:spPr bwMode="auto">
              <a:xfrm>
                <a:off x="2008" y="2844"/>
                <a:ext cx="1" cy="1"/>
              </a:xfrm>
              <a:prstGeom prst="line">
                <a:avLst/>
              </a:prstGeom>
              <a:noFill/>
              <a:ln w="4">
                <a:solidFill>
                  <a:srgbClr val="000000"/>
                </a:solidFill>
                <a:round/>
                <a:headEnd/>
                <a:tailEnd/>
              </a:ln>
            </p:spPr>
            <p:txBody>
              <a:bodyPr/>
              <a:lstStyle/>
              <a:p>
                <a:endParaRPr lang="fa-IR"/>
              </a:p>
            </p:txBody>
          </p:sp>
          <p:sp>
            <p:nvSpPr>
              <p:cNvPr id="554" name="Line 425"/>
              <p:cNvSpPr>
                <a:spLocks noChangeShapeType="1"/>
              </p:cNvSpPr>
              <p:nvPr/>
            </p:nvSpPr>
            <p:spPr bwMode="auto">
              <a:xfrm flipH="1">
                <a:off x="1992" y="2844"/>
                <a:ext cx="8" cy="1"/>
              </a:xfrm>
              <a:prstGeom prst="line">
                <a:avLst/>
              </a:prstGeom>
              <a:noFill/>
              <a:ln w="4">
                <a:solidFill>
                  <a:srgbClr val="000000"/>
                </a:solidFill>
                <a:round/>
                <a:headEnd/>
                <a:tailEnd/>
              </a:ln>
            </p:spPr>
            <p:txBody>
              <a:bodyPr/>
              <a:lstStyle/>
              <a:p>
                <a:endParaRPr lang="fa-IR"/>
              </a:p>
            </p:txBody>
          </p:sp>
          <p:sp>
            <p:nvSpPr>
              <p:cNvPr id="555" name="Line 426"/>
              <p:cNvSpPr>
                <a:spLocks noChangeShapeType="1"/>
              </p:cNvSpPr>
              <p:nvPr/>
            </p:nvSpPr>
            <p:spPr bwMode="auto">
              <a:xfrm flipH="1">
                <a:off x="1984" y="2844"/>
                <a:ext cx="8" cy="1"/>
              </a:xfrm>
              <a:prstGeom prst="line">
                <a:avLst/>
              </a:prstGeom>
              <a:noFill/>
              <a:ln w="4">
                <a:solidFill>
                  <a:srgbClr val="000000"/>
                </a:solidFill>
                <a:round/>
                <a:headEnd/>
                <a:tailEnd/>
              </a:ln>
            </p:spPr>
            <p:txBody>
              <a:bodyPr/>
              <a:lstStyle/>
              <a:p>
                <a:endParaRPr lang="fa-IR"/>
              </a:p>
            </p:txBody>
          </p:sp>
          <p:sp>
            <p:nvSpPr>
              <p:cNvPr id="556" name="Line 427"/>
              <p:cNvSpPr>
                <a:spLocks noChangeShapeType="1"/>
              </p:cNvSpPr>
              <p:nvPr/>
            </p:nvSpPr>
            <p:spPr bwMode="auto">
              <a:xfrm>
                <a:off x="1976" y="2844"/>
                <a:ext cx="1" cy="1"/>
              </a:xfrm>
              <a:prstGeom prst="line">
                <a:avLst/>
              </a:prstGeom>
              <a:noFill/>
              <a:ln w="4">
                <a:solidFill>
                  <a:srgbClr val="000000"/>
                </a:solidFill>
                <a:round/>
                <a:headEnd/>
                <a:tailEnd/>
              </a:ln>
            </p:spPr>
            <p:txBody>
              <a:bodyPr/>
              <a:lstStyle/>
              <a:p>
                <a:endParaRPr lang="fa-IR"/>
              </a:p>
            </p:txBody>
          </p:sp>
          <p:sp>
            <p:nvSpPr>
              <p:cNvPr id="557" name="Line 428"/>
              <p:cNvSpPr>
                <a:spLocks noChangeShapeType="1"/>
              </p:cNvSpPr>
              <p:nvPr/>
            </p:nvSpPr>
            <p:spPr bwMode="auto">
              <a:xfrm flipH="1">
                <a:off x="1960" y="2844"/>
                <a:ext cx="8" cy="1"/>
              </a:xfrm>
              <a:prstGeom prst="line">
                <a:avLst/>
              </a:prstGeom>
              <a:noFill/>
              <a:ln w="4">
                <a:solidFill>
                  <a:srgbClr val="000000"/>
                </a:solidFill>
                <a:round/>
                <a:headEnd/>
                <a:tailEnd/>
              </a:ln>
            </p:spPr>
            <p:txBody>
              <a:bodyPr/>
              <a:lstStyle/>
              <a:p>
                <a:endParaRPr lang="fa-IR"/>
              </a:p>
            </p:txBody>
          </p:sp>
          <p:sp>
            <p:nvSpPr>
              <p:cNvPr id="558" name="Line 429"/>
              <p:cNvSpPr>
                <a:spLocks noChangeShapeType="1"/>
              </p:cNvSpPr>
              <p:nvPr/>
            </p:nvSpPr>
            <p:spPr bwMode="auto">
              <a:xfrm flipH="1">
                <a:off x="1952" y="2844"/>
                <a:ext cx="8" cy="1"/>
              </a:xfrm>
              <a:prstGeom prst="line">
                <a:avLst/>
              </a:prstGeom>
              <a:noFill/>
              <a:ln w="4">
                <a:solidFill>
                  <a:srgbClr val="000000"/>
                </a:solidFill>
                <a:round/>
                <a:headEnd/>
                <a:tailEnd/>
              </a:ln>
            </p:spPr>
            <p:txBody>
              <a:bodyPr/>
              <a:lstStyle/>
              <a:p>
                <a:endParaRPr lang="fa-IR"/>
              </a:p>
            </p:txBody>
          </p:sp>
          <p:sp>
            <p:nvSpPr>
              <p:cNvPr id="559" name="Line 430"/>
              <p:cNvSpPr>
                <a:spLocks noChangeShapeType="1"/>
              </p:cNvSpPr>
              <p:nvPr/>
            </p:nvSpPr>
            <p:spPr bwMode="auto">
              <a:xfrm>
                <a:off x="1944" y="2844"/>
                <a:ext cx="1" cy="1"/>
              </a:xfrm>
              <a:prstGeom prst="line">
                <a:avLst/>
              </a:prstGeom>
              <a:noFill/>
              <a:ln w="4">
                <a:solidFill>
                  <a:srgbClr val="000000"/>
                </a:solidFill>
                <a:round/>
                <a:headEnd/>
                <a:tailEnd/>
              </a:ln>
            </p:spPr>
            <p:txBody>
              <a:bodyPr/>
              <a:lstStyle/>
              <a:p>
                <a:endParaRPr lang="fa-IR"/>
              </a:p>
            </p:txBody>
          </p:sp>
          <p:sp>
            <p:nvSpPr>
              <p:cNvPr id="560" name="Line 431"/>
              <p:cNvSpPr>
                <a:spLocks noChangeShapeType="1"/>
              </p:cNvSpPr>
              <p:nvPr/>
            </p:nvSpPr>
            <p:spPr bwMode="auto">
              <a:xfrm flipH="1">
                <a:off x="1928" y="2844"/>
                <a:ext cx="8" cy="1"/>
              </a:xfrm>
              <a:prstGeom prst="line">
                <a:avLst/>
              </a:prstGeom>
              <a:noFill/>
              <a:ln w="4">
                <a:solidFill>
                  <a:srgbClr val="000000"/>
                </a:solidFill>
                <a:round/>
                <a:headEnd/>
                <a:tailEnd/>
              </a:ln>
            </p:spPr>
            <p:txBody>
              <a:bodyPr/>
              <a:lstStyle/>
              <a:p>
                <a:endParaRPr lang="fa-IR"/>
              </a:p>
            </p:txBody>
          </p:sp>
          <p:sp>
            <p:nvSpPr>
              <p:cNvPr id="561" name="Line 432"/>
              <p:cNvSpPr>
                <a:spLocks noChangeShapeType="1"/>
              </p:cNvSpPr>
              <p:nvPr/>
            </p:nvSpPr>
            <p:spPr bwMode="auto">
              <a:xfrm flipH="1">
                <a:off x="1920" y="2844"/>
                <a:ext cx="8" cy="1"/>
              </a:xfrm>
              <a:prstGeom prst="line">
                <a:avLst/>
              </a:prstGeom>
              <a:noFill/>
              <a:ln w="4">
                <a:solidFill>
                  <a:srgbClr val="000000"/>
                </a:solidFill>
                <a:round/>
                <a:headEnd/>
                <a:tailEnd/>
              </a:ln>
            </p:spPr>
            <p:txBody>
              <a:bodyPr/>
              <a:lstStyle/>
              <a:p>
                <a:endParaRPr lang="fa-IR"/>
              </a:p>
            </p:txBody>
          </p:sp>
          <p:sp>
            <p:nvSpPr>
              <p:cNvPr id="562" name="Line 433"/>
              <p:cNvSpPr>
                <a:spLocks noChangeShapeType="1"/>
              </p:cNvSpPr>
              <p:nvPr/>
            </p:nvSpPr>
            <p:spPr bwMode="auto">
              <a:xfrm>
                <a:off x="1912" y="2844"/>
                <a:ext cx="1" cy="1"/>
              </a:xfrm>
              <a:prstGeom prst="line">
                <a:avLst/>
              </a:prstGeom>
              <a:noFill/>
              <a:ln w="4">
                <a:solidFill>
                  <a:srgbClr val="000000"/>
                </a:solidFill>
                <a:round/>
                <a:headEnd/>
                <a:tailEnd/>
              </a:ln>
            </p:spPr>
            <p:txBody>
              <a:bodyPr/>
              <a:lstStyle/>
              <a:p>
                <a:endParaRPr lang="fa-IR"/>
              </a:p>
            </p:txBody>
          </p:sp>
        </p:grpSp>
        <p:grpSp>
          <p:nvGrpSpPr>
            <p:cNvPr id="7" name="Group 635"/>
            <p:cNvGrpSpPr>
              <a:grpSpLocks/>
            </p:cNvGrpSpPr>
            <p:nvPr/>
          </p:nvGrpSpPr>
          <p:grpSpPr bwMode="auto">
            <a:xfrm>
              <a:off x="1512" y="1620"/>
              <a:ext cx="512" cy="1225"/>
              <a:chOff x="1512" y="1620"/>
              <a:chExt cx="512" cy="1225"/>
            </a:xfrm>
          </p:grpSpPr>
          <p:sp>
            <p:nvSpPr>
              <p:cNvPr id="163" name="Line 435"/>
              <p:cNvSpPr>
                <a:spLocks noChangeShapeType="1"/>
              </p:cNvSpPr>
              <p:nvPr/>
            </p:nvSpPr>
            <p:spPr bwMode="auto">
              <a:xfrm flipH="1">
                <a:off x="1896" y="2844"/>
                <a:ext cx="8" cy="1"/>
              </a:xfrm>
              <a:prstGeom prst="line">
                <a:avLst/>
              </a:prstGeom>
              <a:noFill/>
              <a:ln w="4">
                <a:solidFill>
                  <a:srgbClr val="000000"/>
                </a:solidFill>
                <a:round/>
                <a:headEnd/>
                <a:tailEnd/>
              </a:ln>
            </p:spPr>
            <p:txBody>
              <a:bodyPr/>
              <a:lstStyle/>
              <a:p>
                <a:endParaRPr lang="fa-IR"/>
              </a:p>
            </p:txBody>
          </p:sp>
          <p:sp>
            <p:nvSpPr>
              <p:cNvPr id="164" name="Line 436"/>
              <p:cNvSpPr>
                <a:spLocks noChangeShapeType="1"/>
              </p:cNvSpPr>
              <p:nvPr/>
            </p:nvSpPr>
            <p:spPr bwMode="auto">
              <a:xfrm flipH="1">
                <a:off x="1888" y="2844"/>
                <a:ext cx="8" cy="1"/>
              </a:xfrm>
              <a:prstGeom prst="line">
                <a:avLst/>
              </a:prstGeom>
              <a:noFill/>
              <a:ln w="4">
                <a:solidFill>
                  <a:srgbClr val="000000"/>
                </a:solidFill>
                <a:round/>
                <a:headEnd/>
                <a:tailEnd/>
              </a:ln>
            </p:spPr>
            <p:txBody>
              <a:bodyPr/>
              <a:lstStyle/>
              <a:p>
                <a:endParaRPr lang="fa-IR"/>
              </a:p>
            </p:txBody>
          </p:sp>
          <p:sp>
            <p:nvSpPr>
              <p:cNvPr id="165" name="Line 437"/>
              <p:cNvSpPr>
                <a:spLocks noChangeShapeType="1"/>
              </p:cNvSpPr>
              <p:nvPr/>
            </p:nvSpPr>
            <p:spPr bwMode="auto">
              <a:xfrm>
                <a:off x="1880" y="2844"/>
                <a:ext cx="1" cy="1"/>
              </a:xfrm>
              <a:prstGeom prst="line">
                <a:avLst/>
              </a:prstGeom>
              <a:noFill/>
              <a:ln w="4">
                <a:solidFill>
                  <a:srgbClr val="000000"/>
                </a:solidFill>
                <a:round/>
                <a:headEnd/>
                <a:tailEnd/>
              </a:ln>
            </p:spPr>
            <p:txBody>
              <a:bodyPr/>
              <a:lstStyle/>
              <a:p>
                <a:endParaRPr lang="fa-IR"/>
              </a:p>
            </p:txBody>
          </p:sp>
          <p:sp>
            <p:nvSpPr>
              <p:cNvPr id="166" name="Line 438"/>
              <p:cNvSpPr>
                <a:spLocks noChangeShapeType="1"/>
              </p:cNvSpPr>
              <p:nvPr/>
            </p:nvSpPr>
            <p:spPr bwMode="auto">
              <a:xfrm flipH="1">
                <a:off x="1864" y="2844"/>
                <a:ext cx="8" cy="1"/>
              </a:xfrm>
              <a:prstGeom prst="line">
                <a:avLst/>
              </a:prstGeom>
              <a:noFill/>
              <a:ln w="4">
                <a:solidFill>
                  <a:srgbClr val="000000"/>
                </a:solidFill>
                <a:round/>
                <a:headEnd/>
                <a:tailEnd/>
              </a:ln>
            </p:spPr>
            <p:txBody>
              <a:bodyPr/>
              <a:lstStyle/>
              <a:p>
                <a:endParaRPr lang="fa-IR"/>
              </a:p>
            </p:txBody>
          </p:sp>
          <p:sp>
            <p:nvSpPr>
              <p:cNvPr id="167" name="Line 439"/>
              <p:cNvSpPr>
                <a:spLocks noChangeShapeType="1"/>
              </p:cNvSpPr>
              <p:nvPr/>
            </p:nvSpPr>
            <p:spPr bwMode="auto">
              <a:xfrm flipH="1">
                <a:off x="1856" y="2844"/>
                <a:ext cx="8" cy="1"/>
              </a:xfrm>
              <a:prstGeom prst="line">
                <a:avLst/>
              </a:prstGeom>
              <a:noFill/>
              <a:ln w="4">
                <a:solidFill>
                  <a:srgbClr val="000000"/>
                </a:solidFill>
                <a:round/>
                <a:headEnd/>
                <a:tailEnd/>
              </a:ln>
            </p:spPr>
            <p:txBody>
              <a:bodyPr/>
              <a:lstStyle/>
              <a:p>
                <a:endParaRPr lang="fa-IR"/>
              </a:p>
            </p:txBody>
          </p:sp>
          <p:sp>
            <p:nvSpPr>
              <p:cNvPr id="168" name="Line 440"/>
              <p:cNvSpPr>
                <a:spLocks noChangeShapeType="1"/>
              </p:cNvSpPr>
              <p:nvPr/>
            </p:nvSpPr>
            <p:spPr bwMode="auto">
              <a:xfrm>
                <a:off x="1848" y="2844"/>
                <a:ext cx="1" cy="1"/>
              </a:xfrm>
              <a:prstGeom prst="line">
                <a:avLst/>
              </a:prstGeom>
              <a:noFill/>
              <a:ln w="4">
                <a:solidFill>
                  <a:srgbClr val="000000"/>
                </a:solidFill>
                <a:round/>
                <a:headEnd/>
                <a:tailEnd/>
              </a:ln>
            </p:spPr>
            <p:txBody>
              <a:bodyPr/>
              <a:lstStyle/>
              <a:p>
                <a:endParaRPr lang="fa-IR"/>
              </a:p>
            </p:txBody>
          </p:sp>
          <p:sp>
            <p:nvSpPr>
              <p:cNvPr id="169" name="Line 441"/>
              <p:cNvSpPr>
                <a:spLocks noChangeShapeType="1"/>
              </p:cNvSpPr>
              <p:nvPr/>
            </p:nvSpPr>
            <p:spPr bwMode="auto">
              <a:xfrm flipH="1">
                <a:off x="1832" y="2844"/>
                <a:ext cx="8" cy="1"/>
              </a:xfrm>
              <a:prstGeom prst="line">
                <a:avLst/>
              </a:prstGeom>
              <a:noFill/>
              <a:ln w="4">
                <a:solidFill>
                  <a:srgbClr val="000000"/>
                </a:solidFill>
                <a:round/>
                <a:headEnd/>
                <a:tailEnd/>
              </a:ln>
            </p:spPr>
            <p:txBody>
              <a:bodyPr/>
              <a:lstStyle/>
              <a:p>
                <a:endParaRPr lang="fa-IR"/>
              </a:p>
            </p:txBody>
          </p:sp>
          <p:sp>
            <p:nvSpPr>
              <p:cNvPr id="170" name="Line 442"/>
              <p:cNvSpPr>
                <a:spLocks noChangeShapeType="1"/>
              </p:cNvSpPr>
              <p:nvPr/>
            </p:nvSpPr>
            <p:spPr bwMode="auto">
              <a:xfrm flipH="1">
                <a:off x="1824" y="2844"/>
                <a:ext cx="8" cy="1"/>
              </a:xfrm>
              <a:prstGeom prst="line">
                <a:avLst/>
              </a:prstGeom>
              <a:noFill/>
              <a:ln w="4">
                <a:solidFill>
                  <a:srgbClr val="000000"/>
                </a:solidFill>
                <a:round/>
                <a:headEnd/>
                <a:tailEnd/>
              </a:ln>
            </p:spPr>
            <p:txBody>
              <a:bodyPr/>
              <a:lstStyle/>
              <a:p>
                <a:endParaRPr lang="fa-IR"/>
              </a:p>
            </p:txBody>
          </p:sp>
          <p:sp>
            <p:nvSpPr>
              <p:cNvPr id="171" name="Line 443"/>
              <p:cNvSpPr>
                <a:spLocks noChangeShapeType="1"/>
              </p:cNvSpPr>
              <p:nvPr/>
            </p:nvSpPr>
            <p:spPr bwMode="auto">
              <a:xfrm>
                <a:off x="1816" y="2844"/>
                <a:ext cx="1" cy="1"/>
              </a:xfrm>
              <a:prstGeom prst="line">
                <a:avLst/>
              </a:prstGeom>
              <a:noFill/>
              <a:ln w="4">
                <a:solidFill>
                  <a:srgbClr val="000000"/>
                </a:solidFill>
                <a:round/>
                <a:headEnd/>
                <a:tailEnd/>
              </a:ln>
            </p:spPr>
            <p:txBody>
              <a:bodyPr/>
              <a:lstStyle/>
              <a:p>
                <a:endParaRPr lang="fa-IR"/>
              </a:p>
            </p:txBody>
          </p:sp>
          <p:sp>
            <p:nvSpPr>
              <p:cNvPr id="172" name="Line 444"/>
              <p:cNvSpPr>
                <a:spLocks noChangeShapeType="1"/>
              </p:cNvSpPr>
              <p:nvPr/>
            </p:nvSpPr>
            <p:spPr bwMode="auto">
              <a:xfrm flipH="1">
                <a:off x="1800" y="2844"/>
                <a:ext cx="8" cy="1"/>
              </a:xfrm>
              <a:prstGeom prst="line">
                <a:avLst/>
              </a:prstGeom>
              <a:noFill/>
              <a:ln w="4">
                <a:solidFill>
                  <a:srgbClr val="000000"/>
                </a:solidFill>
                <a:round/>
                <a:headEnd/>
                <a:tailEnd/>
              </a:ln>
            </p:spPr>
            <p:txBody>
              <a:bodyPr/>
              <a:lstStyle/>
              <a:p>
                <a:endParaRPr lang="fa-IR"/>
              </a:p>
            </p:txBody>
          </p:sp>
          <p:sp>
            <p:nvSpPr>
              <p:cNvPr id="173" name="Line 445"/>
              <p:cNvSpPr>
                <a:spLocks noChangeShapeType="1"/>
              </p:cNvSpPr>
              <p:nvPr/>
            </p:nvSpPr>
            <p:spPr bwMode="auto">
              <a:xfrm flipH="1">
                <a:off x="1792" y="2844"/>
                <a:ext cx="8" cy="1"/>
              </a:xfrm>
              <a:prstGeom prst="line">
                <a:avLst/>
              </a:prstGeom>
              <a:noFill/>
              <a:ln w="4">
                <a:solidFill>
                  <a:srgbClr val="000000"/>
                </a:solidFill>
                <a:round/>
                <a:headEnd/>
                <a:tailEnd/>
              </a:ln>
            </p:spPr>
            <p:txBody>
              <a:bodyPr/>
              <a:lstStyle/>
              <a:p>
                <a:endParaRPr lang="fa-IR"/>
              </a:p>
            </p:txBody>
          </p:sp>
          <p:sp>
            <p:nvSpPr>
              <p:cNvPr id="174" name="Line 446"/>
              <p:cNvSpPr>
                <a:spLocks noChangeShapeType="1"/>
              </p:cNvSpPr>
              <p:nvPr/>
            </p:nvSpPr>
            <p:spPr bwMode="auto">
              <a:xfrm>
                <a:off x="1784" y="2844"/>
                <a:ext cx="1" cy="1"/>
              </a:xfrm>
              <a:prstGeom prst="line">
                <a:avLst/>
              </a:prstGeom>
              <a:noFill/>
              <a:ln w="4">
                <a:solidFill>
                  <a:srgbClr val="000000"/>
                </a:solidFill>
                <a:round/>
                <a:headEnd/>
                <a:tailEnd/>
              </a:ln>
            </p:spPr>
            <p:txBody>
              <a:bodyPr/>
              <a:lstStyle/>
              <a:p>
                <a:endParaRPr lang="fa-IR"/>
              </a:p>
            </p:txBody>
          </p:sp>
          <p:sp>
            <p:nvSpPr>
              <p:cNvPr id="175" name="Line 447"/>
              <p:cNvSpPr>
                <a:spLocks noChangeShapeType="1"/>
              </p:cNvSpPr>
              <p:nvPr/>
            </p:nvSpPr>
            <p:spPr bwMode="auto">
              <a:xfrm flipH="1">
                <a:off x="1768" y="2844"/>
                <a:ext cx="8" cy="1"/>
              </a:xfrm>
              <a:prstGeom prst="line">
                <a:avLst/>
              </a:prstGeom>
              <a:noFill/>
              <a:ln w="4">
                <a:solidFill>
                  <a:srgbClr val="000000"/>
                </a:solidFill>
                <a:round/>
                <a:headEnd/>
                <a:tailEnd/>
              </a:ln>
            </p:spPr>
            <p:txBody>
              <a:bodyPr/>
              <a:lstStyle/>
              <a:p>
                <a:endParaRPr lang="fa-IR"/>
              </a:p>
            </p:txBody>
          </p:sp>
          <p:sp>
            <p:nvSpPr>
              <p:cNvPr id="176" name="Line 448"/>
              <p:cNvSpPr>
                <a:spLocks noChangeShapeType="1"/>
              </p:cNvSpPr>
              <p:nvPr/>
            </p:nvSpPr>
            <p:spPr bwMode="auto">
              <a:xfrm flipH="1">
                <a:off x="1760" y="2844"/>
                <a:ext cx="8" cy="1"/>
              </a:xfrm>
              <a:prstGeom prst="line">
                <a:avLst/>
              </a:prstGeom>
              <a:noFill/>
              <a:ln w="4">
                <a:solidFill>
                  <a:srgbClr val="000000"/>
                </a:solidFill>
                <a:round/>
                <a:headEnd/>
                <a:tailEnd/>
              </a:ln>
            </p:spPr>
            <p:txBody>
              <a:bodyPr/>
              <a:lstStyle/>
              <a:p>
                <a:endParaRPr lang="fa-IR"/>
              </a:p>
            </p:txBody>
          </p:sp>
          <p:sp>
            <p:nvSpPr>
              <p:cNvPr id="177" name="Line 449"/>
              <p:cNvSpPr>
                <a:spLocks noChangeShapeType="1"/>
              </p:cNvSpPr>
              <p:nvPr/>
            </p:nvSpPr>
            <p:spPr bwMode="auto">
              <a:xfrm>
                <a:off x="1752" y="2844"/>
                <a:ext cx="1" cy="1"/>
              </a:xfrm>
              <a:prstGeom prst="line">
                <a:avLst/>
              </a:prstGeom>
              <a:noFill/>
              <a:ln w="4">
                <a:solidFill>
                  <a:srgbClr val="000000"/>
                </a:solidFill>
                <a:round/>
                <a:headEnd/>
                <a:tailEnd/>
              </a:ln>
            </p:spPr>
            <p:txBody>
              <a:bodyPr/>
              <a:lstStyle/>
              <a:p>
                <a:endParaRPr lang="fa-IR"/>
              </a:p>
            </p:txBody>
          </p:sp>
          <p:sp>
            <p:nvSpPr>
              <p:cNvPr id="178" name="Line 450"/>
              <p:cNvSpPr>
                <a:spLocks noChangeShapeType="1"/>
              </p:cNvSpPr>
              <p:nvPr/>
            </p:nvSpPr>
            <p:spPr bwMode="auto">
              <a:xfrm flipH="1">
                <a:off x="1736" y="2844"/>
                <a:ext cx="8" cy="1"/>
              </a:xfrm>
              <a:prstGeom prst="line">
                <a:avLst/>
              </a:prstGeom>
              <a:noFill/>
              <a:ln w="4">
                <a:solidFill>
                  <a:srgbClr val="000000"/>
                </a:solidFill>
                <a:round/>
                <a:headEnd/>
                <a:tailEnd/>
              </a:ln>
            </p:spPr>
            <p:txBody>
              <a:bodyPr/>
              <a:lstStyle/>
              <a:p>
                <a:endParaRPr lang="fa-IR"/>
              </a:p>
            </p:txBody>
          </p:sp>
          <p:sp>
            <p:nvSpPr>
              <p:cNvPr id="179" name="Line 451"/>
              <p:cNvSpPr>
                <a:spLocks noChangeShapeType="1"/>
              </p:cNvSpPr>
              <p:nvPr/>
            </p:nvSpPr>
            <p:spPr bwMode="auto">
              <a:xfrm flipH="1">
                <a:off x="1728" y="2844"/>
                <a:ext cx="8" cy="1"/>
              </a:xfrm>
              <a:prstGeom prst="line">
                <a:avLst/>
              </a:prstGeom>
              <a:noFill/>
              <a:ln w="4">
                <a:solidFill>
                  <a:srgbClr val="000000"/>
                </a:solidFill>
                <a:round/>
                <a:headEnd/>
                <a:tailEnd/>
              </a:ln>
            </p:spPr>
            <p:txBody>
              <a:bodyPr/>
              <a:lstStyle/>
              <a:p>
                <a:endParaRPr lang="fa-IR"/>
              </a:p>
            </p:txBody>
          </p:sp>
          <p:sp>
            <p:nvSpPr>
              <p:cNvPr id="180" name="Line 452"/>
              <p:cNvSpPr>
                <a:spLocks noChangeShapeType="1"/>
              </p:cNvSpPr>
              <p:nvPr/>
            </p:nvSpPr>
            <p:spPr bwMode="auto">
              <a:xfrm>
                <a:off x="1720" y="2844"/>
                <a:ext cx="1" cy="1"/>
              </a:xfrm>
              <a:prstGeom prst="line">
                <a:avLst/>
              </a:prstGeom>
              <a:noFill/>
              <a:ln w="4">
                <a:solidFill>
                  <a:srgbClr val="000000"/>
                </a:solidFill>
                <a:round/>
                <a:headEnd/>
                <a:tailEnd/>
              </a:ln>
            </p:spPr>
            <p:txBody>
              <a:bodyPr/>
              <a:lstStyle/>
              <a:p>
                <a:endParaRPr lang="fa-IR"/>
              </a:p>
            </p:txBody>
          </p:sp>
          <p:sp>
            <p:nvSpPr>
              <p:cNvPr id="181" name="Line 453"/>
              <p:cNvSpPr>
                <a:spLocks noChangeShapeType="1"/>
              </p:cNvSpPr>
              <p:nvPr/>
            </p:nvSpPr>
            <p:spPr bwMode="auto">
              <a:xfrm flipH="1">
                <a:off x="1704" y="2844"/>
                <a:ext cx="8" cy="1"/>
              </a:xfrm>
              <a:prstGeom prst="line">
                <a:avLst/>
              </a:prstGeom>
              <a:noFill/>
              <a:ln w="4">
                <a:solidFill>
                  <a:srgbClr val="000000"/>
                </a:solidFill>
                <a:round/>
                <a:headEnd/>
                <a:tailEnd/>
              </a:ln>
            </p:spPr>
            <p:txBody>
              <a:bodyPr/>
              <a:lstStyle/>
              <a:p>
                <a:endParaRPr lang="fa-IR"/>
              </a:p>
            </p:txBody>
          </p:sp>
          <p:sp>
            <p:nvSpPr>
              <p:cNvPr id="182" name="Line 454"/>
              <p:cNvSpPr>
                <a:spLocks noChangeShapeType="1"/>
              </p:cNvSpPr>
              <p:nvPr/>
            </p:nvSpPr>
            <p:spPr bwMode="auto">
              <a:xfrm flipH="1">
                <a:off x="1696" y="2844"/>
                <a:ext cx="8" cy="1"/>
              </a:xfrm>
              <a:prstGeom prst="line">
                <a:avLst/>
              </a:prstGeom>
              <a:noFill/>
              <a:ln w="4">
                <a:solidFill>
                  <a:srgbClr val="000000"/>
                </a:solidFill>
                <a:round/>
                <a:headEnd/>
                <a:tailEnd/>
              </a:ln>
            </p:spPr>
            <p:txBody>
              <a:bodyPr/>
              <a:lstStyle/>
              <a:p>
                <a:endParaRPr lang="fa-IR"/>
              </a:p>
            </p:txBody>
          </p:sp>
          <p:sp>
            <p:nvSpPr>
              <p:cNvPr id="183" name="Line 455"/>
              <p:cNvSpPr>
                <a:spLocks noChangeShapeType="1"/>
              </p:cNvSpPr>
              <p:nvPr/>
            </p:nvSpPr>
            <p:spPr bwMode="auto">
              <a:xfrm>
                <a:off x="1688" y="2844"/>
                <a:ext cx="1" cy="1"/>
              </a:xfrm>
              <a:prstGeom prst="line">
                <a:avLst/>
              </a:prstGeom>
              <a:noFill/>
              <a:ln w="4">
                <a:solidFill>
                  <a:srgbClr val="000000"/>
                </a:solidFill>
                <a:round/>
                <a:headEnd/>
                <a:tailEnd/>
              </a:ln>
            </p:spPr>
            <p:txBody>
              <a:bodyPr/>
              <a:lstStyle/>
              <a:p>
                <a:endParaRPr lang="fa-IR"/>
              </a:p>
            </p:txBody>
          </p:sp>
          <p:sp>
            <p:nvSpPr>
              <p:cNvPr id="184" name="Line 456"/>
              <p:cNvSpPr>
                <a:spLocks noChangeShapeType="1"/>
              </p:cNvSpPr>
              <p:nvPr/>
            </p:nvSpPr>
            <p:spPr bwMode="auto">
              <a:xfrm flipH="1">
                <a:off x="1672" y="2844"/>
                <a:ext cx="8" cy="1"/>
              </a:xfrm>
              <a:prstGeom prst="line">
                <a:avLst/>
              </a:prstGeom>
              <a:noFill/>
              <a:ln w="4">
                <a:solidFill>
                  <a:srgbClr val="000000"/>
                </a:solidFill>
                <a:round/>
                <a:headEnd/>
                <a:tailEnd/>
              </a:ln>
            </p:spPr>
            <p:txBody>
              <a:bodyPr/>
              <a:lstStyle/>
              <a:p>
                <a:endParaRPr lang="fa-IR"/>
              </a:p>
            </p:txBody>
          </p:sp>
          <p:sp>
            <p:nvSpPr>
              <p:cNvPr id="185" name="Line 457"/>
              <p:cNvSpPr>
                <a:spLocks noChangeShapeType="1"/>
              </p:cNvSpPr>
              <p:nvPr/>
            </p:nvSpPr>
            <p:spPr bwMode="auto">
              <a:xfrm flipH="1">
                <a:off x="1664" y="2844"/>
                <a:ext cx="8" cy="1"/>
              </a:xfrm>
              <a:prstGeom prst="line">
                <a:avLst/>
              </a:prstGeom>
              <a:noFill/>
              <a:ln w="4">
                <a:solidFill>
                  <a:srgbClr val="000000"/>
                </a:solidFill>
                <a:round/>
                <a:headEnd/>
                <a:tailEnd/>
              </a:ln>
            </p:spPr>
            <p:txBody>
              <a:bodyPr/>
              <a:lstStyle/>
              <a:p>
                <a:endParaRPr lang="fa-IR"/>
              </a:p>
            </p:txBody>
          </p:sp>
          <p:sp>
            <p:nvSpPr>
              <p:cNvPr id="186" name="Line 458"/>
              <p:cNvSpPr>
                <a:spLocks noChangeShapeType="1"/>
              </p:cNvSpPr>
              <p:nvPr/>
            </p:nvSpPr>
            <p:spPr bwMode="auto">
              <a:xfrm>
                <a:off x="1656" y="2844"/>
                <a:ext cx="1" cy="1"/>
              </a:xfrm>
              <a:prstGeom prst="line">
                <a:avLst/>
              </a:prstGeom>
              <a:noFill/>
              <a:ln w="4">
                <a:solidFill>
                  <a:srgbClr val="000000"/>
                </a:solidFill>
                <a:round/>
                <a:headEnd/>
                <a:tailEnd/>
              </a:ln>
            </p:spPr>
            <p:txBody>
              <a:bodyPr/>
              <a:lstStyle/>
              <a:p>
                <a:endParaRPr lang="fa-IR"/>
              </a:p>
            </p:txBody>
          </p:sp>
          <p:sp>
            <p:nvSpPr>
              <p:cNvPr id="187" name="Line 459"/>
              <p:cNvSpPr>
                <a:spLocks noChangeShapeType="1"/>
              </p:cNvSpPr>
              <p:nvPr/>
            </p:nvSpPr>
            <p:spPr bwMode="auto">
              <a:xfrm flipH="1">
                <a:off x="1640" y="2844"/>
                <a:ext cx="8" cy="1"/>
              </a:xfrm>
              <a:prstGeom prst="line">
                <a:avLst/>
              </a:prstGeom>
              <a:noFill/>
              <a:ln w="4">
                <a:solidFill>
                  <a:srgbClr val="000000"/>
                </a:solidFill>
                <a:round/>
                <a:headEnd/>
                <a:tailEnd/>
              </a:ln>
            </p:spPr>
            <p:txBody>
              <a:bodyPr/>
              <a:lstStyle/>
              <a:p>
                <a:endParaRPr lang="fa-IR"/>
              </a:p>
            </p:txBody>
          </p:sp>
          <p:sp>
            <p:nvSpPr>
              <p:cNvPr id="188" name="Line 460"/>
              <p:cNvSpPr>
                <a:spLocks noChangeShapeType="1"/>
              </p:cNvSpPr>
              <p:nvPr/>
            </p:nvSpPr>
            <p:spPr bwMode="auto">
              <a:xfrm flipH="1">
                <a:off x="1632" y="2844"/>
                <a:ext cx="8" cy="1"/>
              </a:xfrm>
              <a:prstGeom prst="line">
                <a:avLst/>
              </a:prstGeom>
              <a:noFill/>
              <a:ln w="4">
                <a:solidFill>
                  <a:srgbClr val="000000"/>
                </a:solidFill>
                <a:round/>
                <a:headEnd/>
                <a:tailEnd/>
              </a:ln>
            </p:spPr>
            <p:txBody>
              <a:bodyPr/>
              <a:lstStyle/>
              <a:p>
                <a:endParaRPr lang="fa-IR"/>
              </a:p>
            </p:txBody>
          </p:sp>
          <p:sp>
            <p:nvSpPr>
              <p:cNvPr id="189" name="Line 461"/>
              <p:cNvSpPr>
                <a:spLocks noChangeShapeType="1"/>
              </p:cNvSpPr>
              <p:nvPr/>
            </p:nvSpPr>
            <p:spPr bwMode="auto">
              <a:xfrm>
                <a:off x="1624" y="2844"/>
                <a:ext cx="1" cy="1"/>
              </a:xfrm>
              <a:prstGeom prst="line">
                <a:avLst/>
              </a:prstGeom>
              <a:noFill/>
              <a:ln w="4">
                <a:solidFill>
                  <a:srgbClr val="000000"/>
                </a:solidFill>
                <a:round/>
                <a:headEnd/>
                <a:tailEnd/>
              </a:ln>
            </p:spPr>
            <p:txBody>
              <a:bodyPr/>
              <a:lstStyle/>
              <a:p>
                <a:endParaRPr lang="fa-IR"/>
              </a:p>
            </p:txBody>
          </p:sp>
          <p:sp>
            <p:nvSpPr>
              <p:cNvPr id="190" name="Line 462"/>
              <p:cNvSpPr>
                <a:spLocks noChangeShapeType="1"/>
              </p:cNvSpPr>
              <p:nvPr/>
            </p:nvSpPr>
            <p:spPr bwMode="auto">
              <a:xfrm flipH="1">
                <a:off x="1608" y="2844"/>
                <a:ext cx="8" cy="1"/>
              </a:xfrm>
              <a:prstGeom prst="line">
                <a:avLst/>
              </a:prstGeom>
              <a:noFill/>
              <a:ln w="4">
                <a:solidFill>
                  <a:srgbClr val="000000"/>
                </a:solidFill>
                <a:round/>
                <a:headEnd/>
                <a:tailEnd/>
              </a:ln>
            </p:spPr>
            <p:txBody>
              <a:bodyPr/>
              <a:lstStyle/>
              <a:p>
                <a:endParaRPr lang="fa-IR"/>
              </a:p>
            </p:txBody>
          </p:sp>
          <p:sp>
            <p:nvSpPr>
              <p:cNvPr id="191" name="Line 463"/>
              <p:cNvSpPr>
                <a:spLocks noChangeShapeType="1"/>
              </p:cNvSpPr>
              <p:nvPr/>
            </p:nvSpPr>
            <p:spPr bwMode="auto">
              <a:xfrm flipH="1">
                <a:off x="1600" y="2844"/>
                <a:ext cx="8" cy="1"/>
              </a:xfrm>
              <a:prstGeom prst="line">
                <a:avLst/>
              </a:prstGeom>
              <a:noFill/>
              <a:ln w="4">
                <a:solidFill>
                  <a:srgbClr val="000000"/>
                </a:solidFill>
                <a:round/>
                <a:headEnd/>
                <a:tailEnd/>
              </a:ln>
            </p:spPr>
            <p:txBody>
              <a:bodyPr/>
              <a:lstStyle/>
              <a:p>
                <a:endParaRPr lang="fa-IR"/>
              </a:p>
            </p:txBody>
          </p:sp>
          <p:sp>
            <p:nvSpPr>
              <p:cNvPr id="192" name="Line 464"/>
              <p:cNvSpPr>
                <a:spLocks noChangeShapeType="1"/>
              </p:cNvSpPr>
              <p:nvPr/>
            </p:nvSpPr>
            <p:spPr bwMode="auto">
              <a:xfrm>
                <a:off x="1592" y="2844"/>
                <a:ext cx="1" cy="1"/>
              </a:xfrm>
              <a:prstGeom prst="line">
                <a:avLst/>
              </a:prstGeom>
              <a:noFill/>
              <a:ln w="4">
                <a:solidFill>
                  <a:srgbClr val="000000"/>
                </a:solidFill>
                <a:round/>
                <a:headEnd/>
                <a:tailEnd/>
              </a:ln>
            </p:spPr>
            <p:txBody>
              <a:bodyPr/>
              <a:lstStyle/>
              <a:p>
                <a:endParaRPr lang="fa-IR"/>
              </a:p>
            </p:txBody>
          </p:sp>
          <p:sp>
            <p:nvSpPr>
              <p:cNvPr id="193" name="Line 465"/>
              <p:cNvSpPr>
                <a:spLocks noChangeShapeType="1"/>
              </p:cNvSpPr>
              <p:nvPr/>
            </p:nvSpPr>
            <p:spPr bwMode="auto">
              <a:xfrm flipH="1">
                <a:off x="1576" y="2844"/>
                <a:ext cx="8" cy="1"/>
              </a:xfrm>
              <a:prstGeom prst="line">
                <a:avLst/>
              </a:prstGeom>
              <a:noFill/>
              <a:ln w="4">
                <a:solidFill>
                  <a:srgbClr val="000000"/>
                </a:solidFill>
                <a:round/>
                <a:headEnd/>
                <a:tailEnd/>
              </a:ln>
            </p:spPr>
            <p:txBody>
              <a:bodyPr/>
              <a:lstStyle/>
              <a:p>
                <a:endParaRPr lang="fa-IR"/>
              </a:p>
            </p:txBody>
          </p:sp>
          <p:sp>
            <p:nvSpPr>
              <p:cNvPr id="194" name="Line 466"/>
              <p:cNvSpPr>
                <a:spLocks noChangeShapeType="1"/>
              </p:cNvSpPr>
              <p:nvPr/>
            </p:nvSpPr>
            <p:spPr bwMode="auto">
              <a:xfrm flipH="1">
                <a:off x="1568" y="2844"/>
                <a:ext cx="8" cy="1"/>
              </a:xfrm>
              <a:prstGeom prst="line">
                <a:avLst/>
              </a:prstGeom>
              <a:noFill/>
              <a:ln w="4">
                <a:solidFill>
                  <a:srgbClr val="000000"/>
                </a:solidFill>
                <a:round/>
                <a:headEnd/>
                <a:tailEnd/>
              </a:ln>
            </p:spPr>
            <p:txBody>
              <a:bodyPr/>
              <a:lstStyle/>
              <a:p>
                <a:endParaRPr lang="fa-IR"/>
              </a:p>
            </p:txBody>
          </p:sp>
          <p:sp>
            <p:nvSpPr>
              <p:cNvPr id="195" name="Line 467"/>
              <p:cNvSpPr>
                <a:spLocks noChangeShapeType="1"/>
              </p:cNvSpPr>
              <p:nvPr/>
            </p:nvSpPr>
            <p:spPr bwMode="auto">
              <a:xfrm>
                <a:off x="1560" y="2844"/>
                <a:ext cx="1" cy="1"/>
              </a:xfrm>
              <a:prstGeom prst="line">
                <a:avLst/>
              </a:prstGeom>
              <a:noFill/>
              <a:ln w="4">
                <a:solidFill>
                  <a:srgbClr val="000000"/>
                </a:solidFill>
                <a:round/>
                <a:headEnd/>
                <a:tailEnd/>
              </a:ln>
            </p:spPr>
            <p:txBody>
              <a:bodyPr/>
              <a:lstStyle/>
              <a:p>
                <a:endParaRPr lang="fa-IR"/>
              </a:p>
            </p:txBody>
          </p:sp>
          <p:sp>
            <p:nvSpPr>
              <p:cNvPr id="196" name="Line 468"/>
              <p:cNvSpPr>
                <a:spLocks noChangeShapeType="1"/>
              </p:cNvSpPr>
              <p:nvPr/>
            </p:nvSpPr>
            <p:spPr bwMode="auto">
              <a:xfrm flipH="1">
                <a:off x="1544" y="2844"/>
                <a:ext cx="8" cy="1"/>
              </a:xfrm>
              <a:prstGeom prst="line">
                <a:avLst/>
              </a:prstGeom>
              <a:noFill/>
              <a:ln w="4">
                <a:solidFill>
                  <a:srgbClr val="000000"/>
                </a:solidFill>
                <a:round/>
                <a:headEnd/>
                <a:tailEnd/>
              </a:ln>
            </p:spPr>
            <p:txBody>
              <a:bodyPr/>
              <a:lstStyle/>
              <a:p>
                <a:endParaRPr lang="fa-IR"/>
              </a:p>
            </p:txBody>
          </p:sp>
          <p:sp>
            <p:nvSpPr>
              <p:cNvPr id="197" name="Line 469"/>
              <p:cNvSpPr>
                <a:spLocks noChangeShapeType="1"/>
              </p:cNvSpPr>
              <p:nvPr/>
            </p:nvSpPr>
            <p:spPr bwMode="auto">
              <a:xfrm flipH="1">
                <a:off x="1536" y="2844"/>
                <a:ext cx="8" cy="1"/>
              </a:xfrm>
              <a:prstGeom prst="line">
                <a:avLst/>
              </a:prstGeom>
              <a:noFill/>
              <a:ln w="4">
                <a:solidFill>
                  <a:srgbClr val="000000"/>
                </a:solidFill>
                <a:round/>
                <a:headEnd/>
                <a:tailEnd/>
              </a:ln>
            </p:spPr>
            <p:txBody>
              <a:bodyPr/>
              <a:lstStyle/>
              <a:p>
                <a:endParaRPr lang="fa-IR"/>
              </a:p>
            </p:txBody>
          </p:sp>
          <p:sp>
            <p:nvSpPr>
              <p:cNvPr id="198" name="Line 470"/>
              <p:cNvSpPr>
                <a:spLocks noChangeShapeType="1"/>
              </p:cNvSpPr>
              <p:nvPr/>
            </p:nvSpPr>
            <p:spPr bwMode="auto">
              <a:xfrm>
                <a:off x="1528" y="2844"/>
                <a:ext cx="1" cy="1"/>
              </a:xfrm>
              <a:prstGeom prst="line">
                <a:avLst/>
              </a:prstGeom>
              <a:noFill/>
              <a:ln w="4">
                <a:solidFill>
                  <a:srgbClr val="000000"/>
                </a:solidFill>
                <a:round/>
                <a:headEnd/>
                <a:tailEnd/>
              </a:ln>
            </p:spPr>
            <p:txBody>
              <a:bodyPr/>
              <a:lstStyle/>
              <a:p>
                <a:endParaRPr lang="fa-IR"/>
              </a:p>
            </p:txBody>
          </p:sp>
          <p:sp>
            <p:nvSpPr>
              <p:cNvPr id="199" name="Freeform 471"/>
              <p:cNvSpPr>
                <a:spLocks/>
              </p:cNvSpPr>
              <p:nvPr/>
            </p:nvSpPr>
            <p:spPr bwMode="auto">
              <a:xfrm>
                <a:off x="1512" y="2844"/>
                <a:ext cx="8" cy="1"/>
              </a:xfrm>
              <a:custGeom>
                <a:avLst/>
                <a:gdLst>
                  <a:gd name="T0" fmla="*/ 8 w 8"/>
                  <a:gd name="T1" fmla="*/ 0 h 1"/>
                  <a:gd name="T2" fmla="*/ 0 w 8"/>
                  <a:gd name="T3" fmla="*/ 0 h 1"/>
                  <a:gd name="T4" fmla="*/ 0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8" y="0"/>
                    </a:moveTo>
                    <a:lnTo>
                      <a:pt x="0" y="0"/>
                    </a:lnTo>
                  </a:path>
                </a:pathLst>
              </a:custGeom>
              <a:noFill/>
              <a:ln w="4">
                <a:solidFill>
                  <a:srgbClr val="000000"/>
                </a:solidFill>
                <a:round/>
                <a:headEnd/>
                <a:tailEnd/>
              </a:ln>
            </p:spPr>
            <p:txBody>
              <a:bodyPr/>
              <a:lstStyle/>
              <a:p>
                <a:pPr eaLnBrk="1" hangingPunct="1"/>
                <a:endParaRPr lang="fa-IR" sz="1800"/>
              </a:p>
            </p:txBody>
          </p:sp>
          <p:sp>
            <p:nvSpPr>
              <p:cNvPr id="200" name="Line 472"/>
              <p:cNvSpPr>
                <a:spLocks noChangeShapeType="1"/>
              </p:cNvSpPr>
              <p:nvPr/>
            </p:nvSpPr>
            <p:spPr bwMode="auto">
              <a:xfrm flipV="1">
                <a:off x="1512" y="2836"/>
                <a:ext cx="1" cy="8"/>
              </a:xfrm>
              <a:prstGeom prst="line">
                <a:avLst/>
              </a:prstGeom>
              <a:noFill/>
              <a:ln w="4">
                <a:solidFill>
                  <a:srgbClr val="000000"/>
                </a:solidFill>
                <a:round/>
                <a:headEnd/>
                <a:tailEnd/>
              </a:ln>
            </p:spPr>
            <p:txBody>
              <a:bodyPr/>
              <a:lstStyle/>
              <a:p>
                <a:endParaRPr lang="fa-IR"/>
              </a:p>
            </p:txBody>
          </p:sp>
          <p:sp>
            <p:nvSpPr>
              <p:cNvPr id="201" name="Line 473"/>
              <p:cNvSpPr>
                <a:spLocks noChangeShapeType="1"/>
              </p:cNvSpPr>
              <p:nvPr/>
            </p:nvSpPr>
            <p:spPr bwMode="auto">
              <a:xfrm>
                <a:off x="1512" y="2828"/>
                <a:ext cx="1" cy="1"/>
              </a:xfrm>
              <a:prstGeom prst="line">
                <a:avLst/>
              </a:prstGeom>
              <a:noFill/>
              <a:ln w="4">
                <a:solidFill>
                  <a:srgbClr val="000000"/>
                </a:solidFill>
                <a:round/>
                <a:headEnd/>
                <a:tailEnd/>
              </a:ln>
            </p:spPr>
            <p:txBody>
              <a:bodyPr/>
              <a:lstStyle/>
              <a:p>
                <a:endParaRPr lang="fa-IR"/>
              </a:p>
            </p:txBody>
          </p:sp>
          <p:sp>
            <p:nvSpPr>
              <p:cNvPr id="202" name="Line 474"/>
              <p:cNvSpPr>
                <a:spLocks noChangeShapeType="1"/>
              </p:cNvSpPr>
              <p:nvPr/>
            </p:nvSpPr>
            <p:spPr bwMode="auto">
              <a:xfrm flipV="1">
                <a:off x="1512" y="2812"/>
                <a:ext cx="1" cy="8"/>
              </a:xfrm>
              <a:prstGeom prst="line">
                <a:avLst/>
              </a:prstGeom>
              <a:noFill/>
              <a:ln w="4">
                <a:solidFill>
                  <a:srgbClr val="000000"/>
                </a:solidFill>
                <a:round/>
                <a:headEnd/>
                <a:tailEnd/>
              </a:ln>
            </p:spPr>
            <p:txBody>
              <a:bodyPr/>
              <a:lstStyle/>
              <a:p>
                <a:endParaRPr lang="fa-IR"/>
              </a:p>
            </p:txBody>
          </p:sp>
          <p:sp>
            <p:nvSpPr>
              <p:cNvPr id="203" name="Line 475"/>
              <p:cNvSpPr>
                <a:spLocks noChangeShapeType="1"/>
              </p:cNvSpPr>
              <p:nvPr/>
            </p:nvSpPr>
            <p:spPr bwMode="auto">
              <a:xfrm flipV="1">
                <a:off x="1512" y="2804"/>
                <a:ext cx="1" cy="8"/>
              </a:xfrm>
              <a:prstGeom prst="line">
                <a:avLst/>
              </a:prstGeom>
              <a:noFill/>
              <a:ln w="4">
                <a:solidFill>
                  <a:srgbClr val="000000"/>
                </a:solidFill>
                <a:round/>
                <a:headEnd/>
                <a:tailEnd/>
              </a:ln>
            </p:spPr>
            <p:txBody>
              <a:bodyPr/>
              <a:lstStyle/>
              <a:p>
                <a:endParaRPr lang="fa-IR"/>
              </a:p>
            </p:txBody>
          </p:sp>
          <p:sp>
            <p:nvSpPr>
              <p:cNvPr id="204" name="Line 476"/>
              <p:cNvSpPr>
                <a:spLocks noChangeShapeType="1"/>
              </p:cNvSpPr>
              <p:nvPr/>
            </p:nvSpPr>
            <p:spPr bwMode="auto">
              <a:xfrm>
                <a:off x="1512" y="2796"/>
                <a:ext cx="1" cy="1"/>
              </a:xfrm>
              <a:prstGeom prst="line">
                <a:avLst/>
              </a:prstGeom>
              <a:noFill/>
              <a:ln w="4">
                <a:solidFill>
                  <a:srgbClr val="000000"/>
                </a:solidFill>
                <a:round/>
                <a:headEnd/>
                <a:tailEnd/>
              </a:ln>
            </p:spPr>
            <p:txBody>
              <a:bodyPr/>
              <a:lstStyle/>
              <a:p>
                <a:endParaRPr lang="fa-IR"/>
              </a:p>
            </p:txBody>
          </p:sp>
          <p:sp>
            <p:nvSpPr>
              <p:cNvPr id="205" name="Line 477"/>
              <p:cNvSpPr>
                <a:spLocks noChangeShapeType="1"/>
              </p:cNvSpPr>
              <p:nvPr/>
            </p:nvSpPr>
            <p:spPr bwMode="auto">
              <a:xfrm flipV="1">
                <a:off x="1512" y="2780"/>
                <a:ext cx="1" cy="8"/>
              </a:xfrm>
              <a:prstGeom prst="line">
                <a:avLst/>
              </a:prstGeom>
              <a:noFill/>
              <a:ln w="4">
                <a:solidFill>
                  <a:srgbClr val="000000"/>
                </a:solidFill>
                <a:round/>
                <a:headEnd/>
                <a:tailEnd/>
              </a:ln>
            </p:spPr>
            <p:txBody>
              <a:bodyPr/>
              <a:lstStyle/>
              <a:p>
                <a:endParaRPr lang="fa-IR"/>
              </a:p>
            </p:txBody>
          </p:sp>
          <p:sp>
            <p:nvSpPr>
              <p:cNvPr id="206" name="Line 478"/>
              <p:cNvSpPr>
                <a:spLocks noChangeShapeType="1"/>
              </p:cNvSpPr>
              <p:nvPr/>
            </p:nvSpPr>
            <p:spPr bwMode="auto">
              <a:xfrm flipV="1">
                <a:off x="1512" y="2772"/>
                <a:ext cx="1" cy="8"/>
              </a:xfrm>
              <a:prstGeom prst="line">
                <a:avLst/>
              </a:prstGeom>
              <a:noFill/>
              <a:ln w="4">
                <a:solidFill>
                  <a:srgbClr val="000000"/>
                </a:solidFill>
                <a:round/>
                <a:headEnd/>
                <a:tailEnd/>
              </a:ln>
            </p:spPr>
            <p:txBody>
              <a:bodyPr/>
              <a:lstStyle/>
              <a:p>
                <a:endParaRPr lang="fa-IR"/>
              </a:p>
            </p:txBody>
          </p:sp>
          <p:sp>
            <p:nvSpPr>
              <p:cNvPr id="207" name="Line 479"/>
              <p:cNvSpPr>
                <a:spLocks noChangeShapeType="1"/>
              </p:cNvSpPr>
              <p:nvPr/>
            </p:nvSpPr>
            <p:spPr bwMode="auto">
              <a:xfrm>
                <a:off x="1512" y="2764"/>
                <a:ext cx="1" cy="1"/>
              </a:xfrm>
              <a:prstGeom prst="line">
                <a:avLst/>
              </a:prstGeom>
              <a:noFill/>
              <a:ln w="4">
                <a:solidFill>
                  <a:srgbClr val="000000"/>
                </a:solidFill>
                <a:round/>
                <a:headEnd/>
                <a:tailEnd/>
              </a:ln>
            </p:spPr>
            <p:txBody>
              <a:bodyPr/>
              <a:lstStyle/>
              <a:p>
                <a:endParaRPr lang="fa-IR"/>
              </a:p>
            </p:txBody>
          </p:sp>
          <p:sp>
            <p:nvSpPr>
              <p:cNvPr id="208" name="Line 480"/>
              <p:cNvSpPr>
                <a:spLocks noChangeShapeType="1"/>
              </p:cNvSpPr>
              <p:nvPr/>
            </p:nvSpPr>
            <p:spPr bwMode="auto">
              <a:xfrm flipV="1">
                <a:off x="1512" y="2748"/>
                <a:ext cx="1" cy="8"/>
              </a:xfrm>
              <a:prstGeom prst="line">
                <a:avLst/>
              </a:prstGeom>
              <a:noFill/>
              <a:ln w="4">
                <a:solidFill>
                  <a:srgbClr val="000000"/>
                </a:solidFill>
                <a:round/>
                <a:headEnd/>
                <a:tailEnd/>
              </a:ln>
            </p:spPr>
            <p:txBody>
              <a:bodyPr/>
              <a:lstStyle/>
              <a:p>
                <a:endParaRPr lang="fa-IR"/>
              </a:p>
            </p:txBody>
          </p:sp>
          <p:sp>
            <p:nvSpPr>
              <p:cNvPr id="209" name="Line 481"/>
              <p:cNvSpPr>
                <a:spLocks noChangeShapeType="1"/>
              </p:cNvSpPr>
              <p:nvPr/>
            </p:nvSpPr>
            <p:spPr bwMode="auto">
              <a:xfrm flipV="1">
                <a:off x="1512" y="2740"/>
                <a:ext cx="1" cy="8"/>
              </a:xfrm>
              <a:prstGeom prst="line">
                <a:avLst/>
              </a:prstGeom>
              <a:noFill/>
              <a:ln w="4">
                <a:solidFill>
                  <a:srgbClr val="000000"/>
                </a:solidFill>
                <a:round/>
                <a:headEnd/>
                <a:tailEnd/>
              </a:ln>
            </p:spPr>
            <p:txBody>
              <a:bodyPr/>
              <a:lstStyle/>
              <a:p>
                <a:endParaRPr lang="fa-IR"/>
              </a:p>
            </p:txBody>
          </p:sp>
          <p:sp>
            <p:nvSpPr>
              <p:cNvPr id="210" name="Line 482"/>
              <p:cNvSpPr>
                <a:spLocks noChangeShapeType="1"/>
              </p:cNvSpPr>
              <p:nvPr/>
            </p:nvSpPr>
            <p:spPr bwMode="auto">
              <a:xfrm>
                <a:off x="1512" y="2732"/>
                <a:ext cx="1" cy="1"/>
              </a:xfrm>
              <a:prstGeom prst="line">
                <a:avLst/>
              </a:prstGeom>
              <a:noFill/>
              <a:ln w="4">
                <a:solidFill>
                  <a:srgbClr val="000000"/>
                </a:solidFill>
                <a:round/>
                <a:headEnd/>
                <a:tailEnd/>
              </a:ln>
            </p:spPr>
            <p:txBody>
              <a:bodyPr/>
              <a:lstStyle/>
              <a:p>
                <a:endParaRPr lang="fa-IR"/>
              </a:p>
            </p:txBody>
          </p:sp>
          <p:sp>
            <p:nvSpPr>
              <p:cNvPr id="211" name="Line 483"/>
              <p:cNvSpPr>
                <a:spLocks noChangeShapeType="1"/>
              </p:cNvSpPr>
              <p:nvPr/>
            </p:nvSpPr>
            <p:spPr bwMode="auto">
              <a:xfrm flipV="1">
                <a:off x="1512" y="2716"/>
                <a:ext cx="1" cy="8"/>
              </a:xfrm>
              <a:prstGeom prst="line">
                <a:avLst/>
              </a:prstGeom>
              <a:noFill/>
              <a:ln w="4">
                <a:solidFill>
                  <a:srgbClr val="000000"/>
                </a:solidFill>
                <a:round/>
                <a:headEnd/>
                <a:tailEnd/>
              </a:ln>
            </p:spPr>
            <p:txBody>
              <a:bodyPr/>
              <a:lstStyle/>
              <a:p>
                <a:endParaRPr lang="fa-IR"/>
              </a:p>
            </p:txBody>
          </p:sp>
          <p:sp>
            <p:nvSpPr>
              <p:cNvPr id="212" name="Line 484"/>
              <p:cNvSpPr>
                <a:spLocks noChangeShapeType="1"/>
              </p:cNvSpPr>
              <p:nvPr/>
            </p:nvSpPr>
            <p:spPr bwMode="auto">
              <a:xfrm flipV="1">
                <a:off x="1512" y="2708"/>
                <a:ext cx="1" cy="8"/>
              </a:xfrm>
              <a:prstGeom prst="line">
                <a:avLst/>
              </a:prstGeom>
              <a:noFill/>
              <a:ln w="4">
                <a:solidFill>
                  <a:srgbClr val="000000"/>
                </a:solidFill>
                <a:round/>
                <a:headEnd/>
                <a:tailEnd/>
              </a:ln>
            </p:spPr>
            <p:txBody>
              <a:bodyPr/>
              <a:lstStyle/>
              <a:p>
                <a:endParaRPr lang="fa-IR"/>
              </a:p>
            </p:txBody>
          </p:sp>
          <p:sp>
            <p:nvSpPr>
              <p:cNvPr id="213" name="Line 485"/>
              <p:cNvSpPr>
                <a:spLocks noChangeShapeType="1"/>
              </p:cNvSpPr>
              <p:nvPr/>
            </p:nvSpPr>
            <p:spPr bwMode="auto">
              <a:xfrm>
                <a:off x="1512" y="2700"/>
                <a:ext cx="1" cy="1"/>
              </a:xfrm>
              <a:prstGeom prst="line">
                <a:avLst/>
              </a:prstGeom>
              <a:noFill/>
              <a:ln w="4">
                <a:solidFill>
                  <a:srgbClr val="000000"/>
                </a:solidFill>
                <a:round/>
                <a:headEnd/>
                <a:tailEnd/>
              </a:ln>
            </p:spPr>
            <p:txBody>
              <a:bodyPr/>
              <a:lstStyle/>
              <a:p>
                <a:endParaRPr lang="fa-IR"/>
              </a:p>
            </p:txBody>
          </p:sp>
          <p:sp>
            <p:nvSpPr>
              <p:cNvPr id="214" name="Line 486"/>
              <p:cNvSpPr>
                <a:spLocks noChangeShapeType="1"/>
              </p:cNvSpPr>
              <p:nvPr/>
            </p:nvSpPr>
            <p:spPr bwMode="auto">
              <a:xfrm flipV="1">
                <a:off x="1512" y="2684"/>
                <a:ext cx="1" cy="8"/>
              </a:xfrm>
              <a:prstGeom prst="line">
                <a:avLst/>
              </a:prstGeom>
              <a:noFill/>
              <a:ln w="4">
                <a:solidFill>
                  <a:srgbClr val="000000"/>
                </a:solidFill>
                <a:round/>
                <a:headEnd/>
                <a:tailEnd/>
              </a:ln>
            </p:spPr>
            <p:txBody>
              <a:bodyPr/>
              <a:lstStyle/>
              <a:p>
                <a:endParaRPr lang="fa-IR"/>
              </a:p>
            </p:txBody>
          </p:sp>
          <p:sp>
            <p:nvSpPr>
              <p:cNvPr id="215" name="Line 487"/>
              <p:cNvSpPr>
                <a:spLocks noChangeShapeType="1"/>
              </p:cNvSpPr>
              <p:nvPr/>
            </p:nvSpPr>
            <p:spPr bwMode="auto">
              <a:xfrm flipV="1">
                <a:off x="1512" y="2676"/>
                <a:ext cx="1" cy="8"/>
              </a:xfrm>
              <a:prstGeom prst="line">
                <a:avLst/>
              </a:prstGeom>
              <a:noFill/>
              <a:ln w="4">
                <a:solidFill>
                  <a:srgbClr val="000000"/>
                </a:solidFill>
                <a:round/>
                <a:headEnd/>
                <a:tailEnd/>
              </a:ln>
            </p:spPr>
            <p:txBody>
              <a:bodyPr/>
              <a:lstStyle/>
              <a:p>
                <a:endParaRPr lang="fa-IR"/>
              </a:p>
            </p:txBody>
          </p:sp>
          <p:sp>
            <p:nvSpPr>
              <p:cNvPr id="216" name="Line 488"/>
              <p:cNvSpPr>
                <a:spLocks noChangeShapeType="1"/>
              </p:cNvSpPr>
              <p:nvPr/>
            </p:nvSpPr>
            <p:spPr bwMode="auto">
              <a:xfrm>
                <a:off x="1512" y="2668"/>
                <a:ext cx="1" cy="1"/>
              </a:xfrm>
              <a:prstGeom prst="line">
                <a:avLst/>
              </a:prstGeom>
              <a:noFill/>
              <a:ln w="4">
                <a:solidFill>
                  <a:srgbClr val="000000"/>
                </a:solidFill>
                <a:round/>
                <a:headEnd/>
                <a:tailEnd/>
              </a:ln>
            </p:spPr>
            <p:txBody>
              <a:bodyPr/>
              <a:lstStyle/>
              <a:p>
                <a:endParaRPr lang="fa-IR"/>
              </a:p>
            </p:txBody>
          </p:sp>
          <p:sp>
            <p:nvSpPr>
              <p:cNvPr id="217" name="Line 489"/>
              <p:cNvSpPr>
                <a:spLocks noChangeShapeType="1"/>
              </p:cNvSpPr>
              <p:nvPr/>
            </p:nvSpPr>
            <p:spPr bwMode="auto">
              <a:xfrm flipV="1">
                <a:off x="1512" y="2652"/>
                <a:ext cx="1" cy="8"/>
              </a:xfrm>
              <a:prstGeom prst="line">
                <a:avLst/>
              </a:prstGeom>
              <a:noFill/>
              <a:ln w="4">
                <a:solidFill>
                  <a:srgbClr val="000000"/>
                </a:solidFill>
                <a:round/>
                <a:headEnd/>
                <a:tailEnd/>
              </a:ln>
            </p:spPr>
            <p:txBody>
              <a:bodyPr/>
              <a:lstStyle/>
              <a:p>
                <a:endParaRPr lang="fa-IR"/>
              </a:p>
            </p:txBody>
          </p:sp>
          <p:sp>
            <p:nvSpPr>
              <p:cNvPr id="218" name="Line 490"/>
              <p:cNvSpPr>
                <a:spLocks noChangeShapeType="1"/>
              </p:cNvSpPr>
              <p:nvPr/>
            </p:nvSpPr>
            <p:spPr bwMode="auto">
              <a:xfrm flipV="1">
                <a:off x="1512" y="2644"/>
                <a:ext cx="1" cy="8"/>
              </a:xfrm>
              <a:prstGeom prst="line">
                <a:avLst/>
              </a:prstGeom>
              <a:noFill/>
              <a:ln w="4">
                <a:solidFill>
                  <a:srgbClr val="000000"/>
                </a:solidFill>
                <a:round/>
                <a:headEnd/>
                <a:tailEnd/>
              </a:ln>
            </p:spPr>
            <p:txBody>
              <a:bodyPr/>
              <a:lstStyle/>
              <a:p>
                <a:endParaRPr lang="fa-IR"/>
              </a:p>
            </p:txBody>
          </p:sp>
          <p:sp>
            <p:nvSpPr>
              <p:cNvPr id="219" name="Line 491"/>
              <p:cNvSpPr>
                <a:spLocks noChangeShapeType="1"/>
              </p:cNvSpPr>
              <p:nvPr/>
            </p:nvSpPr>
            <p:spPr bwMode="auto">
              <a:xfrm>
                <a:off x="1512" y="2636"/>
                <a:ext cx="1" cy="1"/>
              </a:xfrm>
              <a:prstGeom prst="line">
                <a:avLst/>
              </a:prstGeom>
              <a:noFill/>
              <a:ln w="4">
                <a:solidFill>
                  <a:srgbClr val="000000"/>
                </a:solidFill>
                <a:round/>
                <a:headEnd/>
                <a:tailEnd/>
              </a:ln>
            </p:spPr>
            <p:txBody>
              <a:bodyPr/>
              <a:lstStyle/>
              <a:p>
                <a:endParaRPr lang="fa-IR"/>
              </a:p>
            </p:txBody>
          </p:sp>
          <p:sp>
            <p:nvSpPr>
              <p:cNvPr id="220" name="Line 492"/>
              <p:cNvSpPr>
                <a:spLocks noChangeShapeType="1"/>
              </p:cNvSpPr>
              <p:nvPr/>
            </p:nvSpPr>
            <p:spPr bwMode="auto">
              <a:xfrm flipV="1">
                <a:off x="1512" y="2620"/>
                <a:ext cx="1" cy="8"/>
              </a:xfrm>
              <a:prstGeom prst="line">
                <a:avLst/>
              </a:prstGeom>
              <a:noFill/>
              <a:ln w="4">
                <a:solidFill>
                  <a:srgbClr val="000000"/>
                </a:solidFill>
                <a:round/>
                <a:headEnd/>
                <a:tailEnd/>
              </a:ln>
            </p:spPr>
            <p:txBody>
              <a:bodyPr/>
              <a:lstStyle/>
              <a:p>
                <a:endParaRPr lang="fa-IR"/>
              </a:p>
            </p:txBody>
          </p:sp>
          <p:sp>
            <p:nvSpPr>
              <p:cNvPr id="221" name="Line 493"/>
              <p:cNvSpPr>
                <a:spLocks noChangeShapeType="1"/>
              </p:cNvSpPr>
              <p:nvPr/>
            </p:nvSpPr>
            <p:spPr bwMode="auto">
              <a:xfrm flipV="1">
                <a:off x="1512" y="2612"/>
                <a:ext cx="1" cy="8"/>
              </a:xfrm>
              <a:prstGeom prst="line">
                <a:avLst/>
              </a:prstGeom>
              <a:noFill/>
              <a:ln w="4">
                <a:solidFill>
                  <a:srgbClr val="000000"/>
                </a:solidFill>
                <a:round/>
                <a:headEnd/>
                <a:tailEnd/>
              </a:ln>
            </p:spPr>
            <p:txBody>
              <a:bodyPr/>
              <a:lstStyle/>
              <a:p>
                <a:endParaRPr lang="fa-IR"/>
              </a:p>
            </p:txBody>
          </p:sp>
          <p:sp>
            <p:nvSpPr>
              <p:cNvPr id="222" name="Line 494"/>
              <p:cNvSpPr>
                <a:spLocks noChangeShapeType="1"/>
              </p:cNvSpPr>
              <p:nvPr/>
            </p:nvSpPr>
            <p:spPr bwMode="auto">
              <a:xfrm>
                <a:off x="1512" y="2604"/>
                <a:ext cx="1" cy="1"/>
              </a:xfrm>
              <a:prstGeom prst="line">
                <a:avLst/>
              </a:prstGeom>
              <a:noFill/>
              <a:ln w="4">
                <a:solidFill>
                  <a:srgbClr val="000000"/>
                </a:solidFill>
                <a:round/>
                <a:headEnd/>
                <a:tailEnd/>
              </a:ln>
            </p:spPr>
            <p:txBody>
              <a:bodyPr/>
              <a:lstStyle/>
              <a:p>
                <a:endParaRPr lang="fa-IR"/>
              </a:p>
            </p:txBody>
          </p:sp>
          <p:sp>
            <p:nvSpPr>
              <p:cNvPr id="223" name="Line 495"/>
              <p:cNvSpPr>
                <a:spLocks noChangeShapeType="1"/>
              </p:cNvSpPr>
              <p:nvPr/>
            </p:nvSpPr>
            <p:spPr bwMode="auto">
              <a:xfrm flipV="1">
                <a:off x="1512" y="2588"/>
                <a:ext cx="1" cy="8"/>
              </a:xfrm>
              <a:prstGeom prst="line">
                <a:avLst/>
              </a:prstGeom>
              <a:noFill/>
              <a:ln w="4">
                <a:solidFill>
                  <a:srgbClr val="000000"/>
                </a:solidFill>
                <a:round/>
                <a:headEnd/>
                <a:tailEnd/>
              </a:ln>
            </p:spPr>
            <p:txBody>
              <a:bodyPr/>
              <a:lstStyle/>
              <a:p>
                <a:endParaRPr lang="fa-IR"/>
              </a:p>
            </p:txBody>
          </p:sp>
          <p:sp>
            <p:nvSpPr>
              <p:cNvPr id="224" name="Line 496"/>
              <p:cNvSpPr>
                <a:spLocks noChangeShapeType="1"/>
              </p:cNvSpPr>
              <p:nvPr/>
            </p:nvSpPr>
            <p:spPr bwMode="auto">
              <a:xfrm flipV="1">
                <a:off x="1512" y="2580"/>
                <a:ext cx="1" cy="8"/>
              </a:xfrm>
              <a:prstGeom prst="line">
                <a:avLst/>
              </a:prstGeom>
              <a:noFill/>
              <a:ln w="4">
                <a:solidFill>
                  <a:srgbClr val="000000"/>
                </a:solidFill>
                <a:round/>
                <a:headEnd/>
                <a:tailEnd/>
              </a:ln>
            </p:spPr>
            <p:txBody>
              <a:bodyPr/>
              <a:lstStyle/>
              <a:p>
                <a:endParaRPr lang="fa-IR"/>
              </a:p>
            </p:txBody>
          </p:sp>
          <p:sp>
            <p:nvSpPr>
              <p:cNvPr id="225" name="Line 497"/>
              <p:cNvSpPr>
                <a:spLocks noChangeShapeType="1"/>
              </p:cNvSpPr>
              <p:nvPr/>
            </p:nvSpPr>
            <p:spPr bwMode="auto">
              <a:xfrm>
                <a:off x="1512" y="2572"/>
                <a:ext cx="1" cy="1"/>
              </a:xfrm>
              <a:prstGeom prst="line">
                <a:avLst/>
              </a:prstGeom>
              <a:noFill/>
              <a:ln w="4">
                <a:solidFill>
                  <a:srgbClr val="000000"/>
                </a:solidFill>
                <a:round/>
                <a:headEnd/>
                <a:tailEnd/>
              </a:ln>
            </p:spPr>
            <p:txBody>
              <a:bodyPr/>
              <a:lstStyle/>
              <a:p>
                <a:endParaRPr lang="fa-IR"/>
              </a:p>
            </p:txBody>
          </p:sp>
          <p:sp>
            <p:nvSpPr>
              <p:cNvPr id="226" name="Line 498"/>
              <p:cNvSpPr>
                <a:spLocks noChangeShapeType="1"/>
              </p:cNvSpPr>
              <p:nvPr/>
            </p:nvSpPr>
            <p:spPr bwMode="auto">
              <a:xfrm flipV="1">
                <a:off x="1512" y="2556"/>
                <a:ext cx="1" cy="8"/>
              </a:xfrm>
              <a:prstGeom prst="line">
                <a:avLst/>
              </a:prstGeom>
              <a:noFill/>
              <a:ln w="4">
                <a:solidFill>
                  <a:srgbClr val="000000"/>
                </a:solidFill>
                <a:round/>
                <a:headEnd/>
                <a:tailEnd/>
              </a:ln>
            </p:spPr>
            <p:txBody>
              <a:bodyPr/>
              <a:lstStyle/>
              <a:p>
                <a:endParaRPr lang="fa-IR"/>
              </a:p>
            </p:txBody>
          </p:sp>
          <p:sp>
            <p:nvSpPr>
              <p:cNvPr id="227" name="Line 499"/>
              <p:cNvSpPr>
                <a:spLocks noChangeShapeType="1"/>
              </p:cNvSpPr>
              <p:nvPr/>
            </p:nvSpPr>
            <p:spPr bwMode="auto">
              <a:xfrm flipV="1">
                <a:off x="1512" y="2548"/>
                <a:ext cx="1" cy="8"/>
              </a:xfrm>
              <a:prstGeom prst="line">
                <a:avLst/>
              </a:prstGeom>
              <a:noFill/>
              <a:ln w="4">
                <a:solidFill>
                  <a:srgbClr val="000000"/>
                </a:solidFill>
                <a:round/>
                <a:headEnd/>
                <a:tailEnd/>
              </a:ln>
            </p:spPr>
            <p:txBody>
              <a:bodyPr/>
              <a:lstStyle/>
              <a:p>
                <a:endParaRPr lang="fa-IR"/>
              </a:p>
            </p:txBody>
          </p:sp>
          <p:sp>
            <p:nvSpPr>
              <p:cNvPr id="228" name="Line 500"/>
              <p:cNvSpPr>
                <a:spLocks noChangeShapeType="1"/>
              </p:cNvSpPr>
              <p:nvPr/>
            </p:nvSpPr>
            <p:spPr bwMode="auto">
              <a:xfrm>
                <a:off x="1512" y="2540"/>
                <a:ext cx="1" cy="1"/>
              </a:xfrm>
              <a:prstGeom prst="line">
                <a:avLst/>
              </a:prstGeom>
              <a:noFill/>
              <a:ln w="4">
                <a:solidFill>
                  <a:srgbClr val="000000"/>
                </a:solidFill>
                <a:round/>
                <a:headEnd/>
                <a:tailEnd/>
              </a:ln>
            </p:spPr>
            <p:txBody>
              <a:bodyPr/>
              <a:lstStyle/>
              <a:p>
                <a:endParaRPr lang="fa-IR"/>
              </a:p>
            </p:txBody>
          </p:sp>
          <p:sp>
            <p:nvSpPr>
              <p:cNvPr id="229" name="Line 501"/>
              <p:cNvSpPr>
                <a:spLocks noChangeShapeType="1"/>
              </p:cNvSpPr>
              <p:nvPr/>
            </p:nvSpPr>
            <p:spPr bwMode="auto">
              <a:xfrm flipV="1">
                <a:off x="1512" y="2524"/>
                <a:ext cx="1" cy="8"/>
              </a:xfrm>
              <a:prstGeom prst="line">
                <a:avLst/>
              </a:prstGeom>
              <a:noFill/>
              <a:ln w="4">
                <a:solidFill>
                  <a:srgbClr val="000000"/>
                </a:solidFill>
                <a:round/>
                <a:headEnd/>
                <a:tailEnd/>
              </a:ln>
            </p:spPr>
            <p:txBody>
              <a:bodyPr/>
              <a:lstStyle/>
              <a:p>
                <a:endParaRPr lang="fa-IR"/>
              </a:p>
            </p:txBody>
          </p:sp>
          <p:sp>
            <p:nvSpPr>
              <p:cNvPr id="230" name="Line 502"/>
              <p:cNvSpPr>
                <a:spLocks noChangeShapeType="1"/>
              </p:cNvSpPr>
              <p:nvPr/>
            </p:nvSpPr>
            <p:spPr bwMode="auto">
              <a:xfrm flipV="1">
                <a:off x="1512" y="2516"/>
                <a:ext cx="1" cy="8"/>
              </a:xfrm>
              <a:prstGeom prst="line">
                <a:avLst/>
              </a:prstGeom>
              <a:noFill/>
              <a:ln w="4">
                <a:solidFill>
                  <a:srgbClr val="000000"/>
                </a:solidFill>
                <a:round/>
                <a:headEnd/>
                <a:tailEnd/>
              </a:ln>
            </p:spPr>
            <p:txBody>
              <a:bodyPr/>
              <a:lstStyle/>
              <a:p>
                <a:endParaRPr lang="fa-IR"/>
              </a:p>
            </p:txBody>
          </p:sp>
          <p:sp>
            <p:nvSpPr>
              <p:cNvPr id="231" name="Line 503"/>
              <p:cNvSpPr>
                <a:spLocks noChangeShapeType="1"/>
              </p:cNvSpPr>
              <p:nvPr/>
            </p:nvSpPr>
            <p:spPr bwMode="auto">
              <a:xfrm>
                <a:off x="1512" y="2508"/>
                <a:ext cx="1" cy="1"/>
              </a:xfrm>
              <a:prstGeom prst="line">
                <a:avLst/>
              </a:prstGeom>
              <a:noFill/>
              <a:ln w="4">
                <a:solidFill>
                  <a:srgbClr val="000000"/>
                </a:solidFill>
                <a:round/>
                <a:headEnd/>
                <a:tailEnd/>
              </a:ln>
            </p:spPr>
            <p:txBody>
              <a:bodyPr/>
              <a:lstStyle/>
              <a:p>
                <a:endParaRPr lang="fa-IR"/>
              </a:p>
            </p:txBody>
          </p:sp>
          <p:sp>
            <p:nvSpPr>
              <p:cNvPr id="232" name="Line 504"/>
              <p:cNvSpPr>
                <a:spLocks noChangeShapeType="1"/>
              </p:cNvSpPr>
              <p:nvPr/>
            </p:nvSpPr>
            <p:spPr bwMode="auto">
              <a:xfrm flipV="1">
                <a:off x="1512" y="2492"/>
                <a:ext cx="1" cy="8"/>
              </a:xfrm>
              <a:prstGeom prst="line">
                <a:avLst/>
              </a:prstGeom>
              <a:noFill/>
              <a:ln w="4">
                <a:solidFill>
                  <a:srgbClr val="000000"/>
                </a:solidFill>
                <a:round/>
                <a:headEnd/>
                <a:tailEnd/>
              </a:ln>
            </p:spPr>
            <p:txBody>
              <a:bodyPr/>
              <a:lstStyle/>
              <a:p>
                <a:endParaRPr lang="fa-IR"/>
              </a:p>
            </p:txBody>
          </p:sp>
          <p:sp>
            <p:nvSpPr>
              <p:cNvPr id="233" name="Line 505"/>
              <p:cNvSpPr>
                <a:spLocks noChangeShapeType="1"/>
              </p:cNvSpPr>
              <p:nvPr/>
            </p:nvSpPr>
            <p:spPr bwMode="auto">
              <a:xfrm flipV="1">
                <a:off x="1512" y="2484"/>
                <a:ext cx="1" cy="8"/>
              </a:xfrm>
              <a:prstGeom prst="line">
                <a:avLst/>
              </a:prstGeom>
              <a:noFill/>
              <a:ln w="4">
                <a:solidFill>
                  <a:srgbClr val="000000"/>
                </a:solidFill>
                <a:round/>
                <a:headEnd/>
                <a:tailEnd/>
              </a:ln>
            </p:spPr>
            <p:txBody>
              <a:bodyPr/>
              <a:lstStyle/>
              <a:p>
                <a:endParaRPr lang="fa-IR"/>
              </a:p>
            </p:txBody>
          </p:sp>
          <p:sp>
            <p:nvSpPr>
              <p:cNvPr id="234" name="Line 506"/>
              <p:cNvSpPr>
                <a:spLocks noChangeShapeType="1"/>
              </p:cNvSpPr>
              <p:nvPr/>
            </p:nvSpPr>
            <p:spPr bwMode="auto">
              <a:xfrm>
                <a:off x="1512" y="2476"/>
                <a:ext cx="1" cy="1"/>
              </a:xfrm>
              <a:prstGeom prst="line">
                <a:avLst/>
              </a:prstGeom>
              <a:noFill/>
              <a:ln w="4">
                <a:solidFill>
                  <a:srgbClr val="000000"/>
                </a:solidFill>
                <a:round/>
                <a:headEnd/>
                <a:tailEnd/>
              </a:ln>
            </p:spPr>
            <p:txBody>
              <a:bodyPr/>
              <a:lstStyle/>
              <a:p>
                <a:endParaRPr lang="fa-IR"/>
              </a:p>
            </p:txBody>
          </p:sp>
          <p:sp>
            <p:nvSpPr>
              <p:cNvPr id="235" name="Line 507"/>
              <p:cNvSpPr>
                <a:spLocks noChangeShapeType="1"/>
              </p:cNvSpPr>
              <p:nvPr/>
            </p:nvSpPr>
            <p:spPr bwMode="auto">
              <a:xfrm flipV="1">
                <a:off x="1512" y="2460"/>
                <a:ext cx="1" cy="8"/>
              </a:xfrm>
              <a:prstGeom prst="line">
                <a:avLst/>
              </a:prstGeom>
              <a:noFill/>
              <a:ln w="4">
                <a:solidFill>
                  <a:srgbClr val="000000"/>
                </a:solidFill>
                <a:round/>
                <a:headEnd/>
                <a:tailEnd/>
              </a:ln>
            </p:spPr>
            <p:txBody>
              <a:bodyPr/>
              <a:lstStyle/>
              <a:p>
                <a:endParaRPr lang="fa-IR"/>
              </a:p>
            </p:txBody>
          </p:sp>
          <p:sp>
            <p:nvSpPr>
              <p:cNvPr id="236" name="Line 508"/>
              <p:cNvSpPr>
                <a:spLocks noChangeShapeType="1"/>
              </p:cNvSpPr>
              <p:nvPr/>
            </p:nvSpPr>
            <p:spPr bwMode="auto">
              <a:xfrm flipV="1">
                <a:off x="1512" y="2452"/>
                <a:ext cx="1" cy="8"/>
              </a:xfrm>
              <a:prstGeom prst="line">
                <a:avLst/>
              </a:prstGeom>
              <a:noFill/>
              <a:ln w="4">
                <a:solidFill>
                  <a:srgbClr val="000000"/>
                </a:solidFill>
                <a:round/>
                <a:headEnd/>
                <a:tailEnd/>
              </a:ln>
            </p:spPr>
            <p:txBody>
              <a:bodyPr/>
              <a:lstStyle/>
              <a:p>
                <a:endParaRPr lang="fa-IR"/>
              </a:p>
            </p:txBody>
          </p:sp>
          <p:sp>
            <p:nvSpPr>
              <p:cNvPr id="237" name="Line 509"/>
              <p:cNvSpPr>
                <a:spLocks noChangeShapeType="1"/>
              </p:cNvSpPr>
              <p:nvPr/>
            </p:nvSpPr>
            <p:spPr bwMode="auto">
              <a:xfrm>
                <a:off x="1512" y="2444"/>
                <a:ext cx="1" cy="1"/>
              </a:xfrm>
              <a:prstGeom prst="line">
                <a:avLst/>
              </a:prstGeom>
              <a:noFill/>
              <a:ln w="4">
                <a:solidFill>
                  <a:srgbClr val="000000"/>
                </a:solidFill>
                <a:round/>
                <a:headEnd/>
                <a:tailEnd/>
              </a:ln>
            </p:spPr>
            <p:txBody>
              <a:bodyPr/>
              <a:lstStyle/>
              <a:p>
                <a:endParaRPr lang="fa-IR"/>
              </a:p>
            </p:txBody>
          </p:sp>
          <p:sp>
            <p:nvSpPr>
              <p:cNvPr id="238" name="Line 510"/>
              <p:cNvSpPr>
                <a:spLocks noChangeShapeType="1"/>
              </p:cNvSpPr>
              <p:nvPr/>
            </p:nvSpPr>
            <p:spPr bwMode="auto">
              <a:xfrm flipV="1">
                <a:off x="1512" y="2428"/>
                <a:ext cx="1" cy="8"/>
              </a:xfrm>
              <a:prstGeom prst="line">
                <a:avLst/>
              </a:prstGeom>
              <a:noFill/>
              <a:ln w="4">
                <a:solidFill>
                  <a:srgbClr val="000000"/>
                </a:solidFill>
                <a:round/>
                <a:headEnd/>
                <a:tailEnd/>
              </a:ln>
            </p:spPr>
            <p:txBody>
              <a:bodyPr/>
              <a:lstStyle/>
              <a:p>
                <a:endParaRPr lang="fa-IR"/>
              </a:p>
            </p:txBody>
          </p:sp>
          <p:sp>
            <p:nvSpPr>
              <p:cNvPr id="239" name="Line 511"/>
              <p:cNvSpPr>
                <a:spLocks noChangeShapeType="1"/>
              </p:cNvSpPr>
              <p:nvPr/>
            </p:nvSpPr>
            <p:spPr bwMode="auto">
              <a:xfrm flipV="1">
                <a:off x="1512" y="2420"/>
                <a:ext cx="1" cy="8"/>
              </a:xfrm>
              <a:prstGeom prst="line">
                <a:avLst/>
              </a:prstGeom>
              <a:noFill/>
              <a:ln w="4">
                <a:solidFill>
                  <a:srgbClr val="000000"/>
                </a:solidFill>
                <a:round/>
                <a:headEnd/>
                <a:tailEnd/>
              </a:ln>
            </p:spPr>
            <p:txBody>
              <a:bodyPr/>
              <a:lstStyle/>
              <a:p>
                <a:endParaRPr lang="fa-IR"/>
              </a:p>
            </p:txBody>
          </p:sp>
          <p:sp>
            <p:nvSpPr>
              <p:cNvPr id="240" name="Line 512"/>
              <p:cNvSpPr>
                <a:spLocks noChangeShapeType="1"/>
              </p:cNvSpPr>
              <p:nvPr/>
            </p:nvSpPr>
            <p:spPr bwMode="auto">
              <a:xfrm>
                <a:off x="1512" y="2412"/>
                <a:ext cx="1" cy="1"/>
              </a:xfrm>
              <a:prstGeom prst="line">
                <a:avLst/>
              </a:prstGeom>
              <a:noFill/>
              <a:ln w="4">
                <a:solidFill>
                  <a:srgbClr val="000000"/>
                </a:solidFill>
                <a:round/>
                <a:headEnd/>
                <a:tailEnd/>
              </a:ln>
            </p:spPr>
            <p:txBody>
              <a:bodyPr/>
              <a:lstStyle/>
              <a:p>
                <a:endParaRPr lang="fa-IR"/>
              </a:p>
            </p:txBody>
          </p:sp>
          <p:sp>
            <p:nvSpPr>
              <p:cNvPr id="241" name="Line 513"/>
              <p:cNvSpPr>
                <a:spLocks noChangeShapeType="1"/>
              </p:cNvSpPr>
              <p:nvPr/>
            </p:nvSpPr>
            <p:spPr bwMode="auto">
              <a:xfrm flipV="1">
                <a:off x="1512" y="2396"/>
                <a:ext cx="1" cy="8"/>
              </a:xfrm>
              <a:prstGeom prst="line">
                <a:avLst/>
              </a:prstGeom>
              <a:noFill/>
              <a:ln w="4">
                <a:solidFill>
                  <a:srgbClr val="000000"/>
                </a:solidFill>
                <a:round/>
                <a:headEnd/>
                <a:tailEnd/>
              </a:ln>
            </p:spPr>
            <p:txBody>
              <a:bodyPr/>
              <a:lstStyle/>
              <a:p>
                <a:endParaRPr lang="fa-IR"/>
              </a:p>
            </p:txBody>
          </p:sp>
          <p:sp>
            <p:nvSpPr>
              <p:cNvPr id="242" name="Line 514"/>
              <p:cNvSpPr>
                <a:spLocks noChangeShapeType="1"/>
              </p:cNvSpPr>
              <p:nvPr/>
            </p:nvSpPr>
            <p:spPr bwMode="auto">
              <a:xfrm flipV="1">
                <a:off x="1512" y="2388"/>
                <a:ext cx="1" cy="8"/>
              </a:xfrm>
              <a:prstGeom prst="line">
                <a:avLst/>
              </a:prstGeom>
              <a:noFill/>
              <a:ln w="4">
                <a:solidFill>
                  <a:srgbClr val="000000"/>
                </a:solidFill>
                <a:round/>
                <a:headEnd/>
                <a:tailEnd/>
              </a:ln>
            </p:spPr>
            <p:txBody>
              <a:bodyPr/>
              <a:lstStyle/>
              <a:p>
                <a:endParaRPr lang="fa-IR"/>
              </a:p>
            </p:txBody>
          </p:sp>
          <p:sp>
            <p:nvSpPr>
              <p:cNvPr id="243" name="Line 515"/>
              <p:cNvSpPr>
                <a:spLocks noChangeShapeType="1"/>
              </p:cNvSpPr>
              <p:nvPr/>
            </p:nvSpPr>
            <p:spPr bwMode="auto">
              <a:xfrm>
                <a:off x="1512" y="2380"/>
                <a:ext cx="1" cy="1"/>
              </a:xfrm>
              <a:prstGeom prst="line">
                <a:avLst/>
              </a:prstGeom>
              <a:noFill/>
              <a:ln w="4">
                <a:solidFill>
                  <a:srgbClr val="000000"/>
                </a:solidFill>
                <a:round/>
                <a:headEnd/>
                <a:tailEnd/>
              </a:ln>
            </p:spPr>
            <p:txBody>
              <a:bodyPr/>
              <a:lstStyle/>
              <a:p>
                <a:endParaRPr lang="fa-IR"/>
              </a:p>
            </p:txBody>
          </p:sp>
          <p:sp>
            <p:nvSpPr>
              <p:cNvPr id="244" name="Line 516"/>
              <p:cNvSpPr>
                <a:spLocks noChangeShapeType="1"/>
              </p:cNvSpPr>
              <p:nvPr/>
            </p:nvSpPr>
            <p:spPr bwMode="auto">
              <a:xfrm flipV="1">
                <a:off x="1512" y="2364"/>
                <a:ext cx="1" cy="8"/>
              </a:xfrm>
              <a:prstGeom prst="line">
                <a:avLst/>
              </a:prstGeom>
              <a:noFill/>
              <a:ln w="4">
                <a:solidFill>
                  <a:srgbClr val="000000"/>
                </a:solidFill>
                <a:round/>
                <a:headEnd/>
                <a:tailEnd/>
              </a:ln>
            </p:spPr>
            <p:txBody>
              <a:bodyPr/>
              <a:lstStyle/>
              <a:p>
                <a:endParaRPr lang="fa-IR"/>
              </a:p>
            </p:txBody>
          </p:sp>
          <p:sp>
            <p:nvSpPr>
              <p:cNvPr id="245" name="Line 517"/>
              <p:cNvSpPr>
                <a:spLocks noChangeShapeType="1"/>
              </p:cNvSpPr>
              <p:nvPr/>
            </p:nvSpPr>
            <p:spPr bwMode="auto">
              <a:xfrm flipV="1">
                <a:off x="1512" y="2356"/>
                <a:ext cx="1" cy="8"/>
              </a:xfrm>
              <a:prstGeom prst="line">
                <a:avLst/>
              </a:prstGeom>
              <a:noFill/>
              <a:ln w="4">
                <a:solidFill>
                  <a:srgbClr val="000000"/>
                </a:solidFill>
                <a:round/>
                <a:headEnd/>
                <a:tailEnd/>
              </a:ln>
            </p:spPr>
            <p:txBody>
              <a:bodyPr/>
              <a:lstStyle/>
              <a:p>
                <a:endParaRPr lang="fa-IR"/>
              </a:p>
            </p:txBody>
          </p:sp>
          <p:sp>
            <p:nvSpPr>
              <p:cNvPr id="246" name="Line 518"/>
              <p:cNvSpPr>
                <a:spLocks noChangeShapeType="1"/>
              </p:cNvSpPr>
              <p:nvPr/>
            </p:nvSpPr>
            <p:spPr bwMode="auto">
              <a:xfrm>
                <a:off x="1512" y="2348"/>
                <a:ext cx="1" cy="1"/>
              </a:xfrm>
              <a:prstGeom prst="line">
                <a:avLst/>
              </a:prstGeom>
              <a:noFill/>
              <a:ln w="4">
                <a:solidFill>
                  <a:srgbClr val="000000"/>
                </a:solidFill>
                <a:round/>
                <a:headEnd/>
                <a:tailEnd/>
              </a:ln>
            </p:spPr>
            <p:txBody>
              <a:bodyPr/>
              <a:lstStyle/>
              <a:p>
                <a:endParaRPr lang="fa-IR"/>
              </a:p>
            </p:txBody>
          </p:sp>
          <p:sp>
            <p:nvSpPr>
              <p:cNvPr id="247" name="Line 519"/>
              <p:cNvSpPr>
                <a:spLocks noChangeShapeType="1"/>
              </p:cNvSpPr>
              <p:nvPr/>
            </p:nvSpPr>
            <p:spPr bwMode="auto">
              <a:xfrm flipV="1">
                <a:off x="1512" y="2332"/>
                <a:ext cx="1" cy="8"/>
              </a:xfrm>
              <a:prstGeom prst="line">
                <a:avLst/>
              </a:prstGeom>
              <a:noFill/>
              <a:ln w="4">
                <a:solidFill>
                  <a:srgbClr val="000000"/>
                </a:solidFill>
                <a:round/>
                <a:headEnd/>
                <a:tailEnd/>
              </a:ln>
            </p:spPr>
            <p:txBody>
              <a:bodyPr/>
              <a:lstStyle/>
              <a:p>
                <a:endParaRPr lang="fa-IR"/>
              </a:p>
            </p:txBody>
          </p:sp>
          <p:sp>
            <p:nvSpPr>
              <p:cNvPr id="248" name="Line 520"/>
              <p:cNvSpPr>
                <a:spLocks noChangeShapeType="1"/>
              </p:cNvSpPr>
              <p:nvPr/>
            </p:nvSpPr>
            <p:spPr bwMode="auto">
              <a:xfrm flipV="1">
                <a:off x="1512" y="2324"/>
                <a:ext cx="1" cy="8"/>
              </a:xfrm>
              <a:prstGeom prst="line">
                <a:avLst/>
              </a:prstGeom>
              <a:noFill/>
              <a:ln w="4">
                <a:solidFill>
                  <a:srgbClr val="000000"/>
                </a:solidFill>
                <a:round/>
                <a:headEnd/>
                <a:tailEnd/>
              </a:ln>
            </p:spPr>
            <p:txBody>
              <a:bodyPr/>
              <a:lstStyle/>
              <a:p>
                <a:endParaRPr lang="fa-IR"/>
              </a:p>
            </p:txBody>
          </p:sp>
          <p:sp>
            <p:nvSpPr>
              <p:cNvPr id="249" name="Line 521"/>
              <p:cNvSpPr>
                <a:spLocks noChangeShapeType="1"/>
              </p:cNvSpPr>
              <p:nvPr/>
            </p:nvSpPr>
            <p:spPr bwMode="auto">
              <a:xfrm>
                <a:off x="1512" y="2316"/>
                <a:ext cx="1" cy="1"/>
              </a:xfrm>
              <a:prstGeom prst="line">
                <a:avLst/>
              </a:prstGeom>
              <a:noFill/>
              <a:ln w="4">
                <a:solidFill>
                  <a:srgbClr val="000000"/>
                </a:solidFill>
                <a:round/>
                <a:headEnd/>
                <a:tailEnd/>
              </a:ln>
            </p:spPr>
            <p:txBody>
              <a:bodyPr/>
              <a:lstStyle/>
              <a:p>
                <a:endParaRPr lang="fa-IR"/>
              </a:p>
            </p:txBody>
          </p:sp>
          <p:sp>
            <p:nvSpPr>
              <p:cNvPr id="250" name="Line 522"/>
              <p:cNvSpPr>
                <a:spLocks noChangeShapeType="1"/>
              </p:cNvSpPr>
              <p:nvPr/>
            </p:nvSpPr>
            <p:spPr bwMode="auto">
              <a:xfrm flipV="1">
                <a:off x="1512" y="2300"/>
                <a:ext cx="1" cy="8"/>
              </a:xfrm>
              <a:prstGeom prst="line">
                <a:avLst/>
              </a:prstGeom>
              <a:noFill/>
              <a:ln w="4">
                <a:solidFill>
                  <a:srgbClr val="000000"/>
                </a:solidFill>
                <a:round/>
                <a:headEnd/>
                <a:tailEnd/>
              </a:ln>
            </p:spPr>
            <p:txBody>
              <a:bodyPr/>
              <a:lstStyle/>
              <a:p>
                <a:endParaRPr lang="fa-IR"/>
              </a:p>
            </p:txBody>
          </p:sp>
          <p:sp>
            <p:nvSpPr>
              <p:cNvPr id="251" name="Line 523"/>
              <p:cNvSpPr>
                <a:spLocks noChangeShapeType="1"/>
              </p:cNvSpPr>
              <p:nvPr/>
            </p:nvSpPr>
            <p:spPr bwMode="auto">
              <a:xfrm flipV="1">
                <a:off x="1512" y="2292"/>
                <a:ext cx="1" cy="8"/>
              </a:xfrm>
              <a:prstGeom prst="line">
                <a:avLst/>
              </a:prstGeom>
              <a:noFill/>
              <a:ln w="4">
                <a:solidFill>
                  <a:srgbClr val="000000"/>
                </a:solidFill>
                <a:round/>
                <a:headEnd/>
                <a:tailEnd/>
              </a:ln>
            </p:spPr>
            <p:txBody>
              <a:bodyPr/>
              <a:lstStyle/>
              <a:p>
                <a:endParaRPr lang="fa-IR"/>
              </a:p>
            </p:txBody>
          </p:sp>
          <p:sp>
            <p:nvSpPr>
              <p:cNvPr id="252" name="Line 524"/>
              <p:cNvSpPr>
                <a:spLocks noChangeShapeType="1"/>
              </p:cNvSpPr>
              <p:nvPr/>
            </p:nvSpPr>
            <p:spPr bwMode="auto">
              <a:xfrm>
                <a:off x="1512" y="2284"/>
                <a:ext cx="1" cy="1"/>
              </a:xfrm>
              <a:prstGeom prst="line">
                <a:avLst/>
              </a:prstGeom>
              <a:noFill/>
              <a:ln w="4">
                <a:solidFill>
                  <a:srgbClr val="000000"/>
                </a:solidFill>
                <a:round/>
                <a:headEnd/>
                <a:tailEnd/>
              </a:ln>
            </p:spPr>
            <p:txBody>
              <a:bodyPr/>
              <a:lstStyle/>
              <a:p>
                <a:endParaRPr lang="fa-IR"/>
              </a:p>
            </p:txBody>
          </p:sp>
          <p:sp>
            <p:nvSpPr>
              <p:cNvPr id="253" name="Line 525"/>
              <p:cNvSpPr>
                <a:spLocks noChangeShapeType="1"/>
              </p:cNvSpPr>
              <p:nvPr/>
            </p:nvSpPr>
            <p:spPr bwMode="auto">
              <a:xfrm flipV="1">
                <a:off x="1512" y="2268"/>
                <a:ext cx="1" cy="8"/>
              </a:xfrm>
              <a:prstGeom prst="line">
                <a:avLst/>
              </a:prstGeom>
              <a:noFill/>
              <a:ln w="4">
                <a:solidFill>
                  <a:srgbClr val="000000"/>
                </a:solidFill>
                <a:round/>
                <a:headEnd/>
                <a:tailEnd/>
              </a:ln>
            </p:spPr>
            <p:txBody>
              <a:bodyPr/>
              <a:lstStyle/>
              <a:p>
                <a:endParaRPr lang="fa-IR"/>
              </a:p>
            </p:txBody>
          </p:sp>
          <p:sp>
            <p:nvSpPr>
              <p:cNvPr id="254" name="Line 526"/>
              <p:cNvSpPr>
                <a:spLocks noChangeShapeType="1"/>
              </p:cNvSpPr>
              <p:nvPr/>
            </p:nvSpPr>
            <p:spPr bwMode="auto">
              <a:xfrm flipV="1">
                <a:off x="1512" y="2260"/>
                <a:ext cx="1" cy="8"/>
              </a:xfrm>
              <a:prstGeom prst="line">
                <a:avLst/>
              </a:prstGeom>
              <a:noFill/>
              <a:ln w="4">
                <a:solidFill>
                  <a:srgbClr val="000000"/>
                </a:solidFill>
                <a:round/>
                <a:headEnd/>
                <a:tailEnd/>
              </a:ln>
            </p:spPr>
            <p:txBody>
              <a:bodyPr/>
              <a:lstStyle/>
              <a:p>
                <a:endParaRPr lang="fa-IR"/>
              </a:p>
            </p:txBody>
          </p:sp>
          <p:sp>
            <p:nvSpPr>
              <p:cNvPr id="255" name="Line 527"/>
              <p:cNvSpPr>
                <a:spLocks noChangeShapeType="1"/>
              </p:cNvSpPr>
              <p:nvPr/>
            </p:nvSpPr>
            <p:spPr bwMode="auto">
              <a:xfrm>
                <a:off x="1512" y="2252"/>
                <a:ext cx="1" cy="1"/>
              </a:xfrm>
              <a:prstGeom prst="line">
                <a:avLst/>
              </a:prstGeom>
              <a:noFill/>
              <a:ln w="4">
                <a:solidFill>
                  <a:srgbClr val="000000"/>
                </a:solidFill>
                <a:round/>
                <a:headEnd/>
                <a:tailEnd/>
              </a:ln>
            </p:spPr>
            <p:txBody>
              <a:bodyPr/>
              <a:lstStyle/>
              <a:p>
                <a:endParaRPr lang="fa-IR"/>
              </a:p>
            </p:txBody>
          </p:sp>
          <p:sp>
            <p:nvSpPr>
              <p:cNvPr id="256" name="Line 528"/>
              <p:cNvSpPr>
                <a:spLocks noChangeShapeType="1"/>
              </p:cNvSpPr>
              <p:nvPr/>
            </p:nvSpPr>
            <p:spPr bwMode="auto">
              <a:xfrm flipV="1">
                <a:off x="1512" y="2236"/>
                <a:ext cx="1" cy="8"/>
              </a:xfrm>
              <a:prstGeom prst="line">
                <a:avLst/>
              </a:prstGeom>
              <a:noFill/>
              <a:ln w="4">
                <a:solidFill>
                  <a:srgbClr val="000000"/>
                </a:solidFill>
                <a:round/>
                <a:headEnd/>
                <a:tailEnd/>
              </a:ln>
            </p:spPr>
            <p:txBody>
              <a:bodyPr/>
              <a:lstStyle/>
              <a:p>
                <a:endParaRPr lang="fa-IR"/>
              </a:p>
            </p:txBody>
          </p:sp>
          <p:sp>
            <p:nvSpPr>
              <p:cNvPr id="257" name="Line 529"/>
              <p:cNvSpPr>
                <a:spLocks noChangeShapeType="1"/>
              </p:cNvSpPr>
              <p:nvPr/>
            </p:nvSpPr>
            <p:spPr bwMode="auto">
              <a:xfrm flipV="1">
                <a:off x="1512" y="2228"/>
                <a:ext cx="1" cy="8"/>
              </a:xfrm>
              <a:prstGeom prst="line">
                <a:avLst/>
              </a:prstGeom>
              <a:noFill/>
              <a:ln w="4">
                <a:solidFill>
                  <a:srgbClr val="000000"/>
                </a:solidFill>
                <a:round/>
                <a:headEnd/>
                <a:tailEnd/>
              </a:ln>
            </p:spPr>
            <p:txBody>
              <a:bodyPr/>
              <a:lstStyle/>
              <a:p>
                <a:endParaRPr lang="fa-IR"/>
              </a:p>
            </p:txBody>
          </p:sp>
          <p:sp>
            <p:nvSpPr>
              <p:cNvPr id="258" name="Line 530"/>
              <p:cNvSpPr>
                <a:spLocks noChangeShapeType="1"/>
              </p:cNvSpPr>
              <p:nvPr/>
            </p:nvSpPr>
            <p:spPr bwMode="auto">
              <a:xfrm>
                <a:off x="1512" y="2220"/>
                <a:ext cx="1" cy="1"/>
              </a:xfrm>
              <a:prstGeom prst="line">
                <a:avLst/>
              </a:prstGeom>
              <a:noFill/>
              <a:ln w="4">
                <a:solidFill>
                  <a:srgbClr val="000000"/>
                </a:solidFill>
                <a:round/>
                <a:headEnd/>
                <a:tailEnd/>
              </a:ln>
            </p:spPr>
            <p:txBody>
              <a:bodyPr/>
              <a:lstStyle/>
              <a:p>
                <a:endParaRPr lang="fa-IR"/>
              </a:p>
            </p:txBody>
          </p:sp>
          <p:sp>
            <p:nvSpPr>
              <p:cNvPr id="259" name="Line 531"/>
              <p:cNvSpPr>
                <a:spLocks noChangeShapeType="1"/>
              </p:cNvSpPr>
              <p:nvPr/>
            </p:nvSpPr>
            <p:spPr bwMode="auto">
              <a:xfrm flipV="1">
                <a:off x="1512" y="2204"/>
                <a:ext cx="1" cy="8"/>
              </a:xfrm>
              <a:prstGeom prst="line">
                <a:avLst/>
              </a:prstGeom>
              <a:noFill/>
              <a:ln w="4">
                <a:solidFill>
                  <a:srgbClr val="000000"/>
                </a:solidFill>
                <a:round/>
                <a:headEnd/>
                <a:tailEnd/>
              </a:ln>
            </p:spPr>
            <p:txBody>
              <a:bodyPr/>
              <a:lstStyle/>
              <a:p>
                <a:endParaRPr lang="fa-IR"/>
              </a:p>
            </p:txBody>
          </p:sp>
          <p:sp>
            <p:nvSpPr>
              <p:cNvPr id="260" name="Line 532"/>
              <p:cNvSpPr>
                <a:spLocks noChangeShapeType="1"/>
              </p:cNvSpPr>
              <p:nvPr/>
            </p:nvSpPr>
            <p:spPr bwMode="auto">
              <a:xfrm flipV="1">
                <a:off x="1512" y="2196"/>
                <a:ext cx="1" cy="8"/>
              </a:xfrm>
              <a:prstGeom prst="line">
                <a:avLst/>
              </a:prstGeom>
              <a:noFill/>
              <a:ln w="4">
                <a:solidFill>
                  <a:srgbClr val="000000"/>
                </a:solidFill>
                <a:round/>
                <a:headEnd/>
                <a:tailEnd/>
              </a:ln>
            </p:spPr>
            <p:txBody>
              <a:bodyPr/>
              <a:lstStyle/>
              <a:p>
                <a:endParaRPr lang="fa-IR"/>
              </a:p>
            </p:txBody>
          </p:sp>
          <p:sp>
            <p:nvSpPr>
              <p:cNvPr id="261" name="Line 533"/>
              <p:cNvSpPr>
                <a:spLocks noChangeShapeType="1"/>
              </p:cNvSpPr>
              <p:nvPr/>
            </p:nvSpPr>
            <p:spPr bwMode="auto">
              <a:xfrm>
                <a:off x="1512" y="2188"/>
                <a:ext cx="1" cy="1"/>
              </a:xfrm>
              <a:prstGeom prst="line">
                <a:avLst/>
              </a:prstGeom>
              <a:noFill/>
              <a:ln w="4">
                <a:solidFill>
                  <a:srgbClr val="000000"/>
                </a:solidFill>
                <a:round/>
                <a:headEnd/>
                <a:tailEnd/>
              </a:ln>
            </p:spPr>
            <p:txBody>
              <a:bodyPr/>
              <a:lstStyle/>
              <a:p>
                <a:endParaRPr lang="fa-IR"/>
              </a:p>
            </p:txBody>
          </p:sp>
          <p:sp>
            <p:nvSpPr>
              <p:cNvPr id="262" name="Line 534"/>
              <p:cNvSpPr>
                <a:spLocks noChangeShapeType="1"/>
              </p:cNvSpPr>
              <p:nvPr/>
            </p:nvSpPr>
            <p:spPr bwMode="auto">
              <a:xfrm flipV="1">
                <a:off x="1512" y="2172"/>
                <a:ext cx="1" cy="8"/>
              </a:xfrm>
              <a:prstGeom prst="line">
                <a:avLst/>
              </a:prstGeom>
              <a:noFill/>
              <a:ln w="4">
                <a:solidFill>
                  <a:srgbClr val="000000"/>
                </a:solidFill>
                <a:round/>
                <a:headEnd/>
                <a:tailEnd/>
              </a:ln>
            </p:spPr>
            <p:txBody>
              <a:bodyPr/>
              <a:lstStyle/>
              <a:p>
                <a:endParaRPr lang="fa-IR"/>
              </a:p>
            </p:txBody>
          </p:sp>
          <p:sp>
            <p:nvSpPr>
              <p:cNvPr id="263" name="Line 535"/>
              <p:cNvSpPr>
                <a:spLocks noChangeShapeType="1"/>
              </p:cNvSpPr>
              <p:nvPr/>
            </p:nvSpPr>
            <p:spPr bwMode="auto">
              <a:xfrm flipV="1">
                <a:off x="1512" y="2164"/>
                <a:ext cx="1" cy="8"/>
              </a:xfrm>
              <a:prstGeom prst="line">
                <a:avLst/>
              </a:prstGeom>
              <a:noFill/>
              <a:ln w="4">
                <a:solidFill>
                  <a:srgbClr val="000000"/>
                </a:solidFill>
                <a:round/>
                <a:headEnd/>
                <a:tailEnd/>
              </a:ln>
            </p:spPr>
            <p:txBody>
              <a:bodyPr/>
              <a:lstStyle/>
              <a:p>
                <a:endParaRPr lang="fa-IR"/>
              </a:p>
            </p:txBody>
          </p:sp>
          <p:sp>
            <p:nvSpPr>
              <p:cNvPr id="264" name="Line 536"/>
              <p:cNvSpPr>
                <a:spLocks noChangeShapeType="1"/>
              </p:cNvSpPr>
              <p:nvPr/>
            </p:nvSpPr>
            <p:spPr bwMode="auto">
              <a:xfrm>
                <a:off x="1512" y="2156"/>
                <a:ext cx="1" cy="1"/>
              </a:xfrm>
              <a:prstGeom prst="line">
                <a:avLst/>
              </a:prstGeom>
              <a:noFill/>
              <a:ln w="4">
                <a:solidFill>
                  <a:srgbClr val="000000"/>
                </a:solidFill>
                <a:round/>
                <a:headEnd/>
                <a:tailEnd/>
              </a:ln>
            </p:spPr>
            <p:txBody>
              <a:bodyPr/>
              <a:lstStyle/>
              <a:p>
                <a:endParaRPr lang="fa-IR"/>
              </a:p>
            </p:txBody>
          </p:sp>
          <p:sp>
            <p:nvSpPr>
              <p:cNvPr id="265" name="Line 537"/>
              <p:cNvSpPr>
                <a:spLocks noChangeShapeType="1"/>
              </p:cNvSpPr>
              <p:nvPr/>
            </p:nvSpPr>
            <p:spPr bwMode="auto">
              <a:xfrm flipV="1">
                <a:off x="1512" y="2140"/>
                <a:ext cx="1" cy="8"/>
              </a:xfrm>
              <a:prstGeom prst="line">
                <a:avLst/>
              </a:prstGeom>
              <a:noFill/>
              <a:ln w="4">
                <a:solidFill>
                  <a:srgbClr val="000000"/>
                </a:solidFill>
                <a:round/>
                <a:headEnd/>
                <a:tailEnd/>
              </a:ln>
            </p:spPr>
            <p:txBody>
              <a:bodyPr/>
              <a:lstStyle/>
              <a:p>
                <a:endParaRPr lang="fa-IR"/>
              </a:p>
            </p:txBody>
          </p:sp>
          <p:sp>
            <p:nvSpPr>
              <p:cNvPr id="266" name="Line 538"/>
              <p:cNvSpPr>
                <a:spLocks noChangeShapeType="1"/>
              </p:cNvSpPr>
              <p:nvPr/>
            </p:nvSpPr>
            <p:spPr bwMode="auto">
              <a:xfrm flipV="1">
                <a:off x="1512" y="2132"/>
                <a:ext cx="1" cy="8"/>
              </a:xfrm>
              <a:prstGeom prst="line">
                <a:avLst/>
              </a:prstGeom>
              <a:noFill/>
              <a:ln w="4">
                <a:solidFill>
                  <a:srgbClr val="000000"/>
                </a:solidFill>
                <a:round/>
                <a:headEnd/>
                <a:tailEnd/>
              </a:ln>
            </p:spPr>
            <p:txBody>
              <a:bodyPr/>
              <a:lstStyle/>
              <a:p>
                <a:endParaRPr lang="fa-IR"/>
              </a:p>
            </p:txBody>
          </p:sp>
          <p:sp>
            <p:nvSpPr>
              <p:cNvPr id="267" name="Line 539"/>
              <p:cNvSpPr>
                <a:spLocks noChangeShapeType="1"/>
              </p:cNvSpPr>
              <p:nvPr/>
            </p:nvSpPr>
            <p:spPr bwMode="auto">
              <a:xfrm>
                <a:off x="1512" y="2124"/>
                <a:ext cx="1" cy="1"/>
              </a:xfrm>
              <a:prstGeom prst="line">
                <a:avLst/>
              </a:prstGeom>
              <a:noFill/>
              <a:ln w="4">
                <a:solidFill>
                  <a:srgbClr val="000000"/>
                </a:solidFill>
                <a:round/>
                <a:headEnd/>
                <a:tailEnd/>
              </a:ln>
            </p:spPr>
            <p:txBody>
              <a:bodyPr/>
              <a:lstStyle/>
              <a:p>
                <a:endParaRPr lang="fa-IR"/>
              </a:p>
            </p:txBody>
          </p:sp>
          <p:sp>
            <p:nvSpPr>
              <p:cNvPr id="268" name="Line 540"/>
              <p:cNvSpPr>
                <a:spLocks noChangeShapeType="1"/>
              </p:cNvSpPr>
              <p:nvPr/>
            </p:nvSpPr>
            <p:spPr bwMode="auto">
              <a:xfrm flipV="1">
                <a:off x="1512" y="2108"/>
                <a:ext cx="1" cy="8"/>
              </a:xfrm>
              <a:prstGeom prst="line">
                <a:avLst/>
              </a:prstGeom>
              <a:noFill/>
              <a:ln w="4">
                <a:solidFill>
                  <a:srgbClr val="000000"/>
                </a:solidFill>
                <a:round/>
                <a:headEnd/>
                <a:tailEnd/>
              </a:ln>
            </p:spPr>
            <p:txBody>
              <a:bodyPr/>
              <a:lstStyle/>
              <a:p>
                <a:endParaRPr lang="fa-IR"/>
              </a:p>
            </p:txBody>
          </p:sp>
          <p:sp>
            <p:nvSpPr>
              <p:cNvPr id="269" name="Line 541"/>
              <p:cNvSpPr>
                <a:spLocks noChangeShapeType="1"/>
              </p:cNvSpPr>
              <p:nvPr/>
            </p:nvSpPr>
            <p:spPr bwMode="auto">
              <a:xfrm flipV="1">
                <a:off x="1512" y="2100"/>
                <a:ext cx="1" cy="8"/>
              </a:xfrm>
              <a:prstGeom prst="line">
                <a:avLst/>
              </a:prstGeom>
              <a:noFill/>
              <a:ln w="4">
                <a:solidFill>
                  <a:srgbClr val="000000"/>
                </a:solidFill>
                <a:round/>
                <a:headEnd/>
                <a:tailEnd/>
              </a:ln>
            </p:spPr>
            <p:txBody>
              <a:bodyPr/>
              <a:lstStyle/>
              <a:p>
                <a:endParaRPr lang="fa-IR"/>
              </a:p>
            </p:txBody>
          </p:sp>
          <p:sp>
            <p:nvSpPr>
              <p:cNvPr id="270" name="Line 542"/>
              <p:cNvSpPr>
                <a:spLocks noChangeShapeType="1"/>
              </p:cNvSpPr>
              <p:nvPr/>
            </p:nvSpPr>
            <p:spPr bwMode="auto">
              <a:xfrm>
                <a:off x="1512" y="2092"/>
                <a:ext cx="1" cy="1"/>
              </a:xfrm>
              <a:prstGeom prst="line">
                <a:avLst/>
              </a:prstGeom>
              <a:noFill/>
              <a:ln w="4">
                <a:solidFill>
                  <a:srgbClr val="000000"/>
                </a:solidFill>
                <a:round/>
                <a:headEnd/>
                <a:tailEnd/>
              </a:ln>
            </p:spPr>
            <p:txBody>
              <a:bodyPr/>
              <a:lstStyle/>
              <a:p>
                <a:endParaRPr lang="fa-IR"/>
              </a:p>
            </p:txBody>
          </p:sp>
          <p:sp>
            <p:nvSpPr>
              <p:cNvPr id="271" name="Line 543"/>
              <p:cNvSpPr>
                <a:spLocks noChangeShapeType="1"/>
              </p:cNvSpPr>
              <p:nvPr/>
            </p:nvSpPr>
            <p:spPr bwMode="auto">
              <a:xfrm flipV="1">
                <a:off x="1512" y="2076"/>
                <a:ext cx="1" cy="8"/>
              </a:xfrm>
              <a:prstGeom prst="line">
                <a:avLst/>
              </a:prstGeom>
              <a:noFill/>
              <a:ln w="4">
                <a:solidFill>
                  <a:srgbClr val="000000"/>
                </a:solidFill>
                <a:round/>
                <a:headEnd/>
                <a:tailEnd/>
              </a:ln>
            </p:spPr>
            <p:txBody>
              <a:bodyPr/>
              <a:lstStyle/>
              <a:p>
                <a:endParaRPr lang="fa-IR"/>
              </a:p>
            </p:txBody>
          </p:sp>
          <p:sp>
            <p:nvSpPr>
              <p:cNvPr id="272" name="Line 544"/>
              <p:cNvSpPr>
                <a:spLocks noChangeShapeType="1"/>
              </p:cNvSpPr>
              <p:nvPr/>
            </p:nvSpPr>
            <p:spPr bwMode="auto">
              <a:xfrm flipV="1">
                <a:off x="1512" y="2068"/>
                <a:ext cx="1" cy="8"/>
              </a:xfrm>
              <a:prstGeom prst="line">
                <a:avLst/>
              </a:prstGeom>
              <a:noFill/>
              <a:ln w="4">
                <a:solidFill>
                  <a:srgbClr val="000000"/>
                </a:solidFill>
                <a:round/>
                <a:headEnd/>
                <a:tailEnd/>
              </a:ln>
            </p:spPr>
            <p:txBody>
              <a:bodyPr/>
              <a:lstStyle/>
              <a:p>
                <a:endParaRPr lang="fa-IR"/>
              </a:p>
            </p:txBody>
          </p:sp>
          <p:sp>
            <p:nvSpPr>
              <p:cNvPr id="273" name="Line 545"/>
              <p:cNvSpPr>
                <a:spLocks noChangeShapeType="1"/>
              </p:cNvSpPr>
              <p:nvPr/>
            </p:nvSpPr>
            <p:spPr bwMode="auto">
              <a:xfrm>
                <a:off x="1512" y="2060"/>
                <a:ext cx="1" cy="1"/>
              </a:xfrm>
              <a:prstGeom prst="line">
                <a:avLst/>
              </a:prstGeom>
              <a:noFill/>
              <a:ln w="4">
                <a:solidFill>
                  <a:srgbClr val="000000"/>
                </a:solidFill>
                <a:round/>
                <a:headEnd/>
                <a:tailEnd/>
              </a:ln>
            </p:spPr>
            <p:txBody>
              <a:bodyPr/>
              <a:lstStyle/>
              <a:p>
                <a:endParaRPr lang="fa-IR"/>
              </a:p>
            </p:txBody>
          </p:sp>
          <p:sp>
            <p:nvSpPr>
              <p:cNvPr id="274" name="Line 546"/>
              <p:cNvSpPr>
                <a:spLocks noChangeShapeType="1"/>
              </p:cNvSpPr>
              <p:nvPr/>
            </p:nvSpPr>
            <p:spPr bwMode="auto">
              <a:xfrm flipV="1">
                <a:off x="1512" y="2044"/>
                <a:ext cx="1" cy="8"/>
              </a:xfrm>
              <a:prstGeom prst="line">
                <a:avLst/>
              </a:prstGeom>
              <a:noFill/>
              <a:ln w="4">
                <a:solidFill>
                  <a:srgbClr val="000000"/>
                </a:solidFill>
                <a:round/>
                <a:headEnd/>
                <a:tailEnd/>
              </a:ln>
            </p:spPr>
            <p:txBody>
              <a:bodyPr/>
              <a:lstStyle/>
              <a:p>
                <a:endParaRPr lang="fa-IR"/>
              </a:p>
            </p:txBody>
          </p:sp>
          <p:sp>
            <p:nvSpPr>
              <p:cNvPr id="275" name="Line 547"/>
              <p:cNvSpPr>
                <a:spLocks noChangeShapeType="1"/>
              </p:cNvSpPr>
              <p:nvPr/>
            </p:nvSpPr>
            <p:spPr bwMode="auto">
              <a:xfrm flipV="1">
                <a:off x="1512" y="2036"/>
                <a:ext cx="1" cy="8"/>
              </a:xfrm>
              <a:prstGeom prst="line">
                <a:avLst/>
              </a:prstGeom>
              <a:noFill/>
              <a:ln w="4">
                <a:solidFill>
                  <a:srgbClr val="000000"/>
                </a:solidFill>
                <a:round/>
                <a:headEnd/>
                <a:tailEnd/>
              </a:ln>
            </p:spPr>
            <p:txBody>
              <a:bodyPr/>
              <a:lstStyle/>
              <a:p>
                <a:endParaRPr lang="fa-IR"/>
              </a:p>
            </p:txBody>
          </p:sp>
          <p:sp>
            <p:nvSpPr>
              <p:cNvPr id="276" name="Line 548"/>
              <p:cNvSpPr>
                <a:spLocks noChangeShapeType="1"/>
              </p:cNvSpPr>
              <p:nvPr/>
            </p:nvSpPr>
            <p:spPr bwMode="auto">
              <a:xfrm>
                <a:off x="1512" y="2028"/>
                <a:ext cx="1" cy="1"/>
              </a:xfrm>
              <a:prstGeom prst="line">
                <a:avLst/>
              </a:prstGeom>
              <a:noFill/>
              <a:ln w="4">
                <a:solidFill>
                  <a:srgbClr val="000000"/>
                </a:solidFill>
                <a:round/>
                <a:headEnd/>
                <a:tailEnd/>
              </a:ln>
            </p:spPr>
            <p:txBody>
              <a:bodyPr/>
              <a:lstStyle/>
              <a:p>
                <a:endParaRPr lang="fa-IR"/>
              </a:p>
            </p:txBody>
          </p:sp>
          <p:sp>
            <p:nvSpPr>
              <p:cNvPr id="277" name="Line 549"/>
              <p:cNvSpPr>
                <a:spLocks noChangeShapeType="1"/>
              </p:cNvSpPr>
              <p:nvPr/>
            </p:nvSpPr>
            <p:spPr bwMode="auto">
              <a:xfrm flipV="1">
                <a:off x="1512" y="2012"/>
                <a:ext cx="1" cy="8"/>
              </a:xfrm>
              <a:prstGeom prst="line">
                <a:avLst/>
              </a:prstGeom>
              <a:noFill/>
              <a:ln w="4">
                <a:solidFill>
                  <a:srgbClr val="000000"/>
                </a:solidFill>
                <a:round/>
                <a:headEnd/>
                <a:tailEnd/>
              </a:ln>
            </p:spPr>
            <p:txBody>
              <a:bodyPr/>
              <a:lstStyle/>
              <a:p>
                <a:endParaRPr lang="fa-IR"/>
              </a:p>
            </p:txBody>
          </p:sp>
          <p:sp>
            <p:nvSpPr>
              <p:cNvPr id="278" name="Line 550"/>
              <p:cNvSpPr>
                <a:spLocks noChangeShapeType="1"/>
              </p:cNvSpPr>
              <p:nvPr/>
            </p:nvSpPr>
            <p:spPr bwMode="auto">
              <a:xfrm flipV="1">
                <a:off x="1512" y="2004"/>
                <a:ext cx="1" cy="8"/>
              </a:xfrm>
              <a:prstGeom prst="line">
                <a:avLst/>
              </a:prstGeom>
              <a:noFill/>
              <a:ln w="4">
                <a:solidFill>
                  <a:srgbClr val="000000"/>
                </a:solidFill>
                <a:round/>
                <a:headEnd/>
                <a:tailEnd/>
              </a:ln>
            </p:spPr>
            <p:txBody>
              <a:bodyPr/>
              <a:lstStyle/>
              <a:p>
                <a:endParaRPr lang="fa-IR"/>
              </a:p>
            </p:txBody>
          </p:sp>
          <p:sp>
            <p:nvSpPr>
              <p:cNvPr id="279" name="Line 551"/>
              <p:cNvSpPr>
                <a:spLocks noChangeShapeType="1"/>
              </p:cNvSpPr>
              <p:nvPr/>
            </p:nvSpPr>
            <p:spPr bwMode="auto">
              <a:xfrm>
                <a:off x="1512" y="1996"/>
                <a:ext cx="1" cy="1"/>
              </a:xfrm>
              <a:prstGeom prst="line">
                <a:avLst/>
              </a:prstGeom>
              <a:noFill/>
              <a:ln w="4">
                <a:solidFill>
                  <a:srgbClr val="000000"/>
                </a:solidFill>
                <a:round/>
                <a:headEnd/>
                <a:tailEnd/>
              </a:ln>
            </p:spPr>
            <p:txBody>
              <a:bodyPr/>
              <a:lstStyle/>
              <a:p>
                <a:endParaRPr lang="fa-IR"/>
              </a:p>
            </p:txBody>
          </p:sp>
          <p:sp>
            <p:nvSpPr>
              <p:cNvPr id="280" name="Line 552"/>
              <p:cNvSpPr>
                <a:spLocks noChangeShapeType="1"/>
              </p:cNvSpPr>
              <p:nvPr/>
            </p:nvSpPr>
            <p:spPr bwMode="auto">
              <a:xfrm flipV="1">
                <a:off x="1512" y="1980"/>
                <a:ext cx="1" cy="8"/>
              </a:xfrm>
              <a:prstGeom prst="line">
                <a:avLst/>
              </a:prstGeom>
              <a:noFill/>
              <a:ln w="4">
                <a:solidFill>
                  <a:srgbClr val="000000"/>
                </a:solidFill>
                <a:round/>
                <a:headEnd/>
                <a:tailEnd/>
              </a:ln>
            </p:spPr>
            <p:txBody>
              <a:bodyPr/>
              <a:lstStyle/>
              <a:p>
                <a:endParaRPr lang="fa-IR"/>
              </a:p>
            </p:txBody>
          </p:sp>
          <p:sp>
            <p:nvSpPr>
              <p:cNvPr id="281" name="Line 553"/>
              <p:cNvSpPr>
                <a:spLocks noChangeShapeType="1"/>
              </p:cNvSpPr>
              <p:nvPr/>
            </p:nvSpPr>
            <p:spPr bwMode="auto">
              <a:xfrm flipV="1">
                <a:off x="1512" y="1972"/>
                <a:ext cx="1" cy="8"/>
              </a:xfrm>
              <a:prstGeom prst="line">
                <a:avLst/>
              </a:prstGeom>
              <a:noFill/>
              <a:ln w="4">
                <a:solidFill>
                  <a:srgbClr val="000000"/>
                </a:solidFill>
                <a:round/>
                <a:headEnd/>
                <a:tailEnd/>
              </a:ln>
            </p:spPr>
            <p:txBody>
              <a:bodyPr/>
              <a:lstStyle/>
              <a:p>
                <a:endParaRPr lang="fa-IR"/>
              </a:p>
            </p:txBody>
          </p:sp>
          <p:sp>
            <p:nvSpPr>
              <p:cNvPr id="282" name="Line 554"/>
              <p:cNvSpPr>
                <a:spLocks noChangeShapeType="1"/>
              </p:cNvSpPr>
              <p:nvPr/>
            </p:nvSpPr>
            <p:spPr bwMode="auto">
              <a:xfrm>
                <a:off x="1512" y="1964"/>
                <a:ext cx="1" cy="1"/>
              </a:xfrm>
              <a:prstGeom prst="line">
                <a:avLst/>
              </a:prstGeom>
              <a:noFill/>
              <a:ln w="4">
                <a:solidFill>
                  <a:srgbClr val="000000"/>
                </a:solidFill>
                <a:round/>
                <a:headEnd/>
                <a:tailEnd/>
              </a:ln>
            </p:spPr>
            <p:txBody>
              <a:bodyPr/>
              <a:lstStyle/>
              <a:p>
                <a:endParaRPr lang="fa-IR"/>
              </a:p>
            </p:txBody>
          </p:sp>
          <p:sp>
            <p:nvSpPr>
              <p:cNvPr id="283" name="Line 555"/>
              <p:cNvSpPr>
                <a:spLocks noChangeShapeType="1"/>
              </p:cNvSpPr>
              <p:nvPr/>
            </p:nvSpPr>
            <p:spPr bwMode="auto">
              <a:xfrm flipV="1">
                <a:off x="1512" y="1948"/>
                <a:ext cx="1" cy="8"/>
              </a:xfrm>
              <a:prstGeom prst="line">
                <a:avLst/>
              </a:prstGeom>
              <a:noFill/>
              <a:ln w="4">
                <a:solidFill>
                  <a:srgbClr val="000000"/>
                </a:solidFill>
                <a:round/>
                <a:headEnd/>
                <a:tailEnd/>
              </a:ln>
            </p:spPr>
            <p:txBody>
              <a:bodyPr/>
              <a:lstStyle/>
              <a:p>
                <a:endParaRPr lang="fa-IR"/>
              </a:p>
            </p:txBody>
          </p:sp>
          <p:sp>
            <p:nvSpPr>
              <p:cNvPr id="284" name="Line 556"/>
              <p:cNvSpPr>
                <a:spLocks noChangeShapeType="1"/>
              </p:cNvSpPr>
              <p:nvPr/>
            </p:nvSpPr>
            <p:spPr bwMode="auto">
              <a:xfrm flipV="1">
                <a:off x="1512" y="1940"/>
                <a:ext cx="1" cy="8"/>
              </a:xfrm>
              <a:prstGeom prst="line">
                <a:avLst/>
              </a:prstGeom>
              <a:noFill/>
              <a:ln w="4">
                <a:solidFill>
                  <a:srgbClr val="000000"/>
                </a:solidFill>
                <a:round/>
                <a:headEnd/>
                <a:tailEnd/>
              </a:ln>
            </p:spPr>
            <p:txBody>
              <a:bodyPr/>
              <a:lstStyle/>
              <a:p>
                <a:endParaRPr lang="fa-IR"/>
              </a:p>
            </p:txBody>
          </p:sp>
          <p:sp>
            <p:nvSpPr>
              <p:cNvPr id="285" name="Line 557"/>
              <p:cNvSpPr>
                <a:spLocks noChangeShapeType="1"/>
              </p:cNvSpPr>
              <p:nvPr/>
            </p:nvSpPr>
            <p:spPr bwMode="auto">
              <a:xfrm>
                <a:off x="1512" y="1932"/>
                <a:ext cx="1" cy="1"/>
              </a:xfrm>
              <a:prstGeom prst="line">
                <a:avLst/>
              </a:prstGeom>
              <a:noFill/>
              <a:ln w="4">
                <a:solidFill>
                  <a:srgbClr val="000000"/>
                </a:solidFill>
                <a:round/>
                <a:headEnd/>
                <a:tailEnd/>
              </a:ln>
            </p:spPr>
            <p:txBody>
              <a:bodyPr/>
              <a:lstStyle/>
              <a:p>
                <a:endParaRPr lang="fa-IR"/>
              </a:p>
            </p:txBody>
          </p:sp>
          <p:sp>
            <p:nvSpPr>
              <p:cNvPr id="286" name="Line 558"/>
              <p:cNvSpPr>
                <a:spLocks noChangeShapeType="1"/>
              </p:cNvSpPr>
              <p:nvPr/>
            </p:nvSpPr>
            <p:spPr bwMode="auto">
              <a:xfrm flipV="1">
                <a:off x="1512" y="1916"/>
                <a:ext cx="1" cy="8"/>
              </a:xfrm>
              <a:prstGeom prst="line">
                <a:avLst/>
              </a:prstGeom>
              <a:noFill/>
              <a:ln w="4">
                <a:solidFill>
                  <a:srgbClr val="000000"/>
                </a:solidFill>
                <a:round/>
                <a:headEnd/>
                <a:tailEnd/>
              </a:ln>
            </p:spPr>
            <p:txBody>
              <a:bodyPr/>
              <a:lstStyle/>
              <a:p>
                <a:endParaRPr lang="fa-IR"/>
              </a:p>
            </p:txBody>
          </p:sp>
          <p:sp>
            <p:nvSpPr>
              <p:cNvPr id="287" name="Line 559"/>
              <p:cNvSpPr>
                <a:spLocks noChangeShapeType="1"/>
              </p:cNvSpPr>
              <p:nvPr/>
            </p:nvSpPr>
            <p:spPr bwMode="auto">
              <a:xfrm flipV="1">
                <a:off x="1512" y="1908"/>
                <a:ext cx="1" cy="8"/>
              </a:xfrm>
              <a:prstGeom prst="line">
                <a:avLst/>
              </a:prstGeom>
              <a:noFill/>
              <a:ln w="4">
                <a:solidFill>
                  <a:srgbClr val="000000"/>
                </a:solidFill>
                <a:round/>
                <a:headEnd/>
                <a:tailEnd/>
              </a:ln>
            </p:spPr>
            <p:txBody>
              <a:bodyPr/>
              <a:lstStyle/>
              <a:p>
                <a:endParaRPr lang="fa-IR"/>
              </a:p>
            </p:txBody>
          </p:sp>
          <p:sp>
            <p:nvSpPr>
              <p:cNvPr id="288" name="Line 560"/>
              <p:cNvSpPr>
                <a:spLocks noChangeShapeType="1"/>
              </p:cNvSpPr>
              <p:nvPr/>
            </p:nvSpPr>
            <p:spPr bwMode="auto">
              <a:xfrm>
                <a:off x="1512" y="1900"/>
                <a:ext cx="1" cy="1"/>
              </a:xfrm>
              <a:prstGeom prst="line">
                <a:avLst/>
              </a:prstGeom>
              <a:noFill/>
              <a:ln w="4">
                <a:solidFill>
                  <a:srgbClr val="000000"/>
                </a:solidFill>
                <a:round/>
                <a:headEnd/>
                <a:tailEnd/>
              </a:ln>
            </p:spPr>
            <p:txBody>
              <a:bodyPr/>
              <a:lstStyle/>
              <a:p>
                <a:endParaRPr lang="fa-IR"/>
              </a:p>
            </p:txBody>
          </p:sp>
          <p:sp>
            <p:nvSpPr>
              <p:cNvPr id="289" name="Line 561"/>
              <p:cNvSpPr>
                <a:spLocks noChangeShapeType="1"/>
              </p:cNvSpPr>
              <p:nvPr/>
            </p:nvSpPr>
            <p:spPr bwMode="auto">
              <a:xfrm flipV="1">
                <a:off x="1512" y="1884"/>
                <a:ext cx="1" cy="8"/>
              </a:xfrm>
              <a:prstGeom prst="line">
                <a:avLst/>
              </a:prstGeom>
              <a:noFill/>
              <a:ln w="4">
                <a:solidFill>
                  <a:srgbClr val="000000"/>
                </a:solidFill>
                <a:round/>
                <a:headEnd/>
                <a:tailEnd/>
              </a:ln>
            </p:spPr>
            <p:txBody>
              <a:bodyPr/>
              <a:lstStyle/>
              <a:p>
                <a:endParaRPr lang="fa-IR"/>
              </a:p>
            </p:txBody>
          </p:sp>
          <p:sp>
            <p:nvSpPr>
              <p:cNvPr id="290" name="Line 562"/>
              <p:cNvSpPr>
                <a:spLocks noChangeShapeType="1"/>
              </p:cNvSpPr>
              <p:nvPr/>
            </p:nvSpPr>
            <p:spPr bwMode="auto">
              <a:xfrm flipV="1">
                <a:off x="1512" y="1876"/>
                <a:ext cx="1" cy="8"/>
              </a:xfrm>
              <a:prstGeom prst="line">
                <a:avLst/>
              </a:prstGeom>
              <a:noFill/>
              <a:ln w="4">
                <a:solidFill>
                  <a:srgbClr val="000000"/>
                </a:solidFill>
                <a:round/>
                <a:headEnd/>
                <a:tailEnd/>
              </a:ln>
            </p:spPr>
            <p:txBody>
              <a:bodyPr/>
              <a:lstStyle/>
              <a:p>
                <a:endParaRPr lang="fa-IR"/>
              </a:p>
            </p:txBody>
          </p:sp>
          <p:sp>
            <p:nvSpPr>
              <p:cNvPr id="291" name="Line 563"/>
              <p:cNvSpPr>
                <a:spLocks noChangeShapeType="1"/>
              </p:cNvSpPr>
              <p:nvPr/>
            </p:nvSpPr>
            <p:spPr bwMode="auto">
              <a:xfrm>
                <a:off x="1512" y="1868"/>
                <a:ext cx="1" cy="1"/>
              </a:xfrm>
              <a:prstGeom prst="line">
                <a:avLst/>
              </a:prstGeom>
              <a:noFill/>
              <a:ln w="4">
                <a:solidFill>
                  <a:srgbClr val="000000"/>
                </a:solidFill>
                <a:round/>
                <a:headEnd/>
                <a:tailEnd/>
              </a:ln>
            </p:spPr>
            <p:txBody>
              <a:bodyPr/>
              <a:lstStyle/>
              <a:p>
                <a:endParaRPr lang="fa-IR"/>
              </a:p>
            </p:txBody>
          </p:sp>
          <p:sp>
            <p:nvSpPr>
              <p:cNvPr id="292" name="Line 564"/>
              <p:cNvSpPr>
                <a:spLocks noChangeShapeType="1"/>
              </p:cNvSpPr>
              <p:nvPr/>
            </p:nvSpPr>
            <p:spPr bwMode="auto">
              <a:xfrm flipV="1">
                <a:off x="1512" y="1852"/>
                <a:ext cx="1" cy="8"/>
              </a:xfrm>
              <a:prstGeom prst="line">
                <a:avLst/>
              </a:prstGeom>
              <a:noFill/>
              <a:ln w="4">
                <a:solidFill>
                  <a:srgbClr val="000000"/>
                </a:solidFill>
                <a:round/>
                <a:headEnd/>
                <a:tailEnd/>
              </a:ln>
            </p:spPr>
            <p:txBody>
              <a:bodyPr/>
              <a:lstStyle/>
              <a:p>
                <a:endParaRPr lang="fa-IR"/>
              </a:p>
            </p:txBody>
          </p:sp>
          <p:sp>
            <p:nvSpPr>
              <p:cNvPr id="293" name="Line 565"/>
              <p:cNvSpPr>
                <a:spLocks noChangeShapeType="1"/>
              </p:cNvSpPr>
              <p:nvPr/>
            </p:nvSpPr>
            <p:spPr bwMode="auto">
              <a:xfrm flipV="1">
                <a:off x="1512" y="1844"/>
                <a:ext cx="1" cy="8"/>
              </a:xfrm>
              <a:prstGeom prst="line">
                <a:avLst/>
              </a:prstGeom>
              <a:noFill/>
              <a:ln w="4">
                <a:solidFill>
                  <a:srgbClr val="000000"/>
                </a:solidFill>
                <a:round/>
                <a:headEnd/>
                <a:tailEnd/>
              </a:ln>
            </p:spPr>
            <p:txBody>
              <a:bodyPr/>
              <a:lstStyle/>
              <a:p>
                <a:endParaRPr lang="fa-IR"/>
              </a:p>
            </p:txBody>
          </p:sp>
          <p:sp>
            <p:nvSpPr>
              <p:cNvPr id="294" name="Line 566"/>
              <p:cNvSpPr>
                <a:spLocks noChangeShapeType="1"/>
              </p:cNvSpPr>
              <p:nvPr/>
            </p:nvSpPr>
            <p:spPr bwMode="auto">
              <a:xfrm>
                <a:off x="1512" y="1836"/>
                <a:ext cx="1" cy="1"/>
              </a:xfrm>
              <a:prstGeom prst="line">
                <a:avLst/>
              </a:prstGeom>
              <a:noFill/>
              <a:ln w="4">
                <a:solidFill>
                  <a:srgbClr val="000000"/>
                </a:solidFill>
                <a:round/>
                <a:headEnd/>
                <a:tailEnd/>
              </a:ln>
            </p:spPr>
            <p:txBody>
              <a:bodyPr/>
              <a:lstStyle/>
              <a:p>
                <a:endParaRPr lang="fa-IR"/>
              </a:p>
            </p:txBody>
          </p:sp>
          <p:sp>
            <p:nvSpPr>
              <p:cNvPr id="295" name="Line 567"/>
              <p:cNvSpPr>
                <a:spLocks noChangeShapeType="1"/>
              </p:cNvSpPr>
              <p:nvPr/>
            </p:nvSpPr>
            <p:spPr bwMode="auto">
              <a:xfrm flipV="1">
                <a:off x="1512" y="1820"/>
                <a:ext cx="1" cy="8"/>
              </a:xfrm>
              <a:prstGeom prst="line">
                <a:avLst/>
              </a:prstGeom>
              <a:noFill/>
              <a:ln w="4">
                <a:solidFill>
                  <a:srgbClr val="000000"/>
                </a:solidFill>
                <a:round/>
                <a:headEnd/>
                <a:tailEnd/>
              </a:ln>
            </p:spPr>
            <p:txBody>
              <a:bodyPr/>
              <a:lstStyle/>
              <a:p>
                <a:endParaRPr lang="fa-IR"/>
              </a:p>
            </p:txBody>
          </p:sp>
          <p:sp>
            <p:nvSpPr>
              <p:cNvPr id="296" name="Line 568"/>
              <p:cNvSpPr>
                <a:spLocks noChangeShapeType="1"/>
              </p:cNvSpPr>
              <p:nvPr/>
            </p:nvSpPr>
            <p:spPr bwMode="auto">
              <a:xfrm flipV="1">
                <a:off x="1512" y="1812"/>
                <a:ext cx="1" cy="8"/>
              </a:xfrm>
              <a:prstGeom prst="line">
                <a:avLst/>
              </a:prstGeom>
              <a:noFill/>
              <a:ln w="4">
                <a:solidFill>
                  <a:srgbClr val="000000"/>
                </a:solidFill>
                <a:round/>
                <a:headEnd/>
                <a:tailEnd/>
              </a:ln>
            </p:spPr>
            <p:txBody>
              <a:bodyPr/>
              <a:lstStyle/>
              <a:p>
                <a:endParaRPr lang="fa-IR"/>
              </a:p>
            </p:txBody>
          </p:sp>
          <p:sp>
            <p:nvSpPr>
              <p:cNvPr id="297" name="Line 569"/>
              <p:cNvSpPr>
                <a:spLocks noChangeShapeType="1"/>
              </p:cNvSpPr>
              <p:nvPr/>
            </p:nvSpPr>
            <p:spPr bwMode="auto">
              <a:xfrm>
                <a:off x="1512" y="1804"/>
                <a:ext cx="1" cy="1"/>
              </a:xfrm>
              <a:prstGeom prst="line">
                <a:avLst/>
              </a:prstGeom>
              <a:noFill/>
              <a:ln w="4">
                <a:solidFill>
                  <a:srgbClr val="000000"/>
                </a:solidFill>
                <a:round/>
                <a:headEnd/>
                <a:tailEnd/>
              </a:ln>
            </p:spPr>
            <p:txBody>
              <a:bodyPr/>
              <a:lstStyle/>
              <a:p>
                <a:endParaRPr lang="fa-IR"/>
              </a:p>
            </p:txBody>
          </p:sp>
          <p:sp>
            <p:nvSpPr>
              <p:cNvPr id="298" name="Line 570"/>
              <p:cNvSpPr>
                <a:spLocks noChangeShapeType="1"/>
              </p:cNvSpPr>
              <p:nvPr/>
            </p:nvSpPr>
            <p:spPr bwMode="auto">
              <a:xfrm flipV="1">
                <a:off x="1512" y="1788"/>
                <a:ext cx="1" cy="8"/>
              </a:xfrm>
              <a:prstGeom prst="line">
                <a:avLst/>
              </a:prstGeom>
              <a:noFill/>
              <a:ln w="4">
                <a:solidFill>
                  <a:srgbClr val="000000"/>
                </a:solidFill>
                <a:round/>
                <a:headEnd/>
                <a:tailEnd/>
              </a:ln>
            </p:spPr>
            <p:txBody>
              <a:bodyPr/>
              <a:lstStyle/>
              <a:p>
                <a:endParaRPr lang="fa-IR"/>
              </a:p>
            </p:txBody>
          </p:sp>
          <p:sp>
            <p:nvSpPr>
              <p:cNvPr id="299" name="Line 571"/>
              <p:cNvSpPr>
                <a:spLocks noChangeShapeType="1"/>
              </p:cNvSpPr>
              <p:nvPr/>
            </p:nvSpPr>
            <p:spPr bwMode="auto">
              <a:xfrm flipV="1">
                <a:off x="1512" y="1780"/>
                <a:ext cx="1" cy="8"/>
              </a:xfrm>
              <a:prstGeom prst="line">
                <a:avLst/>
              </a:prstGeom>
              <a:noFill/>
              <a:ln w="4">
                <a:solidFill>
                  <a:srgbClr val="000000"/>
                </a:solidFill>
                <a:round/>
                <a:headEnd/>
                <a:tailEnd/>
              </a:ln>
            </p:spPr>
            <p:txBody>
              <a:bodyPr/>
              <a:lstStyle/>
              <a:p>
                <a:endParaRPr lang="fa-IR"/>
              </a:p>
            </p:txBody>
          </p:sp>
          <p:sp>
            <p:nvSpPr>
              <p:cNvPr id="300" name="Line 572"/>
              <p:cNvSpPr>
                <a:spLocks noChangeShapeType="1"/>
              </p:cNvSpPr>
              <p:nvPr/>
            </p:nvSpPr>
            <p:spPr bwMode="auto">
              <a:xfrm>
                <a:off x="1512" y="1772"/>
                <a:ext cx="1" cy="1"/>
              </a:xfrm>
              <a:prstGeom prst="line">
                <a:avLst/>
              </a:prstGeom>
              <a:noFill/>
              <a:ln w="4">
                <a:solidFill>
                  <a:srgbClr val="000000"/>
                </a:solidFill>
                <a:round/>
                <a:headEnd/>
                <a:tailEnd/>
              </a:ln>
            </p:spPr>
            <p:txBody>
              <a:bodyPr/>
              <a:lstStyle/>
              <a:p>
                <a:endParaRPr lang="fa-IR"/>
              </a:p>
            </p:txBody>
          </p:sp>
          <p:sp>
            <p:nvSpPr>
              <p:cNvPr id="301" name="Line 573"/>
              <p:cNvSpPr>
                <a:spLocks noChangeShapeType="1"/>
              </p:cNvSpPr>
              <p:nvPr/>
            </p:nvSpPr>
            <p:spPr bwMode="auto">
              <a:xfrm flipV="1">
                <a:off x="1512" y="1756"/>
                <a:ext cx="1" cy="8"/>
              </a:xfrm>
              <a:prstGeom prst="line">
                <a:avLst/>
              </a:prstGeom>
              <a:noFill/>
              <a:ln w="4">
                <a:solidFill>
                  <a:srgbClr val="000000"/>
                </a:solidFill>
                <a:round/>
                <a:headEnd/>
                <a:tailEnd/>
              </a:ln>
            </p:spPr>
            <p:txBody>
              <a:bodyPr/>
              <a:lstStyle/>
              <a:p>
                <a:endParaRPr lang="fa-IR"/>
              </a:p>
            </p:txBody>
          </p:sp>
          <p:sp>
            <p:nvSpPr>
              <p:cNvPr id="302" name="Line 574"/>
              <p:cNvSpPr>
                <a:spLocks noChangeShapeType="1"/>
              </p:cNvSpPr>
              <p:nvPr/>
            </p:nvSpPr>
            <p:spPr bwMode="auto">
              <a:xfrm flipV="1">
                <a:off x="1512" y="1748"/>
                <a:ext cx="1" cy="8"/>
              </a:xfrm>
              <a:prstGeom prst="line">
                <a:avLst/>
              </a:prstGeom>
              <a:noFill/>
              <a:ln w="4">
                <a:solidFill>
                  <a:srgbClr val="000000"/>
                </a:solidFill>
                <a:round/>
                <a:headEnd/>
                <a:tailEnd/>
              </a:ln>
            </p:spPr>
            <p:txBody>
              <a:bodyPr/>
              <a:lstStyle/>
              <a:p>
                <a:endParaRPr lang="fa-IR"/>
              </a:p>
            </p:txBody>
          </p:sp>
          <p:sp>
            <p:nvSpPr>
              <p:cNvPr id="303" name="Line 575"/>
              <p:cNvSpPr>
                <a:spLocks noChangeShapeType="1"/>
              </p:cNvSpPr>
              <p:nvPr/>
            </p:nvSpPr>
            <p:spPr bwMode="auto">
              <a:xfrm>
                <a:off x="1512" y="1740"/>
                <a:ext cx="1" cy="1"/>
              </a:xfrm>
              <a:prstGeom prst="line">
                <a:avLst/>
              </a:prstGeom>
              <a:noFill/>
              <a:ln w="4">
                <a:solidFill>
                  <a:srgbClr val="000000"/>
                </a:solidFill>
                <a:round/>
                <a:headEnd/>
                <a:tailEnd/>
              </a:ln>
            </p:spPr>
            <p:txBody>
              <a:bodyPr/>
              <a:lstStyle/>
              <a:p>
                <a:endParaRPr lang="fa-IR"/>
              </a:p>
            </p:txBody>
          </p:sp>
          <p:sp>
            <p:nvSpPr>
              <p:cNvPr id="304" name="Line 576"/>
              <p:cNvSpPr>
                <a:spLocks noChangeShapeType="1"/>
              </p:cNvSpPr>
              <p:nvPr/>
            </p:nvSpPr>
            <p:spPr bwMode="auto">
              <a:xfrm flipV="1">
                <a:off x="1512" y="1724"/>
                <a:ext cx="1" cy="8"/>
              </a:xfrm>
              <a:prstGeom prst="line">
                <a:avLst/>
              </a:prstGeom>
              <a:noFill/>
              <a:ln w="4">
                <a:solidFill>
                  <a:srgbClr val="000000"/>
                </a:solidFill>
                <a:round/>
                <a:headEnd/>
                <a:tailEnd/>
              </a:ln>
            </p:spPr>
            <p:txBody>
              <a:bodyPr/>
              <a:lstStyle/>
              <a:p>
                <a:endParaRPr lang="fa-IR"/>
              </a:p>
            </p:txBody>
          </p:sp>
          <p:sp>
            <p:nvSpPr>
              <p:cNvPr id="305" name="Line 577"/>
              <p:cNvSpPr>
                <a:spLocks noChangeShapeType="1"/>
              </p:cNvSpPr>
              <p:nvPr/>
            </p:nvSpPr>
            <p:spPr bwMode="auto">
              <a:xfrm flipV="1">
                <a:off x="1512" y="1716"/>
                <a:ext cx="1" cy="8"/>
              </a:xfrm>
              <a:prstGeom prst="line">
                <a:avLst/>
              </a:prstGeom>
              <a:noFill/>
              <a:ln w="4">
                <a:solidFill>
                  <a:srgbClr val="000000"/>
                </a:solidFill>
                <a:round/>
                <a:headEnd/>
                <a:tailEnd/>
              </a:ln>
            </p:spPr>
            <p:txBody>
              <a:bodyPr/>
              <a:lstStyle/>
              <a:p>
                <a:endParaRPr lang="fa-IR"/>
              </a:p>
            </p:txBody>
          </p:sp>
          <p:sp>
            <p:nvSpPr>
              <p:cNvPr id="306" name="Line 578"/>
              <p:cNvSpPr>
                <a:spLocks noChangeShapeType="1"/>
              </p:cNvSpPr>
              <p:nvPr/>
            </p:nvSpPr>
            <p:spPr bwMode="auto">
              <a:xfrm>
                <a:off x="1512" y="1708"/>
                <a:ext cx="1" cy="1"/>
              </a:xfrm>
              <a:prstGeom prst="line">
                <a:avLst/>
              </a:prstGeom>
              <a:noFill/>
              <a:ln w="4">
                <a:solidFill>
                  <a:srgbClr val="000000"/>
                </a:solidFill>
                <a:round/>
                <a:headEnd/>
                <a:tailEnd/>
              </a:ln>
            </p:spPr>
            <p:txBody>
              <a:bodyPr/>
              <a:lstStyle/>
              <a:p>
                <a:endParaRPr lang="fa-IR"/>
              </a:p>
            </p:txBody>
          </p:sp>
          <p:sp>
            <p:nvSpPr>
              <p:cNvPr id="307" name="Line 579"/>
              <p:cNvSpPr>
                <a:spLocks noChangeShapeType="1"/>
              </p:cNvSpPr>
              <p:nvPr/>
            </p:nvSpPr>
            <p:spPr bwMode="auto">
              <a:xfrm flipV="1">
                <a:off x="1512" y="1692"/>
                <a:ext cx="1" cy="8"/>
              </a:xfrm>
              <a:prstGeom prst="line">
                <a:avLst/>
              </a:prstGeom>
              <a:noFill/>
              <a:ln w="4">
                <a:solidFill>
                  <a:srgbClr val="000000"/>
                </a:solidFill>
                <a:round/>
                <a:headEnd/>
                <a:tailEnd/>
              </a:ln>
            </p:spPr>
            <p:txBody>
              <a:bodyPr/>
              <a:lstStyle/>
              <a:p>
                <a:endParaRPr lang="fa-IR"/>
              </a:p>
            </p:txBody>
          </p:sp>
          <p:sp>
            <p:nvSpPr>
              <p:cNvPr id="308" name="Line 580"/>
              <p:cNvSpPr>
                <a:spLocks noChangeShapeType="1"/>
              </p:cNvSpPr>
              <p:nvPr/>
            </p:nvSpPr>
            <p:spPr bwMode="auto">
              <a:xfrm flipV="1">
                <a:off x="1512" y="1684"/>
                <a:ext cx="1" cy="8"/>
              </a:xfrm>
              <a:prstGeom prst="line">
                <a:avLst/>
              </a:prstGeom>
              <a:noFill/>
              <a:ln w="4">
                <a:solidFill>
                  <a:srgbClr val="000000"/>
                </a:solidFill>
                <a:round/>
                <a:headEnd/>
                <a:tailEnd/>
              </a:ln>
            </p:spPr>
            <p:txBody>
              <a:bodyPr/>
              <a:lstStyle/>
              <a:p>
                <a:endParaRPr lang="fa-IR"/>
              </a:p>
            </p:txBody>
          </p:sp>
          <p:sp>
            <p:nvSpPr>
              <p:cNvPr id="309" name="Line 581"/>
              <p:cNvSpPr>
                <a:spLocks noChangeShapeType="1"/>
              </p:cNvSpPr>
              <p:nvPr/>
            </p:nvSpPr>
            <p:spPr bwMode="auto">
              <a:xfrm>
                <a:off x="1512" y="1676"/>
                <a:ext cx="1" cy="1"/>
              </a:xfrm>
              <a:prstGeom prst="line">
                <a:avLst/>
              </a:prstGeom>
              <a:noFill/>
              <a:ln w="4">
                <a:solidFill>
                  <a:srgbClr val="000000"/>
                </a:solidFill>
                <a:round/>
                <a:headEnd/>
                <a:tailEnd/>
              </a:ln>
            </p:spPr>
            <p:txBody>
              <a:bodyPr/>
              <a:lstStyle/>
              <a:p>
                <a:endParaRPr lang="fa-IR"/>
              </a:p>
            </p:txBody>
          </p:sp>
          <p:sp>
            <p:nvSpPr>
              <p:cNvPr id="310" name="Line 582"/>
              <p:cNvSpPr>
                <a:spLocks noChangeShapeType="1"/>
              </p:cNvSpPr>
              <p:nvPr/>
            </p:nvSpPr>
            <p:spPr bwMode="auto">
              <a:xfrm flipV="1">
                <a:off x="1512" y="1660"/>
                <a:ext cx="1" cy="8"/>
              </a:xfrm>
              <a:prstGeom prst="line">
                <a:avLst/>
              </a:prstGeom>
              <a:noFill/>
              <a:ln w="4">
                <a:solidFill>
                  <a:srgbClr val="000000"/>
                </a:solidFill>
                <a:round/>
                <a:headEnd/>
                <a:tailEnd/>
              </a:ln>
            </p:spPr>
            <p:txBody>
              <a:bodyPr/>
              <a:lstStyle/>
              <a:p>
                <a:endParaRPr lang="fa-IR"/>
              </a:p>
            </p:txBody>
          </p:sp>
          <p:sp>
            <p:nvSpPr>
              <p:cNvPr id="311" name="Line 583"/>
              <p:cNvSpPr>
                <a:spLocks noChangeShapeType="1"/>
              </p:cNvSpPr>
              <p:nvPr/>
            </p:nvSpPr>
            <p:spPr bwMode="auto">
              <a:xfrm flipV="1">
                <a:off x="1512" y="1652"/>
                <a:ext cx="1" cy="8"/>
              </a:xfrm>
              <a:prstGeom prst="line">
                <a:avLst/>
              </a:prstGeom>
              <a:noFill/>
              <a:ln w="4">
                <a:solidFill>
                  <a:srgbClr val="000000"/>
                </a:solidFill>
                <a:round/>
                <a:headEnd/>
                <a:tailEnd/>
              </a:ln>
            </p:spPr>
            <p:txBody>
              <a:bodyPr/>
              <a:lstStyle/>
              <a:p>
                <a:endParaRPr lang="fa-IR"/>
              </a:p>
            </p:txBody>
          </p:sp>
          <p:sp>
            <p:nvSpPr>
              <p:cNvPr id="312" name="Line 584"/>
              <p:cNvSpPr>
                <a:spLocks noChangeShapeType="1"/>
              </p:cNvSpPr>
              <p:nvPr/>
            </p:nvSpPr>
            <p:spPr bwMode="auto">
              <a:xfrm>
                <a:off x="1512" y="1644"/>
                <a:ext cx="1" cy="1"/>
              </a:xfrm>
              <a:prstGeom prst="line">
                <a:avLst/>
              </a:prstGeom>
              <a:noFill/>
              <a:ln w="4">
                <a:solidFill>
                  <a:srgbClr val="000000"/>
                </a:solidFill>
                <a:round/>
                <a:headEnd/>
                <a:tailEnd/>
              </a:ln>
            </p:spPr>
            <p:txBody>
              <a:bodyPr/>
              <a:lstStyle/>
              <a:p>
                <a:endParaRPr lang="fa-IR"/>
              </a:p>
            </p:txBody>
          </p:sp>
          <p:sp>
            <p:nvSpPr>
              <p:cNvPr id="313" name="Line 585"/>
              <p:cNvSpPr>
                <a:spLocks noChangeShapeType="1"/>
              </p:cNvSpPr>
              <p:nvPr/>
            </p:nvSpPr>
            <p:spPr bwMode="auto">
              <a:xfrm flipV="1">
                <a:off x="1512" y="1628"/>
                <a:ext cx="1" cy="8"/>
              </a:xfrm>
              <a:prstGeom prst="line">
                <a:avLst/>
              </a:prstGeom>
              <a:noFill/>
              <a:ln w="4">
                <a:solidFill>
                  <a:srgbClr val="000000"/>
                </a:solidFill>
                <a:round/>
                <a:headEnd/>
                <a:tailEnd/>
              </a:ln>
            </p:spPr>
            <p:txBody>
              <a:bodyPr/>
              <a:lstStyle/>
              <a:p>
                <a:endParaRPr lang="fa-IR"/>
              </a:p>
            </p:txBody>
          </p:sp>
          <p:sp>
            <p:nvSpPr>
              <p:cNvPr id="314" name="Freeform 586"/>
              <p:cNvSpPr>
                <a:spLocks/>
              </p:cNvSpPr>
              <p:nvPr/>
            </p:nvSpPr>
            <p:spPr bwMode="auto">
              <a:xfrm>
                <a:off x="1512" y="1620"/>
                <a:ext cx="1" cy="8"/>
              </a:xfrm>
              <a:custGeom>
                <a:avLst/>
                <a:gdLst>
                  <a:gd name="T0" fmla="*/ 0 w 1"/>
                  <a:gd name="T1" fmla="*/ 8 h 8"/>
                  <a:gd name="T2" fmla="*/ 0 w 1"/>
                  <a:gd name="T3" fmla="*/ 0 h 8"/>
                  <a:gd name="T4" fmla="*/ 0 w 1"/>
                  <a:gd name="T5" fmla="*/ 0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8"/>
                    </a:moveTo>
                    <a:lnTo>
                      <a:pt x="0" y="0"/>
                    </a:lnTo>
                  </a:path>
                </a:pathLst>
              </a:custGeom>
              <a:noFill/>
              <a:ln w="4">
                <a:solidFill>
                  <a:srgbClr val="000000"/>
                </a:solidFill>
                <a:round/>
                <a:headEnd/>
                <a:tailEnd/>
              </a:ln>
            </p:spPr>
            <p:txBody>
              <a:bodyPr/>
              <a:lstStyle/>
              <a:p>
                <a:pPr eaLnBrk="1" hangingPunct="1"/>
                <a:endParaRPr lang="fa-IR" sz="1800"/>
              </a:p>
            </p:txBody>
          </p:sp>
          <p:sp>
            <p:nvSpPr>
              <p:cNvPr id="315" name="Line 587"/>
              <p:cNvSpPr>
                <a:spLocks noChangeShapeType="1"/>
              </p:cNvSpPr>
              <p:nvPr/>
            </p:nvSpPr>
            <p:spPr bwMode="auto">
              <a:xfrm>
                <a:off x="1520" y="1620"/>
                <a:ext cx="1" cy="1"/>
              </a:xfrm>
              <a:prstGeom prst="line">
                <a:avLst/>
              </a:prstGeom>
              <a:noFill/>
              <a:ln w="4">
                <a:solidFill>
                  <a:srgbClr val="000000"/>
                </a:solidFill>
                <a:round/>
                <a:headEnd/>
                <a:tailEnd/>
              </a:ln>
            </p:spPr>
            <p:txBody>
              <a:bodyPr/>
              <a:lstStyle/>
              <a:p>
                <a:endParaRPr lang="fa-IR"/>
              </a:p>
            </p:txBody>
          </p:sp>
          <p:sp>
            <p:nvSpPr>
              <p:cNvPr id="316" name="Line 588"/>
              <p:cNvSpPr>
                <a:spLocks noChangeShapeType="1"/>
              </p:cNvSpPr>
              <p:nvPr/>
            </p:nvSpPr>
            <p:spPr bwMode="auto">
              <a:xfrm>
                <a:off x="1528" y="1620"/>
                <a:ext cx="8" cy="1"/>
              </a:xfrm>
              <a:prstGeom prst="line">
                <a:avLst/>
              </a:prstGeom>
              <a:noFill/>
              <a:ln w="4">
                <a:solidFill>
                  <a:srgbClr val="000000"/>
                </a:solidFill>
                <a:round/>
                <a:headEnd/>
                <a:tailEnd/>
              </a:ln>
            </p:spPr>
            <p:txBody>
              <a:bodyPr/>
              <a:lstStyle/>
              <a:p>
                <a:endParaRPr lang="fa-IR"/>
              </a:p>
            </p:txBody>
          </p:sp>
          <p:sp>
            <p:nvSpPr>
              <p:cNvPr id="317" name="Line 589"/>
              <p:cNvSpPr>
                <a:spLocks noChangeShapeType="1"/>
              </p:cNvSpPr>
              <p:nvPr/>
            </p:nvSpPr>
            <p:spPr bwMode="auto">
              <a:xfrm>
                <a:off x="1536" y="1620"/>
                <a:ext cx="8" cy="1"/>
              </a:xfrm>
              <a:prstGeom prst="line">
                <a:avLst/>
              </a:prstGeom>
              <a:noFill/>
              <a:ln w="4">
                <a:solidFill>
                  <a:srgbClr val="000000"/>
                </a:solidFill>
                <a:round/>
                <a:headEnd/>
                <a:tailEnd/>
              </a:ln>
            </p:spPr>
            <p:txBody>
              <a:bodyPr/>
              <a:lstStyle/>
              <a:p>
                <a:endParaRPr lang="fa-IR"/>
              </a:p>
            </p:txBody>
          </p:sp>
          <p:sp>
            <p:nvSpPr>
              <p:cNvPr id="318" name="Line 590"/>
              <p:cNvSpPr>
                <a:spLocks noChangeShapeType="1"/>
              </p:cNvSpPr>
              <p:nvPr/>
            </p:nvSpPr>
            <p:spPr bwMode="auto">
              <a:xfrm>
                <a:off x="1552" y="1620"/>
                <a:ext cx="1" cy="1"/>
              </a:xfrm>
              <a:prstGeom prst="line">
                <a:avLst/>
              </a:prstGeom>
              <a:noFill/>
              <a:ln w="4">
                <a:solidFill>
                  <a:srgbClr val="000000"/>
                </a:solidFill>
                <a:round/>
                <a:headEnd/>
                <a:tailEnd/>
              </a:ln>
            </p:spPr>
            <p:txBody>
              <a:bodyPr/>
              <a:lstStyle/>
              <a:p>
                <a:endParaRPr lang="fa-IR"/>
              </a:p>
            </p:txBody>
          </p:sp>
          <p:sp>
            <p:nvSpPr>
              <p:cNvPr id="319" name="Line 591"/>
              <p:cNvSpPr>
                <a:spLocks noChangeShapeType="1"/>
              </p:cNvSpPr>
              <p:nvPr/>
            </p:nvSpPr>
            <p:spPr bwMode="auto">
              <a:xfrm>
                <a:off x="1560" y="1620"/>
                <a:ext cx="8" cy="1"/>
              </a:xfrm>
              <a:prstGeom prst="line">
                <a:avLst/>
              </a:prstGeom>
              <a:noFill/>
              <a:ln w="4">
                <a:solidFill>
                  <a:srgbClr val="000000"/>
                </a:solidFill>
                <a:round/>
                <a:headEnd/>
                <a:tailEnd/>
              </a:ln>
            </p:spPr>
            <p:txBody>
              <a:bodyPr/>
              <a:lstStyle/>
              <a:p>
                <a:endParaRPr lang="fa-IR"/>
              </a:p>
            </p:txBody>
          </p:sp>
          <p:sp>
            <p:nvSpPr>
              <p:cNvPr id="320" name="Line 592"/>
              <p:cNvSpPr>
                <a:spLocks noChangeShapeType="1"/>
              </p:cNvSpPr>
              <p:nvPr/>
            </p:nvSpPr>
            <p:spPr bwMode="auto">
              <a:xfrm>
                <a:off x="1568" y="1620"/>
                <a:ext cx="8" cy="1"/>
              </a:xfrm>
              <a:prstGeom prst="line">
                <a:avLst/>
              </a:prstGeom>
              <a:noFill/>
              <a:ln w="4">
                <a:solidFill>
                  <a:srgbClr val="000000"/>
                </a:solidFill>
                <a:round/>
                <a:headEnd/>
                <a:tailEnd/>
              </a:ln>
            </p:spPr>
            <p:txBody>
              <a:bodyPr/>
              <a:lstStyle/>
              <a:p>
                <a:endParaRPr lang="fa-IR"/>
              </a:p>
            </p:txBody>
          </p:sp>
          <p:sp>
            <p:nvSpPr>
              <p:cNvPr id="321" name="Line 593"/>
              <p:cNvSpPr>
                <a:spLocks noChangeShapeType="1"/>
              </p:cNvSpPr>
              <p:nvPr/>
            </p:nvSpPr>
            <p:spPr bwMode="auto">
              <a:xfrm>
                <a:off x="1584" y="1620"/>
                <a:ext cx="1" cy="1"/>
              </a:xfrm>
              <a:prstGeom prst="line">
                <a:avLst/>
              </a:prstGeom>
              <a:noFill/>
              <a:ln w="4">
                <a:solidFill>
                  <a:srgbClr val="000000"/>
                </a:solidFill>
                <a:round/>
                <a:headEnd/>
                <a:tailEnd/>
              </a:ln>
            </p:spPr>
            <p:txBody>
              <a:bodyPr/>
              <a:lstStyle/>
              <a:p>
                <a:endParaRPr lang="fa-IR"/>
              </a:p>
            </p:txBody>
          </p:sp>
          <p:sp>
            <p:nvSpPr>
              <p:cNvPr id="322" name="Line 594"/>
              <p:cNvSpPr>
                <a:spLocks noChangeShapeType="1"/>
              </p:cNvSpPr>
              <p:nvPr/>
            </p:nvSpPr>
            <p:spPr bwMode="auto">
              <a:xfrm>
                <a:off x="1592" y="1620"/>
                <a:ext cx="8" cy="1"/>
              </a:xfrm>
              <a:prstGeom prst="line">
                <a:avLst/>
              </a:prstGeom>
              <a:noFill/>
              <a:ln w="4">
                <a:solidFill>
                  <a:srgbClr val="000000"/>
                </a:solidFill>
                <a:round/>
                <a:headEnd/>
                <a:tailEnd/>
              </a:ln>
            </p:spPr>
            <p:txBody>
              <a:bodyPr/>
              <a:lstStyle/>
              <a:p>
                <a:endParaRPr lang="fa-IR"/>
              </a:p>
            </p:txBody>
          </p:sp>
          <p:sp>
            <p:nvSpPr>
              <p:cNvPr id="323" name="Line 595"/>
              <p:cNvSpPr>
                <a:spLocks noChangeShapeType="1"/>
              </p:cNvSpPr>
              <p:nvPr/>
            </p:nvSpPr>
            <p:spPr bwMode="auto">
              <a:xfrm>
                <a:off x="1600" y="1620"/>
                <a:ext cx="8" cy="1"/>
              </a:xfrm>
              <a:prstGeom prst="line">
                <a:avLst/>
              </a:prstGeom>
              <a:noFill/>
              <a:ln w="4">
                <a:solidFill>
                  <a:srgbClr val="000000"/>
                </a:solidFill>
                <a:round/>
                <a:headEnd/>
                <a:tailEnd/>
              </a:ln>
            </p:spPr>
            <p:txBody>
              <a:bodyPr/>
              <a:lstStyle/>
              <a:p>
                <a:endParaRPr lang="fa-IR"/>
              </a:p>
            </p:txBody>
          </p:sp>
          <p:sp>
            <p:nvSpPr>
              <p:cNvPr id="324" name="Line 596"/>
              <p:cNvSpPr>
                <a:spLocks noChangeShapeType="1"/>
              </p:cNvSpPr>
              <p:nvPr/>
            </p:nvSpPr>
            <p:spPr bwMode="auto">
              <a:xfrm>
                <a:off x="1616" y="1620"/>
                <a:ext cx="1" cy="1"/>
              </a:xfrm>
              <a:prstGeom prst="line">
                <a:avLst/>
              </a:prstGeom>
              <a:noFill/>
              <a:ln w="4">
                <a:solidFill>
                  <a:srgbClr val="000000"/>
                </a:solidFill>
                <a:round/>
                <a:headEnd/>
                <a:tailEnd/>
              </a:ln>
            </p:spPr>
            <p:txBody>
              <a:bodyPr/>
              <a:lstStyle/>
              <a:p>
                <a:endParaRPr lang="fa-IR"/>
              </a:p>
            </p:txBody>
          </p:sp>
          <p:sp>
            <p:nvSpPr>
              <p:cNvPr id="325" name="Line 597"/>
              <p:cNvSpPr>
                <a:spLocks noChangeShapeType="1"/>
              </p:cNvSpPr>
              <p:nvPr/>
            </p:nvSpPr>
            <p:spPr bwMode="auto">
              <a:xfrm>
                <a:off x="1624" y="1620"/>
                <a:ext cx="8" cy="1"/>
              </a:xfrm>
              <a:prstGeom prst="line">
                <a:avLst/>
              </a:prstGeom>
              <a:noFill/>
              <a:ln w="4">
                <a:solidFill>
                  <a:srgbClr val="000000"/>
                </a:solidFill>
                <a:round/>
                <a:headEnd/>
                <a:tailEnd/>
              </a:ln>
            </p:spPr>
            <p:txBody>
              <a:bodyPr/>
              <a:lstStyle/>
              <a:p>
                <a:endParaRPr lang="fa-IR"/>
              </a:p>
            </p:txBody>
          </p:sp>
          <p:sp>
            <p:nvSpPr>
              <p:cNvPr id="326" name="Line 598"/>
              <p:cNvSpPr>
                <a:spLocks noChangeShapeType="1"/>
              </p:cNvSpPr>
              <p:nvPr/>
            </p:nvSpPr>
            <p:spPr bwMode="auto">
              <a:xfrm>
                <a:off x="1632" y="1620"/>
                <a:ext cx="8" cy="1"/>
              </a:xfrm>
              <a:prstGeom prst="line">
                <a:avLst/>
              </a:prstGeom>
              <a:noFill/>
              <a:ln w="4">
                <a:solidFill>
                  <a:srgbClr val="000000"/>
                </a:solidFill>
                <a:round/>
                <a:headEnd/>
                <a:tailEnd/>
              </a:ln>
            </p:spPr>
            <p:txBody>
              <a:bodyPr/>
              <a:lstStyle/>
              <a:p>
                <a:endParaRPr lang="fa-IR"/>
              </a:p>
            </p:txBody>
          </p:sp>
          <p:sp>
            <p:nvSpPr>
              <p:cNvPr id="327" name="Line 599"/>
              <p:cNvSpPr>
                <a:spLocks noChangeShapeType="1"/>
              </p:cNvSpPr>
              <p:nvPr/>
            </p:nvSpPr>
            <p:spPr bwMode="auto">
              <a:xfrm>
                <a:off x="1648" y="1620"/>
                <a:ext cx="1" cy="1"/>
              </a:xfrm>
              <a:prstGeom prst="line">
                <a:avLst/>
              </a:prstGeom>
              <a:noFill/>
              <a:ln w="4">
                <a:solidFill>
                  <a:srgbClr val="000000"/>
                </a:solidFill>
                <a:round/>
                <a:headEnd/>
                <a:tailEnd/>
              </a:ln>
            </p:spPr>
            <p:txBody>
              <a:bodyPr/>
              <a:lstStyle/>
              <a:p>
                <a:endParaRPr lang="fa-IR"/>
              </a:p>
            </p:txBody>
          </p:sp>
          <p:sp>
            <p:nvSpPr>
              <p:cNvPr id="328" name="Line 600"/>
              <p:cNvSpPr>
                <a:spLocks noChangeShapeType="1"/>
              </p:cNvSpPr>
              <p:nvPr/>
            </p:nvSpPr>
            <p:spPr bwMode="auto">
              <a:xfrm>
                <a:off x="1656" y="1620"/>
                <a:ext cx="8" cy="1"/>
              </a:xfrm>
              <a:prstGeom prst="line">
                <a:avLst/>
              </a:prstGeom>
              <a:noFill/>
              <a:ln w="4">
                <a:solidFill>
                  <a:srgbClr val="000000"/>
                </a:solidFill>
                <a:round/>
                <a:headEnd/>
                <a:tailEnd/>
              </a:ln>
            </p:spPr>
            <p:txBody>
              <a:bodyPr/>
              <a:lstStyle/>
              <a:p>
                <a:endParaRPr lang="fa-IR"/>
              </a:p>
            </p:txBody>
          </p:sp>
          <p:sp>
            <p:nvSpPr>
              <p:cNvPr id="329" name="Line 601"/>
              <p:cNvSpPr>
                <a:spLocks noChangeShapeType="1"/>
              </p:cNvSpPr>
              <p:nvPr/>
            </p:nvSpPr>
            <p:spPr bwMode="auto">
              <a:xfrm>
                <a:off x="1664" y="1620"/>
                <a:ext cx="8" cy="1"/>
              </a:xfrm>
              <a:prstGeom prst="line">
                <a:avLst/>
              </a:prstGeom>
              <a:noFill/>
              <a:ln w="4">
                <a:solidFill>
                  <a:srgbClr val="000000"/>
                </a:solidFill>
                <a:round/>
                <a:headEnd/>
                <a:tailEnd/>
              </a:ln>
            </p:spPr>
            <p:txBody>
              <a:bodyPr/>
              <a:lstStyle/>
              <a:p>
                <a:endParaRPr lang="fa-IR"/>
              </a:p>
            </p:txBody>
          </p:sp>
          <p:sp>
            <p:nvSpPr>
              <p:cNvPr id="330" name="Line 602"/>
              <p:cNvSpPr>
                <a:spLocks noChangeShapeType="1"/>
              </p:cNvSpPr>
              <p:nvPr/>
            </p:nvSpPr>
            <p:spPr bwMode="auto">
              <a:xfrm>
                <a:off x="1680" y="1620"/>
                <a:ext cx="1" cy="1"/>
              </a:xfrm>
              <a:prstGeom prst="line">
                <a:avLst/>
              </a:prstGeom>
              <a:noFill/>
              <a:ln w="4">
                <a:solidFill>
                  <a:srgbClr val="000000"/>
                </a:solidFill>
                <a:round/>
                <a:headEnd/>
                <a:tailEnd/>
              </a:ln>
            </p:spPr>
            <p:txBody>
              <a:bodyPr/>
              <a:lstStyle/>
              <a:p>
                <a:endParaRPr lang="fa-IR"/>
              </a:p>
            </p:txBody>
          </p:sp>
          <p:sp>
            <p:nvSpPr>
              <p:cNvPr id="331" name="Line 603"/>
              <p:cNvSpPr>
                <a:spLocks noChangeShapeType="1"/>
              </p:cNvSpPr>
              <p:nvPr/>
            </p:nvSpPr>
            <p:spPr bwMode="auto">
              <a:xfrm>
                <a:off x="1688" y="1620"/>
                <a:ext cx="8" cy="1"/>
              </a:xfrm>
              <a:prstGeom prst="line">
                <a:avLst/>
              </a:prstGeom>
              <a:noFill/>
              <a:ln w="4">
                <a:solidFill>
                  <a:srgbClr val="000000"/>
                </a:solidFill>
                <a:round/>
                <a:headEnd/>
                <a:tailEnd/>
              </a:ln>
            </p:spPr>
            <p:txBody>
              <a:bodyPr/>
              <a:lstStyle/>
              <a:p>
                <a:endParaRPr lang="fa-IR"/>
              </a:p>
            </p:txBody>
          </p:sp>
          <p:sp>
            <p:nvSpPr>
              <p:cNvPr id="332" name="Line 604"/>
              <p:cNvSpPr>
                <a:spLocks noChangeShapeType="1"/>
              </p:cNvSpPr>
              <p:nvPr/>
            </p:nvSpPr>
            <p:spPr bwMode="auto">
              <a:xfrm>
                <a:off x="1696" y="1620"/>
                <a:ext cx="8" cy="1"/>
              </a:xfrm>
              <a:prstGeom prst="line">
                <a:avLst/>
              </a:prstGeom>
              <a:noFill/>
              <a:ln w="4">
                <a:solidFill>
                  <a:srgbClr val="000000"/>
                </a:solidFill>
                <a:round/>
                <a:headEnd/>
                <a:tailEnd/>
              </a:ln>
            </p:spPr>
            <p:txBody>
              <a:bodyPr/>
              <a:lstStyle/>
              <a:p>
                <a:endParaRPr lang="fa-IR"/>
              </a:p>
            </p:txBody>
          </p:sp>
          <p:sp>
            <p:nvSpPr>
              <p:cNvPr id="333" name="Line 605"/>
              <p:cNvSpPr>
                <a:spLocks noChangeShapeType="1"/>
              </p:cNvSpPr>
              <p:nvPr/>
            </p:nvSpPr>
            <p:spPr bwMode="auto">
              <a:xfrm>
                <a:off x="1712" y="1620"/>
                <a:ext cx="1" cy="1"/>
              </a:xfrm>
              <a:prstGeom prst="line">
                <a:avLst/>
              </a:prstGeom>
              <a:noFill/>
              <a:ln w="4">
                <a:solidFill>
                  <a:srgbClr val="000000"/>
                </a:solidFill>
                <a:round/>
                <a:headEnd/>
                <a:tailEnd/>
              </a:ln>
            </p:spPr>
            <p:txBody>
              <a:bodyPr/>
              <a:lstStyle/>
              <a:p>
                <a:endParaRPr lang="fa-IR"/>
              </a:p>
            </p:txBody>
          </p:sp>
          <p:sp>
            <p:nvSpPr>
              <p:cNvPr id="334" name="Line 606"/>
              <p:cNvSpPr>
                <a:spLocks noChangeShapeType="1"/>
              </p:cNvSpPr>
              <p:nvPr/>
            </p:nvSpPr>
            <p:spPr bwMode="auto">
              <a:xfrm>
                <a:off x="1720" y="1620"/>
                <a:ext cx="8" cy="1"/>
              </a:xfrm>
              <a:prstGeom prst="line">
                <a:avLst/>
              </a:prstGeom>
              <a:noFill/>
              <a:ln w="4">
                <a:solidFill>
                  <a:srgbClr val="000000"/>
                </a:solidFill>
                <a:round/>
                <a:headEnd/>
                <a:tailEnd/>
              </a:ln>
            </p:spPr>
            <p:txBody>
              <a:bodyPr/>
              <a:lstStyle/>
              <a:p>
                <a:endParaRPr lang="fa-IR"/>
              </a:p>
            </p:txBody>
          </p:sp>
          <p:sp>
            <p:nvSpPr>
              <p:cNvPr id="335" name="Line 607"/>
              <p:cNvSpPr>
                <a:spLocks noChangeShapeType="1"/>
              </p:cNvSpPr>
              <p:nvPr/>
            </p:nvSpPr>
            <p:spPr bwMode="auto">
              <a:xfrm>
                <a:off x="1728" y="1620"/>
                <a:ext cx="8" cy="1"/>
              </a:xfrm>
              <a:prstGeom prst="line">
                <a:avLst/>
              </a:prstGeom>
              <a:noFill/>
              <a:ln w="4">
                <a:solidFill>
                  <a:srgbClr val="000000"/>
                </a:solidFill>
                <a:round/>
                <a:headEnd/>
                <a:tailEnd/>
              </a:ln>
            </p:spPr>
            <p:txBody>
              <a:bodyPr/>
              <a:lstStyle/>
              <a:p>
                <a:endParaRPr lang="fa-IR"/>
              </a:p>
            </p:txBody>
          </p:sp>
          <p:sp>
            <p:nvSpPr>
              <p:cNvPr id="336" name="Line 608"/>
              <p:cNvSpPr>
                <a:spLocks noChangeShapeType="1"/>
              </p:cNvSpPr>
              <p:nvPr/>
            </p:nvSpPr>
            <p:spPr bwMode="auto">
              <a:xfrm>
                <a:off x="1744" y="1620"/>
                <a:ext cx="1" cy="1"/>
              </a:xfrm>
              <a:prstGeom prst="line">
                <a:avLst/>
              </a:prstGeom>
              <a:noFill/>
              <a:ln w="4">
                <a:solidFill>
                  <a:srgbClr val="000000"/>
                </a:solidFill>
                <a:round/>
                <a:headEnd/>
                <a:tailEnd/>
              </a:ln>
            </p:spPr>
            <p:txBody>
              <a:bodyPr/>
              <a:lstStyle/>
              <a:p>
                <a:endParaRPr lang="fa-IR"/>
              </a:p>
            </p:txBody>
          </p:sp>
          <p:sp>
            <p:nvSpPr>
              <p:cNvPr id="337" name="Line 609"/>
              <p:cNvSpPr>
                <a:spLocks noChangeShapeType="1"/>
              </p:cNvSpPr>
              <p:nvPr/>
            </p:nvSpPr>
            <p:spPr bwMode="auto">
              <a:xfrm>
                <a:off x="1752" y="1620"/>
                <a:ext cx="8" cy="1"/>
              </a:xfrm>
              <a:prstGeom prst="line">
                <a:avLst/>
              </a:prstGeom>
              <a:noFill/>
              <a:ln w="4">
                <a:solidFill>
                  <a:srgbClr val="000000"/>
                </a:solidFill>
                <a:round/>
                <a:headEnd/>
                <a:tailEnd/>
              </a:ln>
            </p:spPr>
            <p:txBody>
              <a:bodyPr/>
              <a:lstStyle/>
              <a:p>
                <a:endParaRPr lang="fa-IR"/>
              </a:p>
            </p:txBody>
          </p:sp>
          <p:sp>
            <p:nvSpPr>
              <p:cNvPr id="338" name="Line 610"/>
              <p:cNvSpPr>
                <a:spLocks noChangeShapeType="1"/>
              </p:cNvSpPr>
              <p:nvPr/>
            </p:nvSpPr>
            <p:spPr bwMode="auto">
              <a:xfrm>
                <a:off x="1760" y="1620"/>
                <a:ext cx="8" cy="1"/>
              </a:xfrm>
              <a:prstGeom prst="line">
                <a:avLst/>
              </a:prstGeom>
              <a:noFill/>
              <a:ln w="4">
                <a:solidFill>
                  <a:srgbClr val="000000"/>
                </a:solidFill>
                <a:round/>
                <a:headEnd/>
                <a:tailEnd/>
              </a:ln>
            </p:spPr>
            <p:txBody>
              <a:bodyPr/>
              <a:lstStyle/>
              <a:p>
                <a:endParaRPr lang="fa-IR"/>
              </a:p>
            </p:txBody>
          </p:sp>
          <p:sp>
            <p:nvSpPr>
              <p:cNvPr id="339" name="Line 611"/>
              <p:cNvSpPr>
                <a:spLocks noChangeShapeType="1"/>
              </p:cNvSpPr>
              <p:nvPr/>
            </p:nvSpPr>
            <p:spPr bwMode="auto">
              <a:xfrm>
                <a:off x="1776" y="1620"/>
                <a:ext cx="1" cy="1"/>
              </a:xfrm>
              <a:prstGeom prst="line">
                <a:avLst/>
              </a:prstGeom>
              <a:noFill/>
              <a:ln w="4">
                <a:solidFill>
                  <a:srgbClr val="000000"/>
                </a:solidFill>
                <a:round/>
                <a:headEnd/>
                <a:tailEnd/>
              </a:ln>
            </p:spPr>
            <p:txBody>
              <a:bodyPr/>
              <a:lstStyle/>
              <a:p>
                <a:endParaRPr lang="fa-IR"/>
              </a:p>
            </p:txBody>
          </p:sp>
          <p:sp>
            <p:nvSpPr>
              <p:cNvPr id="340" name="Line 612"/>
              <p:cNvSpPr>
                <a:spLocks noChangeShapeType="1"/>
              </p:cNvSpPr>
              <p:nvPr/>
            </p:nvSpPr>
            <p:spPr bwMode="auto">
              <a:xfrm>
                <a:off x="1784" y="1620"/>
                <a:ext cx="8" cy="1"/>
              </a:xfrm>
              <a:prstGeom prst="line">
                <a:avLst/>
              </a:prstGeom>
              <a:noFill/>
              <a:ln w="4">
                <a:solidFill>
                  <a:srgbClr val="000000"/>
                </a:solidFill>
                <a:round/>
                <a:headEnd/>
                <a:tailEnd/>
              </a:ln>
            </p:spPr>
            <p:txBody>
              <a:bodyPr/>
              <a:lstStyle/>
              <a:p>
                <a:endParaRPr lang="fa-IR"/>
              </a:p>
            </p:txBody>
          </p:sp>
          <p:sp>
            <p:nvSpPr>
              <p:cNvPr id="341" name="Line 613"/>
              <p:cNvSpPr>
                <a:spLocks noChangeShapeType="1"/>
              </p:cNvSpPr>
              <p:nvPr/>
            </p:nvSpPr>
            <p:spPr bwMode="auto">
              <a:xfrm>
                <a:off x="1792" y="1620"/>
                <a:ext cx="8" cy="1"/>
              </a:xfrm>
              <a:prstGeom prst="line">
                <a:avLst/>
              </a:prstGeom>
              <a:noFill/>
              <a:ln w="4">
                <a:solidFill>
                  <a:srgbClr val="000000"/>
                </a:solidFill>
                <a:round/>
                <a:headEnd/>
                <a:tailEnd/>
              </a:ln>
            </p:spPr>
            <p:txBody>
              <a:bodyPr/>
              <a:lstStyle/>
              <a:p>
                <a:endParaRPr lang="fa-IR"/>
              </a:p>
            </p:txBody>
          </p:sp>
          <p:sp>
            <p:nvSpPr>
              <p:cNvPr id="342" name="Line 614"/>
              <p:cNvSpPr>
                <a:spLocks noChangeShapeType="1"/>
              </p:cNvSpPr>
              <p:nvPr/>
            </p:nvSpPr>
            <p:spPr bwMode="auto">
              <a:xfrm>
                <a:off x="1808" y="1620"/>
                <a:ext cx="1" cy="1"/>
              </a:xfrm>
              <a:prstGeom prst="line">
                <a:avLst/>
              </a:prstGeom>
              <a:noFill/>
              <a:ln w="4">
                <a:solidFill>
                  <a:srgbClr val="000000"/>
                </a:solidFill>
                <a:round/>
                <a:headEnd/>
                <a:tailEnd/>
              </a:ln>
            </p:spPr>
            <p:txBody>
              <a:bodyPr/>
              <a:lstStyle/>
              <a:p>
                <a:endParaRPr lang="fa-IR"/>
              </a:p>
            </p:txBody>
          </p:sp>
          <p:sp>
            <p:nvSpPr>
              <p:cNvPr id="343" name="Line 615"/>
              <p:cNvSpPr>
                <a:spLocks noChangeShapeType="1"/>
              </p:cNvSpPr>
              <p:nvPr/>
            </p:nvSpPr>
            <p:spPr bwMode="auto">
              <a:xfrm>
                <a:off x="1816" y="1620"/>
                <a:ext cx="8" cy="1"/>
              </a:xfrm>
              <a:prstGeom prst="line">
                <a:avLst/>
              </a:prstGeom>
              <a:noFill/>
              <a:ln w="4">
                <a:solidFill>
                  <a:srgbClr val="000000"/>
                </a:solidFill>
                <a:round/>
                <a:headEnd/>
                <a:tailEnd/>
              </a:ln>
            </p:spPr>
            <p:txBody>
              <a:bodyPr/>
              <a:lstStyle/>
              <a:p>
                <a:endParaRPr lang="fa-IR"/>
              </a:p>
            </p:txBody>
          </p:sp>
          <p:sp>
            <p:nvSpPr>
              <p:cNvPr id="344" name="Line 616"/>
              <p:cNvSpPr>
                <a:spLocks noChangeShapeType="1"/>
              </p:cNvSpPr>
              <p:nvPr/>
            </p:nvSpPr>
            <p:spPr bwMode="auto">
              <a:xfrm>
                <a:off x="1824" y="1620"/>
                <a:ext cx="8" cy="1"/>
              </a:xfrm>
              <a:prstGeom prst="line">
                <a:avLst/>
              </a:prstGeom>
              <a:noFill/>
              <a:ln w="4">
                <a:solidFill>
                  <a:srgbClr val="000000"/>
                </a:solidFill>
                <a:round/>
                <a:headEnd/>
                <a:tailEnd/>
              </a:ln>
            </p:spPr>
            <p:txBody>
              <a:bodyPr/>
              <a:lstStyle/>
              <a:p>
                <a:endParaRPr lang="fa-IR"/>
              </a:p>
            </p:txBody>
          </p:sp>
          <p:sp>
            <p:nvSpPr>
              <p:cNvPr id="345" name="Line 617"/>
              <p:cNvSpPr>
                <a:spLocks noChangeShapeType="1"/>
              </p:cNvSpPr>
              <p:nvPr/>
            </p:nvSpPr>
            <p:spPr bwMode="auto">
              <a:xfrm>
                <a:off x="1840" y="1620"/>
                <a:ext cx="1" cy="1"/>
              </a:xfrm>
              <a:prstGeom prst="line">
                <a:avLst/>
              </a:prstGeom>
              <a:noFill/>
              <a:ln w="4">
                <a:solidFill>
                  <a:srgbClr val="000000"/>
                </a:solidFill>
                <a:round/>
                <a:headEnd/>
                <a:tailEnd/>
              </a:ln>
            </p:spPr>
            <p:txBody>
              <a:bodyPr/>
              <a:lstStyle/>
              <a:p>
                <a:endParaRPr lang="fa-IR"/>
              </a:p>
            </p:txBody>
          </p:sp>
          <p:sp>
            <p:nvSpPr>
              <p:cNvPr id="346" name="Line 618"/>
              <p:cNvSpPr>
                <a:spLocks noChangeShapeType="1"/>
              </p:cNvSpPr>
              <p:nvPr/>
            </p:nvSpPr>
            <p:spPr bwMode="auto">
              <a:xfrm>
                <a:off x="1848" y="1620"/>
                <a:ext cx="8" cy="1"/>
              </a:xfrm>
              <a:prstGeom prst="line">
                <a:avLst/>
              </a:prstGeom>
              <a:noFill/>
              <a:ln w="4">
                <a:solidFill>
                  <a:srgbClr val="000000"/>
                </a:solidFill>
                <a:round/>
                <a:headEnd/>
                <a:tailEnd/>
              </a:ln>
            </p:spPr>
            <p:txBody>
              <a:bodyPr/>
              <a:lstStyle/>
              <a:p>
                <a:endParaRPr lang="fa-IR"/>
              </a:p>
            </p:txBody>
          </p:sp>
          <p:sp>
            <p:nvSpPr>
              <p:cNvPr id="347" name="Line 619"/>
              <p:cNvSpPr>
                <a:spLocks noChangeShapeType="1"/>
              </p:cNvSpPr>
              <p:nvPr/>
            </p:nvSpPr>
            <p:spPr bwMode="auto">
              <a:xfrm>
                <a:off x="1856" y="1620"/>
                <a:ext cx="8" cy="1"/>
              </a:xfrm>
              <a:prstGeom prst="line">
                <a:avLst/>
              </a:prstGeom>
              <a:noFill/>
              <a:ln w="4">
                <a:solidFill>
                  <a:srgbClr val="000000"/>
                </a:solidFill>
                <a:round/>
                <a:headEnd/>
                <a:tailEnd/>
              </a:ln>
            </p:spPr>
            <p:txBody>
              <a:bodyPr/>
              <a:lstStyle/>
              <a:p>
                <a:endParaRPr lang="fa-IR"/>
              </a:p>
            </p:txBody>
          </p:sp>
          <p:sp>
            <p:nvSpPr>
              <p:cNvPr id="348" name="Line 620"/>
              <p:cNvSpPr>
                <a:spLocks noChangeShapeType="1"/>
              </p:cNvSpPr>
              <p:nvPr/>
            </p:nvSpPr>
            <p:spPr bwMode="auto">
              <a:xfrm>
                <a:off x="1872" y="1620"/>
                <a:ext cx="1" cy="1"/>
              </a:xfrm>
              <a:prstGeom prst="line">
                <a:avLst/>
              </a:prstGeom>
              <a:noFill/>
              <a:ln w="4">
                <a:solidFill>
                  <a:srgbClr val="000000"/>
                </a:solidFill>
                <a:round/>
                <a:headEnd/>
                <a:tailEnd/>
              </a:ln>
            </p:spPr>
            <p:txBody>
              <a:bodyPr/>
              <a:lstStyle/>
              <a:p>
                <a:endParaRPr lang="fa-IR"/>
              </a:p>
            </p:txBody>
          </p:sp>
          <p:sp>
            <p:nvSpPr>
              <p:cNvPr id="349" name="Line 621"/>
              <p:cNvSpPr>
                <a:spLocks noChangeShapeType="1"/>
              </p:cNvSpPr>
              <p:nvPr/>
            </p:nvSpPr>
            <p:spPr bwMode="auto">
              <a:xfrm>
                <a:off x="1880" y="1620"/>
                <a:ext cx="8" cy="1"/>
              </a:xfrm>
              <a:prstGeom prst="line">
                <a:avLst/>
              </a:prstGeom>
              <a:noFill/>
              <a:ln w="4">
                <a:solidFill>
                  <a:srgbClr val="000000"/>
                </a:solidFill>
                <a:round/>
                <a:headEnd/>
                <a:tailEnd/>
              </a:ln>
            </p:spPr>
            <p:txBody>
              <a:bodyPr/>
              <a:lstStyle/>
              <a:p>
                <a:endParaRPr lang="fa-IR"/>
              </a:p>
            </p:txBody>
          </p:sp>
          <p:sp>
            <p:nvSpPr>
              <p:cNvPr id="350" name="Line 622"/>
              <p:cNvSpPr>
                <a:spLocks noChangeShapeType="1"/>
              </p:cNvSpPr>
              <p:nvPr/>
            </p:nvSpPr>
            <p:spPr bwMode="auto">
              <a:xfrm>
                <a:off x="1888" y="1620"/>
                <a:ext cx="8" cy="1"/>
              </a:xfrm>
              <a:prstGeom prst="line">
                <a:avLst/>
              </a:prstGeom>
              <a:noFill/>
              <a:ln w="4">
                <a:solidFill>
                  <a:srgbClr val="000000"/>
                </a:solidFill>
                <a:round/>
                <a:headEnd/>
                <a:tailEnd/>
              </a:ln>
            </p:spPr>
            <p:txBody>
              <a:bodyPr/>
              <a:lstStyle/>
              <a:p>
                <a:endParaRPr lang="fa-IR"/>
              </a:p>
            </p:txBody>
          </p:sp>
          <p:sp>
            <p:nvSpPr>
              <p:cNvPr id="351" name="Line 623"/>
              <p:cNvSpPr>
                <a:spLocks noChangeShapeType="1"/>
              </p:cNvSpPr>
              <p:nvPr/>
            </p:nvSpPr>
            <p:spPr bwMode="auto">
              <a:xfrm>
                <a:off x="1904" y="1620"/>
                <a:ext cx="1" cy="1"/>
              </a:xfrm>
              <a:prstGeom prst="line">
                <a:avLst/>
              </a:prstGeom>
              <a:noFill/>
              <a:ln w="4">
                <a:solidFill>
                  <a:srgbClr val="000000"/>
                </a:solidFill>
                <a:round/>
                <a:headEnd/>
                <a:tailEnd/>
              </a:ln>
            </p:spPr>
            <p:txBody>
              <a:bodyPr/>
              <a:lstStyle/>
              <a:p>
                <a:endParaRPr lang="fa-IR"/>
              </a:p>
            </p:txBody>
          </p:sp>
          <p:sp>
            <p:nvSpPr>
              <p:cNvPr id="352" name="Line 624"/>
              <p:cNvSpPr>
                <a:spLocks noChangeShapeType="1"/>
              </p:cNvSpPr>
              <p:nvPr/>
            </p:nvSpPr>
            <p:spPr bwMode="auto">
              <a:xfrm>
                <a:off x="1912" y="1620"/>
                <a:ext cx="8" cy="1"/>
              </a:xfrm>
              <a:prstGeom prst="line">
                <a:avLst/>
              </a:prstGeom>
              <a:noFill/>
              <a:ln w="4">
                <a:solidFill>
                  <a:srgbClr val="000000"/>
                </a:solidFill>
                <a:round/>
                <a:headEnd/>
                <a:tailEnd/>
              </a:ln>
            </p:spPr>
            <p:txBody>
              <a:bodyPr/>
              <a:lstStyle/>
              <a:p>
                <a:endParaRPr lang="fa-IR"/>
              </a:p>
            </p:txBody>
          </p:sp>
          <p:sp>
            <p:nvSpPr>
              <p:cNvPr id="353" name="Line 625"/>
              <p:cNvSpPr>
                <a:spLocks noChangeShapeType="1"/>
              </p:cNvSpPr>
              <p:nvPr/>
            </p:nvSpPr>
            <p:spPr bwMode="auto">
              <a:xfrm>
                <a:off x="1920" y="1620"/>
                <a:ext cx="8" cy="1"/>
              </a:xfrm>
              <a:prstGeom prst="line">
                <a:avLst/>
              </a:prstGeom>
              <a:noFill/>
              <a:ln w="4">
                <a:solidFill>
                  <a:srgbClr val="000000"/>
                </a:solidFill>
                <a:round/>
                <a:headEnd/>
                <a:tailEnd/>
              </a:ln>
            </p:spPr>
            <p:txBody>
              <a:bodyPr/>
              <a:lstStyle/>
              <a:p>
                <a:endParaRPr lang="fa-IR"/>
              </a:p>
            </p:txBody>
          </p:sp>
          <p:sp>
            <p:nvSpPr>
              <p:cNvPr id="354" name="Line 626"/>
              <p:cNvSpPr>
                <a:spLocks noChangeShapeType="1"/>
              </p:cNvSpPr>
              <p:nvPr/>
            </p:nvSpPr>
            <p:spPr bwMode="auto">
              <a:xfrm>
                <a:off x="1936" y="1620"/>
                <a:ext cx="1" cy="1"/>
              </a:xfrm>
              <a:prstGeom prst="line">
                <a:avLst/>
              </a:prstGeom>
              <a:noFill/>
              <a:ln w="4">
                <a:solidFill>
                  <a:srgbClr val="000000"/>
                </a:solidFill>
                <a:round/>
                <a:headEnd/>
                <a:tailEnd/>
              </a:ln>
            </p:spPr>
            <p:txBody>
              <a:bodyPr/>
              <a:lstStyle/>
              <a:p>
                <a:endParaRPr lang="fa-IR"/>
              </a:p>
            </p:txBody>
          </p:sp>
          <p:sp>
            <p:nvSpPr>
              <p:cNvPr id="355" name="Line 627"/>
              <p:cNvSpPr>
                <a:spLocks noChangeShapeType="1"/>
              </p:cNvSpPr>
              <p:nvPr/>
            </p:nvSpPr>
            <p:spPr bwMode="auto">
              <a:xfrm>
                <a:off x="1944" y="1620"/>
                <a:ext cx="8" cy="1"/>
              </a:xfrm>
              <a:prstGeom prst="line">
                <a:avLst/>
              </a:prstGeom>
              <a:noFill/>
              <a:ln w="4">
                <a:solidFill>
                  <a:srgbClr val="000000"/>
                </a:solidFill>
                <a:round/>
                <a:headEnd/>
                <a:tailEnd/>
              </a:ln>
            </p:spPr>
            <p:txBody>
              <a:bodyPr/>
              <a:lstStyle/>
              <a:p>
                <a:endParaRPr lang="fa-IR"/>
              </a:p>
            </p:txBody>
          </p:sp>
          <p:sp>
            <p:nvSpPr>
              <p:cNvPr id="356" name="Line 628"/>
              <p:cNvSpPr>
                <a:spLocks noChangeShapeType="1"/>
              </p:cNvSpPr>
              <p:nvPr/>
            </p:nvSpPr>
            <p:spPr bwMode="auto">
              <a:xfrm>
                <a:off x="1952" y="1620"/>
                <a:ext cx="8" cy="1"/>
              </a:xfrm>
              <a:prstGeom prst="line">
                <a:avLst/>
              </a:prstGeom>
              <a:noFill/>
              <a:ln w="4">
                <a:solidFill>
                  <a:srgbClr val="000000"/>
                </a:solidFill>
                <a:round/>
                <a:headEnd/>
                <a:tailEnd/>
              </a:ln>
            </p:spPr>
            <p:txBody>
              <a:bodyPr/>
              <a:lstStyle/>
              <a:p>
                <a:endParaRPr lang="fa-IR"/>
              </a:p>
            </p:txBody>
          </p:sp>
          <p:sp>
            <p:nvSpPr>
              <p:cNvPr id="357" name="Line 629"/>
              <p:cNvSpPr>
                <a:spLocks noChangeShapeType="1"/>
              </p:cNvSpPr>
              <p:nvPr/>
            </p:nvSpPr>
            <p:spPr bwMode="auto">
              <a:xfrm>
                <a:off x="1968" y="1620"/>
                <a:ext cx="1" cy="1"/>
              </a:xfrm>
              <a:prstGeom prst="line">
                <a:avLst/>
              </a:prstGeom>
              <a:noFill/>
              <a:ln w="4">
                <a:solidFill>
                  <a:srgbClr val="000000"/>
                </a:solidFill>
                <a:round/>
                <a:headEnd/>
                <a:tailEnd/>
              </a:ln>
            </p:spPr>
            <p:txBody>
              <a:bodyPr/>
              <a:lstStyle/>
              <a:p>
                <a:endParaRPr lang="fa-IR"/>
              </a:p>
            </p:txBody>
          </p:sp>
          <p:sp>
            <p:nvSpPr>
              <p:cNvPr id="358" name="Line 630"/>
              <p:cNvSpPr>
                <a:spLocks noChangeShapeType="1"/>
              </p:cNvSpPr>
              <p:nvPr/>
            </p:nvSpPr>
            <p:spPr bwMode="auto">
              <a:xfrm>
                <a:off x="1976" y="1620"/>
                <a:ext cx="8" cy="1"/>
              </a:xfrm>
              <a:prstGeom prst="line">
                <a:avLst/>
              </a:prstGeom>
              <a:noFill/>
              <a:ln w="4">
                <a:solidFill>
                  <a:srgbClr val="000000"/>
                </a:solidFill>
                <a:round/>
                <a:headEnd/>
                <a:tailEnd/>
              </a:ln>
            </p:spPr>
            <p:txBody>
              <a:bodyPr/>
              <a:lstStyle/>
              <a:p>
                <a:endParaRPr lang="fa-IR"/>
              </a:p>
            </p:txBody>
          </p:sp>
          <p:sp>
            <p:nvSpPr>
              <p:cNvPr id="359" name="Line 631"/>
              <p:cNvSpPr>
                <a:spLocks noChangeShapeType="1"/>
              </p:cNvSpPr>
              <p:nvPr/>
            </p:nvSpPr>
            <p:spPr bwMode="auto">
              <a:xfrm>
                <a:off x="1984" y="1620"/>
                <a:ext cx="8" cy="1"/>
              </a:xfrm>
              <a:prstGeom prst="line">
                <a:avLst/>
              </a:prstGeom>
              <a:noFill/>
              <a:ln w="4">
                <a:solidFill>
                  <a:srgbClr val="000000"/>
                </a:solidFill>
                <a:round/>
                <a:headEnd/>
                <a:tailEnd/>
              </a:ln>
            </p:spPr>
            <p:txBody>
              <a:bodyPr/>
              <a:lstStyle/>
              <a:p>
                <a:endParaRPr lang="fa-IR"/>
              </a:p>
            </p:txBody>
          </p:sp>
          <p:sp>
            <p:nvSpPr>
              <p:cNvPr id="360" name="Line 632"/>
              <p:cNvSpPr>
                <a:spLocks noChangeShapeType="1"/>
              </p:cNvSpPr>
              <p:nvPr/>
            </p:nvSpPr>
            <p:spPr bwMode="auto">
              <a:xfrm>
                <a:off x="2000" y="1620"/>
                <a:ext cx="1" cy="1"/>
              </a:xfrm>
              <a:prstGeom prst="line">
                <a:avLst/>
              </a:prstGeom>
              <a:noFill/>
              <a:ln w="4">
                <a:solidFill>
                  <a:srgbClr val="000000"/>
                </a:solidFill>
                <a:round/>
                <a:headEnd/>
                <a:tailEnd/>
              </a:ln>
            </p:spPr>
            <p:txBody>
              <a:bodyPr/>
              <a:lstStyle/>
              <a:p>
                <a:endParaRPr lang="fa-IR"/>
              </a:p>
            </p:txBody>
          </p:sp>
          <p:sp>
            <p:nvSpPr>
              <p:cNvPr id="361" name="Line 633"/>
              <p:cNvSpPr>
                <a:spLocks noChangeShapeType="1"/>
              </p:cNvSpPr>
              <p:nvPr/>
            </p:nvSpPr>
            <p:spPr bwMode="auto">
              <a:xfrm>
                <a:off x="2008" y="1620"/>
                <a:ext cx="8" cy="1"/>
              </a:xfrm>
              <a:prstGeom prst="line">
                <a:avLst/>
              </a:prstGeom>
              <a:noFill/>
              <a:ln w="4">
                <a:solidFill>
                  <a:srgbClr val="000000"/>
                </a:solidFill>
                <a:round/>
                <a:headEnd/>
                <a:tailEnd/>
              </a:ln>
            </p:spPr>
            <p:txBody>
              <a:bodyPr/>
              <a:lstStyle/>
              <a:p>
                <a:endParaRPr lang="fa-IR"/>
              </a:p>
            </p:txBody>
          </p:sp>
          <p:sp>
            <p:nvSpPr>
              <p:cNvPr id="362" name="Line 634"/>
              <p:cNvSpPr>
                <a:spLocks noChangeShapeType="1"/>
              </p:cNvSpPr>
              <p:nvPr/>
            </p:nvSpPr>
            <p:spPr bwMode="auto">
              <a:xfrm>
                <a:off x="2016" y="1620"/>
                <a:ext cx="8" cy="1"/>
              </a:xfrm>
              <a:prstGeom prst="line">
                <a:avLst/>
              </a:prstGeom>
              <a:noFill/>
              <a:ln w="4">
                <a:solidFill>
                  <a:srgbClr val="000000"/>
                </a:solidFill>
                <a:round/>
                <a:headEnd/>
                <a:tailEnd/>
              </a:ln>
            </p:spPr>
            <p:txBody>
              <a:bodyPr/>
              <a:lstStyle/>
              <a:p>
                <a:endParaRPr lang="fa-IR"/>
              </a:p>
            </p:txBody>
          </p:sp>
        </p:grpSp>
        <p:sp>
          <p:nvSpPr>
            <p:cNvPr id="8" name="Line 636"/>
            <p:cNvSpPr>
              <a:spLocks noChangeShapeType="1"/>
            </p:cNvSpPr>
            <p:nvPr/>
          </p:nvSpPr>
          <p:spPr bwMode="auto">
            <a:xfrm>
              <a:off x="2032" y="1620"/>
              <a:ext cx="1" cy="1"/>
            </a:xfrm>
            <a:prstGeom prst="line">
              <a:avLst/>
            </a:prstGeom>
            <a:noFill/>
            <a:ln w="4">
              <a:solidFill>
                <a:srgbClr val="000000"/>
              </a:solidFill>
              <a:round/>
              <a:headEnd/>
              <a:tailEnd/>
            </a:ln>
          </p:spPr>
          <p:txBody>
            <a:bodyPr/>
            <a:lstStyle/>
            <a:p>
              <a:endParaRPr lang="fa-IR"/>
            </a:p>
          </p:txBody>
        </p:sp>
        <p:sp>
          <p:nvSpPr>
            <p:cNvPr id="9" name="Line 637"/>
            <p:cNvSpPr>
              <a:spLocks noChangeShapeType="1"/>
            </p:cNvSpPr>
            <p:nvPr/>
          </p:nvSpPr>
          <p:spPr bwMode="auto">
            <a:xfrm>
              <a:off x="2040" y="1620"/>
              <a:ext cx="8" cy="1"/>
            </a:xfrm>
            <a:prstGeom prst="line">
              <a:avLst/>
            </a:prstGeom>
            <a:noFill/>
            <a:ln w="4">
              <a:solidFill>
                <a:srgbClr val="000000"/>
              </a:solidFill>
              <a:round/>
              <a:headEnd/>
              <a:tailEnd/>
            </a:ln>
          </p:spPr>
          <p:txBody>
            <a:bodyPr/>
            <a:lstStyle/>
            <a:p>
              <a:endParaRPr lang="fa-IR"/>
            </a:p>
          </p:txBody>
        </p:sp>
        <p:sp>
          <p:nvSpPr>
            <p:cNvPr id="10" name="Line 638"/>
            <p:cNvSpPr>
              <a:spLocks noChangeShapeType="1"/>
            </p:cNvSpPr>
            <p:nvPr/>
          </p:nvSpPr>
          <p:spPr bwMode="auto">
            <a:xfrm>
              <a:off x="2048" y="1620"/>
              <a:ext cx="8" cy="1"/>
            </a:xfrm>
            <a:prstGeom prst="line">
              <a:avLst/>
            </a:prstGeom>
            <a:noFill/>
            <a:ln w="4">
              <a:solidFill>
                <a:srgbClr val="000000"/>
              </a:solidFill>
              <a:round/>
              <a:headEnd/>
              <a:tailEnd/>
            </a:ln>
          </p:spPr>
          <p:txBody>
            <a:bodyPr/>
            <a:lstStyle/>
            <a:p>
              <a:endParaRPr lang="fa-IR"/>
            </a:p>
          </p:txBody>
        </p:sp>
        <p:sp>
          <p:nvSpPr>
            <p:cNvPr id="11" name="Line 639"/>
            <p:cNvSpPr>
              <a:spLocks noChangeShapeType="1"/>
            </p:cNvSpPr>
            <p:nvPr/>
          </p:nvSpPr>
          <p:spPr bwMode="auto">
            <a:xfrm>
              <a:off x="2064" y="1620"/>
              <a:ext cx="1" cy="1"/>
            </a:xfrm>
            <a:prstGeom prst="line">
              <a:avLst/>
            </a:prstGeom>
            <a:noFill/>
            <a:ln w="4">
              <a:solidFill>
                <a:srgbClr val="000000"/>
              </a:solidFill>
              <a:round/>
              <a:headEnd/>
              <a:tailEnd/>
            </a:ln>
          </p:spPr>
          <p:txBody>
            <a:bodyPr/>
            <a:lstStyle/>
            <a:p>
              <a:endParaRPr lang="fa-IR"/>
            </a:p>
          </p:txBody>
        </p:sp>
        <p:sp>
          <p:nvSpPr>
            <p:cNvPr id="12" name="Line 640"/>
            <p:cNvSpPr>
              <a:spLocks noChangeShapeType="1"/>
            </p:cNvSpPr>
            <p:nvPr/>
          </p:nvSpPr>
          <p:spPr bwMode="auto">
            <a:xfrm>
              <a:off x="2072" y="1620"/>
              <a:ext cx="8" cy="1"/>
            </a:xfrm>
            <a:prstGeom prst="line">
              <a:avLst/>
            </a:prstGeom>
            <a:noFill/>
            <a:ln w="4">
              <a:solidFill>
                <a:srgbClr val="000000"/>
              </a:solidFill>
              <a:round/>
              <a:headEnd/>
              <a:tailEnd/>
            </a:ln>
          </p:spPr>
          <p:txBody>
            <a:bodyPr/>
            <a:lstStyle/>
            <a:p>
              <a:endParaRPr lang="fa-IR"/>
            </a:p>
          </p:txBody>
        </p:sp>
        <p:sp>
          <p:nvSpPr>
            <p:cNvPr id="13" name="Line 641"/>
            <p:cNvSpPr>
              <a:spLocks noChangeShapeType="1"/>
            </p:cNvSpPr>
            <p:nvPr/>
          </p:nvSpPr>
          <p:spPr bwMode="auto">
            <a:xfrm>
              <a:off x="2080" y="1620"/>
              <a:ext cx="8" cy="1"/>
            </a:xfrm>
            <a:prstGeom prst="line">
              <a:avLst/>
            </a:prstGeom>
            <a:noFill/>
            <a:ln w="4">
              <a:solidFill>
                <a:srgbClr val="000000"/>
              </a:solidFill>
              <a:round/>
              <a:headEnd/>
              <a:tailEnd/>
            </a:ln>
          </p:spPr>
          <p:txBody>
            <a:bodyPr/>
            <a:lstStyle/>
            <a:p>
              <a:endParaRPr lang="fa-IR"/>
            </a:p>
          </p:txBody>
        </p:sp>
        <p:sp>
          <p:nvSpPr>
            <p:cNvPr id="14" name="Line 642"/>
            <p:cNvSpPr>
              <a:spLocks noChangeShapeType="1"/>
            </p:cNvSpPr>
            <p:nvPr/>
          </p:nvSpPr>
          <p:spPr bwMode="auto">
            <a:xfrm>
              <a:off x="2096" y="1620"/>
              <a:ext cx="1" cy="1"/>
            </a:xfrm>
            <a:prstGeom prst="line">
              <a:avLst/>
            </a:prstGeom>
            <a:noFill/>
            <a:ln w="4">
              <a:solidFill>
                <a:srgbClr val="000000"/>
              </a:solidFill>
              <a:round/>
              <a:headEnd/>
              <a:tailEnd/>
            </a:ln>
          </p:spPr>
          <p:txBody>
            <a:bodyPr/>
            <a:lstStyle/>
            <a:p>
              <a:endParaRPr lang="fa-IR"/>
            </a:p>
          </p:txBody>
        </p:sp>
        <p:sp>
          <p:nvSpPr>
            <p:cNvPr id="15" name="Line 643"/>
            <p:cNvSpPr>
              <a:spLocks noChangeShapeType="1"/>
            </p:cNvSpPr>
            <p:nvPr/>
          </p:nvSpPr>
          <p:spPr bwMode="auto">
            <a:xfrm>
              <a:off x="2104" y="1620"/>
              <a:ext cx="8" cy="1"/>
            </a:xfrm>
            <a:prstGeom prst="line">
              <a:avLst/>
            </a:prstGeom>
            <a:noFill/>
            <a:ln w="4">
              <a:solidFill>
                <a:srgbClr val="000000"/>
              </a:solidFill>
              <a:round/>
              <a:headEnd/>
              <a:tailEnd/>
            </a:ln>
          </p:spPr>
          <p:txBody>
            <a:bodyPr/>
            <a:lstStyle/>
            <a:p>
              <a:endParaRPr lang="fa-IR"/>
            </a:p>
          </p:txBody>
        </p:sp>
        <p:sp>
          <p:nvSpPr>
            <p:cNvPr id="16" name="Line 644"/>
            <p:cNvSpPr>
              <a:spLocks noChangeShapeType="1"/>
            </p:cNvSpPr>
            <p:nvPr/>
          </p:nvSpPr>
          <p:spPr bwMode="auto">
            <a:xfrm>
              <a:off x="2112" y="1620"/>
              <a:ext cx="8" cy="1"/>
            </a:xfrm>
            <a:prstGeom prst="line">
              <a:avLst/>
            </a:prstGeom>
            <a:noFill/>
            <a:ln w="4">
              <a:solidFill>
                <a:srgbClr val="000000"/>
              </a:solidFill>
              <a:round/>
              <a:headEnd/>
              <a:tailEnd/>
            </a:ln>
          </p:spPr>
          <p:txBody>
            <a:bodyPr/>
            <a:lstStyle/>
            <a:p>
              <a:endParaRPr lang="fa-IR"/>
            </a:p>
          </p:txBody>
        </p:sp>
        <p:sp>
          <p:nvSpPr>
            <p:cNvPr id="17" name="Line 645"/>
            <p:cNvSpPr>
              <a:spLocks noChangeShapeType="1"/>
            </p:cNvSpPr>
            <p:nvPr/>
          </p:nvSpPr>
          <p:spPr bwMode="auto">
            <a:xfrm>
              <a:off x="2128" y="1620"/>
              <a:ext cx="1" cy="1"/>
            </a:xfrm>
            <a:prstGeom prst="line">
              <a:avLst/>
            </a:prstGeom>
            <a:noFill/>
            <a:ln w="4">
              <a:solidFill>
                <a:srgbClr val="000000"/>
              </a:solidFill>
              <a:round/>
              <a:headEnd/>
              <a:tailEnd/>
            </a:ln>
          </p:spPr>
          <p:txBody>
            <a:bodyPr/>
            <a:lstStyle/>
            <a:p>
              <a:endParaRPr lang="fa-IR"/>
            </a:p>
          </p:txBody>
        </p:sp>
        <p:sp>
          <p:nvSpPr>
            <p:cNvPr id="18" name="Line 646"/>
            <p:cNvSpPr>
              <a:spLocks noChangeShapeType="1"/>
            </p:cNvSpPr>
            <p:nvPr/>
          </p:nvSpPr>
          <p:spPr bwMode="auto">
            <a:xfrm>
              <a:off x="2136" y="1620"/>
              <a:ext cx="8" cy="1"/>
            </a:xfrm>
            <a:prstGeom prst="line">
              <a:avLst/>
            </a:prstGeom>
            <a:noFill/>
            <a:ln w="4">
              <a:solidFill>
                <a:srgbClr val="000000"/>
              </a:solidFill>
              <a:round/>
              <a:headEnd/>
              <a:tailEnd/>
            </a:ln>
          </p:spPr>
          <p:txBody>
            <a:bodyPr/>
            <a:lstStyle/>
            <a:p>
              <a:endParaRPr lang="fa-IR"/>
            </a:p>
          </p:txBody>
        </p:sp>
        <p:sp>
          <p:nvSpPr>
            <p:cNvPr id="19" name="Line 647"/>
            <p:cNvSpPr>
              <a:spLocks noChangeShapeType="1"/>
            </p:cNvSpPr>
            <p:nvPr/>
          </p:nvSpPr>
          <p:spPr bwMode="auto">
            <a:xfrm>
              <a:off x="2144" y="1620"/>
              <a:ext cx="8" cy="1"/>
            </a:xfrm>
            <a:prstGeom prst="line">
              <a:avLst/>
            </a:prstGeom>
            <a:noFill/>
            <a:ln w="4">
              <a:solidFill>
                <a:srgbClr val="000000"/>
              </a:solidFill>
              <a:round/>
              <a:headEnd/>
              <a:tailEnd/>
            </a:ln>
          </p:spPr>
          <p:txBody>
            <a:bodyPr/>
            <a:lstStyle/>
            <a:p>
              <a:endParaRPr lang="fa-IR"/>
            </a:p>
          </p:txBody>
        </p:sp>
        <p:sp>
          <p:nvSpPr>
            <p:cNvPr id="20" name="Line 648"/>
            <p:cNvSpPr>
              <a:spLocks noChangeShapeType="1"/>
            </p:cNvSpPr>
            <p:nvPr/>
          </p:nvSpPr>
          <p:spPr bwMode="auto">
            <a:xfrm>
              <a:off x="2160" y="1620"/>
              <a:ext cx="1" cy="1"/>
            </a:xfrm>
            <a:prstGeom prst="line">
              <a:avLst/>
            </a:prstGeom>
            <a:noFill/>
            <a:ln w="4">
              <a:solidFill>
                <a:srgbClr val="000000"/>
              </a:solidFill>
              <a:round/>
              <a:headEnd/>
              <a:tailEnd/>
            </a:ln>
          </p:spPr>
          <p:txBody>
            <a:bodyPr/>
            <a:lstStyle/>
            <a:p>
              <a:endParaRPr lang="fa-IR"/>
            </a:p>
          </p:txBody>
        </p:sp>
        <p:sp>
          <p:nvSpPr>
            <p:cNvPr id="21" name="Line 649"/>
            <p:cNvSpPr>
              <a:spLocks noChangeShapeType="1"/>
            </p:cNvSpPr>
            <p:nvPr/>
          </p:nvSpPr>
          <p:spPr bwMode="auto">
            <a:xfrm>
              <a:off x="2168" y="1620"/>
              <a:ext cx="8" cy="1"/>
            </a:xfrm>
            <a:prstGeom prst="line">
              <a:avLst/>
            </a:prstGeom>
            <a:noFill/>
            <a:ln w="4">
              <a:solidFill>
                <a:srgbClr val="000000"/>
              </a:solidFill>
              <a:round/>
              <a:headEnd/>
              <a:tailEnd/>
            </a:ln>
          </p:spPr>
          <p:txBody>
            <a:bodyPr/>
            <a:lstStyle/>
            <a:p>
              <a:endParaRPr lang="fa-IR"/>
            </a:p>
          </p:txBody>
        </p:sp>
        <p:sp>
          <p:nvSpPr>
            <p:cNvPr id="22" name="Line 650"/>
            <p:cNvSpPr>
              <a:spLocks noChangeShapeType="1"/>
            </p:cNvSpPr>
            <p:nvPr/>
          </p:nvSpPr>
          <p:spPr bwMode="auto">
            <a:xfrm>
              <a:off x="2176" y="1620"/>
              <a:ext cx="8" cy="1"/>
            </a:xfrm>
            <a:prstGeom prst="line">
              <a:avLst/>
            </a:prstGeom>
            <a:noFill/>
            <a:ln w="4">
              <a:solidFill>
                <a:srgbClr val="000000"/>
              </a:solidFill>
              <a:round/>
              <a:headEnd/>
              <a:tailEnd/>
            </a:ln>
          </p:spPr>
          <p:txBody>
            <a:bodyPr/>
            <a:lstStyle/>
            <a:p>
              <a:endParaRPr lang="fa-IR"/>
            </a:p>
          </p:txBody>
        </p:sp>
        <p:sp>
          <p:nvSpPr>
            <p:cNvPr id="23" name="Line 651"/>
            <p:cNvSpPr>
              <a:spLocks noChangeShapeType="1"/>
            </p:cNvSpPr>
            <p:nvPr/>
          </p:nvSpPr>
          <p:spPr bwMode="auto">
            <a:xfrm>
              <a:off x="2192" y="1620"/>
              <a:ext cx="1" cy="1"/>
            </a:xfrm>
            <a:prstGeom prst="line">
              <a:avLst/>
            </a:prstGeom>
            <a:noFill/>
            <a:ln w="4">
              <a:solidFill>
                <a:srgbClr val="000000"/>
              </a:solidFill>
              <a:round/>
              <a:headEnd/>
              <a:tailEnd/>
            </a:ln>
          </p:spPr>
          <p:txBody>
            <a:bodyPr/>
            <a:lstStyle/>
            <a:p>
              <a:endParaRPr lang="fa-IR"/>
            </a:p>
          </p:txBody>
        </p:sp>
        <p:sp>
          <p:nvSpPr>
            <p:cNvPr id="24" name="Line 652"/>
            <p:cNvSpPr>
              <a:spLocks noChangeShapeType="1"/>
            </p:cNvSpPr>
            <p:nvPr/>
          </p:nvSpPr>
          <p:spPr bwMode="auto">
            <a:xfrm>
              <a:off x="2200" y="1620"/>
              <a:ext cx="8" cy="1"/>
            </a:xfrm>
            <a:prstGeom prst="line">
              <a:avLst/>
            </a:prstGeom>
            <a:noFill/>
            <a:ln w="4">
              <a:solidFill>
                <a:srgbClr val="000000"/>
              </a:solidFill>
              <a:round/>
              <a:headEnd/>
              <a:tailEnd/>
            </a:ln>
          </p:spPr>
          <p:txBody>
            <a:bodyPr/>
            <a:lstStyle/>
            <a:p>
              <a:endParaRPr lang="fa-IR"/>
            </a:p>
          </p:txBody>
        </p:sp>
        <p:sp>
          <p:nvSpPr>
            <p:cNvPr id="25" name="Line 653"/>
            <p:cNvSpPr>
              <a:spLocks noChangeShapeType="1"/>
            </p:cNvSpPr>
            <p:nvPr/>
          </p:nvSpPr>
          <p:spPr bwMode="auto">
            <a:xfrm>
              <a:off x="2208" y="1620"/>
              <a:ext cx="8" cy="1"/>
            </a:xfrm>
            <a:prstGeom prst="line">
              <a:avLst/>
            </a:prstGeom>
            <a:noFill/>
            <a:ln w="4">
              <a:solidFill>
                <a:srgbClr val="000000"/>
              </a:solidFill>
              <a:round/>
              <a:headEnd/>
              <a:tailEnd/>
            </a:ln>
          </p:spPr>
          <p:txBody>
            <a:bodyPr/>
            <a:lstStyle/>
            <a:p>
              <a:endParaRPr lang="fa-IR"/>
            </a:p>
          </p:txBody>
        </p:sp>
        <p:sp>
          <p:nvSpPr>
            <p:cNvPr id="26" name="Line 654"/>
            <p:cNvSpPr>
              <a:spLocks noChangeShapeType="1"/>
            </p:cNvSpPr>
            <p:nvPr/>
          </p:nvSpPr>
          <p:spPr bwMode="auto">
            <a:xfrm>
              <a:off x="2224" y="1620"/>
              <a:ext cx="1" cy="1"/>
            </a:xfrm>
            <a:prstGeom prst="line">
              <a:avLst/>
            </a:prstGeom>
            <a:noFill/>
            <a:ln w="4">
              <a:solidFill>
                <a:srgbClr val="000000"/>
              </a:solidFill>
              <a:round/>
              <a:headEnd/>
              <a:tailEnd/>
            </a:ln>
          </p:spPr>
          <p:txBody>
            <a:bodyPr/>
            <a:lstStyle/>
            <a:p>
              <a:endParaRPr lang="fa-IR"/>
            </a:p>
          </p:txBody>
        </p:sp>
        <p:sp>
          <p:nvSpPr>
            <p:cNvPr id="27" name="Line 655"/>
            <p:cNvSpPr>
              <a:spLocks noChangeShapeType="1"/>
            </p:cNvSpPr>
            <p:nvPr/>
          </p:nvSpPr>
          <p:spPr bwMode="auto">
            <a:xfrm>
              <a:off x="2232" y="1620"/>
              <a:ext cx="8" cy="1"/>
            </a:xfrm>
            <a:prstGeom prst="line">
              <a:avLst/>
            </a:prstGeom>
            <a:noFill/>
            <a:ln w="4">
              <a:solidFill>
                <a:srgbClr val="000000"/>
              </a:solidFill>
              <a:round/>
              <a:headEnd/>
              <a:tailEnd/>
            </a:ln>
          </p:spPr>
          <p:txBody>
            <a:bodyPr/>
            <a:lstStyle/>
            <a:p>
              <a:endParaRPr lang="fa-IR"/>
            </a:p>
          </p:txBody>
        </p:sp>
        <p:sp>
          <p:nvSpPr>
            <p:cNvPr id="28" name="Line 656"/>
            <p:cNvSpPr>
              <a:spLocks noChangeShapeType="1"/>
            </p:cNvSpPr>
            <p:nvPr/>
          </p:nvSpPr>
          <p:spPr bwMode="auto">
            <a:xfrm>
              <a:off x="2240" y="1620"/>
              <a:ext cx="8" cy="1"/>
            </a:xfrm>
            <a:prstGeom prst="line">
              <a:avLst/>
            </a:prstGeom>
            <a:noFill/>
            <a:ln w="4">
              <a:solidFill>
                <a:srgbClr val="000000"/>
              </a:solidFill>
              <a:round/>
              <a:headEnd/>
              <a:tailEnd/>
            </a:ln>
          </p:spPr>
          <p:txBody>
            <a:bodyPr/>
            <a:lstStyle/>
            <a:p>
              <a:endParaRPr lang="fa-IR"/>
            </a:p>
          </p:txBody>
        </p:sp>
        <p:sp>
          <p:nvSpPr>
            <p:cNvPr id="29" name="Line 657"/>
            <p:cNvSpPr>
              <a:spLocks noChangeShapeType="1"/>
            </p:cNvSpPr>
            <p:nvPr/>
          </p:nvSpPr>
          <p:spPr bwMode="auto">
            <a:xfrm>
              <a:off x="2256" y="1620"/>
              <a:ext cx="1" cy="1"/>
            </a:xfrm>
            <a:prstGeom prst="line">
              <a:avLst/>
            </a:prstGeom>
            <a:noFill/>
            <a:ln w="4">
              <a:solidFill>
                <a:srgbClr val="000000"/>
              </a:solidFill>
              <a:round/>
              <a:headEnd/>
              <a:tailEnd/>
            </a:ln>
          </p:spPr>
          <p:txBody>
            <a:bodyPr/>
            <a:lstStyle/>
            <a:p>
              <a:endParaRPr lang="fa-IR"/>
            </a:p>
          </p:txBody>
        </p:sp>
        <p:sp>
          <p:nvSpPr>
            <p:cNvPr id="30" name="Line 658"/>
            <p:cNvSpPr>
              <a:spLocks noChangeShapeType="1"/>
            </p:cNvSpPr>
            <p:nvPr/>
          </p:nvSpPr>
          <p:spPr bwMode="auto">
            <a:xfrm>
              <a:off x="2264" y="1620"/>
              <a:ext cx="8" cy="1"/>
            </a:xfrm>
            <a:prstGeom prst="line">
              <a:avLst/>
            </a:prstGeom>
            <a:noFill/>
            <a:ln w="4">
              <a:solidFill>
                <a:srgbClr val="000000"/>
              </a:solidFill>
              <a:round/>
              <a:headEnd/>
              <a:tailEnd/>
            </a:ln>
          </p:spPr>
          <p:txBody>
            <a:bodyPr/>
            <a:lstStyle/>
            <a:p>
              <a:endParaRPr lang="fa-IR"/>
            </a:p>
          </p:txBody>
        </p:sp>
        <p:sp>
          <p:nvSpPr>
            <p:cNvPr id="31" name="Line 659"/>
            <p:cNvSpPr>
              <a:spLocks noChangeShapeType="1"/>
            </p:cNvSpPr>
            <p:nvPr/>
          </p:nvSpPr>
          <p:spPr bwMode="auto">
            <a:xfrm>
              <a:off x="2272" y="1620"/>
              <a:ext cx="8" cy="1"/>
            </a:xfrm>
            <a:prstGeom prst="line">
              <a:avLst/>
            </a:prstGeom>
            <a:noFill/>
            <a:ln w="4">
              <a:solidFill>
                <a:srgbClr val="000000"/>
              </a:solidFill>
              <a:round/>
              <a:headEnd/>
              <a:tailEnd/>
            </a:ln>
          </p:spPr>
          <p:txBody>
            <a:bodyPr/>
            <a:lstStyle/>
            <a:p>
              <a:endParaRPr lang="fa-IR"/>
            </a:p>
          </p:txBody>
        </p:sp>
        <p:sp>
          <p:nvSpPr>
            <p:cNvPr id="32" name="Line 660"/>
            <p:cNvSpPr>
              <a:spLocks noChangeShapeType="1"/>
            </p:cNvSpPr>
            <p:nvPr/>
          </p:nvSpPr>
          <p:spPr bwMode="auto">
            <a:xfrm>
              <a:off x="2288" y="1620"/>
              <a:ext cx="1" cy="1"/>
            </a:xfrm>
            <a:prstGeom prst="line">
              <a:avLst/>
            </a:prstGeom>
            <a:noFill/>
            <a:ln w="4">
              <a:solidFill>
                <a:srgbClr val="000000"/>
              </a:solidFill>
              <a:round/>
              <a:headEnd/>
              <a:tailEnd/>
            </a:ln>
          </p:spPr>
          <p:txBody>
            <a:bodyPr/>
            <a:lstStyle/>
            <a:p>
              <a:endParaRPr lang="fa-IR"/>
            </a:p>
          </p:txBody>
        </p:sp>
        <p:sp>
          <p:nvSpPr>
            <p:cNvPr id="33" name="Line 661"/>
            <p:cNvSpPr>
              <a:spLocks noChangeShapeType="1"/>
            </p:cNvSpPr>
            <p:nvPr/>
          </p:nvSpPr>
          <p:spPr bwMode="auto">
            <a:xfrm>
              <a:off x="2296" y="1620"/>
              <a:ext cx="8" cy="1"/>
            </a:xfrm>
            <a:prstGeom prst="line">
              <a:avLst/>
            </a:prstGeom>
            <a:noFill/>
            <a:ln w="4">
              <a:solidFill>
                <a:srgbClr val="000000"/>
              </a:solidFill>
              <a:round/>
              <a:headEnd/>
              <a:tailEnd/>
            </a:ln>
          </p:spPr>
          <p:txBody>
            <a:bodyPr/>
            <a:lstStyle/>
            <a:p>
              <a:endParaRPr lang="fa-IR"/>
            </a:p>
          </p:txBody>
        </p:sp>
        <p:sp>
          <p:nvSpPr>
            <p:cNvPr id="34" name="Line 662"/>
            <p:cNvSpPr>
              <a:spLocks noChangeShapeType="1"/>
            </p:cNvSpPr>
            <p:nvPr/>
          </p:nvSpPr>
          <p:spPr bwMode="auto">
            <a:xfrm>
              <a:off x="2304" y="1620"/>
              <a:ext cx="8" cy="1"/>
            </a:xfrm>
            <a:prstGeom prst="line">
              <a:avLst/>
            </a:prstGeom>
            <a:noFill/>
            <a:ln w="4">
              <a:solidFill>
                <a:srgbClr val="000000"/>
              </a:solidFill>
              <a:round/>
              <a:headEnd/>
              <a:tailEnd/>
            </a:ln>
          </p:spPr>
          <p:txBody>
            <a:bodyPr/>
            <a:lstStyle/>
            <a:p>
              <a:endParaRPr lang="fa-IR"/>
            </a:p>
          </p:txBody>
        </p:sp>
        <p:sp>
          <p:nvSpPr>
            <p:cNvPr id="35" name="Line 663"/>
            <p:cNvSpPr>
              <a:spLocks noChangeShapeType="1"/>
            </p:cNvSpPr>
            <p:nvPr/>
          </p:nvSpPr>
          <p:spPr bwMode="auto">
            <a:xfrm>
              <a:off x="2320" y="1620"/>
              <a:ext cx="1" cy="1"/>
            </a:xfrm>
            <a:prstGeom prst="line">
              <a:avLst/>
            </a:prstGeom>
            <a:noFill/>
            <a:ln w="4">
              <a:solidFill>
                <a:srgbClr val="000000"/>
              </a:solidFill>
              <a:round/>
              <a:headEnd/>
              <a:tailEnd/>
            </a:ln>
          </p:spPr>
          <p:txBody>
            <a:bodyPr/>
            <a:lstStyle/>
            <a:p>
              <a:endParaRPr lang="fa-IR"/>
            </a:p>
          </p:txBody>
        </p:sp>
        <p:sp>
          <p:nvSpPr>
            <p:cNvPr id="36" name="Line 664"/>
            <p:cNvSpPr>
              <a:spLocks noChangeShapeType="1"/>
            </p:cNvSpPr>
            <p:nvPr/>
          </p:nvSpPr>
          <p:spPr bwMode="auto">
            <a:xfrm>
              <a:off x="2328" y="1620"/>
              <a:ext cx="8" cy="1"/>
            </a:xfrm>
            <a:prstGeom prst="line">
              <a:avLst/>
            </a:prstGeom>
            <a:noFill/>
            <a:ln w="4">
              <a:solidFill>
                <a:srgbClr val="000000"/>
              </a:solidFill>
              <a:round/>
              <a:headEnd/>
              <a:tailEnd/>
            </a:ln>
          </p:spPr>
          <p:txBody>
            <a:bodyPr/>
            <a:lstStyle/>
            <a:p>
              <a:endParaRPr lang="fa-IR"/>
            </a:p>
          </p:txBody>
        </p:sp>
        <p:sp>
          <p:nvSpPr>
            <p:cNvPr id="37" name="Line 665"/>
            <p:cNvSpPr>
              <a:spLocks noChangeShapeType="1"/>
            </p:cNvSpPr>
            <p:nvPr/>
          </p:nvSpPr>
          <p:spPr bwMode="auto">
            <a:xfrm>
              <a:off x="2336" y="1620"/>
              <a:ext cx="8" cy="1"/>
            </a:xfrm>
            <a:prstGeom prst="line">
              <a:avLst/>
            </a:prstGeom>
            <a:noFill/>
            <a:ln w="4">
              <a:solidFill>
                <a:srgbClr val="000000"/>
              </a:solidFill>
              <a:round/>
              <a:headEnd/>
              <a:tailEnd/>
            </a:ln>
          </p:spPr>
          <p:txBody>
            <a:bodyPr/>
            <a:lstStyle/>
            <a:p>
              <a:endParaRPr lang="fa-IR"/>
            </a:p>
          </p:txBody>
        </p:sp>
        <p:sp>
          <p:nvSpPr>
            <p:cNvPr id="38" name="Line 666"/>
            <p:cNvSpPr>
              <a:spLocks noChangeShapeType="1"/>
            </p:cNvSpPr>
            <p:nvPr/>
          </p:nvSpPr>
          <p:spPr bwMode="auto">
            <a:xfrm>
              <a:off x="2352" y="1620"/>
              <a:ext cx="1" cy="1"/>
            </a:xfrm>
            <a:prstGeom prst="line">
              <a:avLst/>
            </a:prstGeom>
            <a:noFill/>
            <a:ln w="4">
              <a:solidFill>
                <a:srgbClr val="000000"/>
              </a:solidFill>
              <a:round/>
              <a:headEnd/>
              <a:tailEnd/>
            </a:ln>
          </p:spPr>
          <p:txBody>
            <a:bodyPr/>
            <a:lstStyle/>
            <a:p>
              <a:endParaRPr lang="fa-IR"/>
            </a:p>
          </p:txBody>
        </p:sp>
        <p:sp>
          <p:nvSpPr>
            <p:cNvPr id="39" name="Line 667"/>
            <p:cNvSpPr>
              <a:spLocks noChangeShapeType="1"/>
            </p:cNvSpPr>
            <p:nvPr/>
          </p:nvSpPr>
          <p:spPr bwMode="auto">
            <a:xfrm>
              <a:off x="2360" y="1620"/>
              <a:ext cx="8" cy="1"/>
            </a:xfrm>
            <a:prstGeom prst="line">
              <a:avLst/>
            </a:prstGeom>
            <a:noFill/>
            <a:ln w="4">
              <a:solidFill>
                <a:srgbClr val="000000"/>
              </a:solidFill>
              <a:round/>
              <a:headEnd/>
              <a:tailEnd/>
            </a:ln>
          </p:spPr>
          <p:txBody>
            <a:bodyPr/>
            <a:lstStyle/>
            <a:p>
              <a:endParaRPr lang="fa-IR"/>
            </a:p>
          </p:txBody>
        </p:sp>
        <p:sp>
          <p:nvSpPr>
            <p:cNvPr id="40" name="Freeform 668"/>
            <p:cNvSpPr>
              <a:spLocks/>
            </p:cNvSpPr>
            <p:nvPr/>
          </p:nvSpPr>
          <p:spPr bwMode="auto">
            <a:xfrm>
              <a:off x="2368" y="1620"/>
              <a:ext cx="8" cy="1"/>
            </a:xfrm>
            <a:custGeom>
              <a:avLst/>
              <a:gdLst>
                <a:gd name="T0" fmla="*/ 0 w 8"/>
                <a:gd name="T1" fmla="*/ 0 h 1"/>
                <a:gd name="T2" fmla="*/ 8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8" y="0"/>
                  </a:lnTo>
                </a:path>
              </a:pathLst>
            </a:custGeom>
            <a:noFill/>
            <a:ln w="4">
              <a:solidFill>
                <a:srgbClr val="000000"/>
              </a:solidFill>
              <a:round/>
              <a:headEnd/>
              <a:tailEnd/>
            </a:ln>
          </p:spPr>
          <p:txBody>
            <a:bodyPr/>
            <a:lstStyle/>
            <a:p>
              <a:pPr eaLnBrk="1" hangingPunct="1"/>
              <a:endParaRPr lang="fa-IR" sz="1800"/>
            </a:p>
          </p:txBody>
        </p:sp>
        <p:sp>
          <p:nvSpPr>
            <p:cNvPr id="41" name="Line 669"/>
            <p:cNvSpPr>
              <a:spLocks noChangeShapeType="1"/>
            </p:cNvSpPr>
            <p:nvPr/>
          </p:nvSpPr>
          <p:spPr bwMode="auto">
            <a:xfrm>
              <a:off x="2376" y="1628"/>
              <a:ext cx="1" cy="1"/>
            </a:xfrm>
            <a:prstGeom prst="line">
              <a:avLst/>
            </a:prstGeom>
            <a:noFill/>
            <a:ln w="4">
              <a:solidFill>
                <a:srgbClr val="000000"/>
              </a:solidFill>
              <a:round/>
              <a:headEnd/>
              <a:tailEnd/>
            </a:ln>
          </p:spPr>
          <p:txBody>
            <a:bodyPr/>
            <a:lstStyle/>
            <a:p>
              <a:endParaRPr lang="fa-IR"/>
            </a:p>
          </p:txBody>
        </p:sp>
        <p:sp>
          <p:nvSpPr>
            <p:cNvPr id="42" name="Line 670"/>
            <p:cNvSpPr>
              <a:spLocks noChangeShapeType="1"/>
            </p:cNvSpPr>
            <p:nvPr/>
          </p:nvSpPr>
          <p:spPr bwMode="auto">
            <a:xfrm>
              <a:off x="2376" y="1636"/>
              <a:ext cx="1" cy="8"/>
            </a:xfrm>
            <a:prstGeom prst="line">
              <a:avLst/>
            </a:prstGeom>
            <a:noFill/>
            <a:ln w="4">
              <a:solidFill>
                <a:srgbClr val="000000"/>
              </a:solidFill>
              <a:round/>
              <a:headEnd/>
              <a:tailEnd/>
            </a:ln>
          </p:spPr>
          <p:txBody>
            <a:bodyPr/>
            <a:lstStyle/>
            <a:p>
              <a:endParaRPr lang="fa-IR"/>
            </a:p>
          </p:txBody>
        </p:sp>
        <p:sp>
          <p:nvSpPr>
            <p:cNvPr id="43" name="Line 671"/>
            <p:cNvSpPr>
              <a:spLocks noChangeShapeType="1"/>
            </p:cNvSpPr>
            <p:nvPr/>
          </p:nvSpPr>
          <p:spPr bwMode="auto">
            <a:xfrm>
              <a:off x="2376" y="1644"/>
              <a:ext cx="1" cy="8"/>
            </a:xfrm>
            <a:prstGeom prst="line">
              <a:avLst/>
            </a:prstGeom>
            <a:noFill/>
            <a:ln w="4">
              <a:solidFill>
                <a:srgbClr val="000000"/>
              </a:solidFill>
              <a:round/>
              <a:headEnd/>
              <a:tailEnd/>
            </a:ln>
          </p:spPr>
          <p:txBody>
            <a:bodyPr/>
            <a:lstStyle/>
            <a:p>
              <a:endParaRPr lang="fa-IR"/>
            </a:p>
          </p:txBody>
        </p:sp>
        <p:sp>
          <p:nvSpPr>
            <p:cNvPr id="44" name="Line 672"/>
            <p:cNvSpPr>
              <a:spLocks noChangeShapeType="1"/>
            </p:cNvSpPr>
            <p:nvPr/>
          </p:nvSpPr>
          <p:spPr bwMode="auto">
            <a:xfrm>
              <a:off x="2376" y="1660"/>
              <a:ext cx="1" cy="1"/>
            </a:xfrm>
            <a:prstGeom prst="line">
              <a:avLst/>
            </a:prstGeom>
            <a:noFill/>
            <a:ln w="4">
              <a:solidFill>
                <a:srgbClr val="000000"/>
              </a:solidFill>
              <a:round/>
              <a:headEnd/>
              <a:tailEnd/>
            </a:ln>
          </p:spPr>
          <p:txBody>
            <a:bodyPr/>
            <a:lstStyle/>
            <a:p>
              <a:endParaRPr lang="fa-IR"/>
            </a:p>
          </p:txBody>
        </p:sp>
        <p:sp>
          <p:nvSpPr>
            <p:cNvPr id="45" name="Line 673"/>
            <p:cNvSpPr>
              <a:spLocks noChangeShapeType="1"/>
            </p:cNvSpPr>
            <p:nvPr/>
          </p:nvSpPr>
          <p:spPr bwMode="auto">
            <a:xfrm>
              <a:off x="2376" y="1668"/>
              <a:ext cx="1" cy="8"/>
            </a:xfrm>
            <a:prstGeom prst="line">
              <a:avLst/>
            </a:prstGeom>
            <a:noFill/>
            <a:ln w="4">
              <a:solidFill>
                <a:srgbClr val="000000"/>
              </a:solidFill>
              <a:round/>
              <a:headEnd/>
              <a:tailEnd/>
            </a:ln>
          </p:spPr>
          <p:txBody>
            <a:bodyPr/>
            <a:lstStyle/>
            <a:p>
              <a:endParaRPr lang="fa-IR"/>
            </a:p>
          </p:txBody>
        </p:sp>
        <p:sp>
          <p:nvSpPr>
            <p:cNvPr id="46" name="Line 674"/>
            <p:cNvSpPr>
              <a:spLocks noChangeShapeType="1"/>
            </p:cNvSpPr>
            <p:nvPr/>
          </p:nvSpPr>
          <p:spPr bwMode="auto">
            <a:xfrm>
              <a:off x="2376" y="1676"/>
              <a:ext cx="1" cy="8"/>
            </a:xfrm>
            <a:prstGeom prst="line">
              <a:avLst/>
            </a:prstGeom>
            <a:noFill/>
            <a:ln w="4">
              <a:solidFill>
                <a:srgbClr val="000000"/>
              </a:solidFill>
              <a:round/>
              <a:headEnd/>
              <a:tailEnd/>
            </a:ln>
          </p:spPr>
          <p:txBody>
            <a:bodyPr/>
            <a:lstStyle/>
            <a:p>
              <a:endParaRPr lang="fa-IR"/>
            </a:p>
          </p:txBody>
        </p:sp>
        <p:sp>
          <p:nvSpPr>
            <p:cNvPr id="47" name="Line 675"/>
            <p:cNvSpPr>
              <a:spLocks noChangeShapeType="1"/>
            </p:cNvSpPr>
            <p:nvPr/>
          </p:nvSpPr>
          <p:spPr bwMode="auto">
            <a:xfrm>
              <a:off x="2376" y="1692"/>
              <a:ext cx="1" cy="1"/>
            </a:xfrm>
            <a:prstGeom prst="line">
              <a:avLst/>
            </a:prstGeom>
            <a:noFill/>
            <a:ln w="4">
              <a:solidFill>
                <a:srgbClr val="000000"/>
              </a:solidFill>
              <a:round/>
              <a:headEnd/>
              <a:tailEnd/>
            </a:ln>
          </p:spPr>
          <p:txBody>
            <a:bodyPr/>
            <a:lstStyle/>
            <a:p>
              <a:endParaRPr lang="fa-IR"/>
            </a:p>
          </p:txBody>
        </p:sp>
        <p:sp>
          <p:nvSpPr>
            <p:cNvPr id="48" name="Line 676"/>
            <p:cNvSpPr>
              <a:spLocks noChangeShapeType="1"/>
            </p:cNvSpPr>
            <p:nvPr/>
          </p:nvSpPr>
          <p:spPr bwMode="auto">
            <a:xfrm>
              <a:off x="2376" y="1700"/>
              <a:ext cx="1" cy="8"/>
            </a:xfrm>
            <a:prstGeom prst="line">
              <a:avLst/>
            </a:prstGeom>
            <a:noFill/>
            <a:ln w="4">
              <a:solidFill>
                <a:srgbClr val="000000"/>
              </a:solidFill>
              <a:round/>
              <a:headEnd/>
              <a:tailEnd/>
            </a:ln>
          </p:spPr>
          <p:txBody>
            <a:bodyPr/>
            <a:lstStyle/>
            <a:p>
              <a:endParaRPr lang="fa-IR"/>
            </a:p>
          </p:txBody>
        </p:sp>
        <p:sp>
          <p:nvSpPr>
            <p:cNvPr id="49" name="Line 677"/>
            <p:cNvSpPr>
              <a:spLocks noChangeShapeType="1"/>
            </p:cNvSpPr>
            <p:nvPr/>
          </p:nvSpPr>
          <p:spPr bwMode="auto">
            <a:xfrm>
              <a:off x="2376" y="1708"/>
              <a:ext cx="1" cy="8"/>
            </a:xfrm>
            <a:prstGeom prst="line">
              <a:avLst/>
            </a:prstGeom>
            <a:noFill/>
            <a:ln w="4">
              <a:solidFill>
                <a:srgbClr val="000000"/>
              </a:solidFill>
              <a:round/>
              <a:headEnd/>
              <a:tailEnd/>
            </a:ln>
          </p:spPr>
          <p:txBody>
            <a:bodyPr/>
            <a:lstStyle/>
            <a:p>
              <a:endParaRPr lang="fa-IR"/>
            </a:p>
          </p:txBody>
        </p:sp>
        <p:sp>
          <p:nvSpPr>
            <p:cNvPr id="50" name="Line 678"/>
            <p:cNvSpPr>
              <a:spLocks noChangeShapeType="1"/>
            </p:cNvSpPr>
            <p:nvPr/>
          </p:nvSpPr>
          <p:spPr bwMode="auto">
            <a:xfrm>
              <a:off x="2376" y="1724"/>
              <a:ext cx="1" cy="1"/>
            </a:xfrm>
            <a:prstGeom prst="line">
              <a:avLst/>
            </a:prstGeom>
            <a:noFill/>
            <a:ln w="4">
              <a:solidFill>
                <a:srgbClr val="000000"/>
              </a:solidFill>
              <a:round/>
              <a:headEnd/>
              <a:tailEnd/>
            </a:ln>
          </p:spPr>
          <p:txBody>
            <a:bodyPr/>
            <a:lstStyle/>
            <a:p>
              <a:endParaRPr lang="fa-IR"/>
            </a:p>
          </p:txBody>
        </p:sp>
        <p:sp>
          <p:nvSpPr>
            <p:cNvPr id="51" name="Line 679"/>
            <p:cNvSpPr>
              <a:spLocks noChangeShapeType="1"/>
            </p:cNvSpPr>
            <p:nvPr/>
          </p:nvSpPr>
          <p:spPr bwMode="auto">
            <a:xfrm>
              <a:off x="2376" y="1732"/>
              <a:ext cx="1" cy="8"/>
            </a:xfrm>
            <a:prstGeom prst="line">
              <a:avLst/>
            </a:prstGeom>
            <a:noFill/>
            <a:ln w="4">
              <a:solidFill>
                <a:srgbClr val="000000"/>
              </a:solidFill>
              <a:round/>
              <a:headEnd/>
              <a:tailEnd/>
            </a:ln>
          </p:spPr>
          <p:txBody>
            <a:bodyPr/>
            <a:lstStyle/>
            <a:p>
              <a:endParaRPr lang="fa-IR"/>
            </a:p>
          </p:txBody>
        </p:sp>
        <p:sp>
          <p:nvSpPr>
            <p:cNvPr id="52" name="Line 680"/>
            <p:cNvSpPr>
              <a:spLocks noChangeShapeType="1"/>
            </p:cNvSpPr>
            <p:nvPr/>
          </p:nvSpPr>
          <p:spPr bwMode="auto">
            <a:xfrm>
              <a:off x="2376" y="1740"/>
              <a:ext cx="1" cy="8"/>
            </a:xfrm>
            <a:prstGeom prst="line">
              <a:avLst/>
            </a:prstGeom>
            <a:noFill/>
            <a:ln w="4">
              <a:solidFill>
                <a:srgbClr val="000000"/>
              </a:solidFill>
              <a:round/>
              <a:headEnd/>
              <a:tailEnd/>
            </a:ln>
          </p:spPr>
          <p:txBody>
            <a:bodyPr/>
            <a:lstStyle/>
            <a:p>
              <a:endParaRPr lang="fa-IR"/>
            </a:p>
          </p:txBody>
        </p:sp>
        <p:sp>
          <p:nvSpPr>
            <p:cNvPr id="53" name="Line 681"/>
            <p:cNvSpPr>
              <a:spLocks noChangeShapeType="1"/>
            </p:cNvSpPr>
            <p:nvPr/>
          </p:nvSpPr>
          <p:spPr bwMode="auto">
            <a:xfrm>
              <a:off x="2376" y="1756"/>
              <a:ext cx="1" cy="1"/>
            </a:xfrm>
            <a:prstGeom prst="line">
              <a:avLst/>
            </a:prstGeom>
            <a:noFill/>
            <a:ln w="4">
              <a:solidFill>
                <a:srgbClr val="000000"/>
              </a:solidFill>
              <a:round/>
              <a:headEnd/>
              <a:tailEnd/>
            </a:ln>
          </p:spPr>
          <p:txBody>
            <a:bodyPr/>
            <a:lstStyle/>
            <a:p>
              <a:endParaRPr lang="fa-IR"/>
            </a:p>
          </p:txBody>
        </p:sp>
        <p:sp>
          <p:nvSpPr>
            <p:cNvPr id="54" name="Line 682"/>
            <p:cNvSpPr>
              <a:spLocks noChangeShapeType="1"/>
            </p:cNvSpPr>
            <p:nvPr/>
          </p:nvSpPr>
          <p:spPr bwMode="auto">
            <a:xfrm>
              <a:off x="2376" y="1764"/>
              <a:ext cx="1" cy="8"/>
            </a:xfrm>
            <a:prstGeom prst="line">
              <a:avLst/>
            </a:prstGeom>
            <a:noFill/>
            <a:ln w="4">
              <a:solidFill>
                <a:srgbClr val="000000"/>
              </a:solidFill>
              <a:round/>
              <a:headEnd/>
              <a:tailEnd/>
            </a:ln>
          </p:spPr>
          <p:txBody>
            <a:bodyPr/>
            <a:lstStyle/>
            <a:p>
              <a:endParaRPr lang="fa-IR"/>
            </a:p>
          </p:txBody>
        </p:sp>
        <p:sp>
          <p:nvSpPr>
            <p:cNvPr id="55" name="Line 683"/>
            <p:cNvSpPr>
              <a:spLocks noChangeShapeType="1"/>
            </p:cNvSpPr>
            <p:nvPr/>
          </p:nvSpPr>
          <p:spPr bwMode="auto">
            <a:xfrm>
              <a:off x="2376" y="1772"/>
              <a:ext cx="1" cy="8"/>
            </a:xfrm>
            <a:prstGeom prst="line">
              <a:avLst/>
            </a:prstGeom>
            <a:noFill/>
            <a:ln w="4">
              <a:solidFill>
                <a:srgbClr val="000000"/>
              </a:solidFill>
              <a:round/>
              <a:headEnd/>
              <a:tailEnd/>
            </a:ln>
          </p:spPr>
          <p:txBody>
            <a:bodyPr/>
            <a:lstStyle/>
            <a:p>
              <a:endParaRPr lang="fa-IR"/>
            </a:p>
          </p:txBody>
        </p:sp>
        <p:sp>
          <p:nvSpPr>
            <p:cNvPr id="56" name="Line 684"/>
            <p:cNvSpPr>
              <a:spLocks noChangeShapeType="1"/>
            </p:cNvSpPr>
            <p:nvPr/>
          </p:nvSpPr>
          <p:spPr bwMode="auto">
            <a:xfrm>
              <a:off x="2376" y="1788"/>
              <a:ext cx="1" cy="1"/>
            </a:xfrm>
            <a:prstGeom prst="line">
              <a:avLst/>
            </a:prstGeom>
            <a:noFill/>
            <a:ln w="4">
              <a:solidFill>
                <a:srgbClr val="000000"/>
              </a:solidFill>
              <a:round/>
              <a:headEnd/>
              <a:tailEnd/>
            </a:ln>
          </p:spPr>
          <p:txBody>
            <a:bodyPr/>
            <a:lstStyle/>
            <a:p>
              <a:endParaRPr lang="fa-IR"/>
            </a:p>
          </p:txBody>
        </p:sp>
        <p:sp>
          <p:nvSpPr>
            <p:cNvPr id="57" name="Line 685"/>
            <p:cNvSpPr>
              <a:spLocks noChangeShapeType="1"/>
            </p:cNvSpPr>
            <p:nvPr/>
          </p:nvSpPr>
          <p:spPr bwMode="auto">
            <a:xfrm>
              <a:off x="2376" y="1796"/>
              <a:ext cx="1" cy="8"/>
            </a:xfrm>
            <a:prstGeom prst="line">
              <a:avLst/>
            </a:prstGeom>
            <a:noFill/>
            <a:ln w="4">
              <a:solidFill>
                <a:srgbClr val="000000"/>
              </a:solidFill>
              <a:round/>
              <a:headEnd/>
              <a:tailEnd/>
            </a:ln>
          </p:spPr>
          <p:txBody>
            <a:bodyPr/>
            <a:lstStyle/>
            <a:p>
              <a:endParaRPr lang="fa-IR"/>
            </a:p>
          </p:txBody>
        </p:sp>
        <p:sp>
          <p:nvSpPr>
            <p:cNvPr id="58" name="Line 686"/>
            <p:cNvSpPr>
              <a:spLocks noChangeShapeType="1"/>
            </p:cNvSpPr>
            <p:nvPr/>
          </p:nvSpPr>
          <p:spPr bwMode="auto">
            <a:xfrm>
              <a:off x="2376" y="1804"/>
              <a:ext cx="1" cy="8"/>
            </a:xfrm>
            <a:prstGeom prst="line">
              <a:avLst/>
            </a:prstGeom>
            <a:noFill/>
            <a:ln w="4">
              <a:solidFill>
                <a:srgbClr val="000000"/>
              </a:solidFill>
              <a:round/>
              <a:headEnd/>
              <a:tailEnd/>
            </a:ln>
          </p:spPr>
          <p:txBody>
            <a:bodyPr/>
            <a:lstStyle/>
            <a:p>
              <a:endParaRPr lang="fa-IR"/>
            </a:p>
          </p:txBody>
        </p:sp>
        <p:sp>
          <p:nvSpPr>
            <p:cNvPr id="59" name="Line 687"/>
            <p:cNvSpPr>
              <a:spLocks noChangeShapeType="1"/>
            </p:cNvSpPr>
            <p:nvPr/>
          </p:nvSpPr>
          <p:spPr bwMode="auto">
            <a:xfrm>
              <a:off x="2376" y="1820"/>
              <a:ext cx="1" cy="1"/>
            </a:xfrm>
            <a:prstGeom prst="line">
              <a:avLst/>
            </a:prstGeom>
            <a:noFill/>
            <a:ln w="4">
              <a:solidFill>
                <a:srgbClr val="000000"/>
              </a:solidFill>
              <a:round/>
              <a:headEnd/>
              <a:tailEnd/>
            </a:ln>
          </p:spPr>
          <p:txBody>
            <a:bodyPr/>
            <a:lstStyle/>
            <a:p>
              <a:endParaRPr lang="fa-IR"/>
            </a:p>
          </p:txBody>
        </p:sp>
        <p:sp>
          <p:nvSpPr>
            <p:cNvPr id="60" name="Line 688"/>
            <p:cNvSpPr>
              <a:spLocks noChangeShapeType="1"/>
            </p:cNvSpPr>
            <p:nvPr/>
          </p:nvSpPr>
          <p:spPr bwMode="auto">
            <a:xfrm>
              <a:off x="2376" y="1828"/>
              <a:ext cx="1" cy="8"/>
            </a:xfrm>
            <a:prstGeom prst="line">
              <a:avLst/>
            </a:prstGeom>
            <a:noFill/>
            <a:ln w="4">
              <a:solidFill>
                <a:srgbClr val="000000"/>
              </a:solidFill>
              <a:round/>
              <a:headEnd/>
              <a:tailEnd/>
            </a:ln>
          </p:spPr>
          <p:txBody>
            <a:bodyPr/>
            <a:lstStyle/>
            <a:p>
              <a:endParaRPr lang="fa-IR"/>
            </a:p>
          </p:txBody>
        </p:sp>
        <p:sp>
          <p:nvSpPr>
            <p:cNvPr id="61" name="Line 689"/>
            <p:cNvSpPr>
              <a:spLocks noChangeShapeType="1"/>
            </p:cNvSpPr>
            <p:nvPr/>
          </p:nvSpPr>
          <p:spPr bwMode="auto">
            <a:xfrm>
              <a:off x="2376" y="1836"/>
              <a:ext cx="1" cy="8"/>
            </a:xfrm>
            <a:prstGeom prst="line">
              <a:avLst/>
            </a:prstGeom>
            <a:noFill/>
            <a:ln w="4">
              <a:solidFill>
                <a:srgbClr val="000000"/>
              </a:solidFill>
              <a:round/>
              <a:headEnd/>
              <a:tailEnd/>
            </a:ln>
          </p:spPr>
          <p:txBody>
            <a:bodyPr/>
            <a:lstStyle/>
            <a:p>
              <a:endParaRPr lang="fa-IR"/>
            </a:p>
          </p:txBody>
        </p:sp>
        <p:sp>
          <p:nvSpPr>
            <p:cNvPr id="62" name="Line 690"/>
            <p:cNvSpPr>
              <a:spLocks noChangeShapeType="1"/>
            </p:cNvSpPr>
            <p:nvPr/>
          </p:nvSpPr>
          <p:spPr bwMode="auto">
            <a:xfrm>
              <a:off x="2376" y="1852"/>
              <a:ext cx="1" cy="1"/>
            </a:xfrm>
            <a:prstGeom prst="line">
              <a:avLst/>
            </a:prstGeom>
            <a:noFill/>
            <a:ln w="4">
              <a:solidFill>
                <a:srgbClr val="000000"/>
              </a:solidFill>
              <a:round/>
              <a:headEnd/>
              <a:tailEnd/>
            </a:ln>
          </p:spPr>
          <p:txBody>
            <a:bodyPr/>
            <a:lstStyle/>
            <a:p>
              <a:endParaRPr lang="fa-IR"/>
            </a:p>
          </p:txBody>
        </p:sp>
        <p:sp>
          <p:nvSpPr>
            <p:cNvPr id="63" name="Line 691"/>
            <p:cNvSpPr>
              <a:spLocks noChangeShapeType="1"/>
            </p:cNvSpPr>
            <p:nvPr/>
          </p:nvSpPr>
          <p:spPr bwMode="auto">
            <a:xfrm>
              <a:off x="2376" y="1860"/>
              <a:ext cx="1" cy="8"/>
            </a:xfrm>
            <a:prstGeom prst="line">
              <a:avLst/>
            </a:prstGeom>
            <a:noFill/>
            <a:ln w="4">
              <a:solidFill>
                <a:srgbClr val="000000"/>
              </a:solidFill>
              <a:round/>
              <a:headEnd/>
              <a:tailEnd/>
            </a:ln>
          </p:spPr>
          <p:txBody>
            <a:bodyPr/>
            <a:lstStyle/>
            <a:p>
              <a:endParaRPr lang="fa-IR"/>
            </a:p>
          </p:txBody>
        </p:sp>
        <p:sp>
          <p:nvSpPr>
            <p:cNvPr id="64" name="Line 692"/>
            <p:cNvSpPr>
              <a:spLocks noChangeShapeType="1"/>
            </p:cNvSpPr>
            <p:nvPr/>
          </p:nvSpPr>
          <p:spPr bwMode="auto">
            <a:xfrm>
              <a:off x="2376" y="1868"/>
              <a:ext cx="1" cy="8"/>
            </a:xfrm>
            <a:prstGeom prst="line">
              <a:avLst/>
            </a:prstGeom>
            <a:noFill/>
            <a:ln w="4">
              <a:solidFill>
                <a:srgbClr val="000000"/>
              </a:solidFill>
              <a:round/>
              <a:headEnd/>
              <a:tailEnd/>
            </a:ln>
          </p:spPr>
          <p:txBody>
            <a:bodyPr/>
            <a:lstStyle/>
            <a:p>
              <a:endParaRPr lang="fa-IR"/>
            </a:p>
          </p:txBody>
        </p:sp>
        <p:sp>
          <p:nvSpPr>
            <p:cNvPr id="65" name="Line 693"/>
            <p:cNvSpPr>
              <a:spLocks noChangeShapeType="1"/>
            </p:cNvSpPr>
            <p:nvPr/>
          </p:nvSpPr>
          <p:spPr bwMode="auto">
            <a:xfrm>
              <a:off x="2376" y="1884"/>
              <a:ext cx="1" cy="1"/>
            </a:xfrm>
            <a:prstGeom prst="line">
              <a:avLst/>
            </a:prstGeom>
            <a:noFill/>
            <a:ln w="4">
              <a:solidFill>
                <a:srgbClr val="000000"/>
              </a:solidFill>
              <a:round/>
              <a:headEnd/>
              <a:tailEnd/>
            </a:ln>
          </p:spPr>
          <p:txBody>
            <a:bodyPr/>
            <a:lstStyle/>
            <a:p>
              <a:endParaRPr lang="fa-IR"/>
            </a:p>
          </p:txBody>
        </p:sp>
        <p:sp>
          <p:nvSpPr>
            <p:cNvPr id="66" name="Line 694"/>
            <p:cNvSpPr>
              <a:spLocks noChangeShapeType="1"/>
            </p:cNvSpPr>
            <p:nvPr/>
          </p:nvSpPr>
          <p:spPr bwMode="auto">
            <a:xfrm>
              <a:off x="2376" y="1892"/>
              <a:ext cx="1" cy="8"/>
            </a:xfrm>
            <a:prstGeom prst="line">
              <a:avLst/>
            </a:prstGeom>
            <a:noFill/>
            <a:ln w="4">
              <a:solidFill>
                <a:srgbClr val="000000"/>
              </a:solidFill>
              <a:round/>
              <a:headEnd/>
              <a:tailEnd/>
            </a:ln>
          </p:spPr>
          <p:txBody>
            <a:bodyPr/>
            <a:lstStyle/>
            <a:p>
              <a:endParaRPr lang="fa-IR"/>
            </a:p>
          </p:txBody>
        </p:sp>
        <p:sp>
          <p:nvSpPr>
            <p:cNvPr id="67" name="Line 695"/>
            <p:cNvSpPr>
              <a:spLocks noChangeShapeType="1"/>
            </p:cNvSpPr>
            <p:nvPr/>
          </p:nvSpPr>
          <p:spPr bwMode="auto">
            <a:xfrm>
              <a:off x="2376" y="1900"/>
              <a:ext cx="1" cy="8"/>
            </a:xfrm>
            <a:prstGeom prst="line">
              <a:avLst/>
            </a:prstGeom>
            <a:noFill/>
            <a:ln w="4">
              <a:solidFill>
                <a:srgbClr val="000000"/>
              </a:solidFill>
              <a:round/>
              <a:headEnd/>
              <a:tailEnd/>
            </a:ln>
          </p:spPr>
          <p:txBody>
            <a:bodyPr/>
            <a:lstStyle/>
            <a:p>
              <a:endParaRPr lang="fa-IR"/>
            </a:p>
          </p:txBody>
        </p:sp>
        <p:sp>
          <p:nvSpPr>
            <p:cNvPr id="68" name="Line 696"/>
            <p:cNvSpPr>
              <a:spLocks noChangeShapeType="1"/>
            </p:cNvSpPr>
            <p:nvPr/>
          </p:nvSpPr>
          <p:spPr bwMode="auto">
            <a:xfrm>
              <a:off x="2376" y="1916"/>
              <a:ext cx="1" cy="1"/>
            </a:xfrm>
            <a:prstGeom prst="line">
              <a:avLst/>
            </a:prstGeom>
            <a:noFill/>
            <a:ln w="4">
              <a:solidFill>
                <a:srgbClr val="000000"/>
              </a:solidFill>
              <a:round/>
              <a:headEnd/>
              <a:tailEnd/>
            </a:ln>
          </p:spPr>
          <p:txBody>
            <a:bodyPr/>
            <a:lstStyle/>
            <a:p>
              <a:endParaRPr lang="fa-IR"/>
            </a:p>
          </p:txBody>
        </p:sp>
        <p:sp>
          <p:nvSpPr>
            <p:cNvPr id="69" name="Line 697"/>
            <p:cNvSpPr>
              <a:spLocks noChangeShapeType="1"/>
            </p:cNvSpPr>
            <p:nvPr/>
          </p:nvSpPr>
          <p:spPr bwMode="auto">
            <a:xfrm>
              <a:off x="2376" y="1924"/>
              <a:ext cx="1" cy="8"/>
            </a:xfrm>
            <a:prstGeom prst="line">
              <a:avLst/>
            </a:prstGeom>
            <a:noFill/>
            <a:ln w="4">
              <a:solidFill>
                <a:srgbClr val="000000"/>
              </a:solidFill>
              <a:round/>
              <a:headEnd/>
              <a:tailEnd/>
            </a:ln>
          </p:spPr>
          <p:txBody>
            <a:bodyPr/>
            <a:lstStyle/>
            <a:p>
              <a:endParaRPr lang="fa-IR"/>
            </a:p>
          </p:txBody>
        </p:sp>
        <p:sp>
          <p:nvSpPr>
            <p:cNvPr id="70" name="Line 698"/>
            <p:cNvSpPr>
              <a:spLocks noChangeShapeType="1"/>
            </p:cNvSpPr>
            <p:nvPr/>
          </p:nvSpPr>
          <p:spPr bwMode="auto">
            <a:xfrm>
              <a:off x="2376" y="1932"/>
              <a:ext cx="1" cy="8"/>
            </a:xfrm>
            <a:prstGeom prst="line">
              <a:avLst/>
            </a:prstGeom>
            <a:noFill/>
            <a:ln w="4">
              <a:solidFill>
                <a:srgbClr val="000000"/>
              </a:solidFill>
              <a:round/>
              <a:headEnd/>
              <a:tailEnd/>
            </a:ln>
          </p:spPr>
          <p:txBody>
            <a:bodyPr/>
            <a:lstStyle/>
            <a:p>
              <a:endParaRPr lang="fa-IR"/>
            </a:p>
          </p:txBody>
        </p:sp>
        <p:sp>
          <p:nvSpPr>
            <p:cNvPr id="71" name="Line 699"/>
            <p:cNvSpPr>
              <a:spLocks noChangeShapeType="1"/>
            </p:cNvSpPr>
            <p:nvPr/>
          </p:nvSpPr>
          <p:spPr bwMode="auto">
            <a:xfrm>
              <a:off x="2376" y="1948"/>
              <a:ext cx="1" cy="1"/>
            </a:xfrm>
            <a:prstGeom prst="line">
              <a:avLst/>
            </a:prstGeom>
            <a:noFill/>
            <a:ln w="4">
              <a:solidFill>
                <a:srgbClr val="000000"/>
              </a:solidFill>
              <a:round/>
              <a:headEnd/>
              <a:tailEnd/>
            </a:ln>
          </p:spPr>
          <p:txBody>
            <a:bodyPr/>
            <a:lstStyle/>
            <a:p>
              <a:endParaRPr lang="fa-IR"/>
            </a:p>
          </p:txBody>
        </p:sp>
        <p:sp>
          <p:nvSpPr>
            <p:cNvPr id="72" name="Line 700"/>
            <p:cNvSpPr>
              <a:spLocks noChangeShapeType="1"/>
            </p:cNvSpPr>
            <p:nvPr/>
          </p:nvSpPr>
          <p:spPr bwMode="auto">
            <a:xfrm>
              <a:off x="2376" y="1956"/>
              <a:ext cx="1" cy="8"/>
            </a:xfrm>
            <a:prstGeom prst="line">
              <a:avLst/>
            </a:prstGeom>
            <a:noFill/>
            <a:ln w="4">
              <a:solidFill>
                <a:srgbClr val="000000"/>
              </a:solidFill>
              <a:round/>
              <a:headEnd/>
              <a:tailEnd/>
            </a:ln>
          </p:spPr>
          <p:txBody>
            <a:bodyPr/>
            <a:lstStyle/>
            <a:p>
              <a:endParaRPr lang="fa-IR"/>
            </a:p>
          </p:txBody>
        </p:sp>
        <p:sp>
          <p:nvSpPr>
            <p:cNvPr id="73" name="Line 701"/>
            <p:cNvSpPr>
              <a:spLocks noChangeShapeType="1"/>
            </p:cNvSpPr>
            <p:nvPr/>
          </p:nvSpPr>
          <p:spPr bwMode="auto">
            <a:xfrm>
              <a:off x="2376" y="1964"/>
              <a:ext cx="1" cy="8"/>
            </a:xfrm>
            <a:prstGeom prst="line">
              <a:avLst/>
            </a:prstGeom>
            <a:noFill/>
            <a:ln w="4">
              <a:solidFill>
                <a:srgbClr val="000000"/>
              </a:solidFill>
              <a:round/>
              <a:headEnd/>
              <a:tailEnd/>
            </a:ln>
          </p:spPr>
          <p:txBody>
            <a:bodyPr/>
            <a:lstStyle/>
            <a:p>
              <a:endParaRPr lang="fa-IR"/>
            </a:p>
          </p:txBody>
        </p:sp>
        <p:sp>
          <p:nvSpPr>
            <p:cNvPr id="74" name="Line 702"/>
            <p:cNvSpPr>
              <a:spLocks noChangeShapeType="1"/>
            </p:cNvSpPr>
            <p:nvPr/>
          </p:nvSpPr>
          <p:spPr bwMode="auto">
            <a:xfrm>
              <a:off x="2376" y="1980"/>
              <a:ext cx="1" cy="1"/>
            </a:xfrm>
            <a:prstGeom prst="line">
              <a:avLst/>
            </a:prstGeom>
            <a:noFill/>
            <a:ln w="4">
              <a:solidFill>
                <a:srgbClr val="000000"/>
              </a:solidFill>
              <a:round/>
              <a:headEnd/>
              <a:tailEnd/>
            </a:ln>
          </p:spPr>
          <p:txBody>
            <a:bodyPr/>
            <a:lstStyle/>
            <a:p>
              <a:endParaRPr lang="fa-IR"/>
            </a:p>
          </p:txBody>
        </p:sp>
        <p:sp>
          <p:nvSpPr>
            <p:cNvPr id="75" name="Line 703"/>
            <p:cNvSpPr>
              <a:spLocks noChangeShapeType="1"/>
            </p:cNvSpPr>
            <p:nvPr/>
          </p:nvSpPr>
          <p:spPr bwMode="auto">
            <a:xfrm>
              <a:off x="2376" y="1988"/>
              <a:ext cx="1" cy="8"/>
            </a:xfrm>
            <a:prstGeom prst="line">
              <a:avLst/>
            </a:prstGeom>
            <a:noFill/>
            <a:ln w="4">
              <a:solidFill>
                <a:srgbClr val="000000"/>
              </a:solidFill>
              <a:round/>
              <a:headEnd/>
              <a:tailEnd/>
            </a:ln>
          </p:spPr>
          <p:txBody>
            <a:bodyPr/>
            <a:lstStyle/>
            <a:p>
              <a:endParaRPr lang="fa-IR"/>
            </a:p>
          </p:txBody>
        </p:sp>
        <p:sp>
          <p:nvSpPr>
            <p:cNvPr id="76" name="Line 704"/>
            <p:cNvSpPr>
              <a:spLocks noChangeShapeType="1"/>
            </p:cNvSpPr>
            <p:nvPr/>
          </p:nvSpPr>
          <p:spPr bwMode="auto">
            <a:xfrm>
              <a:off x="2376" y="1996"/>
              <a:ext cx="1" cy="8"/>
            </a:xfrm>
            <a:prstGeom prst="line">
              <a:avLst/>
            </a:prstGeom>
            <a:noFill/>
            <a:ln w="4">
              <a:solidFill>
                <a:srgbClr val="000000"/>
              </a:solidFill>
              <a:round/>
              <a:headEnd/>
              <a:tailEnd/>
            </a:ln>
          </p:spPr>
          <p:txBody>
            <a:bodyPr/>
            <a:lstStyle/>
            <a:p>
              <a:endParaRPr lang="fa-IR"/>
            </a:p>
          </p:txBody>
        </p:sp>
        <p:sp>
          <p:nvSpPr>
            <p:cNvPr id="77" name="Line 705"/>
            <p:cNvSpPr>
              <a:spLocks noChangeShapeType="1"/>
            </p:cNvSpPr>
            <p:nvPr/>
          </p:nvSpPr>
          <p:spPr bwMode="auto">
            <a:xfrm>
              <a:off x="2376" y="2012"/>
              <a:ext cx="1" cy="1"/>
            </a:xfrm>
            <a:prstGeom prst="line">
              <a:avLst/>
            </a:prstGeom>
            <a:noFill/>
            <a:ln w="4">
              <a:solidFill>
                <a:srgbClr val="000000"/>
              </a:solidFill>
              <a:round/>
              <a:headEnd/>
              <a:tailEnd/>
            </a:ln>
          </p:spPr>
          <p:txBody>
            <a:bodyPr/>
            <a:lstStyle/>
            <a:p>
              <a:endParaRPr lang="fa-IR"/>
            </a:p>
          </p:txBody>
        </p:sp>
        <p:sp>
          <p:nvSpPr>
            <p:cNvPr id="78" name="Line 706"/>
            <p:cNvSpPr>
              <a:spLocks noChangeShapeType="1"/>
            </p:cNvSpPr>
            <p:nvPr/>
          </p:nvSpPr>
          <p:spPr bwMode="auto">
            <a:xfrm>
              <a:off x="2376" y="2020"/>
              <a:ext cx="1" cy="8"/>
            </a:xfrm>
            <a:prstGeom prst="line">
              <a:avLst/>
            </a:prstGeom>
            <a:noFill/>
            <a:ln w="4">
              <a:solidFill>
                <a:srgbClr val="000000"/>
              </a:solidFill>
              <a:round/>
              <a:headEnd/>
              <a:tailEnd/>
            </a:ln>
          </p:spPr>
          <p:txBody>
            <a:bodyPr/>
            <a:lstStyle/>
            <a:p>
              <a:endParaRPr lang="fa-IR"/>
            </a:p>
          </p:txBody>
        </p:sp>
        <p:sp>
          <p:nvSpPr>
            <p:cNvPr id="79" name="Line 707"/>
            <p:cNvSpPr>
              <a:spLocks noChangeShapeType="1"/>
            </p:cNvSpPr>
            <p:nvPr/>
          </p:nvSpPr>
          <p:spPr bwMode="auto">
            <a:xfrm>
              <a:off x="2376" y="2028"/>
              <a:ext cx="1" cy="8"/>
            </a:xfrm>
            <a:prstGeom prst="line">
              <a:avLst/>
            </a:prstGeom>
            <a:noFill/>
            <a:ln w="4">
              <a:solidFill>
                <a:srgbClr val="000000"/>
              </a:solidFill>
              <a:round/>
              <a:headEnd/>
              <a:tailEnd/>
            </a:ln>
          </p:spPr>
          <p:txBody>
            <a:bodyPr/>
            <a:lstStyle/>
            <a:p>
              <a:endParaRPr lang="fa-IR"/>
            </a:p>
          </p:txBody>
        </p:sp>
        <p:sp>
          <p:nvSpPr>
            <p:cNvPr id="80" name="Line 708"/>
            <p:cNvSpPr>
              <a:spLocks noChangeShapeType="1"/>
            </p:cNvSpPr>
            <p:nvPr/>
          </p:nvSpPr>
          <p:spPr bwMode="auto">
            <a:xfrm>
              <a:off x="2376" y="2044"/>
              <a:ext cx="1" cy="1"/>
            </a:xfrm>
            <a:prstGeom prst="line">
              <a:avLst/>
            </a:prstGeom>
            <a:noFill/>
            <a:ln w="4">
              <a:solidFill>
                <a:srgbClr val="000000"/>
              </a:solidFill>
              <a:round/>
              <a:headEnd/>
              <a:tailEnd/>
            </a:ln>
          </p:spPr>
          <p:txBody>
            <a:bodyPr/>
            <a:lstStyle/>
            <a:p>
              <a:endParaRPr lang="fa-IR"/>
            </a:p>
          </p:txBody>
        </p:sp>
        <p:sp>
          <p:nvSpPr>
            <p:cNvPr id="81" name="Line 709"/>
            <p:cNvSpPr>
              <a:spLocks noChangeShapeType="1"/>
            </p:cNvSpPr>
            <p:nvPr/>
          </p:nvSpPr>
          <p:spPr bwMode="auto">
            <a:xfrm>
              <a:off x="2376" y="2052"/>
              <a:ext cx="1" cy="8"/>
            </a:xfrm>
            <a:prstGeom prst="line">
              <a:avLst/>
            </a:prstGeom>
            <a:noFill/>
            <a:ln w="4">
              <a:solidFill>
                <a:srgbClr val="000000"/>
              </a:solidFill>
              <a:round/>
              <a:headEnd/>
              <a:tailEnd/>
            </a:ln>
          </p:spPr>
          <p:txBody>
            <a:bodyPr/>
            <a:lstStyle/>
            <a:p>
              <a:endParaRPr lang="fa-IR"/>
            </a:p>
          </p:txBody>
        </p:sp>
        <p:sp>
          <p:nvSpPr>
            <p:cNvPr id="82" name="Line 710"/>
            <p:cNvSpPr>
              <a:spLocks noChangeShapeType="1"/>
            </p:cNvSpPr>
            <p:nvPr/>
          </p:nvSpPr>
          <p:spPr bwMode="auto">
            <a:xfrm>
              <a:off x="2376" y="2060"/>
              <a:ext cx="1" cy="8"/>
            </a:xfrm>
            <a:prstGeom prst="line">
              <a:avLst/>
            </a:prstGeom>
            <a:noFill/>
            <a:ln w="4">
              <a:solidFill>
                <a:srgbClr val="000000"/>
              </a:solidFill>
              <a:round/>
              <a:headEnd/>
              <a:tailEnd/>
            </a:ln>
          </p:spPr>
          <p:txBody>
            <a:bodyPr/>
            <a:lstStyle/>
            <a:p>
              <a:endParaRPr lang="fa-IR"/>
            </a:p>
          </p:txBody>
        </p:sp>
        <p:sp>
          <p:nvSpPr>
            <p:cNvPr id="83" name="Line 711"/>
            <p:cNvSpPr>
              <a:spLocks noChangeShapeType="1"/>
            </p:cNvSpPr>
            <p:nvPr/>
          </p:nvSpPr>
          <p:spPr bwMode="auto">
            <a:xfrm>
              <a:off x="2376" y="2076"/>
              <a:ext cx="1" cy="1"/>
            </a:xfrm>
            <a:prstGeom prst="line">
              <a:avLst/>
            </a:prstGeom>
            <a:noFill/>
            <a:ln w="4">
              <a:solidFill>
                <a:srgbClr val="000000"/>
              </a:solidFill>
              <a:round/>
              <a:headEnd/>
              <a:tailEnd/>
            </a:ln>
          </p:spPr>
          <p:txBody>
            <a:bodyPr/>
            <a:lstStyle/>
            <a:p>
              <a:endParaRPr lang="fa-IR"/>
            </a:p>
          </p:txBody>
        </p:sp>
        <p:sp>
          <p:nvSpPr>
            <p:cNvPr id="84" name="Line 712"/>
            <p:cNvSpPr>
              <a:spLocks noChangeShapeType="1"/>
            </p:cNvSpPr>
            <p:nvPr/>
          </p:nvSpPr>
          <p:spPr bwMode="auto">
            <a:xfrm>
              <a:off x="2376" y="2084"/>
              <a:ext cx="1" cy="8"/>
            </a:xfrm>
            <a:prstGeom prst="line">
              <a:avLst/>
            </a:prstGeom>
            <a:noFill/>
            <a:ln w="4">
              <a:solidFill>
                <a:srgbClr val="000000"/>
              </a:solidFill>
              <a:round/>
              <a:headEnd/>
              <a:tailEnd/>
            </a:ln>
          </p:spPr>
          <p:txBody>
            <a:bodyPr/>
            <a:lstStyle/>
            <a:p>
              <a:endParaRPr lang="fa-IR"/>
            </a:p>
          </p:txBody>
        </p:sp>
        <p:sp>
          <p:nvSpPr>
            <p:cNvPr id="85" name="Line 713"/>
            <p:cNvSpPr>
              <a:spLocks noChangeShapeType="1"/>
            </p:cNvSpPr>
            <p:nvPr/>
          </p:nvSpPr>
          <p:spPr bwMode="auto">
            <a:xfrm>
              <a:off x="2376" y="2092"/>
              <a:ext cx="1" cy="8"/>
            </a:xfrm>
            <a:prstGeom prst="line">
              <a:avLst/>
            </a:prstGeom>
            <a:noFill/>
            <a:ln w="4">
              <a:solidFill>
                <a:srgbClr val="000000"/>
              </a:solidFill>
              <a:round/>
              <a:headEnd/>
              <a:tailEnd/>
            </a:ln>
          </p:spPr>
          <p:txBody>
            <a:bodyPr/>
            <a:lstStyle/>
            <a:p>
              <a:endParaRPr lang="fa-IR"/>
            </a:p>
          </p:txBody>
        </p:sp>
        <p:sp>
          <p:nvSpPr>
            <p:cNvPr id="86" name="Line 714"/>
            <p:cNvSpPr>
              <a:spLocks noChangeShapeType="1"/>
            </p:cNvSpPr>
            <p:nvPr/>
          </p:nvSpPr>
          <p:spPr bwMode="auto">
            <a:xfrm>
              <a:off x="2376" y="2108"/>
              <a:ext cx="1" cy="1"/>
            </a:xfrm>
            <a:prstGeom prst="line">
              <a:avLst/>
            </a:prstGeom>
            <a:noFill/>
            <a:ln w="4">
              <a:solidFill>
                <a:srgbClr val="000000"/>
              </a:solidFill>
              <a:round/>
              <a:headEnd/>
              <a:tailEnd/>
            </a:ln>
          </p:spPr>
          <p:txBody>
            <a:bodyPr/>
            <a:lstStyle/>
            <a:p>
              <a:endParaRPr lang="fa-IR"/>
            </a:p>
          </p:txBody>
        </p:sp>
        <p:sp>
          <p:nvSpPr>
            <p:cNvPr id="87" name="Line 715"/>
            <p:cNvSpPr>
              <a:spLocks noChangeShapeType="1"/>
            </p:cNvSpPr>
            <p:nvPr/>
          </p:nvSpPr>
          <p:spPr bwMode="auto">
            <a:xfrm>
              <a:off x="2376" y="2116"/>
              <a:ext cx="1" cy="8"/>
            </a:xfrm>
            <a:prstGeom prst="line">
              <a:avLst/>
            </a:prstGeom>
            <a:noFill/>
            <a:ln w="4">
              <a:solidFill>
                <a:srgbClr val="000000"/>
              </a:solidFill>
              <a:round/>
              <a:headEnd/>
              <a:tailEnd/>
            </a:ln>
          </p:spPr>
          <p:txBody>
            <a:bodyPr/>
            <a:lstStyle/>
            <a:p>
              <a:endParaRPr lang="fa-IR"/>
            </a:p>
          </p:txBody>
        </p:sp>
        <p:sp>
          <p:nvSpPr>
            <p:cNvPr id="88" name="Line 716"/>
            <p:cNvSpPr>
              <a:spLocks noChangeShapeType="1"/>
            </p:cNvSpPr>
            <p:nvPr/>
          </p:nvSpPr>
          <p:spPr bwMode="auto">
            <a:xfrm>
              <a:off x="2376" y="2124"/>
              <a:ext cx="1" cy="8"/>
            </a:xfrm>
            <a:prstGeom prst="line">
              <a:avLst/>
            </a:prstGeom>
            <a:noFill/>
            <a:ln w="4">
              <a:solidFill>
                <a:srgbClr val="000000"/>
              </a:solidFill>
              <a:round/>
              <a:headEnd/>
              <a:tailEnd/>
            </a:ln>
          </p:spPr>
          <p:txBody>
            <a:bodyPr/>
            <a:lstStyle/>
            <a:p>
              <a:endParaRPr lang="fa-IR"/>
            </a:p>
          </p:txBody>
        </p:sp>
        <p:sp>
          <p:nvSpPr>
            <p:cNvPr id="89" name="Line 717"/>
            <p:cNvSpPr>
              <a:spLocks noChangeShapeType="1"/>
            </p:cNvSpPr>
            <p:nvPr/>
          </p:nvSpPr>
          <p:spPr bwMode="auto">
            <a:xfrm>
              <a:off x="2376" y="2140"/>
              <a:ext cx="1" cy="1"/>
            </a:xfrm>
            <a:prstGeom prst="line">
              <a:avLst/>
            </a:prstGeom>
            <a:noFill/>
            <a:ln w="4">
              <a:solidFill>
                <a:srgbClr val="000000"/>
              </a:solidFill>
              <a:round/>
              <a:headEnd/>
              <a:tailEnd/>
            </a:ln>
          </p:spPr>
          <p:txBody>
            <a:bodyPr/>
            <a:lstStyle/>
            <a:p>
              <a:endParaRPr lang="fa-IR"/>
            </a:p>
          </p:txBody>
        </p:sp>
        <p:sp>
          <p:nvSpPr>
            <p:cNvPr id="90" name="Line 718"/>
            <p:cNvSpPr>
              <a:spLocks noChangeShapeType="1"/>
            </p:cNvSpPr>
            <p:nvPr/>
          </p:nvSpPr>
          <p:spPr bwMode="auto">
            <a:xfrm>
              <a:off x="2376" y="2148"/>
              <a:ext cx="1" cy="8"/>
            </a:xfrm>
            <a:prstGeom prst="line">
              <a:avLst/>
            </a:prstGeom>
            <a:noFill/>
            <a:ln w="4">
              <a:solidFill>
                <a:srgbClr val="000000"/>
              </a:solidFill>
              <a:round/>
              <a:headEnd/>
              <a:tailEnd/>
            </a:ln>
          </p:spPr>
          <p:txBody>
            <a:bodyPr/>
            <a:lstStyle/>
            <a:p>
              <a:endParaRPr lang="fa-IR"/>
            </a:p>
          </p:txBody>
        </p:sp>
        <p:sp>
          <p:nvSpPr>
            <p:cNvPr id="91" name="Line 719"/>
            <p:cNvSpPr>
              <a:spLocks noChangeShapeType="1"/>
            </p:cNvSpPr>
            <p:nvPr/>
          </p:nvSpPr>
          <p:spPr bwMode="auto">
            <a:xfrm>
              <a:off x="2376" y="2156"/>
              <a:ext cx="1" cy="8"/>
            </a:xfrm>
            <a:prstGeom prst="line">
              <a:avLst/>
            </a:prstGeom>
            <a:noFill/>
            <a:ln w="4">
              <a:solidFill>
                <a:srgbClr val="000000"/>
              </a:solidFill>
              <a:round/>
              <a:headEnd/>
              <a:tailEnd/>
            </a:ln>
          </p:spPr>
          <p:txBody>
            <a:bodyPr/>
            <a:lstStyle/>
            <a:p>
              <a:endParaRPr lang="fa-IR"/>
            </a:p>
          </p:txBody>
        </p:sp>
        <p:sp>
          <p:nvSpPr>
            <p:cNvPr id="92" name="Line 720"/>
            <p:cNvSpPr>
              <a:spLocks noChangeShapeType="1"/>
            </p:cNvSpPr>
            <p:nvPr/>
          </p:nvSpPr>
          <p:spPr bwMode="auto">
            <a:xfrm>
              <a:off x="2376" y="2172"/>
              <a:ext cx="1" cy="1"/>
            </a:xfrm>
            <a:prstGeom prst="line">
              <a:avLst/>
            </a:prstGeom>
            <a:noFill/>
            <a:ln w="4">
              <a:solidFill>
                <a:srgbClr val="000000"/>
              </a:solidFill>
              <a:round/>
              <a:headEnd/>
              <a:tailEnd/>
            </a:ln>
          </p:spPr>
          <p:txBody>
            <a:bodyPr/>
            <a:lstStyle/>
            <a:p>
              <a:endParaRPr lang="fa-IR"/>
            </a:p>
          </p:txBody>
        </p:sp>
        <p:sp>
          <p:nvSpPr>
            <p:cNvPr id="93" name="Line 721"/>
            <p:cNvSpPr>
              <a:spLocks noChangeShapeType="1"/>
            </p:cNvSpPr>
            <p:nvPr/>
          </p:nvSpPr>
          <p:spPr bwMode="auto">
            <a:xfrm>
              <a:off x="2376" y="2180"/>
              <a:ext cx="1" cy="8"/>
            </a:xfrm>
            <a:prstGeom prst="line">
              <a:avLst/>
            </a:prstGeom>
            <a:noFill/>
            <a:ln w="4">
              <a:solidFill>
                <a:srgbClr val="000000"/>
              </a:solidFill>
              <a:round/>
              <a:headEnd/>
              <a:tailEnd/>
            </a:ln>
          </p:spPr>
          <p:txBody>
            <a:bodyPr/>
            <a:lstStyle/>
            <a:p>
              <a:endParaRPr lang="fa-IR"/>
            </a:p>
          </p:txBody>
        </p:sp>
        <p:sp>
          <p:nvSpPr>
            <p:cNvPr id="94" name="Line 722"/>
            <p:cNvSpPr>
              <a:spLocks noChangeShapeType="1"/>
            </p:cNvSpPr>
            <p:nvPr/>
          </p:nvSpPr>
          <p:spPr bwMode="auto">
            <a:xfrm>
              <a:off x="2376" y="2188"/>
              <a:ext cx="1" cy="8"/>
            </a:xfrm>
            <a:prstGeom prst="line">
              <a:avLst/>
            </a:prstGeom>
            <a:noFill/>
            <a:ln w="4">
              <a:solidFill>
                <a:srgbClr val="000000"/>
              </a:solidFill>
              <a:round/>
              <a:headEnd/>
              <a:tailEnd/>
            </a:ln>
          </p:spPr>
          <p:txBody>
            <a:bodyPr/>
            <a:lstStyle/>
            <a:p>
              <a:endParaRPr lang="fa-IR"/>
            </a:p>
          </p:txBody>
        </p:sp>
        <p:sp>
          <p:nvSpPr>
            <p:cNvPr id="95" name="Line 723"/>
            <p:cNvSpPr>
              <a:spLocks noChangeShapeType="1"/>
            </p:cNvSpPr>
            <p:nvPr/>
          </p:nvSpPr>
          <p:spPr bwMode="auto">
            <a:xfrm>
              <a:off x="2376" y="2204"/>
              <a:ext cx="1" cy="1"/>
            </a:xfrm>
            <a:prstGeom prst="line">
              <a:avLst/>
            </a:prstGeom>
            <a:noFill/>
            <a:ln w="4">
              <a:solidFill>
                <a:srgbClr val="000000"/>
              </a:solidFill>
              <a:round/>
              <a:headEnd/>
              <a:tailEnd/>
            </a:ln>
          </p:spPr>
          <p:txBody>
            <a:bodyPr/>
            <a:lstStyle/>
            <a:p>
              <a:endParaRPr lang="fa-IR"/>
            </a:p>
          </p:txBody>
        </p:sp>
        <p:sp>
          <p:nvSpPr>
            <p:cNvPr id="96" name="Line 724"/>
            <p:cNvSpPr>
              <a:spLocks noChangeShapeType="1"/>
            </p:cNvSpPr>
            <p:nvPr/>
          </p:nvSpPr>
          <p:spPr bwMode="auto">
            <a:xfrm>
              <a:off x="2376" y="2212"/>
              <a:ext cx="1" cy="8"/>
            </a:xfrm>
            <a:prstGeom prst="line">
              <a:avLst/>
            </a:prstGeom>
            <a:noFill/>
            <a:ln w="4">
              <a:solidFill>
                <a:srgbClr val="000000"/>
              </a:solidFill>
              <a:round/>
              <a:headEnd/>
              <a:tailEnd/>
            </a:ln>
          </p:spPr>
          <p:txBody>
            <a:bodyPr/>
            <a:lstStyle/>
            <a:p>
              <a:endParaRPr lang="fa-IR"/>
            </a:p>
          </p:txBody>
        </p:sp>
        <p:sp>
          <p:nvSpPr>
            <p:cNvPr id="97" name="Line 725"/>
            <p:cNvSpPr>
              <a:spLocks noChangeShapeType="1"/>
            </p:cNvSpPr>
            <p:nvPr/>
          </p:nvSpPr>
          <p:spPr bwMode="auto">
            <a:xfrm>
              <a:off x="2376" y="2220"/>
              <a:ext cx="1" cy="8"/>
            </a:xfrm>
            <a:prstGeom prst="line">
              <a:avLst/>
            </a:prstGeom>
            <a:noFill/>
            <a:ln w="4">
              <a:solidFill>
                <a:srgbClr val="000000"/>
              </a:solidFill>
              <a:round/>
              <a:headEnd/>
              <a:tailEnd/>
            </a:ln>
          </p:spPr>
          <p:txBody>
            <a:bodyPr/>
            <a:lstStyle/>
            <a:p>
              <a:endParaRPr lang="fa-IR"/>
            </a:p>
          </p:txBody>
        </p:sp>
        <p:sp>
          <p:nvSpPr>
            <p:cNvPr id="98" name="Line 726"/>
            <p:cNvSpPr>
              <a:spLocks noChangeShapeType="1"/>
            </p:cNvSpPr>
            <p:nvPr/>
          </p:nvSpPr>
          <p:spPr bwMode="auto">
            <a:xfrm>
              <a:off x="2376" y="2236"/>
              <a:ext cx="1" cy="1"/>
            </a:xfrm>
            <a:prstGeom prst="line">
              <a:avLst/>
            </a:prstGeom>
            <a:noFill/>
            <a:ln w="4">
              <a:solidFill>
                <a:srgbClr val="000000"/>
              </a:solidFill>
              <a:round/>
              <a:headEnd/>
              <a:tailEnd/>
            </a:ln>
          </p:spPr>
          <p:txBody>
            <a:bodyPr/>
            <a:lstStyle/>
            <a:p>
              <a:endParaRPr lang="fa-IR"/>
            </a:p>
          </p:txBody>
        </p:sp>
        <p:sp>
          <p:nvSpPr>
            <p:cNvPr id="99" name="Line 727"/>
            <p:cNvSpPr>
              <a:spLocks noChangeShapeType="1"/>
            </p:cNvSpPr>
            <p:nvPr/>
          </p:nvSpPr>
          <p:spPr bwMode="auto">
            <a:xfrm>
              <a:off x="2376" y="2244"/>
              <a:ext cx="1" cy="8"/>
            </a:xfrm>
            <a:prstGeom prst="line">
              <a:avLst/>
            </a:prstGeom>
            <a:noFill/>
            <a:ln w="4">
              <a:solidFill>
                <a:srgbClr val="000000"/>
              </a:solidFill>
              <a:round/>
              <a:headEnd/>
              <a:tailEnd/>
            </a:ln>
          </p:spPr>
          <p:txBody>
            <a:bodyPr/>
            <a:lstStyle/>
            <a:p>
              <a:endParaRPr lang="fa-IR"/>
            </a:p>
          </p:txBody>
        </p:sp>
        <p:sp>
          <p:nvSpPr>
            <p:cNvPr id="100" name="Line 728"/>
            <p:cNvSpPr>
              <a:spLocks noChangeShapeType="1"/>
            </p:cNvSpPr>
            <p:nvPr/>
          </p:nvSpPr>
          <p:spPr bwMode="auto">
            <a:xfrm>
              <a:off x="2376" y="2252"/>
              <a:ext cx="1" cy="8"/>
            </a:xfrm>
            <a:prstGeom prst="line">
              <a:avLst/>
            </a:prstGeom>
            <a:noFill/>
            <a:ln w="4">
              <a:solidFill>
                <a:srgbClr val="000000"/>
              </a:solidFill>
              <a:round/>
              <a:headEnd/>
              <a:tailEnd/>
            </a:ln>
          </p:spPr>
          <p:txBody>
            <a:bodyPr/>
            <a:lstStyle/>
            <a:p>
              <a:endParaRPr lang="fa-IR"/>
            </a:p>
          </p:txBody>
        </p:sp>
        <p:sp>
          <p:nvSpPr>
            <p:cNvPr id="101" name="Line 729"/>
            <p:cNvSpPr>
              <a:spLocks noChangeShapeType="1"/>
            </p:cNvSpPr>
            <p:nvPr/>
          </p:nvSpPr>
          <p:spPr bwMode="auto">
            <a:xfrm>
              <a:off x="2376" y="2268"/>
              <a:ext cx="1" cy="1"/>
            </a:xfrm>
            <a:prstGeom prst="line">
              <a:avLst/>
            </a:prstGeom>
            <a:noFill/>
            <a:ln w="4">
              <a:solidFill>
                <a:srgbClr val="000000"/>
              </a:solidFill>
              <a:round/>
              <a:headEnd/>
              <a:tailEnd/>
            </a:ln>
          </p:spPr>
          <p:txBody>
            <a:bodyPr/>
            <a:lstStyle/>
            <a:p>
              <a:endParaRPr lang="fa-IR"/>
            </a:p>
          </p:txBody>
        </p:sp>
        <p:sp>
          <p:nvSpPr>
            <p:cNvPr id="102" name="Line 730"/>
            <p:cNvSpPr>
              <a:spLocks noChangeShapeType="1"/>
            </p:cNvSpPr>
            <p:nvPr/>
          </p:nvSpPr>
          <p:spPr bwMode="auto">
            <a:xfrm>
              <a:off x="2376" y="2276"/>
              <a:ext cx="1" cy="8"/>
            </a:xfrm>
            <a:prstGeom prst="line">
              <a:avLst/>
            </a:prstGeom>
            <a:noFill/>
            <a:ln w="4">
              <a:solidFill>
                <a:srgbClr val="000000"/>
              </a:solidFill>
              <a:round/>
              <a:headEnd/>
              <a:tailEnd/>
            </a:ln>
          </p:spPr>
          <p:txBody>
            <a:bodyPr/>
            <a:lstStyle/>
            <a:p>
              <a:endParaRPr lang="fa-IR"/>
            </a:p>
          </p:txBody>
        </p:sp>
        <p:sp>
          <p:nvSpPr>
            <p:cNvPr id="103" name="Line 731"/>
            <p:cNvSpPr>
              <a:spLocks noChangeShapeType="1"/>
            </p:cNvSpPr>
            <p:nvPr/>
          </p:nvSpPr>
          <p:spPr bwMode="auto">
            <a:xfrm>
              <a:off x="2376" y="2284"/>
              <a:ext cx="1" cy="8"/>
            </a:xfrm>
            <a:prstGeom prst="line">
              <a:avLst/>
            </a:prstGeom>
            <a:noFill/>
            <a:ln w="4">
              <a:solidFill>
                <a:srgbClr val="000000"/>
              </a:solidFill>
              <a:round/>
              <a:headEnd/>
              <a:tailEnd/>
            </a:ln>
          </p:spPr>
          <p:txBody>
            <a:bodyPr/>
            <a:lstStyle/>
            <a:p>
              <a:endParaRPr lang="fa-IR"/>
            </a:p>
          </p:txBody>
        </p:sp>
        <p:sp>
          <p:nvSpPr>
            <p:cNvPr id="104" name="Line 732"/>
            <p:cNvSpPr>
              <a:spLocks noChangeShapeType="1"/>
            </p:cNvSpPr>
            <p:nvPr/>
          </p:nvSpPr>
          <p:spPr bwMode="auto">
            <a:xfrm>
              <a:off x="2376" y="2300"/>
              <a:ext cx="1" cy="1"/>
            </a:xfrm>
            <a:prstGeom prst="line">
              <a:avLst/>
            </a:prstGeom>
            <a:noFill/>
            <a:ln w="4">
              <a:solidFill>
                <a:srgbClr val="000000"/>
              </a:solidFill>
              <a:round/>
              <a:headEnd/>
              <a:tailEnd/>
            </a:ln>
          </p:spPr>
          <p:txBody>
            <a:bodyPr/>
            <a:lstStyle/>
            <a:p>
              <a:endParaRPr lang="fa-IR"/>
            </a:p>
          </p:txBody>
        </p:sp>
        <p:sp>
          <p:nvSpPr>
            <p:cNvPr id="105" name="Line 733"/>
            <p:cNvSpPr>
              <a:spLocks noChangeShapeType="1"/>
            </p:cNvSpPr>
            <p:nvPr/>
          </p:nvSpPr>
          <p:spPr bwMode="auto">
            <a:xfrm>
              <a:off x="2376" y="2308"/>
              <a:ext cx="1" cy="8"/>
            </a:xfrm>
            <a:prstGeom prst="line">
              <a:avLst/>
            </a:prstGeom>
            <a:noFill/>
            <a:ln w="4">
              <a:solidFill>
                <a:srgbClr val="000000"/>
              </a:solidFill>
              <a:round/>
              <a:headEnd/>
              <a:tailEnd/>
            </a:ln>
          </p:spPr>
          <p:txBody>
            <a:bodyPr/>
            <a:lstStyle/>
            <a:p>
              <a:endParaRPr lang="fa-IR"/>
            </a:p>
          </p:txBody>
        </p:sp>
        <p:sp>
          <p:nvSpPr>
            <p:cNvPr id="106" name="Line 734"/>
            <p:cNvSpPr>
              <a:spLocks noChangeShapeType="1"/>
            </p:cNvSpPr>
            <p:nvPr/>
          </p:nvSpPr>
          <p:spPr bwMode="auto">
            <a:xfrm>
              <a:off x="2376" y="2316"/>
              <a:ext cx="1" cy="8"/>
            </a:xfrm>
            <a:prstGeom prst="line">
              <a:avLst/>
            </a:prstGeom>
            <a:noFill/>
            <a:ln w="4">
              <a:solidFill>
                <a:srgbClr val="000000"/>
              </a:solidFill>
              <a:round/>
              <a:headEnd/>
              <a:tailEnd/>
            </a:ln>
          </p:spPr>
          <p:txBody>
            <a:bodyPr/>
            <a:lstStyle/>
            <a:p>
              <a:endParaRPr lang="fa-IR"/>
            </a:p>
          </p:txBody>
        </p:sp>
        <p:sp>
          <p:nvSpPr>
            <p:cNvPr id="107" name="Line 735"/>
            <p:cNvSpPr>
              <a:spLocks noChangeShapeType="1"/>
            </p:cNvSpPr>
            <p:nvPr/>
          </p:nvSpPr>
          <p:spPr bwMode="auto">
            <a:xfrm>
              <a:off x="2376" y="2332"/>
              <a:ext cx="1" cy="1"/>
            </a:xfrm>
            <a:prstGeom prst="line">
              <a:avLst/>
            </a:prstGeom>
            <a:noFill/>
            <a:ln w="4">
              <a:solidFill>
                <a:srgbClr val="000000"/>
              </a:solidFill>
              <a:round/>
              <a:headEnd/>
              <a:tailEnd/>
            </a:ln>
          </p:spPr>
          <p:txBody>
            <a:bodyPr/>
            <a:lstStyle/>
            <a:p>
              <a:endParaRPr lang="fa-IR"/>
            </a:p>
          </p:txBody>
        </p:sp>
        <p:sp>
          <p:nvSpPr>
            <p:cNvPr id="108" name="Line 736"/>
            <p:cNvSpPr>
              <a:spLocks noChangeShapeType="1"/>
            </p:cNvSpPr>
            <p:nvPr/>
          </p:nvSpPr>
          <p:spPr bwMode="auto">
            <a:xfrm>
              <a:off x="2376" y="2340"/>
              <a:ext cx="1" cy="8"/>
            </a:xfrm>
            <a:prstGeom prst="line">
              <a:avLst/>
            </a:prstGeom>
            <a:noFill/>
            <a:ln w="4">
              <a:solidFill>
                <a:srgbClr val="000000"/>
              </a:solidFill>
              <a:round/>
              <a:headEnd/>
              <a:tailEnd/>
            </a:ln>
          </p:spPr>
          <p:txBody>
            <a:bodyPr/>
            <a:lstStyle/>
            <a:p>
              <a:endParaRPr lang="fa-IR"/>
            </a:p>
          </p:txBody>
        </p:sp>
        <p:sp>
          <p:nvSpPr>
            <p:cNvPr id="109" name="Line 737"/>
            <p:cNvSpPr>
              <a:spLocks noChangeShapeType="1"/>
            </p:cNvSpPr>
            <p:nvPr/>
          </p:nvSpPr>
          <p:spPr bwMode="auto">
            <a:xfrm>
              <a:off x="2376" y="2348"/>
              <a:ext cx="1" cy="8"/>
            </a:xfrm>
            <a:prstGeom prst="line">
              <a:avLst/>
            </a:prstGeom>
            <a:noFill/>
            <a:ln w="4">
              <a:solidFill>
                <a:srgbClr val="000000"/>
              </a:solidFill>
              <a:round/>
              <a:headEnd/>
              <a:tailEnd/>
            </a:ln>
          </p:spPr>
          <p:txBody>
            <a:bodyPr/>
            <a:lstStyle/>
            <a:p>
              <a:endParaRPr lang="fa-IR"/>
            </a:p>
          </p:txBody>
        </p:sp>
        <p:sp>
          <p:nvSpPr>
            <p:cNvPr id="110" name="Line 738"/>
            <p:cNvSpPr>
              <a:spLocks noChangeShapeType="1"/>
            </p:cNvSpPr>
            <p:nvPr/>
          </p:nvSpPr>
          <p:spPr bwMode="auto">
            <a:xfrm>
              <a:off x="2376" y="2364"/>
              <a:ext cx="1" cy="1"/>
            </a:xfrm>
            <a:prstGeom prst="line">
              <a:avLst/>
            </a:prstGeom>
            <a:noFill/>
            <a:ln w="4">
              <a:solidFill>
                <a:srgbClr val="000000"/>
              </a:solidFill>
              <a:round/>
              <a:headEnd/>
              <a:tailEnd/>
            </a:ln>
          </p:spPr>
          <p:txBody>
            <a:bodyPr/>
            <a:lstStyle/>
            <a:p>
              <a:endParaRPr lang="fa-IR"/>
            </a:p>
          </p:txBody>
        </p:sp>
        <p:sp>
          <p:nvSpPr>
            <p:cNvPr id="111" name="Line 739"/>
            <p:cNvSpPr>
              <a:spLocks noChangeShapeType="1"/>
            </p:cNvSpPr>
            <p:nvPr/>
          </p:nvSpPr>
          <p:spPr bwMode="auto">
            <a:xfrm>
              <a:off x="2376" y="2372"/>
              <a:ext cx="1" cy="8"/>
            </a:xfrm>
            <a:prstGeom prst="line">
              <a:avLst/>
            </a:prstGeom>
            <a:noFill/>
            <a:ln w="4">
              <a:solidFill>
                <a:srgbClr val="000000"/>
              </a:solidFill>
              <a:round/>
              <a:headEnd/>
              <a:tailEnd/>
            </a:ln>
          </p:spPr>
          <p:txBody>
            <a:bodyPr/>
            <a:lstStyle/>
            <a:p>
              <a:endParaRPr lang="fa-IR"/>
            </a:p>
          </p:txBody>
        </p:sp>
        <p:sp>
          <p:nvSpPr>
            <p:cNvPr id="112" name="Line 740"/>
            <p:cNvSpPr>
              <a:spLocks noChangeShapeType="1"/>
            </p:cNvSpPr>
            <p:nvPr/>
          </p:nvSpPr>
          <p:spPr bwMode="auto">
            <a:xfrm>
              <a:off x="2376" y="2380"/>
              <a:ext cx="1" cy="8"/>
            </a:xfrm>
            <a:prstGeom prst="line">
              <a:avLst/>
            </a:prstGeom>
            <a:noFill/>
            <a:ln w="4">
              <a:solidFill>
                <a:srgbClr val="000000"/>
              </a:solidFill>
              <a:round/>
              <a:headEnd/>
              <a:tailEnd/>
            </a:ln>
          </p:spPr>
          <p:txBody>
            <a:bodyPr/>
            <a:lstStyle/>
            <a:p>
              <a:endParaRPr lang="fa-IR"/>
            </a:p>
          </p:txBody>
        </p:sp>
        <p:sp>
          <p:nvSpPr>
            <p:cNvPr id="113" name="Line 741"/>
            <p:cNvSpPr>
              <a:spLocks noChangeShapeType="1"/>
            </p:cNvSpPr>
            <p:nvPr/>
          </p:nvSpPr>
          <p:spPr bwMode="auto">
            <a:xfrm>
              <a:off x="2376" y="2396"/>
              <a:ext cx="1" cy="1"/>
            </a:xfrm>
            <a:prstGeom prst="line">
              <a:avLst/>
            </a:prstGeom>
            <a:noFill/>
            <a:ln w="4">
              <a:solidFill>
                <a:srgbClr val="000000"/>
              </a:solidFill>
              <a:round/>
              <a:headEnd/>
              <a:tailEnd/>
            </a:ln>
          </p:spPr>
          <p:txBody>
            <a:bodyPr/>
            <a:lstStyle/>
            <a:p>
              <a:endParaRPr lang="fa-IR"/>
            </a:p>
          </p:txBody>
        </p:sp>
        <p:sp>
          <p:nvSpPr>
            <p:cNvPr id="114" name="Line 742"/>
            <p:cNvSpPr>
              <a:spLocks noChangeShapeType="1"/>
            </p:cNvSpPr>
            <p:nvPr/>
          </p:nvSpPr>
          <p:spPr bwMode="auto">
            <a:xfrm>
              <a:off x="2376" y="2404"/>
              <a:ext cx="1" cy="8"/>
            </a:xfrm>
            <a:prstGeom prst="line">
              <a:avLst/>
            </a:prstGeom>
            <a:noFill/>
            <a:ln w="4">
              <a:solidFill>
                <a:srgbClr val="000000"/>
              </a:solidFill>
              <a:round/>
              <a:headEnd/>
              <a:tailEnd/>
            </a:ln>
          </p:spPr>
          <p:txBody>
            <a:bodyPr/>
            <a:lstStyle/>
            <a:p>
              <a:endParaRPr lang="fa-IR"/>
            </a:p>
          </p:txBody>
        </p:sp>
        <p:sp>
          <p:nvSpPr>
            <p:cNvPr id="115" name="Line 743"/>
            <p:cNvSpPr>
              <a:spLocks noChangeShapeType="1"/>
            </p:cNvSpPr>
            <p:nvPr/>
          </p:nvSpPr>
          <p:spPr bwMode="auto">
            <a:xfrm>
              <a:off x="2376" y="2412"/>
              <a:ext cx="1" cy="8"/>
            </a:xfrm>
            <a:prstGeom prst="line">
              <a:avLst/>
            </a:prstGeom>
            <a:noFill/>
            <a:ln w="4">
              <a:solidFill>
                <a:srgbClr val="000000"/>
              </a:solidFill>
              <a:round/>
              <a:headEnd/>
              <a:tailEnd/>
            </a:ln>
          </p:spPr>
          <p:txBody>
            <a:bodyPr/>
            <a:lstStyle/>
            <a:p>
              <a:endParaRPr lang="fa-IR"/>
            </a:p>
          </p:txBody>
        </p:sp>
        <p:sp>
          <p:nvSpPr>
            <p:cNvPr id="116" name="Line 744"/>
            <p:cNvSpPr>
              <a:spLocks noChangeShapeType="1"/>
            </p:cNvSpPr>
            <p:nvPr/>
          </p:nvSpPr>
          <p:spPr bwMode="auto">
            <a:xfrm>
              <a:off x="2376" y="2428"/>
              <a:ext cx="1" cy="1"/>
            </a:xfrm>
            <a:prstGeom prst="line">
              <a:avLst/>
            </a:prstGeom>
            <a:noFill/>
            <a:ln w="4">
              <a:solidFill>
                <a:srgbClr val="000000"/>
              </a:solidFill>
              <a:round/>
              <a:headEnd/>
              <a:tailEnd/>
            </a:ln>
          </p:spPr>
          <p:txBody>
            <a:bodyPr/>
            <a:lstStyle/>
            <a:p>
              <a:endParaRPr lang="fa-IR"/>
            </a:p>
          </p:txBody>
        </p:sp>
        <p:sp>
          <p:nvSpPr>
            <p:cNvPr id="117" name="Line 745"/>
            <p:cNvSpPr>
              <a:spLocks noChangeShapeType="1"/>
            </p:cNvSpPr>
            <p:nvPr/>
          </p:nvSpPr>
          <p:spPr bwMode="auto">
            <a:xfrm>
              <a:off x="2376" y="2436"/>
              <a:ext cx="1" cy="8"/>
            </a:xfrm>
            <a:prstGeom prst="line">
              <a:avLst/>
            </a:prstGeom>
            <a:noFill/>
            <a:ln w="4">
              <a:solidFill>
                <a:srgbClr val="000000"/>
              </a:solidFill>
              <a:round/>
              <a:headEnd/>
              <a:tailEnd/>
            </a:ln>
          </p:spPr>
          <p:txBody>
            <a:bodyPr/>
            <a:lstStyle/>
            <a:p>
              <a:endParaRPr lang="fa-IR"/>
            </a:p>
          </p:txBody>
        </p:sp>
        <p:sp>
          <p:nvSpPr>
            <p:cNvPr id="118" name="Line 746"/>
            <p:cNvSpPr>
              <a:spLocks noChangeShapeType="1"/>
            </p:cNvSpPr>
            <p:nvPr/>
          </p:nvSpPr>
          <p:spPr bwMode="auto">
            <a:xfrm>
              <a:off x="2376" y="2444"/>
              <a:ext cx="1" cy="8"/>
            </a:xfrm>
            <a:prstGeom prst="line">
              <a:avLst/>
            </a:prstGeom>
            <a:noFill/>
            <a:ln w="4">
              <a:solidFill>
                <a:srgbClr val="000000"/>
              </a:solidFill>
              <a:round/>
              <a:headEnd/>
              <a:tailEnd/>
            </a:ln>
          </p:spPr>
          <p:txBody>
            <a:bodyPr/>
            <a:lstStyle/>
            <a:p>
              <a:endParaRPr lang="fa-IR"/>
            </a:p>
          </p:txBody>
        </p:sp>
        <p:sp>
          <p:nvSpPr>
            <p:cNvPr id="119" name="Line 747"/>
            <p:cNvSpPr>
              <a:spLocks noChangeShapeType="1"/>
            </p:cNvSpPr>
            <p:nvPr/>
          </p:nvSpPr>
          <p:spPr bwMode="auto">
            <a:xfrm>
              <a:off x="2376" y="2460"/>
              <a:ext cx="1" cy="1"/>
            </a:xfrm>
            <a:prstGeom prst="line">
              <a:avLst/>
            </a:prstGeom>
            <a:noFill/>
            <a:ln w="4">
              <a:solidFill>
                <a:srgbClr val="000000"/>
              </a:solidFill>
              <a:round/>
              <a:headEnd/>
              <a:tailEnd/>
            </a:ln>
          </p:spPr>
          <p:txBody>
            <a:bodyPr/>
            <a:lstStyle/>
            <a:p>
              <a:endParaRPr lang="fa-IR"/>
            </a:p>
          </p:txBody>
        </p:sp>
        <p:sp>
          <p:nvSpPr>
            <p:cNvPr id="120" name="Line 748"/>
            <p:cNvSpPr>
              <a:spLocks noChangeShapeType="1"/>
            </p:cNvSpPr>
            <p:nvPr/>
          </p:nvSpPr>
          <p:spPr bwMode="auto">
            <a:xfrm>
              <a:off x="2376" y="2468"/>
              <a:ext cx="1" cy="8"/>
            </a:xfrm>
            <a:prstGeom prst="line">
              <a:avLst/>
            </a:prstGeom>
            <a:noFill/>
            <a:ln w="4">
              <a:solidFill>
                <a:srgbClr val="000000"/>
              </a:solidFill>
              <a:round/>
              <a:headEnd/>
              <a:tailEnd/>
            </a:ln>
          </p:spPr>
          <p:txBody>
            <a:bodyPr/>
            <a:lstStyle/>
            <a:p>
              <a:endParaRPr lang="fa-IR"/>
            </a:p>
          </p:txBody>
        </p:sp>
        <p:sp>
          <p:nvSpPr>
            <p:cNvPr id="121" name="Line 749"/>
            <p:cNvSpPr>
              <a:spLocks noChangeShapeType="1"/>
            </p:cNvSpPr>
            <p:nvPr/>
          </p:nvSpPr>
          <p:spPr bwMode="auto">
            <a:xfrm>
              <a:off x="2376" y="2476"/>
              <a:ext cx="1" cy="8"/>
            </a:xfrm>
            <a:prstGeom prst="line">
              <a:avLst/>
            </a:prstGeom>
            <a:noFill/>
            <a:ln w="4">
              <a:solidFill>
                <a:srgbClr val="000000"/>
              </a:solidFill>
              <a:round/>
              <a:headEnd/>
              <a:tailEnd/>
            </a:ln>
          </p:spPr>
          <p:txBody>
            <a:bodyPr/>
            <a:lstStyle/>
            <a:p>
              <a:endParaRPr lang="fa-IR"/>
            </a:p>
          </p:txBody>
        </p:sp>
        <p:sp>
          <p:nvSpPr>
            <p:cNvPr id="122" name="Line 750"/>
            <p:cNvSpPr>
              <a:spLocks noChangeShapeType="1"/>
            </p:cNvSpPr>
            <p:nvPr/>
          </p:nvSpPr>
          <p:spPr bwMode="auto">
            <a:xfrm>
              <a:off x="2376" y="2492"/>
              <a:ext cx="1" cy="1"/>
            </a:xfrm>
            <a:prstGeom prst="line">
              <a:avLst/>
            </a:prstGeom>
            <a:noFill/>
            <a:ln w="4">
              <a:solidFill>
                <a:srgbClr val="000000"/>
              </a:solidFill>
              <a:round/>
              <a:headEnd/>
              <a:tailEnd/>
            </a:ln>
          </p:spPr>
          <p:txBody>
            <a:bodyPr/>
            <a:lstStyle/>
            <a:p>
              <a:endParaRPr lang="fa-IR"/>
            </a:p>
          </p:txBody>
        </p:sp>
        <p:sp>
          <p:nvSpPr>
            <p:cNvPr id="123" name="Line 751"/>
            <p:cNvSpPr>
              <a:spLocks noChangeShapeType="1"/>
            </p:cNvSpPr>
            <p:nvPr/>
          </p:nvSpPr>
          <p:spPr bwMode="auto">
            <a:xfrm>
              <a:off x="2376" y="2500"/>
              <a:ext cx="1" cy="8"/>
            </a:xfrm>
            <a:prstGeom prst="line">
              <a:avLst/>
            </a:prstGeom>
            <a:noFill/>
            <a:ln w="4">
              <a:solidFill>
                <a:srgbClr val="000000"/>
              </a:solidFill>
              <a:round/>
              <a:headEnd/>
              <a:tailEnd/>
            </a:ln>
          </p:spPr>
          <p:txBody>
            <a:bodyPr/>
            <a:lstStyle/>
            <a:p>
              <a:endParaRPr lang="fa-IR"/>
            </a:p>
          </p:txBody>
        </p:sp>
        <p:sp>
          <p:nvSpPr>
            <p:cNvPr id="124" name="Line 752"/>
            <p:cNvSpPr>
              <a:spLocks noChangeShapeType="1"/>
            </p:cNvSpPr>
            <p:nvPr/>
          </p:nvSpPr>
          <p:spPr bwMode="auto">
            <a:xfrm>
              <a:off x="2376" y="2508"/>
              <a:ext cx="1" cy="8"/>
            </a:xfrm>
            <a:prstGeom prst="line">
              <a:avLst/>
            </a:prstGeom>
            <a:noFill/>
            <a:ln w="4">
              <a:solidFill>
                <a:srgbClr val="000000"/>
              </a:solidFill>
              <a:round/>
              <a:headEnd/>
              <a:tailEnd/>
            </a:ln>
          </p:spPr>
          <p:txBody>
            <a:bodyPr/>
            <a:lstStyle/>
            <a:p>
              <a:endParaRPr lang="fa-IR"/>
            </a:p>
          </p:txBody>
        </p:sp>
        <p:sp>
          <p:nvSpPr>
            <p:cNvPr id="125" name="Line 753"/>
            <p:cNvSpPr>
              <a:spLocks noChangeShapeType="1"/>
            </p:cNvSpPr>
            <p:nvPr/>
          </p:nvSpPr>
          <p:spPr bwMode="auto">
            <a:xfrm>
              <a:off x="2376" y="2524"/>
              <a:ext cx="1" cy="1"/>
            </a:xfrm>
            <a:prstGeom prst="line">
              <a:avLst/>
            </a:prstGeom>
            <a:noFill/>
            <a:ln w="4">
              <a:solidFill>
                <a:srgbClr val="000000"/>
              </a:solidFill>
              <a:round/>
              <a:headEnd/>
              <a:tailEnd/>
            </a:ln>
          </p:spPr>
          <p:txBody>
            <a:bodyPr/>
            <a:lstStyle/>
            <a:p>
              <a:endParaRPr lang="fa-IR"/>
            </a:p>
          </p:txBody>
        </p:sp>
        <p:sp>
          <p:nvSpPr>
            <p:cNvPr id="126" name="Line 754"/>
            <p:cNvSpPr>
              <a:spLocks noChangeShapeType="1"/>
            </p:cNvSpPr>
            <p:nvPr/>
          </p:nvSpPr>
          <p:spPr bwMode="auto">
            <a:xfrm>
              <a:off x="2376" y="2532"/>
              <a:ext cx="1" cy="8"/>
            </a:xfrm>
            <a:prstGeom prst="line">
              <a:avLst/>
            </a:prstGeom>
            <a:noFill/>
            <a:ln w="4">
              <a:solidFill>
                <a:srgbClr val="000000"/>
              </a:solidFill>
              <a:round/>
              <a:headEnd/>
              <a:tailEnd/>
            </a:ln>
          </p:spPr>
          <p:txBody>
            <a:bodyPr/>
            <a:lstStyle/>
            <a:p>
              <a:endParaRPr lang="fa-IR"/>
            </a:p>
          </p:txBody>
        </p:sp>
        <p:sp>
          <p:nvSpPr>
            <p:cNvPr id="127" name="Line 755"/>
            <p:cNvSpPr>
              <a:spLocks noChangeShapeType="1"/>
            </p:cNvSpPr>
            <p:nvPr/>
          </p:nvSpPr>
          <p:spPr bwMode="auto">
            <a:xfrm>
              <a:off x="2376" y="2540"/>
              <a:ext cx="1" cy="8"/>
            </a:xfrm>
            <a:prstGeom prst="line">
              <a:avLst/>
            </a:prstGeom>
            <a:noFill/>
            <a:ln w="4">
              <a:solidFill>
                <a:srgbClr val="000000"/>
              </a:solidFill>
              <a:round/>
              <a:headEnd/>
              <a:tailEnd/>
            </a:ln>
          </p:spPr>
          <p:txBody>
            <a:bodyPr/>
            <a:lstStyle/>
            <a:p>
              <a:endParaRPr lang="fa-IR"/>
            </a:p>
          </p:txBody>
        </p:sp>
        <p:sp>
          <p:nvSpPr>
            <p:cNvPr id="128" name="Line 756"/>
            <p:cNvSpPr>
              <a:spLocks noChangeShapeType="1"/>
            </p:cNvSpPr>
            <p:nvPr/>
          </p:nvSpPr>
          <p:spPr bwMode="auto">
            <a:xfrm>
              <a:off x="2376" y="2556"/>
              <a:ext cx="1" cy="1"/>
            </a:xfrm>
            <a:prstGeom prst="line">
              <a:avLst/>
            </a:prstGeom>
            <a:noFill/>
            <a:ln w="4">
              <a:solidFill>
                <a:srgbClr val="000000"/>
              </a:solidFill>
              <a:round/>
              <a:headEnd/>
              <a:tailEnd/>
            </a:ln>
          </p:spPr>
          <p:txBody>
            <a:bodyPr/>
            <a:lstStyle/>
            <a:p>
              <a:endParaRPr lang="fa-IR"/>
            </a:p>
          </p:txBody>
        </p:sp>
        <p:sp>
          <p:nvSpPr>
            <p:cNvPr id="129" name="Line 757"/>
            <p:cNvSpPr>
              <a:spLocks noChangeShapeType="1"/>
            </p:cNvSpPr>
            <p:nvPr/>
          </p:nvSpPr>
          <p:spPr bwMode="auto">
            <a:xfrm>
              <a:off x="2376" y="2564"/>
              <a:ext cx="1" cy="8"/>
            </a:xfrm>
            <a:prstGeom prst="line">
              <a:avLst/>
            </a:prstGeom>
            <a:noFill/>
            <a:ln w="4">
              <a:solidFill>
                <a:srgbClr val="000000"/>
              </a:solidFill>
              <a:round/>
              <a:headEnd/>
              <a:tailEnd/>
            </a:ln>
          </p:spPr>
          <p:txBody>
            <a:bodyPr/>
            <a:lstStyle/>
            <a:p>
              <a:endParaRPr lang="fa-IR"/>
            </a:p>
          </p:txBody>
        </p:sp>
        <p:sp>
          <p:nvSpPr>
            <p:cNvPr id="130" name="Line 758"/>
            <p:cNvSpPr>
              <a:spLocks noChangeShapeType="1"/>
            </p:cNvSpPr>
            <p:nvPr/>
          </p:nvSpPr>
          <p:spPr bwMode="auto">
            <a:xfrm>
              <a:off x="2376" y="2572"/>
              <a:ext cx="1" cy="8"/>
            </a:xfrm>
            <a:prstGeom prst="line">
              <a:avLst/>
            </a:prstGeom>
            <a:noFill/>
            <a:ln w="4">
              <a:solidFill>
                <a:srgbClr val="000000"/>
              </a:solidFill>
              <a:round/>
              <a:headEnd/>
              <a:tailEnd/>
            </a:ln>
          </p:spPr>
          <p:txBody>
            <a:bodyPr/>
            <a:lstStyle/>
            <a:p>
              <a:endParaRPr lang="fa-IR"/>
            </a:p>
          </p:txBody>
        </p:sp>
        <p:sp>
          <p:nvSpPr>
            <p:cNvPr id="131" name="Line 759"/>
            <p:cNvSpPr>
              <a:spLocks noChangeShapeType="1"/>
            </p:cNvSpPr>
            <p:nvPr/>
          </p:nvSpPr>
          <p:spPr bwMode="auto">
            <a:xfrm>
              <a:off x="2376" y="2588"/>
              <a:ext cx="1" cy="1"/>
            </a:xfrm>
            <a:prstGeom prst="line">
              <a:avLst/>
            </a:prstGeom>
            <a:noFill/>
            <a:ln w="4">
              <a:solidFill>
                <a:srgbClr val="000000"/>
              </a:solidFill>
              <a:round/>
              <a:headEnd/>
              <a:tailEnd/>
            </a:ln>
          </p:spPr>
          <p:txBody>
            <a:bodyPr/>
            <a:lstStyle/>
            <a:p>
              <a:endParaRPr lang="fa-IR"/>
            </a:p>
          </p:txBody>
        </p:sp>
        <p:sp>
          <p:nvSpPr>
            <p:cNvPr id="132" name="Line 760"/>
            <p:cNvSpPr>
              <a:spLocks noChangeShapeType="1"/>
            </p:cNvSpPr>
            <p:nvPr/>
          </p:nvSpPr>
          <p:spPr bwMode="auto">
            <a:xfrm>
              <a:off x="2376" y="2596"/>
              <a:ext cx="1" cy="8"/>
            </a:xfrm>
            <a:prstGeom prst="line">
              <a:avLst/>
            </a:prstGeom>
            <a:noFill/>
            <a:ln w="4">
              <a:solidFill>
                <a:srgbClr val="000000"/>
              </a:solidFill>
              <a:round/>
              <a:headEnd/>
              <a:tailEnd/>
            </a:ln>
          </p:spPr>
          <p:txBody>
            <a:bodyPr/>
            <a:lstStyle/>
            <a:p>
              <a:endParaRPr lang="fa-IR"/>
            </a:p>
          </p:txBody>
        </p:sp>
        <p:sp>
          <p:nvSpPr>
            <p:cNvPr id="133" name="Line 761"/>
            <p:cNvSpPr>
              <a:spLocks noChangeShapeType="1"/>
            </p:cNvSpPr>
            <p:nvPr/>
          </p:nvSpPr>
          <p:spPr bwMode="auto">
            <a:xfrm>
              <a:off x="2376" y="2604"/>
              <a:ext cx="1" cy="8"/>
            </a:xfrm>
            <a:prstGeom prst="line">
              <a:avLst/>
            </a:prstGeom>
            <a:noFill/>
            <a:ln w="4">
              <a:solidFill>
                <a:srgbClr val="000000"/>
              </a:solidFill>
              <a:round/>
              <a:headEnd/>
              <a:tailEnd/>
            </a:ln>
          </p:spPr>
          <p:txBody>
            <a:bodyPr/>
            <a:lstStyle/>
            <a:p>
              <a:endParaRPr lang="fa-IR"/>
            </a:p>
          </p:txBody>
        </p:sp>
        <p:sp>
          <p:nvSpPr>
            <p:cNvPr id="134" name="Line 762"/>
            <p:cNvSpPr>
              <a:spLocks noChangeShapeType="1"/>
            </p:cNvSpPr>
            <p:nvPr/>
          </p:nvSpPr>
          <p:spPr bwMode="auto">
            <a:xfrm>
              <a:off x="2376" y="2620"/>
              <a:ext cx="1" cy="1"/>
            </a:xfrm>
            <a:prstGeom prst="line">
              <a:avLst/>
            </a:prstGeom>
            <a:noFill/>
            <a:ln w="4">
              <a:solidFill>
                <a:srgbClr val="000000"/>
              </a:solidFill>
              <a:round/>
              <a:headEnd/>
              <a:tailEnd/>
            </a:ln>
          </p:spPr>
          <p:txBody>
            <a:bodyPr/>
            <a:lstStyle/>
            <a:p>
              <a:endParaRPr lang="fa-IR"/>
            </a:p>
          </p:txBody>
        </p:sp>
        <p:sp>
          <p:nvSpPr>
            <p:cNvPr id="135" name="Line 763"/>
            <p:cNvSpPr>
              <a:spLocks noChangeShapeType="1"/>
            </p:cNvSpPr>
            <p:nvPr/>
          </p:nvSpPr>
          <p:spPr bwMode="auto">
            <a:xfrm>
              <a:off x="2376" y="2628"/>
              <a:ext cx="1" cy="8"/>
            </a:xfrm>
            <a:prstGeom prst="line">
              <a:avLst/>
            </a:prstGeom>
            <a:noFill/>
            <a:ln w="4">
              <a:solidFill>
                <a:srgbClr val="000000"/>
              </a:solidFill>
              <a:round/>
              <a:headEnd/>
              <a:tailEnd/>
            </a:ln>
          </p:spPr>
          <p:txBody>
            <a:bodyPr/>
            <a:lstStyle/>
            <a:p>
              <a:endParaRPr lang="fa-IR"/>
            </a:p>
          </p:txBody>
        </p:sp>
        <p:sp>
          <p:nvSpPr>
            <p:cNvPr id="136" name="Line 764"/>
            <p:cNvSpPr>
              <a:spLocks noChangeShapeType="1"/>
            </p:cNvSpPr>
            <p:nvPr/>
          </p:nvSpPr>
          <p:spPr bwMode="auto">
            <a:xfrm>
              <a:off x="2376" y="2636"/>
              <a:ext cx="1" cy="8"/>
            </a:xfrm>
            <a:prstGeom prst="line">
              <a:avLst/>
            </a:prstGeom>
            <a:noFill/>
            <a:ln w="4">
              <a:solidFill>
                <a:srgbClr val="000000"/>
              </a:solidFill>
              <a:round/>
              <a:headEnd/>
              <a:tailEnd/>
            </a:ln>
          </p:spPr>
          <p:txBody>
            <a:bodyPr/>
            <a:lstStyle/>
            <a:p>
              <a:endParaRPr lang="fa-IR"/>
            </a:p>
          </p:txBody>
        </p:sp>
        <p:sp>
          <p:nvSpPr>
            <p:cNvPr id="137" name="Line 765"/>
            <p:cNvSpPr>
              <a:spLocks noChangeShapeType="1"/>
            </p:cNvSpPr>
            <p:nvPr/>
          </p:nvSpPr>
          <p:spPr bwMode="auto">
            <a:xfrm>
              <a:off x="2376" y="2652"/>
              <a:ext cx="1" cy="1"/>
            </a:xfrm>
            <a:prstGeom prst="line">
              <a:avLst/>
            </a:prstGeom>
            <a:noFill/>
            <a:ln w="4">
              <a:solidFill>
                <a:srgbClr val="000000"/>
              </a:solidFill>
              <a:round/>
              <a:headEnd/>
              <a:tailEnd/>
            </a:ln>
          </p:spPr>
          <p:txBody>
            <a:bodyPr/>
            <a:lstStyle/>
            <a:p>
              <a:endParaRPr lang="fa-IR"/>
            </a:p>
          </p:txBody>
        </p:sp>
        <p:sp>
          <p:nvSpPr>
            <p:cNvPr id="138" name="Line 766"/>
            <p:cNvSpPr>
              <a:spLocks noChangeShapeType="1"/>
            </p:cNvSpPr>
            <p:nvPr/>
          </p:nvSpPr>
          <p:spPr bwMode="auto">
            <a:xfrm>
              <a:off x="2376" y="2660"/>
              <a:ext cx="1" cy="8"/>
            </a:xfrm>
            <a:prstGeom prst="line">
              <a:avLst/>
            </a:prstGeom>
            <a:noFill/>
            <a:ln w="4">
              <a:solidFill>
                <a:srgbClr val="000000"/>
              </a:solidFill>
              <a:round/>
              <a:headEnd/>
              <a:tailEnd/>
            </a:ln>
          </p:spPr>
          <p:txBody>
            <a:bodyPr/>
            <a:lstStyle/>
            <a:p>
              <a:endParaRPr lang="fa-IR"/>
            </a:p>
          </p:txBody>
        </p:sp>
        <p:sp>
          <p:nvSpPr>
            <p:cNvPr id="139" name="Line 767"/>
            <p:cNvSpPr>
              <a:spLocks noChangeShapeType="1"/>
            </p:cNvSpPr>
            <p:nvPr/>
          </p:nvSpPr>
          <p:spPr bwMode="auto">
            <a:xfrm>
              <a:off x="2376" y="2668"/>
              <a:ext cx="1" cy="8"/>
            </a:xfrm>
            <a:prstGeom prst="line">
              <a:avLst/>
            </a:prstGeom>
            <a:noFill/>
            <a:ln w="4">
              <a:solidFill>
                <a:srgbClr val="000000"/>
              </a:solidFill>
              <a:round/>
              <a:headEnd/>
              <a:tailEnd/>
            </a:ln>
          </p:spPr>
          <p:txBody>
            <a:bodyPr/>
            <a:lstStyle/>
            <a:p>
              <a:endParaRPr lang="fa-IR"/>
            </a:p>
          </p:txBody>
        </p:sp>
        <p:sp>
          <p:nvSpPr>
            <p:cNvPr id="140" name="Line 768"/>
            <p:cNvSpPr>
              <a:spLocks noChangeShapeType="1"/>
            </p:cNvSpPr>
            <p:nvPr/>
          </p:nvSpPr>
          <p:spPr bwMode="auto">
            <a:xfrm>
              <a:off x="2376" y="2684"/>
              <a:ext cx="1" cy="1"/>
            </a:xfrm>
            <a:prstGeom prst="line">
              <a:avLst/>
            </a:prstGeom>
            <a:noFill/>
            <a:ln w="4">
              <a:solidFill>
                <a:srgbClr val="000000"/>
              </a:solidFill>
              <a:round/>
              <a:headEnd/>
              <a:tailEnd/>
            </a:ln>
          </p:spPr>
          <p:txBody>
            <a:bodyPr/>
            <a:lstStyle/>
            <a:p>
              <a:endParaRPr lang="fa-IR"/>
            </a:p>
          </p:txBody>
        </p:sp>
        <p:sp>
          <p:nvSpPr>
            <p:cNvPr id="141" name="Line 769"/>
            <p:cNvSpPr>
              <a:spLocks noChangeShapeType="1"/>
            </p:cNvSpPr>
            <p:nvPr/>
          </p:nvSpPr>
          <p:spPr bwMode="auto">
            <a:xfrm>
              <a:off x="2376" y="2692"/>
              <a:ext cx="1" cy="8"/>
            </a:xfrm>
            <a:prstGeom prst="line">
              <a:avLst/>
            </a:prstGeom>
            <a:noFill/>
            <a:ln w="4">
              <a:solidFill>
                <a:srgbClr val="000000"/>
              </a:solidFill>
              <a:round/>
              <a:headEnd/>
              <a:tailEnd/>
            </a:ln>
          </p:spPr>
          <p:txBody>
            <a:bodyPr/>
            <a:lstStyle/>
            <a:p>
              <a:endParaRPr lang="fa-IR"/>
            </a:p>
          </p:txBody>
        </p:sp>
        <p:sp>
          <p:nvSpPr>
            <p:cNvPr id="142" name="Line 770"/>
            <p:cNvSpPr>
              <a:spLocks noChangeShapeType="1"/>
            </p:cNvSpPr>
            <p:nvPr/>
          </p:nvSpPr>
          <p:spPr bwMode="auto">
            <a:xfrm>
              <a:off x="2376" y="2700"/>
              <a:ext cx="1" cy="8"/>
            </a:xfrm>
            <a:prstGeom prst="line">
              <a:avLst/>
            </a:prstGeom>
            <a:noFill/>
            <a:ln w="4">
              <a:solidFill>
                <a:srgbClr val="000000"/>
              </a:solidFill>
              <a:round/>
              <a:headEnd/>
              <a:tailEnd/>
            </a:ln>
          </p:spPr>
          <p:txBody>
            <a:bodyPr/>
            <a:lstStyle/>
            <a:p>
              <a:endParaRPr lang="fa-IR"/>
            </a:p>
          </p:txBody>
        </p:sp>
        <p:sp>
          <p:nvSpPr>
            <p:cNvPr id="143" name="Line 771"/>
            <p:cNvSpPr>
              <a:spLocks noChangeShapeType="1"/>
            </p:cNvSpPr>
            <p:nvPr/>
          </p:nvSpPr>
          <p:spPr bwMode="auto">
            <a:xfrm>
              <a:off x="2376" y="2716"/>
              <a:ext cx="1" cy="1"/>
            </a:xfrm>
            <a:prstGeom prst="line">
              <a:avLst/>
            </a:prstGeom>
            <a:noFill/>
            <a:ln w="4">
              <a:solidFill>
                <a:srgbClr val="000000"/>
              </a:solidFill>
              <a:round/>
              <a:headEnd/>
              <a:tailEnd/>
            </a:ln>
          </p:spPr>
          <p:txBody>
            <a:bodyPr/>
            <a:lstStyle/>
            <a:p>
              <a:endParaRPr lang="fa-IR"/>
            </a:p>
          </p:txBody>
        </p:sp>
        <p:sp>
          <p:nvSpPr>
            <p:cNvPr id="144" name="Line 772"/>
            <p:cNvSpPr>
              <a:spLocks noChangeShapeType="1"/>
            </p:cNvSpPr>
            <p:nvPr/>
          </p:nvSpPr>
          <p:spPr bwMode="auto">
            <a:xfrm>
              <a:off x="2376" y="2724"/>
              <a:ext cx="1" cy="8"/>
            </a:xfrm>
            <a:prstGeom prst="line">
              <a:avLst/>
            </a:prstGeom>
            <a:noFill/>
            <a:ln w="4">
              <a:solidFill>
                <a:srgbClr val="000000"/>
              </a:solidFill>
              <a:round/>
              <a:headEnd/>
              <a:tailEnd/>
            </a:ln>
          </p:spPr>
          <p:txBody>
            <a:bodyPr/>
            <a:lstStyle/>
            <a:p>
              <a:endParaRPr lang="fa-IR"/>
            </a:p>
          </p:txBody>
        </p:sp>
        <p:sp>
          <p:nvSpPr>
            <p:cNvPr id="145" name="Line 773"/>
            <p:cNvSpPr>
              <a:spLocks noChangeShapeType="1"/>
            </p:cNvSpPr>
            <p:nvPr/>
          </p:nvSpPr>
          <p:spPr bwMode="auto">
            <a:xfrm>
              <a:off x="2376" y="2732"/>
              <a:ext cx="1" cy="8"/>
            </a:xfrm>
            <a:prstGeom prst="line">
              <a:avLst/>
            </a:prstGeom>
            <a:noFill/>
            <a:ln w="4">
              <a:solidFill>
                <a:srgbClr val="000000"/>
              </a:solidFill>
              <a:round/>
              <a:headEnd/>
              <a:tailEnd/>
            </a:ln>
          </p:spPr>
          <p:txBody>
            <a:bodyPr/>
            <a:lstStyle/>
            <a:p>
              <a:endParaRPr lang="fa-IR"/>
            </a:p>
          </p:txBody>
        </p:sp>
        <p:sp>
          <p:nvSpPr>
            <p:cNvPr id="146" name="Line 774"/>
            <p:cNvSpPr>
              <a:spLocks noChangeShapeType="1"/>
            </p:cNvSpPr>
            <p:nvPr/>
          </p:nvSpPr>
          <p:spPr bwMode="auto">
            <a:xfrm>
              <a:off x="2376" y="2748"/>
              <a:ext cx="1" cy="1"/>
            </a:xfrm>
            <a:prstGeom prst="line">
              <a:avLst/>
            </a:prstGeom>
            <a:noFill/>
            <a:ln w="4">
              <a:solidFill>
                <a:srgbClr val="000000"/>
              </a:solidFill>
              <a:round/>
              <a:headEnd/>
              <a:tailEnd/>
            </a:ln>
          </p:spPr>
          <p:txBody>
            <a:bodyPr/>
            <a:lstStyle/>
            <a:p>
              <a:endParaRPr lang="fa-IR"/>
            </a:p>
          </p:txBody>
        </p:sp>
        <p:sp>
          <p:nvSpPr>
            <p:cNvPr id="147" name="Line 775"/>
            <p:cNvSpPr>
              <a:spLocks noChangeShapeType="1"/>
            </p:cNvSpPr>
            <p:nvPr/>
          </p:nvSpPr>
          <p:spPr bwMode="auto">
            <a:xfrm>
              <a:off x="2376" y="2756"/>
              <a:ext cx="1" cy="8"/>
            </a:xfrm>
            <a:prstGeom prst="line">
              <a:avLst/>
            </a:prstGeom>
            <a:noFill/>
            <a:ln w="4">
              <a:solidFill>
                <a:srgbClr val="000000"/>
              </a:solidFill>
              <a:round/>
              <a:headEnd/>
              <a:tailEnd/>
            </a:ln>
          </p:spPr>
          <p:txBody>
            <a:bodyPr/>
            <a:lstStyle/>
            <a:p>
              <a:endParaRPr lang="fa-IR"/>
            </a:p>
          </p:txBody>
        </p:sp>
        <p:sp>
          <p:nvSpPr>
            <p:cNvPr id="148" name="Line 776"/>
            <p:cNvSpPr>
              <a:spLocks noChangeShapeType="1"/>
            </p:cNvSpPr>
            <p:nvPr/>
          </p:nvSpPr>
          <p:spPr bwMode="auto">
            <a:xfrm>
              <a:off x="2376" y="2764"/>
              <a:ext cx="1" cy="8"/>
            </a:xfrm>
            <a:prstGeom prst="line">
              <a:avLst/>
            </a:prstGeom>
            <a:noFill/>
            <a:ln w="4">
              <a:solidFill>
                <a:srgbClr val="000000"/>
              </a:solidFill>
              <a:round/>
              <a:headEnd/>
              <a:tailEnd/>
            </a:ln>
          </p:spPr>
          <p:txBody>
            <a:bodyPr/>
            <a:lstStyle/>
            <a:p>
              <a:endParaRPr lang="fa-IR"/>
            </a:p>
          </p:txBody>
        </p:sp>
        <p:sp>
          <p:nvSpPr>
            <p:cNvPr id="149" name="Line 777"/>
            <p:cNvSpPr>
              <a:spLocks noChangeShapeType="1"/>
            </p:cNvSpPr>
            <p:nvPr/>
          </p:nvSpPr>
          <p:spPr bwMode="auto">
            <a:xfrm>
              <a:off x="2376" y="2780"/>
              <a:ext cx="1" cy="1"/>
            </a:xfrm>
            <a:prstGeom prst="line">
              <a:avLst/>
            </a:prstGeom>
            <a:noFill/>
            <a:ln w="4">
              <a:solidFill>
                <a:srgbClr val="000000"/>
              </a:solidFill>
              <a:round/>
              <a:headEnd/>
              <a:tailEnd/>
            </a:ln>
          </p:spPr>
          <p:txBody>
            <a:bodyPr/>
            <a:lstStyle/>
            <a:p>
              <a:endParaRPr lang="fa-IR"/>
            </a:p>
          </p:txBody>
        </p:sp>
        <p:sp>
          <p:nvSpPr>
            <p:cNvPr id="150" name="Line 778"/>
            <p:cNvSpPr>
              <a:spLocks noChangeShapeType="1"/>
            </p:cNvSpPr>
            <p:nvPr/>
          </p:nvSpPr>
          <p:spPr bwMode="auto">
            <a:xfrm>
              <a:off x="2376" y="2788"/>
              <a:ext cx="1" cy="8"/>
            </a:xfrm>
            <a:prstGeom prst="line">
              <a:avLst/>
            </a:prstGeom>
            <a:noFill/>
            <a:ln w="4">
              <a:solidFill>
                <a:srgbClr val="000000"/>
              </a:solidFill>
              <a:round/>
              <a:headEnd/>
              <a:tailEnd/>
            </a:ln>
          </p:spPr>
          <p:txBody>
            <a:bodyPr/>
            <a:lstStyle/>
            <a:p>
              <a:endParaRPr lang="fa-IR"/>
            </a:p>
          </p:txBody>
        </p:sp>
        <p:sp>
          <p:nvSpPr>
            <p:cNvPr id="151" name="Line 779"/>
            <p:cNvSpPr>
              <a:spLocks noChangeShapeType="1"/>
            </p:cNvSpPr>
            <p:nvPr/>
          </p:nvSpPr>
          <p:spPr bwMode="auto">
            <a:xfrm>
              <a:off x="2376" y="2796"/>
              <a:ext cx="1" cy="8"/>
            </a:xfrm>
            <a:prstGeom prst="line">
              <a:avLst/>
            </a:prstGeom>
            <a:noFill/>
            <a:ln w="4">
              <a:solidFill>
                <a:srgbClr val="000000"/>
              </a:solidFill>
              <a:round/>
              <a:headEnd/>
              <a:tailEnd/>
            </a:ln>
          </p:spPr>
          <p:txBody>
            <a:bodyPr/>
            <a:lstStyle/>
            <a:p>
              <a:endParaRPr lang="fa-IR"/>
            </a:p>
          </p:txBody>
        </p:sp>
        <p:sp>
          <p:nvSpPr>
            <p:cNvPr id="152" name="Line 780"/>
            <p:cNvSpPr>
              <a:spLocks noChangeShapeType="1"/>
            </p:cNvSpPr>
            <p:nvPr/>
          </p:nvSpPr>
          <p:spPr bwMode="auto">
            <a:xfrm>
              <a:off x="2376" y="2812"/>
              <a:ext cx="1" cy="1"/>
            </a:xfrm>
            <a:prstGeom prst="line">
              <a:avLst/>
            </a:prstGeom>
            <a:noFill/>
            <a:ln w="4">
              <a:solidFill>
                <a:srgbClr val="000000"/>
              </a:solidFill>
              <a:round/>
              <a:headEnd/>
              <a:tailEnd/>
            </a:ln>
          </p:spPr>
          <p:txBody>
            <a:bodyPr/>
            <a:lstStyle/>
            <a:p>
              <a:endParaRPr lang="fa-IR"/>
            </a:p>
          </p:txBody>
        </p:sp>
        <p:sp>
          <p:nvSpPr>
            <p:cNvPr id="153" name="Line 781"/>
            <p:cNvSpPr>
              <a:spLocks noChangeShapeType="1"/>
            </p:cNvSpPr>
            <p:nvPr/>
          </p:nvSpPr>
          <p:spPr bwMode="auto">
            <a:xfrm>
              <a:off x="2376" y="2820"/>
              <a:ext cx="1" cy="8"/>
            </a:xfrm>
            <a:prstGeom prst="line">
              <a:avLst/>
            </a:prstGeom>
            <a:noFill/>
            <a:ln w="4">
              <a:solidFill>
                <a:srgbClr val="000000"/>
              </a:solidFill>
              <a:round/>
              <a:headEnd/>
              <a:tailEnd/>
            </a:ln>
          </p:spPr>
          <p:txBody>
            <a:bodyPr/>
            <a:lstStyle/>
            <a:p>
              <a:endParaRPr lang="fa-IR"/>
            </a:p>
          </p:txBody>
        </p:sp>
        <p:sp>
          <p:nvSpPr>
            <p:cNvPr id="154" name="Line 782"/>
            <p:cNvSpPr>
              <a:spLocks noChangeShapeType="1"/>
            </p:cNvSpPr>
            <p:nvPr/>
          </p:nvSpPr>
          <p:spPr bwMode="auto">
            <a:xfrm>
              <a:off x="2376" y="2828"/>
              <a:ext cx="1" cy="8"/>
            </a:xfrm>
            <a:prstGeom prst="line">
              <a:avLst/>
            </a:prstGeom>
            <a:noFill/>
            <a:ln w="4">
              <a:solidFill>
                <a:srgbClr val="000000"/>
              </a:solidFill>
              <a:round/>
              <a:headEnd/>
              <a:tailEnd/>
            </a:ln>
          </p:spPr>
          <p:txBody>
            <a:bodyPr/>
            <a:lstStyle/>
            <a:p>
              <a:endParaRPr lang="fa-IR"/>
            </a:p>
          </p:txBody>
        </p:sp>
        <p:sp>
          <p:nvSpPr>
            <p:cNvPr id="155" name="Freeform 783"/>
            <p:cNvSpPr>
              <a:spLocks noEditPoints="1"/>
            </p:cNvSpPr>
            <p:nvPr/>
          </p:nvSpPr>
          <p:spPr bwMode="auto">
            <a:xfrm>
              <a:off x="1656" y="2286"/>
              <a:ext cx="520" cy="398"/>
            </a:xfrm>
            <a:custGeom>
              <a:avLst/>
              <a:gdLst>
                <a:gd name="T0" fmla="*/ 112 w 520"/>
                <a:gd name="T1" fmla="*/ 312 h 398"/>
                <a:gd name="T2" fmla="*/ 128 w 520"/>
                <a:gd name="T3" fmla="*/ 298 h 398"/>
                <a:gd name="T4" fmla="*/ 184 w 520"/>
                <a:gd name="T5" fmla="*/ 298 h 398"/>
                <a:gd name="T6" fmla="*/ 184 w 520"/>
                <a:gd name="T7" fmla="*/ 260 h 398"/>
                <a:gd name="T8" fmla="*/ 142 w 520"/>
                <a:gd name="T9" fmla="*/ 260 h 398"/>
                <a:gd name="T10" fmla="*/ 142 w 520"/>
                <a:gd name="T11" fmla="*/ 0 h 398"/>
                <a:gd name="T12" fmla="*/ 290 w 520"/>
                <a:gd name="T13" fmla="*/ 0 h 398"/>
                <a:gd name="T14" fmla="*/ 436 w 520"/>
                <a:gd name="T15" fmla="*/ 0 h 398"/>
                <a:gd name="T16" fmla="*/ 436 w 520"/>
                <a:gd name="T17" fmla="*/ 198 h 398"/>
                <a:gd name="T18" fmla="*/ 436 w 520"/>
                <a:gd name="T19" fmla="*/ 260 h 398"/>
                <a:gd name="T20" fmla="*/ 396 w 520"/>
                <a:gd name="T21" fmla="*/ 260 h 398"/>
                <a:gd name="T22" fmla="*/ 396 w 520"/>
                <a:gd name="T23" fmla="*/ 298 h 398"/>
                <a:gd name="T24" fmla="*/ 428 w 520"/>
                <a:gd name="T25" fmla="*/ 298 h 398"/>
                <a:gd name="T26" fmla="*/ 460 w 520"/>
                <a:gd name="T27" fmla="*/ 326 h 398"/>
                <a:gd name="T28" fmla="*/ 506 w 520"/>
                <a:gd name="T29" fmla="*/ 366 h 398"/>
                <a:gd name="T30" fmla="*/ 512 w 520"/>
                <a:gd name="T31" fmla="*/ 368 h 398"/>
                <a:gd name="T32" fmla="*/ 514 w 520"/>
                <a:gd name="T33" fmla="*/ 374 h 398"/>
                <a:gd name="T34" fmla="*/ 520 w 520"/>
                <a:gd name="T35" fmla="*/ 380 h 398"/>
                <a:gd name="T36" fmla="*/ 520 w 520"/>
                <a:gd name="T37" fmla="*/ 384 h 398"/>
                <a:gd name="T38" fmla="*/ 520 w 520"/>
                <a:gd name="T39" fmla="*/ 386 h 398"/>
                <a:gd name="T40" fmla="*/ 520 w 520"/>
                <a:gd name="T41" fmla="*/ 388 h 398"/>
                <a:gd name="T42" fmla="*/ 520 w 520"/>
                <a:gd name="T43" fmla="*/ 392 h 398"/>
                <a:gd name="T44" fmla="*/ 518 w 520"/>
                <a:gd name="T45" fmla="*/ 394 h 398"/>
                <a:gd name="T46" fmla="*/ 514 w 520"/>
                <a:gd name="T47" fmla="*/ 394 h 398"/>
                <a:gd name="T48" fmla="*/ 510 w 520"/>
                <a:gd name="T49" fmla="*/ 398 h 398"/>
                <a:gd name="T50" fmla="*/ 506 w 520"/>
                <a:gd name="T51" fmla="*/ 398 h 398"/>
                <a:gd name="T52" fmla="*/ 264 w 520"/>
                <a:gd name="T53" fmla="*/ 398 h 398"/>
                <a:gd name="T54" fmla="*/ 50 w 520"/>
                <a:gd name="T55" fmla="*/ 398 h 398"/>
                <a:gd name="T56" fmla="*/ 44 w 520"/>
                <a:gd name="T57" fmla="*/ 398 h 398"/>
                <a:gd name="T58" fmla="*/ 42 w 520"/>
                <a:gd name="T59" fmla="*/ 394 h 398"/>
                <a:gd name="T60" fmla="*/ 38 w 520"/>
                <a:gd name="T61" fmla="*/ 394 h 398"/>
                <a:gd name="T62" fmla="*/ 36 w 520"/>
                <a:gd name="T63" fmla="*/ 392 h 398"/>
                <a:gd name="T64" fmla="*/ 34 w 520"/>
                <a:gd name="T65" fmla="*/ 392 h 398"/>
                <a:gd name="T66" fmla="*/ 34 w 520"/>
                <a:gd name="T67" fmla="*/ 388 h 398"/>
                <a:gd name="T68" fmla="*/ 34 w 520"/>
                <a:gd name="T69" fmla="*/ 386 h 398"/>
                <a:gd name="T70" fmla="*/ 34 w 520"/>
                <a:gd name="T71" fmla="*/ 384 h 398"/>
                <a:gd name="T72" fmla="*/ 36 w 520"/>
                <a:gd name="T73" fmla="*/ 380 h 398"/>
                <a:gd name="T74" fmla="*/ 38 w 520"/>
                <a:gd name="T75" fmla="*/ 374 h 398"/>
                <a:gd name="T76" fmla="*/ 42 w 520"/>
                <a:gd name="T77" fmla="*/ 368 h 398"/>
                <a:gd name="T78" fmla="*/ 48 w 520"/>
                <a:gd name="T79" fmla="*/ 366 h 398"/>
                <a:gd name="T80" fmla="*/ 0 w 520"/>
                <a:gd name="T81" fmla="*/ 366 h 398"/>
                <a:gd name="T82" fmla="*/ 0 w 520"/>
                <a:gd name="T83" fmla="*/ 198 h 398"/>
                <a:gd name="T84" fmla="*/ 0 w 520"/>
                <a:gd name="T85" fmla="*/ 50 h 398"/>
                <a:gd name="T86" fmla="*/ 112 w 520"/>
                <a:gd name="T87" fmla="*/ 50 h 398"/>
                <a:gd name="T88" fmla="*/ 112 w 520"/>
                <a:gd name="T89" fmla="*/ 312 h 398"/>
                <a:gd name="T90" fmla="*/ 112 w 520"/>
                <a:gd name="T91" fmla="*/ 312 h 398"/>
                <a:gd name="T92" fmla="*/ 112 w 520"/>
                <a:gd name="T93" fmla="*/ 312 h 398"/>
                <a:gd name="T94" fmla="*/ 100 w 520"/>
                <a:gd name="T95" fmla="*/ 320 h 398"/>
                <a:gd name="T96" fmla="*/ 62 w 520"/>
                <a:gd name="T97" fmla="*/ 354 h 398"/>
                <a:gd name="T98" fmla="*/ 48 w 520"/>
                <a:gd name="T99" fmla="*/ 366 h 398"/>
                <a:gd name="T100" fmla="*/ 112 w 520"/>
                <a:gd name="T101" fmla="*/ 312 h 398"/>
                <a:gd name="T102" fmla="*/ 112 w 520"/>
                <a:gd name="T103" fmla="*/ 312 h 3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20"/>
                <a:gd name="T157" fmla="*/ 0 h 398"/>
                <a:gd name="T158" fmla="*/ 520 w 520"/>
                <a:gd name="T159" fmla="*/ 398 h 3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20" h="398">
                  <a:moveTo>
                    <a:pt x="112" y="312"/>
                  </a:moveTo>
                  <a:lnTo>
                    <a:pt x="128" y="298"/>
                  </a:lnTo>
                  <a:lnTo>
                    <a:pt x="184" y="298"/>
                  </a:lnTo>
                  <a:lnTo>
                    <a:pt x="184" y="260"/>
                  </a:lnTo>
                  <a:lnTo>
                    <a:pt x="142" y="260"/>
                  </a:lnTo>
                  <a:lnTo>
                    <a:pt x="142" y="0"/>
                  </a:lnTo>
                  <a:lnTo>
                    <a:pt x="290" y="0"/>
                  </a:lnTo>
                  <a:lnTo>
                    <a:pt x="436" y="0"/>
                  </a:lnTo>
                  <a:lnTo>
                    <a:pt x="436" y="198"/>
                  </a:lnTo>
                  <a:lnTo>
                    <a:pt x="436" y="260"/>
                  </a:lnTo>
                  <a:lnTo>
                    <a:pt x="396" y="260"/>
                  </a:lnTo>
                  <a:lnTo>
                    <a:pt x="396" y="298"/>
                  </a:lnTo>
                  <a:lnTo>
                    <a:pt x="428" y="298"/>
                  </a:lnTo>
                  <a:lnTo>
                    <a:pt x="460" y="326"/>
                  </a:lnTo>
                  <a:lnTo>
                    <a:pt x="506" y="366"/>
                  </a:lnTo>
                  <a:lnTo>
                    <a:pt x="512" y="368"/>
                  </a:lnTo>
                  <a:lnTo>
                    <a:pt x="514" y="374"/>
                  </a:lnTo>
                  <a:lnTo>
                    <a:pt x="520" y="380"/>
                  </a:lnTo>
                  <a:lnTo>
                    <a:pt x="520" y="384"/>
                  </a:lnTo>
                  <a:lnTo>
                    <a:pt x="520" y="386"/>
                  </a:lnTo>
                  <a:lnTo>
                    <a:pt x="520" y="388"/>
                  </a:lnTo>
                  <a:lnTo>
                    <a:pt x="520" y="392"/>
                  </a:lnTo>
                  <a:lnTo>
                    <a:pt x="518" y="394"/>
                  </a:lnTo>
                  <a:lnTo>
                    <a:pt x="514" y="394"/>
                  </a:lnTo>
                  <a:lnTo>
                    <a:pt x="510" y="398"/>
                  </a:lnTo>
                  <a:lnTo>
                    <a:pt x="506" y="398"/>
                  </a:lnTo>
                  <a:lnTo>
                    <a:pt x="264" y="398"/>
                  </a:lnTo>
                  <a:lnTo>
                    <a:pt x="50" y="398"/>
                  </a:lnTo>
                  <a:lnTo>
                    <a:pt x="44" y="398"/>
                  </a:lnTo>
                  <a:lnTo>
                    <a:pt x="42" y="394"/>
                  </a:lnTo>
                  <a:lnTo>
                    <a:pt x="38" y="394"/>
                  </a:lnTo>
                  <a:lnTo>
                    <a:pt x="36" y="392"/>
                  </a:lnTo>
                  <a:lnTo>
                    <a:pt x="34" y="392"/>
                  </a:lnTo>
                  <a:lnTo>
                    <a:pt x="34" y="388"/>
                  </a:lnTo>
                  <a:lnTo>
                    <a:pt x="34" y="386"/>
                  </a:lnTo>
                  <a:lnTo>
                    <a:pt x="34" y="384"/>
                  </a:lnTo>
                  <a:lnTo>
                    <a:pt x="36" y="380"/>
                  </a:lnTo>
                  <a:lnTo>
                    <a:pt x="38" y="374"/>
                  </a:lnTo>
                  <a:lnTo>
                    <a:pt x="42" y="368"/>
                  </a:lnTo>
                  <a:lnTo>
                    <a:pt x="48" y="366"/>
                  </a:lnTo>
                  <a:lnTo>
                    <a:pt x="0" y="366"/>
                  </a:lnTo>
                  <a:lnTo>
                    <a:pt x="0" y="198"/>
                  </a:lnTo>
                  <a:lnTo>
                    <a:pt x="0" y="50"/>
                  </a:lnTo>
                  <a:lnTo>
                    <a:pt x="112" y="50"/>
                  </a:lnTo>
                  <a:lnTo>
                    <a:pt x="112" y="312"/>
                  </a:lnTo>
                  <a:close/>
                  <a:moveTo>
                    <a:pt x="112" y="312"/>
                  </a:moveTo>
                  <a:lnTo>
                    <a:pt x="100" y="320"/>
                  </a:lnTo>
                  <a:lnTo>
                    <a:pt x="62" y="354"/>
                  </a:lnTo>
                  <a:lnTo>
                    <a:pt x="48" y="366"/>
                  </a:lnTo>
                  <a:lnTo>
                    <a:pt x="112" y="312"/>
                  </a:lnTo>
                  <a:close/>
                </a:path>
              </a:pathLst>
            </a:custGeom>
            <a:solidFill>
              <a:srgbClr val="FFFFCC"/>
            </a:solidFill>
            <a:ln w="4">
              <a:solidFill>
                <a:srgbClr val="000000"/>
              </a:solidFill>
              <a:round/>
              <a:headEnd/>
              <a:tailEnd/>
            </a:ln>
          </p:spPr>
          <p:txBody>
            <a:bodyPr/>
            <a:lstStyle/>
            <a:p>
              <a:pPr eaLnBrk="1" hangingPunct="1"/>
              <a:endParaRPr lang="fa-IR" sz="1800"/>
            </a:p>
          </p:txBody>
        </p:sp>
        <p:sp>
          <p:nvSpPr>
            <p:cNvPr id="156" name="Freeform 784"/>
            <p:cNvSpPr>
              <a:spLocks/>
            </p:cNvSpPr>
            <p:nvPr/>
          </p:nvSpPr>
          <p:spPr bwMode="auto">
            <a:xfrm>
              <a:off x="1770" y="2598"/>
              <a:ext cx="326" cy="14"/>
            </a:xfrm>
            <a:custGeom>
              <a:avLst/>
              <a:gdLst>
                <a:gd name="T0" fmla="*/ 326 w 326"/>
                <a:gd name="T1" fmla="*/ 14 h 14"/>
                <a:gd name="T2" fmla="*/ 308 w 326"/>
                <a:gd name="T3" fmla="*/ 0 h 14"/>
                <a:gd name="T4" fmla="*/ 16 w 326"/>
                <a:gd name="T5" fmla="*/ 0 h 14"/>
                <a:gd name="T6" fmla="*/ 0 w 326"/>
                <a:gd name="T7" fmla="*/ 14 h 14"/>
                <a:gd name="T8" fmla="*/ 326 w 326"/>
                <a:gd name="T9" fmla="*/ 14 h 14"/>
                <a:gd name="T10" fmla="*/ 326 w 326"/>
                <a:gd name="T11" fmla="*/ 14 h 14"/>
                <a:gd name="T12" fmla="*/ 0 60000 65536"/>
                <a:gd name="T13" fmla="*/ 0 60000 65536"/>
                <a:gd name="T14" fmla="*/ 0 60000 65536"/>
                <a:gd name="T15" fmla="*/ 0 60000 65536"/>
                <a:gd name="T16" fmla="*/ 0 60000 65536"/>
                <a:gd name="T17" fmla="*/ 0 60000 65536"/>
                <a:gd name="T18" fmla="*/ 0 w 326"/>
                <a:gd name="T19" fmla="*/ 0 h 14"/>
                <a:gd name="T20" fmla="*/ 326 w 32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26" h="14">
                  <a:moveTo>
                    <a:pt x="326" y="14"/>
                  </a:moveTo>
                  <a:lnTo>
                    <a:pt x="308" y="0"/>
                  </a:lnTo>
                  <a:lnTo>
                    <a:pt x="16" y="0"/>
                  </a:lnTo>
                  <a:lnTo>
                    <a:pt x="0" y="14"/>
                  </a:lnTo>
                  <a:lnTo>
                    <a:pt x="326" y="14"/>
                  </a:lnTo>
                  <a:close/>
                </a:path>
              </a:pathLst>
            </a:custGeom>
            <a:noFill/>
            <a:ln w="6">
              <a:solidFill>
                <a:srgbClr val="000000"/>
              </a:solidFill>
              <a:round/>
              <a:headEnd/>
              <a:tailEnd/>
            </a:ln>
          </p:spPr>
          <p:txBody>
            <a:bodyPr/>
            <a:lstStyle/>
            <a:p>
              <a:pPr eaLnBrk="1" hangingPunct="1"/>
              <a:endParaRPr lang="fa-IR" sz="1800"/>
            </a:p>
          </p:txBody>
        </p:sp>
        <p:sp>
          <p:nvSpPr>
            <p:cNvPr id="157" name="Freeform 785"/>
            <p:cNvSpPr>
              <a:spLocks/>
            </p:cNvSpPr>
            <p:nvPr/>
          </p:nvSpPr>
          <p:spPr bwMode="auto">
            <a:xfrm>
              <a:off x="1742" y="2624"/>
              <a:ext cx="382" cy="14"/>
            </a:xfrm>
            <a:custGeom>
              <a:avLst/>
              <a:gdLst>
                <a:gd name="T0" fmla="*/ 382 w 382"/>
                <a:gd name="T1" fmla="*/ 14 h 14"/>
                <a:gd name="T2" fmla="*/ 364 w 382"/>
                <a:gd name="T3" fmla="*/ 0 h 14"/>
                <a:gd name="T4" fmla="*/ 16 w 382"/>
                <a:gd name="T5" fmla="*/ 0 h 14"/>
                <a:gd name="T6" fmla="*/ 0 w 382"/>
                <a:gd name="T7" fmla="*/ 14 h 14"/>
                <a:gd name="T8" fmla="*/ 382 w 382"/>
                <a:gd name="T9" fmla="*/ 14 h 14"/>
                <a:gd name="T10" fmla="*/ 382 w 382"/>
                <a:gd name="T11" fmla="*/ 14 h 14"/>
                <a:gd name="T12" fmla="*/ 0 60000 65536"/>
                <a:gd name="T13" fmla="*/ 0 60000 65536"/>
                <a:gd name="T14" fmla="*/ 0 60000 65536"/>
                <a:gd name="T15" fmla="*/ 0 60000 65536"/>
                <a:gd name="T16" fmla="*/ 0 60000 65536"/>
                <a:gd name="T17" fmla="*/ 0 60000 65536"/>
                <a:gd name="T18" fmla="*/ 0 w 382"/>
                <a:gd name="T19" fmla="*/ 0 h 14"/>
                <a:gd name="T20" fmla="*/ 382 w 38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82" h="14">
                  <a:moveTo>
                    <a:pt x="382" y="14"/>
                  </a:moveTo>
                  <a:lnTo>
                    <a:pt x="364" y="0"/>
                  </a:lnTo>
                  <a:lnTo>
                    <a:pt x="16" y="0"/>
                  </a:lnTo>
                  <a:lnTo>
                    <a:pt x="0" y="14"/>
                  </a:lnTo>
                  <a:lnTo>
                    <a:pt x="382" y="14"/>
                  </a:lnTo>
                  <a:close/>
                </a:path>
              </a:pathLst>
            </a:custGeom>
            <a:noFill/>
            <a:ln w="6">
              <a:solidFill>
                <a:srgbClr val="000000"/>
              </a:solidFill>
              <a:round/>
              <a:headEnd/>
              <a:tailEnd/>
            </a:ln>
          </p:spPr>
          <p:txBody>
            <a:bodyPr/>
            <a:lstStyle/>
            <a:p>
              <a:pPr eaLnBrk="1" hangingPunct="1"/>
              <a:endParaRPr lang="fa-IR" sz="1800"/>
            </a:p>
          </p:txBody>
        </p:sp>
        <p:sp>
          <p:nvSpPr>
            <p:cNvPr id="158" name="Freeform 786"/>
            <p:cNvSpPr>
              <a:spLocks/>
            </p:cNvSpPr>
            <p:nvPr/>
          </p:nvSpPr>
          <p:spPr bwMode="auto">
            <a:xfrm>
              <a:off x="1714" y="2650"/>
              <a:ext cx="438" cy="14"/>
            </a:xfrm>
            <a:custGeom>
              <a:avLst/>
              <a:gdLst>
                <a:gd name="T0" fmla="*/ 438 w 438"/>
                <a:gd name="T1" fmla="*/ 14 h 14"/>
                <a:gd name="T2" fmla="*/ 420 w 438"/>
                <a:gd name="T3" fmla="*/ 0 h 14"/>
                <a:gd name="T4" fmla="*/ 18 w 438"/>
                <a:gd name="T5" fmla="*/ 0 h 14"/>
                <a:gd name="T6" fmla="*/ 0 w 438"/>
                <a:gd name="T7" fmla="*/ 14 h 14"/>
                <a:gd name="T8" fmla="*/ 438 w 438"/>
                <a:gd name="T9" fmla="*/ 14 h 14"/>
                <a:gd name="T10" fmla="*/ 438 w 438"/>
                <a:gd name="T11" fmla="*/ 14 h 14"/>
                <a:gd name="T12" fmla="*/ 0 60000 65536"/>
                <a:gd name="T13" fmla="*/ 0 60000 65536"/>
                <a:gd name="T14" fmla="*/ 0 60000 65536"/>
                <a:gd name="T15" fmla="*/ 0 60000 65536"/>
                <a:gd name="T16" fmla="*/ 0 60000 65536"/>
                <a:gd name="T17" fmla="*/ 0 60000 65536"/>
                <a:gd name="T18" fmla="*/ 0 w 438"/>
                <a:gd name="T19" fmla="*/ 0 h 14"/>
                <a:gd name="T20" fmla="*/ 438 w 438"/>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438" h="14">
                  <a:moveTo>
                    <a:pt x="438" y="14"/>
                  </a:moveTo>
                  <a:lnTo>
                    <a:pt x="420" y="0"/>
                  </a:lnTo>
                  <a:lnTo>
                    <a:pt x="18" y="0"/>
                  </a:lnTo>
                  <a:lnTo>
                    <a:pt x="0" y="14"/>
                  </a:lnTo>
                  <a:lnTo>
                    <a:pt x="438" y="14"/>
                  </a:lnTo>
                  <a:close/>
                </a:path>
              </a:pathLst>
            </a:custGeom>
            <a:noFill/>
            <a:ln w="6">
              <a:solidFill>
                <a:srgbClr val="000000"/>
              </a:solidFill>
              <a:round/>
              <a:headEnd/>
              <a:tailEnd/>
            </a:ln>
          </p:spPr>
          <p:txBody>
            <a:bodyPr/>
            <a:lstStyle/>
            <a:p>
              <a:pPr eaLnBrk="1" hangingPunct="1"/>
              <a:endParaRPr lang="fa-IR" sz="1800"/>
            </a:p>
          </p:txBody>
        </p:sp>
        <p:sp>
          <p:nvSpPr>
            <p:cNvPr id="159" name="Rectangle 787"/>
            <p:cNvSpPr>
              <a:spLocks noChangeArrowheads="1"/>
            </p:cNvSpPr>
            <p:nvPr/>
          </p:nvSpPr>
          <p:spPr bwMode="auto">
            <a:xfrm>
              <a:off x="1840" y="2328"/>
              <a:ext cx="212" cy="176"/>
            </a:xfrm>
            <a:prstGeom prst="rect">
              <a:avLst/>
            </a:prstGeom>
            <a:noFill/>
            <a:ln w="6">
              <a:solidFill>
                <a:srgbClr val="000000"/>
              </a:solidFill>
              <a:miter lim="800000"/>
              <a:headEnd/>
              <a:tailEnd/>
            </a:ln>
          </p:spPr>
          <p:txBody>
            <a:bodyPr/>
            <a:lstStyle/>
            <a:p>
              <a:pPr eaLnBrk="1" hangingPunct="1"/>
              <a:endParaRPr lang="fa-IR" sz="1800"/>
            </a:p>
          </p:txBody>
        </p:sp>
        <p:sp>
          <p:nvSpPr>
            <p:cNvPr id="160" name="Freeform 788"/>
            <p:cNvSpPr>
              <a:spLocks noEditPoints="1"/>
            </p:cNvSpPr>
            <p:nvPr/>
          </p:nvSpPr>
          <p:spPr bwMode="auto">
            <a:xfrm>
              <a:off x="1670" y="2360"/>
              <a:ext cx="382" cy="224"/>
            </a:xfrm>
            <a:custGeom>
              <a:avLst/>
              <a:gdLst>
                <a:gd name="T0" fmla="*/ 84 w 382"/>
                <a:gd name="T1" fmla="*/ 0 h 224"/>
                <a:gd name="T2" fmla="*/ 84 w 382"/>
                <a:gd name="T3" fmla="*/ 4 h 224"/>
                <a:gd name="T4" fmla="*/ 0 w 382"/>
                <a:gd name="T5" fmla="*/ 4 h 224"/>
                <a:gd name="T6" fmla="*/ 0 w 382"/>
                <a:gd name="T7" fmla="*/ 0 h 224"/>
                <a:gd name="T8" fmla="*/ 84 w 382"/>
                <a:gd name="T9" fmla="*/ 0 h 224"/>
                <a:gd name="T10" fmla="*/ 84 w 382"/>
                <a:gd name="T11" fmla="*/ 0 h 224"/>
                <a:gd name="T12" fmla="*/ 170 w 382"/>
                <a:gd name="T13" fmla="*/ 186 h 224"/>
                <a:gd name="T14" fmla="*/ 382 w 382"/>
                <a:gd name="T15" fmla="*/ 186 h 224"/>
                <a:gd name="T16" fmla="*/ 382 w 382"/>
                <a:gd name="T17" fmla="*/ 224 h 224"/>
                <a:gd name="T18" fmla="*/ 170 w 382"/>
                <a:gd name="T19" fmla="*/ 224 h 224"/>
                <a:gd name="T20" fmla="*/ 170 w 382"/>
                <a:gd name="T21" fmla="*/ 186 h 2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2"/>
                <a:gd name="T34" fmla="*/ 0 h 224"/>
                <a:gd name="T35" fmla="*/ 382 w 382"/>
                <a:gd name="T36" fmla="*/ 224 h 2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2" h="224">
                  <a:moveTo>
                    <a:pt x="84" y="0"/>
                  </a:moveTo>
                  <a:lnTo>
                    <a:pt x="84" y="4"/>
                  </a:lnTo>
                  <a:lnTo>
                    <a:pt x="0" y="4"/>
                  </a:lnTo>
                  <a:lnTo>
                    <a:pt x="0" y="0"/>
                  </a:lnTo>
                  <a:lnTo>
                    <a:pt x="84" y="0"/>
                  </a:lnTo>
                  <a:close/>
                  <a:moveTo>
                    <a:pt x="170" y="186"/>
                  </a:moveTo>
                  <a:lnTo>
                    <a:pt x="382" y="186"/>
                  </a:lnTo>
                  <a:lnTo>
                    <a:pt x="382" y="224"/>
                  </a:lnTo>
                  <a:lnTo>
                    <a:pt x="170" y="224"/>
                  </a:lnTo>
                  <a:lnTo>
                    <a:pt x="170" y="186"/>
                  </a:lnTo>
                  <a:close/>
                </a:path>
              </a:pathLst>
            </a:custGeom>
            <a:noFill/>
            <a:ln w="6">
              <a:solidFill>
                <a:srgbClr val="000000"/>
              </a:solidFill>
              <a:round/>
              <a:headEnd/>
              <a:tailEnd/>
            </a:ln>
          </p:spPr>
          <p:txBody>
            <a:bodyPr/>
            <a:lstStyle/>
            <a:p>
              <a:pPr eaLnBrk="1" hangingPunct="1"/>
              <a:endParaRPr lang="fa-IR" sz="1800"/>
            </a:p>
          </p:txBody>
        </p:sp>
        <p:sp>
          <p:nvSpPr>
            <p:cNvPr id="161" name="Freeform 789"/>
            <p:cNvSpPr>
              <a:spLocks/>
            </p:cNvSpPr>
            <p:nvPr/>
          </p:nvSpPr>
          <p:spPr bwMode="auto">
            <a:xfrm>
              <a:off x="1850" y="2362"/>
              <a:ext cx="60" cy="106"/>
            </a:xfrm>
            <a:custGeom>
              <a:avLst/>
              <a:gdLst>
                <a:gd name="T0" fmla="*/ 0 w 60"/>
                <a:gd name="T1" fmla="*/ 70 h 106"/>
                <a:gd name="T2" fmla="*/ 0 w 60"/>
                <a:gd name="T3" fmla="*/ 82 h 106"/>
                <a:gd name="T4" fmla="*/ 0 w 60"/>
                <a:gd name="T5" fmla="*/ 82 h 106"/>
                <a:gd name="T6" fmla="*/ 2 w 60"/>
                <a:gd name="T7" fmla="*/ 90 h 106"/>
                <a:gd name="T8" fmla="*/ 6 w 60"/>
                <a:gd name="T9" fmla="*/ 98 h 106"/>
                <a:gd name="T10" fmla="*/ 10 w 60"/>
                <a:gd name="T11" fmla="*/ 102 h 106"/>
                <a:gd name="T12" fmla="*/ 16 w 60"/>
                <a:gd name="T13" fmla="*/ 104 h 106"/>
                <a:gd name="T14" fmla="*/ 22 w 60"/>
                <a:gd name="T15" fmla="*/ 106 h 106"/>
                <a:gd name="T16" fmla="*/ 30 w 60"/>
                <a:gd name="T17" fmla="*/ 106 h 106"/>
                <a:gd name="T18" fmla="*/ 30 w 60"/>
                <a:gd name="T19" fmla="*/ 106 h 106"/>
                <a:gd name="T20" fmla="*/ 40 w 60"/>
                <a:gd name="T21" fmla="*/ 106 h 106"/>
                <a:gd name="T22" fmla="*/ 50 w 60"/>
                <a:gd name="T23" fmla="*/ 100 h 106"/>
                <a:gd name="T24" fmla="*/ 54 w 60"/>
                <a:gd name="T25" fmla="*/ 96 h 106"/>
                <a:gd name="T26" fmla="*/ 58 w 60"/>
                <a:gd name="T27" fmla="*/ 92 h 106"/>
                <a:gd name="T28" fmla="*/ 60 w 60"/>
                <a:gd name="T29" fmla="*/ 84 h 106"/>
                <a:gd name="T30" fmla="*/ 60 w 60"/>
                <a:gd name="T31" fmla="*/ 76 h 106"/>
                <a:gd name="T32" fmla="*/ 60 w 60"/>
                <a:gd name="T33" fmla="*/ 0 h 106"/>
                <a:gd name="T34" fmla="*/ 46 w 60"/>
                <a:gd name="T35" fmla="*/ 0 h 106"/>
                <a:gd name="T36" fmla="*/ 46 w 60"/>
                <a:gd name="T37" fmla="*/ 76 h 106"/>
                <a:gd name="T38" fmla="*/ 46 w 60"/>
                <a:gd name="T39" fmla="*/ 76 h 106"/>
                <a:gd name="T40" fmla="*/ 46 w 60"/>
                <a:gd name="T41" fmla="*/ 84 h 106"/>
                <a:gd name="T42" fmla="*/ 42 w 60"/>
                <a:gd name="T43" fmla="*/ 90 h 106"/>
                <a:gd name="T44" fmla="*/ 38 w 60"/>
                <a:gd name="T45" fmla="*/ 94 h 106"/>
                <a:gd name="T46" fmla="*/ 30 w 60"/>
                <a:gd name="T47" fmla="*/ 94 h 106"/>
                <a:gd name="T48" fmla="*/ 30 w 60"/>
                <a:gd name="T49" fmla="*/ 94 h 106"/>
                <a:gd name="T50" fmla="*/ 22 w 60"/>
                <a:gd name="T51" fmla="*/ 94 h 106"/>
                <a:gd name="T52" fmla="*/ 18 w 60"/>
                <a:gd name="T53" fmla="*/ 92 h 106"/>
                <a:gd name="T54" fmla="*/ 14 w 60"/>
                <a:gd name="T55" fmla="*/ 86 h 106"/>
                <a:gd name="T56" fmla="*/ 14 w 60"/>
                <a:gd name="T57" fmla="*/ 78 h 106"/>
                <a:gd name="T58" fmla="*/ 14 w 60"/>
                <a:gd name="T59" fmla="*/ 70 h 106"/>
                <a:gd name="T60" fmla="*/ 0 w 60"/>
                <a:gd name="T61" fmla="*/ 70 h 10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0"/>
                <a:gd name="T94" fmla="*/ 0 h 106"/>
                <a:gd name="T95" fmla="*/ 60 w 60"/>
                <a:gd name="T96" fmla="*/ 106 h 10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0" h="106">
                  <a:moveTo>
                    <a:pt x="0" y="70"/>
                  </a:moveTo>
                  <a:lnTo>
                    <a:pt x="0" y="82"/>
                  </a:lnTo>
                  <a:lnTo>
                    <a:pt x="2" y="90"/>
                  </a:lnTo>
                  <a:lnTo>
                    <a:pt x="6" y="98"/>
                  </a:lnTo>
                  <a:lnTo>
                    <a:pt x="10" y="102"/>
                  </a:lnTo>
                  <a:lnTo>
                    <a:pt x="16" y="104"/>
                  </a:lnTo>
                  <a:lnTo>
                    <a:pt x="22" y="106"/>
                  </a:lnTo>
                  <a:lnTo>
                    <a:pt x="30" y="106"/>
                  </a:lnTo>
                  <a:lnTo>
                    <a:pt x="40" y="106"/>
                  </a:lnTo>
                  <a:lnTo>
                    <a:pt x="50" y="100"/>
                  </a:lnTo>
                  <a:lnTo>
                    <a:pt x="54" y="96"/>
                  </a:lnTo>
                  <a:lnTo>
                    <a:pt x="58" y="92"/>
                  </a:lnTo>
                  <a:lnTo>
                    <a:pt x="60" y="84"/>
                  </a:lnTo>
                  <a:lnTo>
                    <a:pt x="60" y="76"/>
                  </a:lnTo>
                  <a:lnTo>
                    <a:pt x="60" y="0"/>
                  </a:lnTo>
                  <a:lnTo>
                    <a:pt x="46" y="0"/>
                  </a:lnTo>
                  <a:lnTo>
                    <a:pt x="46" y="76"/>
                  </a:lnTo>
                  <a:lnTo>
                    <a:pt x="46" y="84"/>
                  </a:lnTo>
                  <a:lnTo>
                    <a:pt x="42" y="90"/>
                  </a:lnTo>
                  <a:lnTo>
                    <a:pt x="38" y="94"/>
                  </a:lnTo>
                  <a:lnTo>
                    <a:pt x="30" y="94"/>
                  </a:lnTo>
                  <a:lnTo>
                    <a:pt x="22" y="94"/>
                  </a:lnTo>
                  <a:lnTo>
                    <a:pt x="18" y="92"/>
                  </a:lnTo>
                  <a:lnTo>
                    <a:pt x="14" y="86"/>
                  </a:lnTo>
                  <a:lnTo>
                    <a:pt x="14" y="78"/>
                  </a:lnTo>
                  <a:lnTo>
                    <a:pt x="14" y="70"/>
                  </a:lnTo>
                  <a:lnTo>
                    <a:pt x="0" y="70"/>
                  </a:lnTo>
                  <a:close/>
                </a:path>
              </a:pathLst>
            </a:custGeom>
            <a:solidFill>
              <a:srgbClr val="000000"/>
            </a:solidFill>
            <a:ln w="9525">
              <a:noFill/>
              <a:round/>
              <a:headEnd/>
              <a:tailEnd/>
            </a:ln>
          </p:spPr>
          <p:txBody>
            <a:bodyPr/>
            <a:lstStyle/>
            <a:p>
              <a:pPr eaLnBrk="1" hangingPunct="1"/>
              <a:endParaRPr lang="fa-IR" sz="1800"/>
            </a:p>
          </p:txBody>
        </p:sp>
        <p:sp>
          <p:nvSpPr>
            <p:cNvPr id="162" name="Freeform 790"/>
            <p:cNvSpPr>
              <a:spLocks/>
            </p:cNvSpPr>
            <p:nvPr/>
          </p:nvSpPr>
          <p:spPr bwMode="auto">
            <a:xfrm>
              <a:off x="1930" y="2362"/>
              <a:ext cx="100" cy="104"/>
            </a:xfrm>
            <a:custGeom>
              <a:avLst/>
              <a:gdLst>
                <a:gd name="T0" fmla="*/ 100 w 100"/>
                <a:gd name="T1" fmla="*/ 104 h 104"/>
                <a:gd name="T2" fmla="*/ 100 w 100"/>
                <a:gd name="T3" fmla="*/ 0 h 104"/>
                <a:gd name="T4" fmla="*/ 80 w 100"/>
                <a:gd name="T5" fmla="*/ 0 h 104"/>
                <a:gd name="T6" fmla="*/ 50 w 100"/>
                <a:gd name="T7" fmla="*/ 88 h 104"/>
                <a:gd name="T8" fmla="*/ 50 w 100"/>
                <a:gd name="T9" fmla="*/ 88 h 104"/>
                <a:gd name="T10" fmla="*/ 20 w 100"/>
                <a:gd name="T11" fmla="*/ 0 h 104"/>
                <a:gd name="T12" fmla="*/ 0 w 100"/>
                <a:gd name="T13" fmla="*/ 0 h 104"/>
                <a:gd name="T14" fmla="*/ 0 w 100"/>
                <a:gd name="T15" fmla="*/ 104 h 104"/>
                <a:gd name="T16" fmla="*/ 14 w 100"/>
                <a:gd name="T17" fmla="*/ 104 h 104"/>
                <a:gd name="T18" fmla="*/ 14 w 100"/>
                <a:gd name="T19" fmla="*/ 44 h 104"/>
                <a:gd name="T20" fmla="*/ 14 w 100"/>
                <a:gd name="T21" fmla="*/ 44 h 104"/>
                <a:gd name="T22" fmla="*/ 14 w 100"/>
                <a:gd name="T23" fmla="*/ 18 h 104"/>
                <a:gd name="T24" fmla="*/ 14 w 100"/>
                <a:gd name="T25" fmla="*/ 18 h 104"/>
                <a:gd name="T26" fmla="*/ 44 w 100"/>
                <a:gd name="T27" fmla="*/ 104 h 104"/>
                <a:gd name="T28" fmla="*/ 56 w 100"/>
                <a:gd name="T29" fmla="*/ 104 h 104"/>
                <a:gd name="T30" fmla="*/ 86 w 100"/>
                <a:gd name="T31" fmla="*/ 18 h 104"/>
                <a:gd name="T32" fmla="*/ 86 w 100"/>
                <a:gd name="T33" fmla="*/ 18 h 104"/>
                <a:gd name="T34" fmla="*/ 86 w 100"/>
                <a:gd name="T35" fmla="*/ 18 h 104"/>
                <a:gd name="T36" fmla="*/ 86 w 100"/>
                <a:gd name="T37" fmla="*/ 44 h 104"/>
                <a:gd name="T38" fmla="*/ 86 w 100"/>
                <a:gd name="T39" fmla="*/ 104 h 104"/>
                <a:gd name="T40" fmla="*/ 100 w 100"/>
                <a:gd name="T41" fmla="*/ 104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
                <a:gd name="T64" fmla="*/ 0 h 104"/>
                <a:gd name="T65" fmla="*/ 100 w 100"/>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 h="104">
                  <a:moveTo>
                    <a:pt x="100" y="104"/>
                  </a:moveTo>
                  <a:lnTo>
                    <a:pt x="100" y="0"/>
                  </a:lnTo>
                  <a:lnTo>
                    <a:pt x="80" y="0"/>
                  </a:lnTo>
                  <a:lnTo>
                    <a:pt x="50" y="88"/>
                  </a:lnTo>
                  <a:lnTo>
                    <a:pt x="20" y="0"/>
                  </a:lnTo>
                  <a:lnTo>
                    <a:pt x="0" y="0"/>
                  </a:lnTo>
                  <a:lnTo>
                    <a:pt x="0" y="104"/>
                  </a:lnTo>
                  <a:lnTo>
                    <a:pt x="14" y="104"/>
                  </a:lnTo>
                  <a:lnTo>
                    <a:pt x="14" y="44"/>
                  </a:lnTo>
                  <a:lnTo>
                    <a:pt x="14" y="18"/>
                  </a:lnTo>
                  <a:lnTo>
                    <a:pt x="44" y="104"/>
                  </a:lnTo>
                  <a:lnTo>
                    <a:pt x="56" y="104"/>
                  </a:lnTo>
                  <a:lnTo>
                    <a:pt x="86" y="18"/>
                  </a:lnTo>
                  <a:lnTo>
                    <a:pt x="86" y="44"/>
                  </a:lnTo>
                  <a:lnTo>
                    <a:pt x="86" y="104"/>
                  </a:lnTo>
                  <a:lnTo>
                    <a:pt x="100" y="104"/>
                  </a:lnTo>
                  <a:close/>
                </a:path>
              </a:pathLst>
            </a:custGeom>
            <a:solidFill>
              <a:srgbClr val="000000"/>
            </a:solidFill>
            <a:ln w="9525">
              <a:noFill/>
              <a:round/>
              <a:headEnd/>
              <a:tailEnd/>
            </a:ln>
          </p:spPr>
          <p:txBody>
            <a:bodyPr/>
            <a:lstStyle/>
            <a:p>
              <a:pPr eaLnBrk="1" hangingPunct="1"/>
              <a:endParaRPr lang="fa-IR" sz="1800"/>
            </a:p>
          </p:txBody>
        </p:sp>
      </p:grpSp>
      <p:sp>
        <p:nvSpPr>
          <p:cNvPr id="563" name="Footer Placeholder 562"/>
          <p:cNvSpPr>
            <a:spLocks noGrp="1"/>
          </p:cNvSpPr>
          <p:nvPr>
            <p:ph type="ftr" sz="quarter" idx="11"/>
          </p:nvPr>
        </p:nvSpPr>
        <p:spPr/>
        <p:txBody>
          <a:bodyPr/>
          <a:lstStyle/>
          <a:p>
            <a:r>
              <a:rPr lang="en-US" smtClean="0"/>
              <a:t>Cloud programming models</a:t>
            </a:r>
            <a:endParaRPr lang="fa-IR"/>
          </a:p>
        </p:txBody>
      </p:sp>
      <p:sp>
        <p:nvSpPr>
          <p:cNvPr id="564" name="Slide Number Placeholder 563"/>
          <p:cNvSpPr>
            <a:spLocks noGrp="1"/>
          </p:cNvSpPr>
          <p:nvPr>
            <p:ph type="sldNum" sz="quarter" idx="12"/>
          </p:nvPr>
        </p:nvSpPr>
        <p:spPr/>
        <p:txBody>
          <a:bodyPr/>
          <a:lstStyle/>
          <a:p>
            <a:r>
              <a:rPr lang="en-US" dirty="0" smtClean="0"/>
              <a:t>52</a:t>
            </a:r>
            <a:endParaRPr lang="fa-I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2286000" y="471487"/>
            <a:ext cx="6248400" cy="1143000"/>
          </a:xfrm>
        </p:spPr>
        <p:txBody>
          <a:bodyPr>
            <a:normAutofit fontScale="90000"/>
          </a:bodyPr>
          <a:lstStyle/>
          <a:p>
            <a:pPr algn="ctr"/>
            <a:r>
              <a:rPr lang="en-US" dirty="0"/>
              <a:t>Job = Directed Acyclic Graph</a:t>
            </a:r>
          </a:p>
        </p:txBody>
      </p:sp>
      <p:sp>
        <p:nvSpPr>
          <p:cNvPr id="152605" name="Text Box 29"/>
          <p:cNvSpPr txBox="1">
            <a:spLocks noChangeArrowheads="1"/>
          </p:cNvSpPr>
          <p:nvPr/>
        </p:nvSpPr>
        <p:spPr bwMode="auto">
          <a:xfrm>
            <a:off x="0" y="2757487"/>
            <a:ext cx="1946275" cy="946150"/>
          </a:xfrm>
          <a:prstGeom prst="rect">
            <a:avLst/>
          </a:prstGeom>
          <a:noFill/>
          <a:ln w="9525">
            <a:noFill/>
            <a:miter lim="800000"/>
            <a:headEnd/>
            <a:tailEnd/>
          </a:ln>
          <a:effectLst/>
        </p:spPr>
        <p:txBody>
          <a:bodyPr wrap="none">
            <a:spAutoFit/>
          </a:bodyPr>
          <a:lstStyle/>
          <a:p>
            <a:pPr>
              <a:spcBef>
                <a:spcPct val="0"/>
              </a:spcBef>
            </a:pPr>
            <a:r>
              <a:rPr lang="en-US" sz="2800">
                <a:latin typeface="Arial" pitchFamily="34" charset="0"/>
              </a:rPr>
              <a:t>Processing</a:t>
            </a:r>
          </a:p>
          <a:p>
            <a:pPr>
              <a:spcBef>
                <a:spcPct val="0"/>
              </a:spcBef>
            </a:pPr>
            <a:r>
              <a:rPr lang="en-US" sz="2800">
                <a:latin typeface="Arial" pitchFamily="34" charset="0"/>
              </a:rPr>
              <a:t>vertices</a:t>
            </a:r>
          </a:p>
        </p:txBody>
      </p:sp>
      <p:sp>
        <p:nvSpPr>
          <p:cNvPr id="152607" name="Text Box 31"/>
          <p:cNvSpPr txBox="1">
            <a:spLocks noChangeArrowheads="1"/>
          </p:cNvSpPr>
          <p:nvPr/>
        </p:nvSpPr>
        <p:spPr bwMode="auto">
          <a:xfrm>
            <a:off x="6858000" y="3367087"/>
            <a:ext cx="1728788" cy="1800225"/>
          </a:xfrm>
          <a:prstGeom prst="rect">
            <a:avLst/>
          </a:prstGeom>
          <a:noFill/>
          <a:ln w="9525">
            <a:noFill/>
            <a:miter lim="800000"/>
            <a:headEnd/>
            <a:tailEnd/>
          </a:ln>
          <a:effectLst/>
        </p:spPr>
        <p:txBody>
          <a:bodyPr wrap="none">
            <a:spAutoFit/>
          </a:bodyPr>
          <a:lstStyle/>
          <a:p>
            <a:pPr>
              <a:spcBef>
                <a:spcPct val="0"/>
              </a:spcBef>
            </a:pPr>
            <a:r>
              <a:rPr lang="en-US" sz="2800">
                <a:latin typeface="Arial" pitchFamily="34" charset="0"/>
              </a:rPr>
              <a:t>Channels</a:t>
            </a:r>
          </a:p>
          <a:p>
            <a:pPr>
              <a:spcBef>
                <a:spcPct val="0"/>
              </a:spcBef>
            </a:pPr>
            <a:r>
              <a:rPr lang="en-US" sz="2800">
                <a:latin typeface="Arial" pitchFamily="34" charset="0"/>
              </a:rPr>
              <a:t>(file, pipe,</a:t>
            </a:r>
          </a:p>
          <a:p>
            <a:pPr>
              <a:spcBef>
                <a:spcPct val="0"/>
              </a:spcBef>
            </a:pPr>
            <a:r>
              <a:rPr lang="en-US" sz="2800">
                <a:latin typeface="Arial" pitchFamily="34" charset="0"/>
              </a:rPr>
              <a:t> shared</a:t>
            </a:r>
          </a:p>
          <a:p>
            <a:pPr>
              <a:spcBef>
                <a:spcPct val="0"/>
              </a:spcBef>
            </a:pPr>
            <a:r>
              <a:rPr lang="en-US" sz="2800">
                <a:latin typeface="Arial" pitchFamily="34" charset="0"/>
              </a:rPr>
              <a:t> memory)</a:t>
            </a:r>
          </a:p>
        </p:txBody>
      </p:sp>
      <p:sp>
        <p:nvSpPr>
          <p:cNvPr id="152613" name="Oval 37"/>
          <p:cNvSpPr>
            <a:spLocks noChangeArrowheads="1"/>
          </p:cNvSpPr>
          <p:nvPr/>
        </p:nvSpPr>
        <p:spPr bwMode="auto">
          <a:xfrm>
            <a:off x="762000" y="6186487"/>
            <a:ext cx="381000" cy="381000"/>
          </a:xfrm>
          <a:prstGeom prst="ellipse">
            <a:avLst/>
          </a:prstGeom>
          <a:solidFill>
            <a:srgbClr val="00FF00"/>
          </a:solidFill>
          <a:ln w="9525">
            <a:solidFill>
              <a:schemeClr val="tx1"/>
            </a:solidFill>
            <a:round/>
            <a:headEnd/>
            <a:tailEnd/>
          </a:ln>
          <a:effectLst/>
        </p:spPr>
        <p:txBody>
          <a:bodyPr wrap="none" anchor="ctr"/>
          <a:lstStyle/>
          <a:p>
            <a:endParaRPr lang="fa-IR"/>
          </a:p>
        </p:txBody>
      </p:sp>
      <p:sp>
        <p:nvSpPr>
          <p:cNvPr id="152614" name="Oval 38"/>
          <p:cNvSpPr>
            <a:spLocks noChangeArrowheads="1"/>
          </p:cNvSpPr>
          <p:nvPr/>
        </p:nvSpPr>
        <p:spPr bwMode="auto">
          <a:xfrm>
            <a:off x="1524000" y="6186487"/>
            <a:ext cx="381000" cy="381000"/>
          </a:xfrm>
          <a:prstGeom prst="ellipse">
            <a:avLst/>
          </a:prstGeom>
          <a:solidFill>
            <a:srgbClr val="00FF00"/>
          </a:solidFill>
          <a:ln w="9525">
            <a:solidFill>
              <a:schemeClr val="tx1"/>
            </a:solidFill>
            <a:round/>
            <a:headEnd/>
            <a:tailEnd/>
          </a:ln>
          <a:effectLst/>
        </p:spPr>
        <p:txBody>
          <a:bodyPr wrap="none" anchor="ctr"/>
          <a:lstStyle/>
          <a:p>
            <a:endParaRPr lang="fa-IR"/>
          </a:p>
        </p:txBody>
      </p:sp>
      <p:sp>
        <p:nvSpPr>
          <p:cNvPr id="152615" name="Oval 39"/>
          <p:cNvSpPr>
            <a:spLocks noChangeArrowheads="1"/>
          </p:cNvSpPr>
          <p:nvPr/>
        </p:nvSpPr>
        <p:spPr bwMode="auto">
          <a:xfrm>
            <a:off x="2362200" y="6186487"/>
            <a:ext cx="381000" cy="381000"/>
          </a:xfrm>
          <a:prstGeom prst="ellipse">
            <a:avLst/>
          </a:prstGeom>
          <a:solidFill>
            <a:srgbClr val="00FF00"/>
          </a:solidFill>
          <a:ln w="9525">
            <a:solidFill>
              <a:schemeClr val="tx1"/>
            </a:solidFill>
            <a:round/>
            <a:headEnd/>
            <a:tailEnd/>
          </a:ln>
          <a:effectLst/>
        </p:spPr>
        <p:txBody>
          <a:bodyPr wrap="none" anchor="ctr"/>
          <a:lstStyle/>
          <a:p>
            <a:endParaRPr lang="fa-IR"/>
          </a:p>
        </p:txBody>
      </p:sp>
      <p:sp>
        <p:nvSpPr>
          <p:cNvPr id="152616" name="Oval 40"/>
          <p:cNvSpPr>
            <a:spLocks noChangeArrowheads="1"/>
          </p:cNvSpPr>
          <p:nvPr/>
        </p:nvSpPr>
        <p:spPr bwMode="auto">
          <a:xfrm>
            <a:off x="5105400" y="6186487"/>
            <a:ext cx="381000" cy="381000"/>
          </a:xfrm>
          <a:prstGeom prst="ellipse">
            <a:avLst/>
          </a:prstGeom>
          <a:solidFill>
            <a:srgbClr val="00FF00"/>
          </a:solidFill>
          <a:ln w="9525">
            <a:solidFill>
              <a:schemeClr val="tx1"/>
            </a:solidFill>
            <a:round/>
            <a:headEnd/>
            <a:tailEnd/>
          </a:ln>
          <a:effectLst/>
        </p:spPr>
        <p:txBody>
          <a:bodyPr wrap="none" anchor="ctr"/>
          <a:lstStyle/>
          <a:p>
            <a:endParaRPr lang="fa-IR"/>
          </a:p>
        </p:txBody>
      </p:sp>
      <p:sp>
        <p:nvSpPr>
          <p:cNvPr id="152617" name="Oval 41"/>
          <p:cNvSpPr>
            <a:spLocks noChangeArrowheads="1"/>
          </p:cNvSpPr>
          <p:nvPr/>
        </p:nvSpPr>
        <p:spPr bwMode="auto">
          <a:xfrm>
            <a:off x="1752600" y="1690687"/>
            <a:ext cx="381000" cy="381000"/>
          </a:xfrm>
          <a:prstGeom prst="ellipse">
            <a:avLst/>
          </a:prstGeom>
          <a:solidFill>
            <a:srgbClr val="FF00FF"/>
          </a:solidFill>
          <a:ln w="9525">
            <a:solidFill>
              <a:schemeClr val="tx1"/>
            </a:solidFill>
            <a:round/>
            <a:headEnd/>
            <a:tailEnd/>
          </a:ln>
          <a:effectLst/>
        </p:spPr>
        <p:txBody>
          <a:bodyPr wrap="none" anchor="ctr"/>
          <a:lstStyle/>
          <a:p>
            <a:endParaRPr lang="fa-IR"/>
          </a:p>
        </p:txBody>
      </p:sp>
      <p:sp>
        <p:nvSpPr>
          <p:cNvPr id="152618" name="Oval 42"/>
          <p:cNvSpPr>
            <a:spLocks noChangeArrowheads="1"/>
          </p:cNvSpPr>
          <p:nvPr/>
        </p:nvSpPr>
        <p:spPr bwMode="auto">
          <a:xfrm>
            <a:off x="3048000" y="1690687"/>
            <a:ext cx="381000" cy="381000"/>
          </a:xfrm>
          <a:prstGeom prst="ellipse">
            <a:avLst/>
          </a:prstGeom>
          <a:solidFill>
            <a:srgbClr val="FF00FF"/>
          </a:solidFill>
          <a:ln w="9525">
            <a:solidFill>
              <a:schemeClr val="tx1"/>
            </a:solidFill>
            <a:round/>
            <a:headEnd/>
            <a:tailEnd/>
          </a:ln>
          <a:effectLst/>
        </p:spPr>
        <p:txBody>
          <a:bodyPr wrap="none" anchor="ctr"/>
          <a:lstStyle/>
          <a:p>
            <a:endParaRPr lang="fa-IR"/>
          </a:p>
        </p:txBody>
      </p:sp>
      <p:sp>
        <p:nvSpPr>
          <p:cNvPr id="152619" name="Oval 43"/>
          <p:cNvSpPr>
            <a:spLocks noChangeArrowheads="1"/>
          </p:cNvSpPr>
          <p:nvPr/>
        </p:nvSpPr>
        <p:spPr bwMode="auto">
          <a:xfrm>
            <a:off x="3886200" y="1690687"/>
            <a:ext cx="381000" cy="381000"/>
          </a:xfrm>
          <a:prstGeom prst="ellipse">
            <a:avLst/>
          </a:prstGeom>
          <a:solidFill>
            <a:srgbClr val="FF00FF"/>
          </a:solidFill>
          <a:ln w="9525">
            <a:solidFill>
              <a:schemeClr val="tx1"/>
            </a:solidFill>
            <a:round/>
            <a:headEnd/>
            <a:tailEnd/>
          </a:ln>
          <a:effectLst/>
        </p:spPr>
        <p:txBody>
          <a:bodyPr wrap="none" anchor="ctr"/>
          <a:lstStyle/>
          <a:p>
            <a:endParaRPr lang="fa-IR"/>
          </a:p>
        </p:txBody>
      </p:sp>
      <p:sp>
        <p:nvSpPr>
          <p:cNvPr id="152620" name="Oval 44"/>
          <p:cNvSpPr>
            <a:spLocks noChangeArrowheads="1"/>
          </p:cNvSpPr>
          <p:nvPr/>
        </p:nvSpPr>
        <p:spPr bwMode="auto">
          <a:xfrm>
            <a:off x="6096000" y="1690687"/>
            <a:ext cx="381000" cy="381000"/>
          </a:xfrm>
          <a:prstGeom prst="ellipse">
            <a:avLst/>
          </a:prstGeom>
          <a:solidFill>
            <a:srgbClr val="FF00FF"/>
          </a:solidFill>
          <a:ln w="9525">
            <a:solidFill>
              <a:schemeClr val="tx1"/>
            </a:solidFill>
            <a:round/>
            <a:headEnd/>
            <a:tailEnd/>
          </a:ln>
          <a:effectLst/>
        </p:spPr>
        <p:txBody>
          <a:bodyPr wrap="none" anchor="ctr"/>
          <a:lstStyle/>
          <a:p>
            <a:endParaRPr lang="fa-IR"/>
          </a:p>
        </p:txBody>
      </p:sp>
      <p:sp>
        <p:nvSpPr>
          <p:cNvPr id="152621" name="Oval 45"/>
          <p:cNvSpPr>
            <a:spLocks noChangeArrowheads="1"/>
          </p:cNvSpPr>
          <p:nvPr/>
        </p:nvSpPr>
        <p:spPr bwMode="auto">
          <a:xfrm>
            <a:off x="5105400" y="1690687"/>
            <a:ext cx="381000" cy="381000"/>
          </a:xfrm>
          <a:prstGeom prst="ellipse">
            <a:avLst/>
          </a:prstGeom>
          <a:solidFill>
            <a:srgbClr val="FF00FF"/>
          </a:solidFill>
          <a:ln w="9525">
            <a:solidFill>
              <a:schemeClr val="tx1"/>
            </a:solidFill>
            <a:round/>
            <a:headEnd/>
            <a:tailEnd/>
          </a:ln>
          <a:effectLst/>
        </p:spPr>
        <p:txBody>
          <a:bodyPr wrap="none" anchor="ctr"/>
          <a:lstStyle/>
          <a:p>
            <a:endParaRPr lang="fa-IR"/>
          </a:p>
        </p:txBody>
      </p:sp>
      <p:sp>
        <p:nvSpPr>
          <p:cNvPr id="152622" name="Oval 46"/>
          <p:cNvSpPr>
            <a:spLocks noChangeArrowheads="1"/>
          </p:cNvSpPr>
          <p:nvPr/>
        </p:nvSpPr>
        <p:spPr bwMode="auto">
          <a:xfrm>
            <a:off x="2362200" y="5272087"/>
            <a:ext cx="381000" cy="381000"/>
          </a:xfrm>
          <a:prstGeom prst="ellipse">
            <a:avLst/>
          </a:prstGeom>
          <a:solidFill>
            <a:srgbClr val="FFFF00"/>
          </a:solidFill>
          <a:ln w="9525">
            <a:solidFill>
              <a:schemeClr val="tx1"/>
            </a:solidFill>
            <a:round/>
            <a:headEnd/>
            <a:tailEnd/>
          </a:ln>
          <a:effectLst/>
        </p:spPr>
        <p:txBody>
          <a:bodyPr wrap="none" anchor="ctr"/>
          <a:lstStyle/>
          <a:p>
            <a:endParaRPr lang="fa-IR"/>
          </a:p>
        </p:txBody>
      </p:sp>
      <p:sp>
        <p:nvSpPr>
          <p:cNvPr id="152623" name="Oval 47"/>
          <p:cNvSpPr>
            <a:spLocks noChangeArrowheads="1"/>
          </p:cNvSpPr>
          <p:nvPr/>
        </p:nvSpPr>
        <p:spPr bwMode="auto">
          <a:xfrm>
            <a:off x="1219200" y="5043487"/>
            <a:ext cx="381000" cy="381000"/>
          </a:xfrm>
          <a:prstGeom prst="ellipse">
            <a:avLst/>
          </a:prstGeom>
          <a:solidFill>
            <a:srgbClr val="FFFF00"/>
          </a:solidFill>
          <a:ln w="9525">
            <a:solidFill>
              <a:schemeClr val="tx1"/>
            </a:solidFill>
            <a:round/>
            <a:headEnd/>
            <a:tailEnd/>
          </a:ln>
          <a:effectLst/>
        </p:spPr>
        <p:txBody>
          <a:bodyPr wrap="none" anchor="ctr"/>
          <a:lstStyle/>
          <a:p>
            <a:endParaRPr lang="fa-IR"/>
          </a:p>
        </p:txBody>
      </p:sp>
      <p:sp>
        <p:nvSpPr>
          <p:cNvPr id="152624" name="Oval 48"/>
          <p:cNvSpPr>
            <a:spLocks noChangeArrowheads="1"/>
          </p:cNvSpPr>
          <p:nvPr/>
        </p:nvSpPr>
        <p:spPr bwMode="auto">
          <a:xfrm>
            <a:off x="1981200" y="3824287"/>
            <a:ext cx="381000" cy="381000"/>
          </a:xfrm>
          <a:prstGeom prst="ellipse">
            <a:avLst/>
          </a:prstGeom>
          <a:solidFill>
            <a:srgbClr val="FFFF00"/>
          </a:solidFill>
          <a:ln w="9525">
            <a:solidFill>
              <a:schemeClr val="tx1"/>
            </a:solidFill>
            <a:round/>
            <a:headEnd/>
            <a:tailEnd/>
          </a:ln>
          <a:effectLst/>
        </p:spPr>
        <p:txBody>
          <a:bodyPr wrap="none" anchor="ctr"/>
          <a:lstStyle/>
          <a:p>
            <a:endParaRPr lang="fa-IR"/>
          </a:p>
        </p:txBody>
      </p:sp>
      <p:sp>
        <p:nvSpPr>
          <p:cNvPr id="152625" name="Oval 49"/>
          <p:cNvSpPr>
            <a:spLocks noChangeArrowheads="1"/>
          </p:cNvSpPr>
          <p:nvPr/>
        </p:nvSpPr>
        <p:spPr bwMode="auto">
          <a:xfrm>
            <a:off x="3276600" y="4662487"/>
            <a:ext cx="381000" cy="381000"/>
          </a:xfrm>
          <a:prstGeom prst="ellipse">
            <a:avLst/>
          </a:prstGeom>
          <a:solidFill>
            <a:srgbClr val="FFFF00"/>
          </a:solidFill>
          <a:ln w="9525">
            <a:solidFill>
              <a:schemeClr val="tx1"/>
            </a:solidFill>
            <a:round/>
            <a:headEnd/>
            <a:tailEnd/>
          </a:ln>
          <a:effectLst/>
        </p:spPr>
        <p:txBody>
          <a:bodyPr wrap="none" anchor="ctr"/>
          <a:lstStyle/>
          <a:p>
            <a:endParaRPr lang="fa-IR"/>
          </a:p>
        </p:txBody>
      </p:sp>
      <p:sp>
        <p:nvSpPr>
          <p:cNvPr id="152626" name="Oval 50"/>
          <p:cNvSpPr>
            <a:spLocks noChangeArrowheads="1"/>
          </p:cNvSpPr>
          <p:nvPr/>
        </p:nvSpPr>
        <p:spPr bwMode="auto">
          <a:xfrm>
            <a:off x="5791200" y="5500687"/>
            <a:ext cx="381000" cy="381000"/>
          </a:xfrm>
          <a:prstGeom prst="ellipse">
            <a:avLst/>
          </a:prstGeom>
          <a:solidFill>
            <a:srgbClr val="FFFF00"/>
          </a:solidFill>
          <a:ln w="9525">
            <a:solidFill>
              <a:schemeClr val="tx1"/>
            </a:solidFill>
            <a:round/>
            <a:headEnd/>
            <a:tailEnd/>
          </a:ln>
          <a:effectLst/>
        </p:spPr>
        <p:txBody>
          <a:bodyPr wrap="none" anchor="ctr"/>
          <a:lstStyle/>
          <a:p>
            <a:endParaRPr lang="fa-IR"/>
          </a:p>
        </p:txBody>
      </p:sp>
      <p:cxnSp>
        <p:nvCxnSpPr>
          <p:cNvPr id="152627" name="AutoShape 51"/>
          <p:cNvCxnSpPr>
            <a:cxnSpLocks noChangeShapeType="1"/>
            <a:stCxn id="152613" idx="0"/>
            <a:endCxn id="152623" idx="3"/>
          </p:cNvCxnSpPr>
          <p:nvPr/>
        </p:nvCxnSpPr>
        <p:spPr bwMode="auto">
          <a:xfrm flipV="1">
            <a:off x="952500" y="5368925"/>
            <a:ext cx="322263" cy="817562"/>
          </a:xfrm>
          <a:prstGeom prst="straightConnector1">
            <a:avLst/>
          </a:prstGeom>
          <a:noFill/>
          <a:ln w="9525">
            <a:solidFill>
              <a:schemeClr val="tx1"/>
            </a:solidFill>
            <a:round/>
            <a:headEnd/>
            <a:tailEnd type="triangle" w="med" len="med"/>
          </a:ln>
          <a:effectLst/>
        </p:spPr>
      </p:cxnSp>
      <p:cxnSp>
        <p:nvCxnSpPr>
          <p:cNvPr id="152628" name="AutoShape 52"/>
          <p:cNvCxnSpPr>
            <a:cxnSpLocks noChangeShapeType="1"/>
            <a:stCxn id="152614" idx="0"/>
            <a:endCxn id="152623" idx="5"/>
          </p:cNvCxnSpPr>
          <p:nvPr/>
        </p:nvCxnSpPr>
        <p:spPr bwMode="auto">
          <a:xfrm flipH="1" flipV="1">
            <a:off x="1544638" y="5368925"/>
            <a:ext cx="169862" cy="817562"/>
          </a:xfrm>
          <a:prstGeom prst="straightConnector1">
            <a:avLst/>
          </a:prstGeom>
          <a:noFill/>
          <a:ln w="9525">
            <a:solidFill>
              <a:schemeClr val="tx1"/>
            </a:solidFill>
            <a:round/>
            <a:headEnd/>
            <a:tailEnd type="triangle" w="med" len="med"/>
          </a:ln>
          <a:effectLst/>
        </p:spPr>
      </p:cxnSp>
      <p:cxnSp>
        <p:nvCxnSpPr>
          <p:cNvPr id="152629" name="AutoShape 53"/>
          <p:cNvCxnSpPr>
            <a:cxnSpLocks noChangeShapeType="1"/>
            <a:stCxn id="152615" idx="0"/>
            <a:endCxn id="152622" idx="4"/>
          </p:cNvCxnSpPr>
          <p:nvPr/>
        </p:nvCxnSpPr>
        <p:spPr bwMode="auto">
          <a:xfrm flipV="1">
            <a:off x="2552700" y="5653087"/>
            <a:ext cx="0" cy="533400"/>
          </a:xfrm>
          <a:prstGeom prst="straightConnector1">
            <a:avLst/>
          </a:prstGeom>
          <a:noFill/>
          <a:ln w="9525">
            <a:solidFill>
              <a:schemeClr val="tx1"/>
            </a:solidFill>
            <a:round/>
            <a:headEnd/>
            <a:tailEnd type="triangle" w="med" len="med"/>
          </a:ln>
          <a:effectLst/>
        </p:spPr>
      </p:cxnSp>
      <p:cxnSp>
        <p:nvCxnSpPr>
          <p:cNvPr id="152630" name="AutoShape 54"/>
          <p:cNvCxnSpPr>
            <a:cxnSpLocks noChangeShapeType="1"/>
            <a:stCxn id="152623" idx="7"/>
            <a:endCxn id="152624" idx="3"/>
          </p:cNvCxnSpPr>
          <p:nvPr/>
        </p:nvCxnSpPr>
        <p:spPr bwMode="auto">
          <a:xfrm flipV="1">
            <a:off x="1544638" y="4149725"/>
            <a:ext cx="492125" cy="949325"/>
          </a:xfrm>
          <a:prstGeom prst="straightConnector1">
            <a:avLst/>
          </a:prstGeom>
          <a:noFill/>
          <a:ln w="9525">
            <a:solidFill>
              <a:schemeClr val="tx1"/>
            </a:solidFill>
            <a:round/>
            <a:headEnd/>
            <a:tailEnd type="triangle" w="med" len="med"/>
          </a:ln>
          <a:effectLst/>
        </p:spPr>
      </p:cxnSp>
      <p:cxnSp>
        <p:nvCxnSpPr>
          <p:cNvPr id="152631" name="AutoShape 55"/>
          <p:cNvCxnSpPr>
            <a:cxnSpLocks noChangeShapeType="1"/>
            <a:stCxn id="152622" idx="0"/>
            <a:endCxn id="152624" idx="4"/>
          </p:cNvCxnSpPr>
          <p:nvPr/>
        </p:nvCxnSpPr>
        <p:spPr bwMode="auto">
          <a:xfrm flipH="1" flipV="1">
            <a:off x="2171700" y="4205287"/>
            <a:ext cx="381000" cy="1066800"/>
          </a:xfrm>
          <a:prstGeom prst="straightConnector1">
            <a:avLst/>
          </a:prstGeom>
          <a:noFill/>
          <a:ln w="9525">
            <a:solidFill>
              <a:schemeClr val="tx1"/>
            </a:solidFill>
            <a:round/>
            <a:headEnd/>
            <a:tailEnd type="triangle" w="med" len="med"/>
          </a:ln>
          <a:effectLst/>
        </p:spPr>
      </p:cxnSp>
      <p:cxnSp>
        <p:nvCxnSpPr>
          <p:cNvPr id="152632" name="AutoShape 56"/>
          <p:cNvCxnSpPr>
            <a:cxnSpLocks noChangeShapeType="1"/>
            <a:stCxn id="152622" idx="7"/>
            <a:endCxn id="152625" idx="3"/>
          </p:cNvCxnSpPr>
          <p:nvPr/>
        </p:nvCxnSpPr>
        <p:spPr bwMode="auto">
          <a:xfrm flipV="1">
            <a:off x="2687638" y="4987925"/>
            <a:ext cx="644525" cy="339725"/>
          </a:xfrm>
          <a:prstGeom prst="straightConnector1">
            <a:avLst/>
          </a:prstGeom>
          <a:noFill/>
          <a:ln w="9525">
            <a:solidFill>
              <a:schemeClr val="tx1"/>
            </a:solidFill>
            <a:round/>
            <a:headEnd/>
            <a:tailEnd type="triangle" w="med" len="med"/>
          </a:ln>
          <a:effectLst/>
        </p:spPr>
      </p:cxnSp>
      <p:cxnSp>
        <p:nvCxnSpPr>
          <p:cNvPr id="152633" name="AutoShape 57"/>
          <p:cNvCxnSpPr>
            <a:cxnSpLocks noChangeShapeType="1"/>
            <a:stCxn id="152616" idx="1"/>
            <a:endCxn id="152625" idx="5"/>
          </p:cNvCxnSpPr>
          <p:nvPr/>
        </p:nvCxnSpPr>
        <p:spPr bwMode="auto">
          <a:xfrm flipH="1" flipV="1">
            <a:off x="3602038" y="4987925"/>
            <a:ext cx="1558925" cy="1254125"/>
          </a:xfrm>
          <a:prstGeom prst="straightConnector1">
            <a:avLst/>
          </a:prstGeom>
          <a:noFill/>
          <a:ln w="9525">
            <a:solidFill>
              <a:schemeClr val="tx1"/>
            </a:solidFill>
            <a:round/>
            <a:headEnd/>
            <a:tailEnd type="triangle" w="med" len="med"/>
          </a:ln>
          <a:effectLst/>
        </p:spPr>
      </p:cxnSp>
      <p:cxnSp>
        <p:nvCxnSpPr>
          <p:cNvPr id="152634" name="AutoShape 58"/>
          <p:cNvCxnSpPr>
            <a:cxnSpLocks noChangeShapeType="1"/>
            <a:stCxn id="152616" idx="7"/>
            <a:endCxn id="152626" idx="3"/>
          </p:cNvCxnSpPr>
          <p:nvPr/>
        </p:nvCxnSpPr>
        <p:spPr bwMode="auto">
          <a:xfrm flipV="1">
            <a:off x="5430838" y="5826125"/>
            <a:ext cx="415925" cy="415925"/>
          </a:xfrm>
          <a:prstGeom prst="straightConnector1">
            <a:avLst/>
          </a:prstGeom>
          <a:noFill/>
          <a:ln w="9525">
            <a:solidFill>
              <a:schemeClr val="tx1"/>
            </a:solidFill>
            <a:round/>
            <a:headEnd/>
            <a:tailEnd type="triangle" w="med" len="med"/>
          </a:ln>
          <a:effectLst/>
        </p:spPr>
      </p:cxnSp>
      <p:sp>
        <p:nvSpPr>
          <p:cNvPr id="152635" name="Oval 59"/>
          <p:cNvSpPr>
            <a:spLocks noChangeArrowheads="1"/>
          </p:cNvSpPr>
          <p:nvPr/>
        </p:nvSpPr>
        <p:spPr bwMode="auto">
          <a:xfrm>
            <a:off x="6324600" y="4586287"/>
            <a:ext cx="381000" cy="381000"/>
          </a:xfrm>
          <a:prstGeom prst="ellipse">
            <a:avLst/>
          </a:prstGeom>
          <a:solidFill>
            <a:srgbClr val="FFFF00"/>
          </a:solidFill>
          <a:ln w="9525">
            <a:solidFill>
              <a:schemeClr val="tx1"/>
            </a:solidFill>
            <a:round/>
            <a:headEnd/>
            <a:tailEnd/>
          </a:ln>
          <a:effectLst/>
        </p:spPr>
        <p:txBody>
          <a:bodyPr wrap="none" anchor="ctr"/>
          <a:lstStyle/>
          <a:p>
            <a:endParaRPr lang="fa-IR"/>
          </a:p>
        </p:txBody>
      </p:sp>
      <p:sp>
        <p:nvSpPr>
          <p:cNvPr id="152636" name="Oval 60"/>
          <p:cNvSpPr>
            <a:spLocks noChangeArrowheads="1"/>
          </p:cNvSpPr>
          <p:nvPr/>
        </p:nvSpPr>
        <p:spPr bwMode="auto">
          <a:xfrm>
            <a:off x="5257800" y="4586287"/>
            <a:ext cx="381000" cy="381000"/>
          </a:xfrm>
          <a:prstGeom prst="ellipse">
            <a:avLst/>
          </a:prstGeom>
          <a:solidFill>
            <a:srgbClr val="FFFF00"/>
          </a:solidFill>
          <a:ln w="9525">
            <a:solidFill>
              <a:schemeClr val="tx1"/>
            </a:solidFill>
            <a:round/>
            <a:headEnd/>
            <a:tailEnd/>
          </a:ln>
          <a:effectLst/>
        </p:spPr>
        <p:txBody>
          <a:bodyPr wrap="none" anchor="ctr"/>
          <a:lstStyle/>
          <a:p>
            <a:endParaRPr lang="fa-IR"/>
          </a:p>
        </p:txBody>
      </p:sp>
      <p:cxnSp>
        <p:nvCxnSpPr>
          <p:cNvPr id="152637" name="AutoShape 61"/>
          <p:cNvCxnSpPr>
            <a:cxnSpLocks noChangeShapeType="1"/>
            <a:stCxn id="152626" idx="7"/>
            <a:endCxn id="152635" idx="4"/>
          </p:cNvCxnSpPr>
          <p:nvPr/>
        </p:nvCxnSpPr>
        <p:spPr bwMode="auto">
          <a:xfrm flipV="1">
            <a:off x="6116638" y="4967287"/>
            <a:ext cx="398462" cy="588963"/>
          </a:xfrm>
          <a:prstGeom prst="straightConnector1">
            <a:avLst/>
          </a:prstGeom>
          <a:noFill/>
          <a:ln w="9525">
            <a:solidFill>
              <a:schemeClr val="tx1"/>
            </a:solidFill>
            <a:round/>
            <a:headEnd/>
            <a:tailEnd type="triangle" w="med" len="med"/>
          </a:ln>
          <a:effectLst/>
        </p:spPr>
      </p:cxnSp>
      <p:cxnSp>
        <p:nvCxnSpPr>
          <p:cNvPr id="152638" name="AutoShape 62"/>
          <p:cNvCxnSpPr>
            <a:cxnSpLocks noChangeShapeType="1"/>
            <a:stCxn id="152626" idx="0"/>
            <a:endCxn id="152635" idx="3"/>
          </p:cNvCxnSpPr>
          <p:nvPr/>
        </p:nvCxnSpPr>
        <p:spPr bwMode="auto">
          <a:xfrm flipV="1">
            <a:off x="5981700" y="4911725"/>
            <a:ext cx="398463" cy="588962"/>
          </a:xfrm>
          <a:prstGeom prst="straightConnector1">
            <a:avLst/>
          </a:prstGeom>
          <a:noFill/>
          <a:ln w="9525">
            <a:solidFill>
              <a:schemeClr val="tx1"/>
            </a:solidFill>
            <a:round/>
            <a:headEnd/>
            <a:tailEnd type="triangle" w="med" len="med"/>
          </a:ln>
          <a:effectLst/>
        </p:spPr>
      </p:cxnSp>
      <p:cxnSp>
        <p:nvCxnSpPr>
          <p:cNvPr id="152639" name="AutoShape 63"/>
          <p:cNvCxnSpPr>
            <a:cxnSpLocks noChangeShapeType="1"/>
            <a:stCxn id="152626" idx="1"/>
            <a:endCxn id="152636" idx="4"/>
          </p:cNvCxnSpPr>
          <p:nvPr/>
        </p:nvCxnSpPr>
        <p:spPr bwMode="auto">
          <a:xfrm flipH="1" flipV="1">
            <a:off x="5448300" y="4967287"/>
            <a:ext cx="398463" cy="588963"/>
          </a:xfrm>
          <a:prstGeom prst="straightConnector1">
            <a:avLst/>
          </a:prstGeom>
          <a:noFill/>
          <a:ln w="9525">
            <a:solidFill>
              <a:schemeClr val="tx1"/>
            </a:solidFill>
            <a:round/>
            <a:headEnd/>
            <a:tailEnd type="triangle" w="med" len="med"/>
          </a:ln>
          <a:effectLst/>
        </p:spPr>
      </p:cxnSp>
      <p:cxnSp>
        <p:nvCxnSpPr>
          <p:cNvPr id="152640" name="AutoShape 64"/>
          <p:cNvCxnSpPr>
            <a:cxnSpLocks noChangeShapeType="1"/>
            <a:stCxn id="152636" idx="2"/>
            <a:endCxn id="152624" idx="5"/>
          </p:cNvCxnSpPr>
          <p:nvPr/>
        </p:nvCxnSpPr>
        <p:spPr bwMode="auto">
          <a:xfrm flipH="1" flipV="1">
            <a:off x="2306638" y="4149725"/>
            <a:ext cx="2951162" cy="627062"/>
          </a:xfrm>
          <a:prstGeom prst="straightConnector1">
            <a:avLst/>
          </a:prstGeom>
          <a:noFill/>
          <a:ln w="9525">
            <a:solidFill>
              <a:schemeClr val="tx1"/>
            </a:solidFill>
            <a:round/>
            <a:headEnd/>
            <a:tailEnd type="triangle" w="med" len="med"/>
          </a:ln>
          <a:effectLst/>
        </p:spPr>
      </p:cxnSp>
      <p:sp>
        <p:nvSpPr>
          <p:cNvPr id="152641" name="Oval 65"/>
          <p:cNvSpPr>
            <a:spLocks noChangeArrowheads="1"/>
          </p:cNvSpPr>
          <p:nvPr/>
        </p:nvSpPr>
        <p:spPr bwMode="auto">
          <a:xfrm>
            <a:off x="4267200" y="4052887"/>
            <a:ext cx="381000" cy="381000"/>
          </a:xfrm>
          <a:prstGeom prst="ellipse">
            <a:avLst/>
          </a:prstGeom>
          <a:solidFill>
            <a:srgbClr val="FFFF00"/>
          </a:solidFill>
          <a:ln w="9525">
            <a:solidFill>
              <a:schemeClr val="tx1"/>
            </a:solidFill>
            <a:round/>
            <a:headEnd/>
            <a:tailEnd/>
          </a:ln>
          <a:effectLst/>
        </p:spPr>
        <p:txBody>
          <a:bodyPr wrap="none" anchor="ctr"/>
          <a:lstStyle/>
          <a:p>
            <a:endParaRPr lang="fa-IR"/>
          </a:p>
        </p:txBody>
      </p:sp>
      <p:sp>
        <p:nvSpPr>
          <p:cNvPr id="152642" name="Oval 66"/>
          <p:cNvSpPr>
            <a:spLocks noChangeArrowheads="1"/>
          </p:cNvSpPr>
          <p:nvPr/>
        </p:nvSpPr>
        <p:spPr bwMode="auto">
          <a:xfrm>
            <a:off x="5105400" y="3519487"/>
            <a:ext cx="381000" cy="381000"/>
          </a:xfrm>
          <a:prstGeom prst="ellipse">
            <a:avLst/>
          </a:prstGeom>
          <a:solidFill>
            <a:srgbClr val="FFFF00"/>
          </a:solidFill>
          <a:ln w="9525">
            <a:solidFill>
              <a:schemeClr val="tx1"/>
            </a:solidFill>
            <a:round/>
            <a:headEnd/>
            <a:tailEnd/>
          </a:ln>
          <a:effectLst/>
        </p:spPr>
        <p:txBody>
          <a:bodyPr wrap="none" anchor="ctr"/>
          <a:lstStyle/>
          <a:p>
            <a:endParaRPr lang="fa-IR"/>
          </a:p>
        </p:txBody>
      </p:sp>
      <p:sp>
        <p:nvSpPr>
          <p:cNvPr id="152643" name="Oval 67"/>
          <p:cNvSpPr>
            <a:spLocks noChangeArrowheads="1"/>
          </p:cNvSpPr>
          <p:nvPr/>
        </p:nvSpPr>
        <p:spPr bwMode="auto">
          <a:xfrm>
            <a:off x="3124200" y="3367087"/>
            <a:ext cx="381000" cy="381000"/>
          </a:xfrm>
          <a:prstGeom prst="ellipse">
            <a:avLst/>
          </a:prstGeom>
          <a:solidFill>
            <a:srgbClr val="FFFF00"/>
          </a:solidFill>
          <a:ln w="9525">
            <a:solidFill>
              <a:schemeClr val="tx1"/>
            </a:solidFill>
            <a:round/>
            <a:headEnd/>
            <a:tailEnd/>
          </a:ln>
          <a:effectLst/>
        </p:spPr>
        <p:txBody>
          <a:bodyPr wrap="none" anchor="ctr"/>
          <a:lstStyle/>
          <a:p>
            <a:endParaRPr lang="fa-IR"/>
          </a:p>
        </p:txBody>
      </p:sp>
      <p:sp>
        <p:nvSpPr>
          <p:cNvPr id="152644" name="Oval 68"/>
          <p:cNvSpPr>
            <a:spLocks noChangeArrowheads="1"/>
          </p:cNvSpPr>
          <p:nvPr/>
        </p:nvSpPr>
        <p:spPr bwMode="auto">
          <a:xfrm>
            <a:off x="2362200" y="2528887"/>
            <a:ext cx="381000" cy="381000"/>
          </a:xfrm>
          <a:prstGeom prst="ellipse">
            <a:avLst/>
          </a:prstGeom>
          <a:solidFill>
            <a:srgbClr val="FFFF00"/>
          </a:solidFill>
          <a:ln w="9525">
            <a:solidFill>
              <a:schemeClr val="tx1"/>
            </a:solidFill>
            <a:round/>
            <a:headEnd/>
            <a:tailEnd/>
          </a:ln>
          <a:effectLst/>
        </p:spPr>
        <p:txBody>
          <a:bodyPr wrap="none" anchor="ctr"/>
          <a:lstStyle/>
          <a:p>
            <a:endParaRPr lang="fa-IR"/>
          </a:p>
        </p:txBody>
      </p:sp>
      <p:sp>
        <p:nvSpPr>
          <p:cNvPr id="152645" name="Oval 69"/>
          <p:cNvSpPr>
            <a:spLocks noChangeArrowheads="1"/>
          </p:cNvSpPr>
          <p:nvPr/>
        </p:nvSpPr>
        <p:spPr bwMode="auto">
          <a:xfrm>
            <a:off x="3886200" y="2528887"/>
            <a:ext cx="381000" cy="381000"/>
          </a:xfrm>
          <a:prstGeom prst="ellipse">
            <a:avLst/>
          </a:prstGeom>
          <a:solidFill>
            <a:srgbClr val="FFFF00"/>
          </a:solidFill>
          <a:ln w="9525">
            <a:solidFill>
              <a:schemeClr val="tx1"/>
            </a:solidFill>
            <a:round/>
            <a:headEnd/>
            <a:tailEnd/>
          </a:ln>
          <a:effectLst/>
        </p:spPr>
        <p:txBody>
          <a:bodyPr wrap="none" anchor="ctr"/>
          <a:lstStyle/>
          <a:p>
            <a:endParaRPr lang="fa-IR"/>
          </a:p>
        </p:txBody>
      </p:sp>
      <p:sp>
        <p:nvSpPr>
          <p:cNvPr id="152646" name="Oval 70"/>
          <p:cNvSpPr>
            <a:spLocks noChangeArrowheads="1"/>
          </p:cNvSpPr>
          <p:nvPr/>
        </p:nvSpPr>
        <p:spPr bwMode="auto">
          <a:xfrm>
            <a:off x="5943600" y="2528887"/>
            <a:ext cx="381000" cy="381000"/>
          </a:xfrm>
          <a:prstGeom prst="ellipse">
            <a:avLst/>
          </a:prstGeom>
          <a:solidFill>
            <a:srgbClr val="FFFF00"/>
          </a:solidFill>
          <a:ln w="9525">
            <a:solidFill>
              <a:schemeClr val="tx1"/>
            </a:solidFill>
            <a:round/>
            <a:headEnd/>
            <a:tailEnd/>
          </a:ln>
          <a:effectLst/>
        </p:spPr>
        <p:txBody>
          <a:bodyPr wrap="none" anchor="ctr"/>
          <a:lstStyle/>
          <a:p>
            <a:endParaRPr lang="fa-IR"/>
          </a:p>
        </p:txBody>
      </p:sp>
      <p:cxnSp>
        <p:nvCxnSpPr>
          <p:cNvPr id="152647" name="AutoShape 71"/>
          <p:cNvCxnSpPr>
            <a:cxnSpLocks noChangeShapeType="1"/>
            <a:stCxn id="152625" idx="7"/>
            <a:endCxn id="152641" idx="3"/>
          </p:cNvCxnSpPr>
          <p:nvPr/>
        </p:nvCxnSpPr>
        <p:spPr bwMode="auto">
          <a:xfrm flipV="1">
            <a:off x="3602038" y="4378325"/>
            <a:ext cx="720725" cy="339725"/>
          </a:xfrm>
          <a:prstGeom prst="straightConnector1">
            <a:avLst/>
          </a:prstGeom>
          <a:noFill/>
          <a:ln w="9525">
            <a:solidFill>
              <a:schemeClr val="tx1"/>
            </a:solidFill>
            <a:round/>
            <a:headEnd/>
            <a:tailEnd type="triangle" w="med" len="med"/>
          </a:ln>
          <a:effectLst/>
        </p:spPr>
      </p:cxnSp>
      <p:cxnSp>
        <p:nvCxnSpPr>
          <p:cNvPr id="152648" name="AutoShape 72"/>
          <p:cNvCxnSpPr>
            <a:cxnSpLocks noChangeShapeType="1"/>
            <a:stCxn id="152636" idx="1"/>
            <a:endCxn id="152641" idx="5"/>
          </p:cNvCxnSpPr>
          <p:nvPr/>
        </p:nvCxnSpPr>
        <p:spPr bwMode="auto">
          <a:xfrm flipH="1" flipV="1">
            <a:off x="4592638" y="4378325"/>
            <a:ext cx="720725" cy="263525"/>
          </a:xfrm>
          <a:prstGeom prst="straightConnector1">
            <a:avLst/>
          </a:prstGeom>
          <a:noFill/>
          <a:ln w="9525">
            <a:solidFill>
              <a:schemeClr val="tx1"/>
            </a:solidFill>
            <a:round/>
            <a:headEnd/>
            <a:tailEnd type="triangle" w="med" len="med"/>
          </a:ln>
          <a:effectLst/>
        </p:spPr>
      </p:cxnSp>
      <p:cxnSp>
        <p:nvCxnSpPr>
          <p:cNvPr id="152649" name="AutoShape 73"/>
          <p:cNvCxnSpPr>
            <a:cxnSpLocks noChangeShapeType="1"/>
            <a:stCxn id="152624" idx="0"/>
            <a:endCxn id="152644" idx="3"/>
          </p:cNvCxnSpPr>
          <p:nvPr/>
        </p:nvCxnSpPr>
        <p:spPr bwMode="auto">
          <a:xfrm flipV="1">
            <a:off x="2171700" y="2854325"/>
            <a:ext cx="246063" cy="969962"/>
          </a:xfrm>
          <a:prstGeom prst="straightConnector1">
            <a:avLst/>
          </a:prstGeom>
          <a:noFill/>
          <a:ln w="9525">
            <a:solidFill>
              <a:schemeClr val="tx1"/>
            </a:solidFill>
            <a:round/>
            <a:headEnd/>
            <a:tailEnd type="triangle" w="med" len="med"/>
          </a:ln>
          <a:effectLst/>
        </p:spPr>
      </p:cxnSp>
      <p:cxnSp>
        <p:nvCxnSpPr>
          <p:cNvPr id="152650" name="AutoShape 74"/>
          <p:cNvCxnSpPr>
            <a:cxnSpLocks noChangeShapeType="1"/>
            <a:stCxn id="152643" idx="1"/>
            <a:endCxn id="152644" idx="5"/>
          </p:cNvCxnSpPr>
          <p:nvPr/>
        </p:nvCxnSpPr>
        <p:spPr bwMode="auto">
          <a:xfrm flipH="1" flipV="1">
            <a:off x="2687638" y="2854325"/>
            <a:ext cx="492125" cy="568325"/>
          </a:xfrm>
          <a:prstGeom prst="straightConnector1">
            <a:avLst/>
          </a:prstGeom>
          <a:noFill/>
          <a:ln w="9525">
            <a:solidFill>
              <a:schemeClr val="tx1"/>
            </a:solidFill>
            <a:round/>
            <a:headEnd/>
            <a:tailEnd type="triangle" w="med" len="med"/>
          </a:ln>
          <a:effectLst/>
        </p:spPr>
      </p:cxnSp>
      <p:cxnSp>
        <p:nvCxnSpPr>
          <p:cNvPr id="152651" name="AutoShape 75"/>
          <p:cNvCxnSpPr>
            <a:cxnSpLocks noChangeShapeType="1"/>
            <a:stCxn id="152641" idx="6"/>
            <a:endCxn id="152642" idx="3"/>
          </p:cNvCxnSpPr>
          <p:nvPr/>
        </p:nvCxnSpPr>
        <p:spPr bwMode="auto">
          <a:xfrm flipV="1">
            <a:off x="4648200" y="3844925"/>
            <a:ext cx="512763" cy="398462"/>
          </a:xfrm>
          <a:prstGeom prst="straightConnector1">
            <a:avLst/>
          </a:prstGeom>
          <a:noFill/>
          <a:ln w="9525">
            <a:solidFill>
              <a:schemeClr val="tx1"/>
            </a:solidFill>
            <a:round/>
            <a:headEnd/>
            <a:tailEnd type="triangle" w="med" len="med"/>
          </a:ln>
          <a:effectLst/>
        </p:spPr>
      </p:cxnSp>
      <p:sp>
        <p:nvSpPr>
          <p:cNvPr id="152652" name="Oval 76"/>
          <p:cNvSpPr>
            <a:spLocks noChangeArrowheads="1"/>
          </p:cNvSpPr>
          <p:nvPr/>
        </p:nvSpPr>
        <p:spPr bwMode="auto">
          <a:xfrm>
            <a:off x="5105400" y="2833687"/>
            <a:ext cx="381000" cy="381000"/>
          </a:xfrm>
          <a:prstGeom prst="ellipse">
            <a:avLst/>
          </a:prstGeom>
          <a:solidFill>
            <a:srgbClr val="FFFF00"/>
          </a:solidFill>
          <a:ln w="9525">
            <a:solidFill>
              <a:schemeClr val="tx1"/>
            </a:solidFill>
            <a:round/>
            <a:headEnd/>
            <a:tailEnd/>
          </a:ln>
          <a:effectLst/>
        </p:spPr>
        <p:txBody>
          <a:bodyPr wrap="none" anchor="ctr"/>
          <a:lstStyle/>
          <a:p>
            <a:endParaRPr lang="fa-IR"/>
          </a:p>
        </p:txBody>
      </p:sp>
      <p:cxnSp>
        <p:nvCxnSpPr>
          <p:cNvPr id="152653" name="AutoShape 77"/>
          <p:cNvCxnSpPr>
            <a:cxnSpLocks noChangeShapeType="1"/>
            <a:stCxn id="152641" idx="7"/>
            <a:endCxn id="152652" idx="3"/>
          </p:cNvCxnSpPr>
          <p:nvPr/>
        </p:nvCxnSpPr>
        <p:spPr bwMode="auto">
          <a:xfrm flipV="1">
            <a:off x="4592638" y="3159125"/>
            <a:ext cx="568325" cy="949325"/>
          </a:xfrm>
          <a:prstGeom prst="straightConnector1">
            <a:avLst/>
          </a:prstGeom>
          <a:noFill/>
          <a:ln w="9525">
            <a:solidFill>
              <a:schemeClr val="tx1"/>
            </a:solidFill>
            <a:round/>
            <a:headEnd/>
            <a:tailEnd type="triangle" w="med" len="med"/>
          </a:ln>
          <a:effectLst/>
        </p:spPr>
      </p:cxnSp>
      <p:cxnSp>
        <p:nvCxnSpPr>
          <p:cNvPr id="152654" name="AutoShape 78"/>
          <p:cNvCxnSpPr>
            <a:cxnSpLocks noChangeShapeType="1"/>
            <a:stCxn id="152636" idx="0"/>
            <a:endCxn id="152646" idx="3"/>
          </p:cNvCxnSpPr>
          <p:nvPr/>
        </p:nvCxnSpPr>
        <p:spPr bwMode="auto">
          <a:xfrm flipV="1">
            <a:off x="5448300" y="2854325"/>
            <a:ext cx="550863" cy="1731962"/>
          </a:xfrm>
          <a:prstGeom prst="straightConnector1">
            <a:avLst/>
          </a:prstGeom>
          <a:noFill/>
          <a:ln w="9525">
            <a:solidFill>
              <a:schemeClr val="tx1"/>
            </a:solidFill>
            <a:round/>
            <a:headEnd/>
            <a:tailEnd type="triangle" w="med" len="med"/>
          </a:ln>
          <a:effectLst/>
        </p:spPr>
      </p:cxnSp>
      <p:cxnSp>
        <p:nvCxnSpPr>
          <p:cNvPr id="152655" name="AutoShape 79"/>
          <p:cNvCxnSpPr>
            <a:cxnSpLocks noChangeShapeType="1"/>
            <a:stCxn id="152635" idx="0"/>
            <a:endCxn id="152646" idx="4"/>
          </p:cNvCxnSpPr>
          <p:nvPr/>
        </p:nvCxnSpPr>
        <p:spPr bwMode="auto">
          <a:xfrm flipH="1" flipV="1">
            <a:off x="6134100" y="2909887"/>
            <a:ext cx="381000" cy="1676400"/>
          </a:xfrm>
          <a:prstGeom prst="straightConnector1">
            <a:avLst/>
          </a:prstGeom>
          <a:noFill/>
          <a:ln w="9525">
            <a:solidFill>
              <a:schemeClr val="tx1"/>
            </a:solidFill>
            <a:round/>
            <a:headEnd/>
            <a:tailEnd type="triangle" w="med" len="med"/>
          </a:ln>
          <a:effectLst/>
        </p:spPr>
      </p:cxnSp>
      <p:cxnSp>
        <p:nvCxnSpPr>
          <p:cNvPr id="152656" name="AutoShape 80"/>
          <p:cNvCxnSpPr>
            <a:cxnSpLocks noChangeShapeType="1"/>
            <a:stCxn id="152652" idx="7"/>
            <a:endCxn id="152646" idx="2"/>
          </p:cNvCxnSpPr>
          <p:nvPr/>
        </p:nvCxnSpPr>
        <p:spPr bwMode="auto">
          <a:xfrm flipV="1">
            <a:off x="5430838" y="2719387"/>
            <a:ext cx="512762" cy="169863"/>
          </a:xfrm>
          <a:prstGeom prst="straightConnector1">
            <a:avLst/>
          </a:prstGeom>
          <a:noFill/>
          <a:ln w="9525">
            <a:solidFill>
              <a:schemeClr val="tx1"/>
            </a:solidFill>
            <a:round/>
            <a:headEnd/>
            <a:tailEnd type="triangle" w="med" len="med"/>
          </a:ln>
          <a:effectLst/>
        </p:spPr>
      </p:cxnSp>
      <p:cxnSp>
        <p:nvCxnSpPr>
          <p:cNvPr id="152657" name="AutoShape 81"/>
          <p:cNvCxnSpPr>
            <a:cxnSpLocks noChangeShapeType="1"/>
            <a:stCxn id="152646" idx="1"/>
            <a:endCxn id="152621" idx="5"/>
          </p:cNvCxnSpPr>
          <p:nvPr/>
        </p:nvCxnSpPr>
        <p:spPr bwMode="auto">
          <a:xfrm flipH="1" flipV="1">
            <a:off x="5430838" y="2016125"/>
            <a:ext cx="568325" cy="568325"/>
          </a:xfrm>
          <a:prstGeom prst="straightConnector1">
            <a:avLst/>
          </a:prstGeom>
          <a:noFill/>
          <a:ln w="9525">
            <a:solidFill>
              <a:schemeClr val="tx1"/>
            </a:solidFill>
            <a:round/>
            <a:headEnd/>
            <a:tailEnd type="triangle" w="med" len="med"/>
          </a:ln>
          <a:effectLst/>
        </p:spPr>
      </p:cxnSp>
      <p:cxnSp>
        <p:nvCxnSpPr>
          <p:cNvPr id="152658" name="AutoShape 82"/>
          <p:cNvCxnSpPr>
            <a:cxnSpLocks noChangeShapeType="1"/>
            <a:stCxn id="152646" idx="0"/>
            <a:endCxn id="152620" idx="4"/>
          </p:cNvCxnSpPr>
          <p:nvPr/>
        </p:nvCxnSpPr>
        <p:spPr bwMode="auto">
          <a:xfrm flipV="1">
            <a:off x="6134100" y="2071687"/>
            <a:ext cx="152400" cy="457200"/>
          </a:xfrm>
          <a:prstGeom prst="straightConnector1">
            <a:avLst/>
          </a:prstGeom>
          <a:noFill/>
          <a:ln w="9525">
            <a:solidFill>
              <a:schemeClr val="tx1"/>
            </a:solidFill>
            <a:round/>
            <a:headEnd/>
            <a:tailEnd type="triangle" w="med" len="med"/>
          </a:ln>
          <a:effectLst/>
        </p:spPr>
      </p:cxnSp>
      <p:cxnSp>
        <p:nvCxnSpPr>
          <p:cNvPr id="152659" name="AutoShape 83"/>
          <p:cNvCxnSpPr>
            <a:cxnSpLocks noChangeShapeType="1"/>
            <a:stCxn id="152644" idx="1"/>
            <a:endCxn id="152617" idx="5"/>
          </p:cNvCxnSpPr>
          <p:nvPr/>
        </p:nvCxnSpPr>
        <p:spPr bwMode="auto">
          <a:xfrm flipH="1" flipV="1">
            <a:off x="2078038" y="2016125"/>
            <a:ext cx="339725" cy="568325"/>
          </a:xfrm>
          <a:prstGeom prst="straightConnector1">
            <a:avLst/>
          </a:prstGeom>
          <a:noFill/>
          <a:ln w="9525">
            <a:solidFill>
              <a:schemeClr val="tx1"/>
            </a:solidFill>
            <a:round/>
            <a:headEnd/>
            <a:tailEnd type="triangle" w="med" len="med"/>
          </a:ln>
          <a:effectLst/>
        </p:spPr>
      </p:cxnSp>
      <p:cxnSp>
        <p:nvCxnSpPr>
          <p:cNvPr id="152660" name="AutoShape 84"/>
          <p:cNvCxnSpPr>
            <a:cxnSpLocks noChangeShapeType="1"/>
            <a:stCxn id="152644" idx="7"/>
            <a:endCxn id="152618" idx="3"/>
          </p:cNvCxnSpPr>
          <p:nvPr/>
        </p:nvCxnSpPr>
        <p:spPr bwMode="auto">
          <a:xfrm flipV="1">
            <a:off x="2687638" y="2016125"/>
            <a:ext cx="415925" cy="568325"/>
          </a:xfrm>
          <a:prstGeom prst="straightConnector1">
            <a:avLst/>
          </a:prstGeom>
          <a:noFill/>
          <a:ln w="9525">
            <a:solidFill>
              <a:schemeClr val="tx1"/>
            </a:solidFill>
            <a:round/>
            <a:headEnd/>
            <a:tailEnd type="triangle" w="med" len="med"/>
          </a:ln>
          <a:effectLst/>
        </p:spPr>
      </p:cxnSp>
      <p:cxnSp>
        <p:nvCxnSpPr>
          <p:cNvPr id="152661" name="AutoShape 85"/>
          <p:cNvCxnSpPr>
            <a:cxnSpLocks noChangeShapeType="1"/>
            <a:stCxn id="152645" idx="0"/>
            <a:endCxn id="152619" idx="4"/>
          </p:cNvCxnSpPr>
          <p:nvPr/>
        </p:nvCxnSpPr>
        <p:spPr bwMode="auto">
          <a:xfrm flipV="1">
            <a:off x="4076700" y="2071687"/>
            <a:ext cx="0" cy="457200"/>
          </a:xfrm>
          <a:prstGeom prst="straightConnector1">
            <a:avLst/>
          </a:prstGeom>
          <a:noFill/>
          <a:ln w="9525">
            <a:solidFill>
              <a:schemeClr val="tx1"/>
            </a:solidFill>
            <a:round/>
            <a:headEnd/>
            <a:tailEnd type="triangle" w="med" len="med"/>
          </a:ln>
          <a:effectLst/>
        </p:spPr>
      </p:cxnSp>
      <p:cxnSp>
        <p:nvCxnSpPr>
          <p:cNvPr id="152662" name="AutoShape 86"/>
          <p:cNvCxnSpPr>
            <a:cxnSpLocks noChangeShapeType="1"/>
            <a:stCxn id="152643" idx="7"/>
            <a:endCxn id="152645" idx="3"/>
          </p:cNvCxnSpPr>
          <p:nvPr/>
        </p:nvCxnSpPr>
        <p:spPr bwMode="auto">
          <a:xfrm flipV="1">
            <a:off x="3449638" y="2854325"/>
            <a:ext cx="492125" cy="568325"/>
          </a:xfrm>
          <a:prstGeom prst="straightConnector1">
            <a:avLst/>
          </a:prstGeom>
          <a:noFill/>
          <a:ln w="9525">
            <a:solidFill>
              <a:schemeClr val="tx1"/>
            </a:solidFill>
            <a:round/>
            <a:headEnd/>
            <a:tailEnd type="triangle" w="med" len="med"/>
          </a:ln>
          <a:effectLst/>
        </p:spPr>
      </p:cxnSp>
      <p:cxnSp>
        <p:nvCxnSpPr>
          <p:cNvPr id="152663" name="AutoShape 87"/>
          <p:cNvCxnSpPr>
            <a:cxnSpLocks noChangeShapeType="1"/>
            <a:stCxn id="152641" idx="1"/>
            <a:endCxn id="152645" idx="4"/>
          </p:cNvCxnSpPr>
          <p:nvPr/>
        </p:nvCxnSpPr>
        <p:spPr bwMode="auto">
          <a:xfrm flipH="1" flipV="1">
            <a:off x="4076700" y="2909887"/>
            <a:ext cx="246063" cy="1198563"/>
          </a:xfrm>
          <a:prstGeom prst="straightConnector1">
            <a:avLst/>
          </a:prstGeom>
          <a:noFill/>
          <a:ln w="9525">
            <a:solidFill>
              <a:schemeClr val="tx1"/>
            </a:solidFill>
            <a:round/>
            <a:headEnd/>
            <a:tailEnd type="triangle" w="med" len="med"/>
          </a:ln>
          <a:effectLst/>
        </p:spPr>
      </p:cxnSp>
      <p:sp>
        <p:nvSpPr>
          <p:cNvPr id="152664" name="Text Box 88"/>
          <p:cNvSpPr txBox="1">
            <a:spLocks noChangeArrowheads="1"/>
          </p:cNvSpPr>
          <p:nvPr/>
        </p:nvSpPr>
        <p:spPr bwMode="auto">
          <a:xfrm>
            <a:off x="3352800" y="6338887"/>
            <a:ext cx="1154113" cy="519113"/>
          </a:xfrm>
          <a:prstGeom prst="rect">
            <a:avLst/>
          </a:prstGeom>
          <a:noFill/>
          <a:ln w="9525">
            <a:noFill/>
            <a:miter lim="800000"/>
            <a:headEnd/>
            <a:tailEnd/>
          </a:ln>
          <a:effectLst/>
        </p:spPr>
        <p:txBody>
          <a:bodyPr wrap="none">
            <a:spAutoFit/>
          </a:bodyPr>
          <a:lstStyle/>
          <a:p>
            <a:pPr>
              <a:spcBef>
                <a:spcPct val="0"/>
              </a:spcBef>
            </a:pPr>
            <a:r>
              <a:rPr lang="en-US" sz="2800" dirty="0">
                <a:latin typeface="Arial" pitchFamily="34" charset="0"/>
              </a:rPr>
              <a:t>Inputs</a:t>
            </a:r>
          </a:p>
        </p:txBody>
      </p:sp>
      <p:sp>
        <p:nvSpPr>
          <p:cNvPr id="152665" name="Text Box 89"/>
          <p:cNvSpPr txBox="1">
            <a:spLocks noChangeArrowheads="1"/>
          </p:cNvSpPr>
          <p:nvPr/>
        </p:nvSpPr>
        <p:spPr bwMode="auto">
          <a:xfrm>
            <a:off x="7086600" y="2147887"/>
            <a:ext cx="1430338" cy="519113"/>
          </a:xfrm>
          <a:prstGeom prst="rect">
            <a:avLst/>
          </a:prstGeom>
          <a:noFill/>
          <a:ln w="9525">
            <a:noFill/>
            <a:miter lim="800000"/>
            <a:headEnd/>
            <a:tailEnd/>
          </a:ln>
          <a:effectLst/>
        </p:spPr>
        <p:txBody>
          <a:bodyPr wrap="none">
            <a:spAutoFit/>
          </a:bodyPr>
          <a:lstStyle/>
          <a:p>
            <a:pPr>
              <a:spcBef>
                <a:spcPct val="0"/>
              </a:spcBef>
            </a:pPr>
            <a:r>
              <a:rPr lang="en-US" sz="2800">
                <a:latin typeface="Arial" pitchFamily="34" charset="0"/>
              </a:rPr>
              <a:t>Outputs</a:t>
            </a:r>
          </a:p>
        </p:txBody>
      </p:sp>
      <p:sp>
        <p:nvSpPr>
          <p:cNvPr id="152666" name="Line 90"/>
          <p:cNvSpPr>
            <a:spLocks noChangeShapeType="1"/>
          </p:cNvSpPr>
          <p:nvPr/>
        </p:nvSpPr>
        <p:spPr bwMode="auto">
          <a:xfrm flipH="1" flipV="1">
            <a:off x="2819400" y="6415087"/>
            <a:ext cx="533400" cy="152400"/>
          </a:xfrm>
          <a:prstGeom prst="line">
            <a:avLst/>
          </a:prstGeom>
          <a:noFill/>
          <a:ln w="38100" cmpd="dbl">
            <a:solidFill>
              <a:schemeClr val="tx1"/>
            </a:solidFill>
            <a:round/>
            <a:headEnd/>
            <a:tailEnd type="triangle" w="med" len="med"/>
          </a:ln>
          <a:effectLst/>
        </p:spPr>
        <p:txBody>
          <a:bodyPr>
            <a:spAutoFit/>
          </a:bodyPr>
          <a:lstStyle/>
          <a:p>
            <a:endParaRPr lang="fa-IR"/>
          </a:p>
        </p:txBody>
      </p:sp>
      <p:sp>
        <p:nvSpPr>
          <p:cNvPr id="152667" name="Line 91"/>
          <p:cNvSpPr>
            <a:spLocks noChangeShapeType="1"/>
          </p:cNvSpPr>
          <p:nvPr/>
        </p:nvSpPr>
        <p:spPr bwMode="auto">
          <a:xfrm flipV="1">
            <a:off x="4495800" y="6491287"/>
            <a:ext cx="533400" cy="76200"/>
          </a:xfrm>
          <a:prstGeom prst="line">
            <a:avLst/>
          </a:prstGeom>
          <a:noFill/>
          <a:ln w="38100" cmpd="dbl">
            <a:solidFill>
              <a:schemeClr val="tx1"/>
            </a:solidFill>
            <a:round/>
            <a:headEnd/>
            <a:tailEnd type="triangle" w="med" len="med"/>
          </a:ln>
          <a:effectLst/>
        </p:spPr>
        <p:txBody>
          <a:bodyPr>
            <a:spAutoFit/>
          </a:bodyPr>
          <a:lstStyle/>
          <a:p>
            <a:endParaRPr lang="fa-IR"/>
          </a:p>
        </p:txBody>
      </p:sp>
      <p:sp>
        <p:nvSpPr>
          <p:cNvPr id="152668" name="Line 92"/>
          <p:cNvSpPr>
            <a:spLocks noChangeShapeType="1"/>
          </p:cNvSpPr>
          <p:nvPr/>
        </p:nvSpPr>
        <p:spPr bwMode="auto">
          <a:xfrm flipH="1" flipV="1">
            <a:off x="6553200" y="1919287"/>
            <a:ext cx="533400" cy="381000"/>
          </a:xfrm>
          <a:prstGeom prst="line">
            <a:avLst/>
          </a:prstGeom>
          <a:noFill/>
          <a:ln w="38100" cmpd="dbl">
            <a:solidFill>
              <a:schemeClr val="tx1"/>
            </a:solidFill>
            <a:round/>
            <a:headEnd/>
            <a:tailEnd type="triangle" w="med" len="med"/>
          </a:ln>
          <a:effectLst/>
        </p:spPr>
        <p:txBody>
          <a:bodyPr>
            <a:spAutoFit/>
          </a:bodyPr>
          <a:lstStyle/>
          <a:p>
            <a:endParaRPr lang="fa-IR"/>
          </a:p>
        </p:txBody>
      </p:sp>
      <p:sp>
        <p:nvSpPr>
          <p:cNvPr id="152669" name="Line 93"/>
          <p:cNvSpPr>
            <a:spLocks noChangeShapeType="1"/>
          </p:cNvSpPr>
          <p:nvPr/>
        </p:nvSpPr>
        <p:spPr bwMode="auto">
          <a:xfrm>
            <a:off x="1371600" y="3519487"/>
            <a:ext cx="533400" cy="381000"/>
          </a:xfrm>
          <a:prstGeom prst="line">
            <a:avLst/>
          </a:prstGeom>
          <a:noFill/>
          <a:ln w="38100" cmpd="dbl">
            <a:solidFill>
              <a:schemeClr val="tx1"/>
            </a:solidFill>
            <a:round/>
            <a:headEnd/>
            <a:tailEnd type="triangle" w="med" len="med"/>
          </a:ln>
          <a:effectLst/>
        </p:spPr>
        <p:txBody>
          <a:bodyPr>
            <a:spAutoFit/>
          </a:bodyPr>
          <a:lstStyle/>
          <a:p>
            <a:endParaRPr lang="fa-IR"/>
          </a:p>
        </p:txBody>
      </p:sp>
      <p:sp>
        <p:nvSpPr>
          <p:cNvPr id="152670" name="Line 94"/>
          <p:cNvSpPr>
            <a:spLocks noChangeShapeType="1"/>
          </p:cNvSpPr>
          <p:nvPr/>
        </p:nvSpPr>
        <p:spPr bwMode="auto">
          <a:xfrm flipV="1">
            <a:off x="1828800" y="2757487"/>
            <a:ext cx="457200" cy="152400"/>
          </a:xfrm>
          <a:prstGeom prst="line">
            <a:avLst/>
          </a:prstGeom>
          <a:noFill/>
          <a:ln w="38100" cmpd="dbl">
            <a:solidFill>
              <a:schemeClr val="tx1"/>
            </a:solidFill>
            <a:round/>
            <a:headEnd/>
            <a:tailEnd type="triangle" w="med" len="med"/>
          </a:ln>
          <a:effectLst/>
        </p:spPr>
        <p:txBody>
          <a:bodyPr>
            <a:spAutoFit/>
          </a:bodyPr>
          <a:lstStyle/>
          <a:p>
            <a:endParaRPr lang="fa-IR"/>
          </a:p>
        </p:txBody>
      </p:sp>
      <p:sp>
        <p:nvSpPr>
          <p:cNvPr id="152671" name="Line 95"/>
          <p:cNvSpPr>
            <a:spLocks noChangeShapeType="1"/>
          </p:cNvSpPr>
          <p:nvPr/>
        </p:nvSpPr>
        <p:spPr bwMode="auto">
          <a:xfrm flipH="1" flipV="1">
            <a:off x="6324600" y="3443287"/>
            <a:ext cx="533400" cy="152400"/>
          </a:xfrm>
          <a:prstGeom prst="line">
            <a:avLst/>
          </a:prstGeom>
          <a:noFill/>
          <a:ln w="38100" cmpd="dbl">
            <a:solidFill>
              <a:schemeClr val="tx1"/>
            </a:solidFill>
            <a:round/>
            <a:headEnd/>
            <a:tailEnd type="triangle" w="med" len="med"/>
          </a:ln>
          <a:effectLst/>
        </p:spPr>
        <p:txBody>
          <a:bodyPr>
            <a:spAutoFit/>
          </a:bodyPr>
          <a:lstStyle/>
          <a:p>
            <a:endParaRPr lang="fa-IR"/>
          </a:p>
        </p:txBody>
      </p:sp>
      <p:sp>
        <p:nvSpPr>
          <p:cNvPr id="152672" name="Oval 96"/>
          <p:cNvSpPr>
            <a:spLocks noChangeArrowheads="1"/>
          </p:cNvSpPr>
          <p:nvPr/>
        </p:nvSpPr>
        <p:spPr bwMode="auto">
          <a:xfrm>
            <a:off x="4343400" y="4967287"/>
            <a:ext cx="381000" cy="381000"/>
          </a:xfrm>
          <a:prstGeom prst="ellipse">
            <a:avLst/>
          </a:prstGeom>
          <a:solidFill>
            <a:srgbClr val="00FF00"/>
          </a:solidFill>
          <a:ln w="9525">
            <a:solidFill>
              <a:schemeClr val="tx1"/>
            </a:solidFill>
            <a:round/>
            <a:headEnd/>
            <a:tailEnd/>
          </a:ln>
          <a:effectLst/>
        </p:spPr>
        <p:txBody>
          <a:bodyPr wrap="none" anchor="ctr"/>
          <a:lstStyle/>
          <a:p>
            <a:endParaRPr lang="fa-IR"/>
          </a:p>
        </p:txBody>
      </p:sp>
      <p:cxnSp>
        <p:nvCxnSpPr>
          <p:cNvPr id="152673" name="AutoShape 97"/>
          <p:cNvCxnSpPr>
            <a:cxnSpLocks noChangeShapeType="1"/>
            <a:stCxn id="152672" idx="0"/>
            <a:endCxn id="152641" idx="4"/>
          </p:cNvCxnSpPr>
          <p:nvPr/>
        </p:nvCxnSpPr>
        <p:spPr bwMode="auto">
          <a:xfrm flipH="1" flipV="1">
            <a:off x="4457700" y="4433887"/>
            <a:ext cx="76200" cy="533400"/>
          </a:xfrm>
          <a:prstGeom prst="straightConnector1">
            <a:avLst/>
          </a:prstGeom>
          <a:noFill/>
          <a:ln w="9525">
            <a:solidFill>
              <a:schemeClr val="tx1"/>
            </a:solidFill>
            <a:round/>
            <a:headEnd/>
            <a:tailEnd type="triangle" w="med" len="med"/>
          </a:ln>
          <a:effectLst/>
        </p:spPr>
      </p:cxnSp>
      <p:sp>
        <p:nvSpPr>
          <p:cNvPr id="152674" name="Oval 98"/>
          <p:cNvSpPr>
            <a:spLocks noChangeArrowheads="1"/>
          </p:cNvSpPr>
          <p:nvPr/>
        </p:nvSpPr>
        <p:spPr bwMode="auto">
          <a:xfrm>
            <a:off x="2514600" y="3367087"/>
            <a:ext cx="381000" cy="381000"/>
          </a:xfrm>
          <a:prstGeom prst="ellipse">
            <a:avLst/>
          </a:prstGeom>
          <a:solidFill>
            <a:srgbClr val="FF00FF"/>
          </a:solidFill>
          <a:ln w="9525">
            <a:solidFill>
              <a:schemeClr val="tx1"/>
            </a:solidFill>
            <a:round/>
            <a:headEnd/>
            <a:tailEnd/>
          </a:ln>
          <a:effectLst/>
        </p:spPr>
        <p:txBody>
          <a:bodyPr wrap="none" anchor="ctr"/>
          <a:lstStyle/>
          <a:p>
            <a:endParaRPr lang="fa-IR"/>
          </a:p>
        </p:txBody>
      </p:sp>
      <p:cxnSp>
        <p:nvCxnSpPr>
          <p:cNvPr id="152675" name="AutoShape 99"/>
          <p:cNvCxnSpPr>
            <a:cxnSpLocks noChangeShapeType="1"/>
            <a:stCxn id="152624" idx="7"/>
            <a:endCxn id="152674" idx="3"/>
          </p:cNvCxnSpPr>
          <p:nvPr/>
        </p:nvCxnSpPr>
        <p:spPr bwMode="auto">
          <a:xfrm flipV="1">
            <a:off x="2306638" y="3692525"/>
            <a:ext cx="263525" cy="187325"/>
          </a:xfrm>
          <a:prstGeom prst="straightConnector1">
            <a:avLst/>
          </a:prstGeom>
          <a:noFill/>
          <a:ln w="9525">
            <a:solidFill>
              <a:schemeClr val="tx1"/>
            </a:solidFill>
            <a:round/>
            <a:headEnd/>
            <a:tailEnd type="triangle" w="med" len="med"/>
          </a:ln>
          <a:effectLst/>
        </p:spPr>
      </p:cxnSp>
      <p:cxnSp>
        <p:nvCxnSpPr>
          <p:cNvPr id="152676" name="AutoShape 100"/>
          <p:cNvCxnSpPr>
            <a:cxnSpLocks noChangeShapeType="1"/>
            <a:stCxn id="152641" idx="0"/>
            <a:endCxn id="152645" idx="5"/>
          </p:cNvCxnSpPr>
          <p:nvPr/>
        </p:nvCxnSpPr>
        <p:spPr bwMode="auto">
          <a:xfrm flipH="1" flipV="1">
            <a:off x="4211638" y="2854325"/>
            <a:ext cx="246062" cy="1198562"/>
          </a:xfrm>
          <a:prstGeom prst="straightConnector1">
            <a:avLst/>
          </a:prstGeom>
          <a:noFill/>
          <a:ln w="9525">
            <a:solidFill>
              <a:schemeClr val="tx1"/>
            </a:solidFill>
            <a:round/>
            <a:headEnd/>
            <a:tailEnd type="triangle" w="med" len="med"/>
          </a:ln>
          <a:effectLst/>
        </p:spPr>
      </p:cxnSp>
      <p:cxnSp>
        <p:nvCxnSpPr>
          <p:cNvPr id="152677" name="AutoShape 101"/>
          <p:cNvCxnSpPr>
            <a:cxnSpLocks noChangeShapeType="1"/>
            <a:stCxn id="152643" idx="2"/>
            <a:endCxn id="152644" idx="4"/>
          </p:cNvCxnSpPr>
          <p:nvPr/>
        </p:nvCxnSpPr>
        <p:spPr bwMode="auto">
          <a:xfrm flipH="1" flipV="1">
            <a:off x="2552700" y="2909887"/>
            <a:ext cx="571500" cy="647700"/>
          </a:xfrm>
          <a:prstGeom prst="straightConnector1">
            <a:avLst/>
          </a:prstGeom>
          <a:noFill/>
          <a:ln w="9525">
            <a:solidFill>
              <a:schemeClr val="tx1"/>
            </a:solidFill>
            <a:round/>
            <a:headEnd/>
            <a:tailEnd type="triangle" w="med" len="med"/>
          </a:ln>
          <a:effectLst/>
        </p:spPr>
      </p:cxnSp>
      <p:cxnSp>
        <p:nvCxnSpPr>
          <p:cNvPr id="152678" name="AutoShape 102"/>
          <p:cNvCxnSpPr>
            <a:cxnSpLocks noChangeShapeType="1"/>
            <a:stCxn id="152643" idx="0"/>
            <a:endCxn id="152644" idx="6"/>
          </p:cNvCxnSpPr>
          <p:nvPr/>
        </p:nvCxnSpPr>
        <p:spPr bwMode="auto">
          <a:xfrm flipH="1" flipV="1">
            <a:off x="2743200" y="2719387"/>
            <a:ext cx="571500" cy="647700"/>
          </a:xfrm>
          <a:prstGeom prst="straightConnector1">
            <a:avLst/>
          </a:prstGeom>
          <a:noFill/>
          <a:ln w="9525">
            <a:solidFill>
              <a:schemeClr val="tx1"/>
            </a:solidFill>
            <a:round/>
            <a:headEnd/>
            <a:tailEnd type="triangle" w="med" len="med"/>
          </a:ln>
          <a:effectLst/>
        </p:spPr>
      </p:cxnSp>
      <p:sp>
        <p:nvSpPr>
          <p:cNvPr id="71" name="Footer Placeholder 70"/>
          <p:cNvSpPr>
            <a:spLocks noGrp="1"/>
          </p:cNvSpPr>
          <p:nvPr>
            <p:ph type="ftr" sz="quarter" idx="11"/>
          </p:nvPr>
        </p:nvSpPr>
        <p:spPr/>
        <p:txBody>
          <a:bodyPr/>
          <a:lstStyle/>
          <a:p>
            <a:r>
              <a:rPr lang="en-US" smtClean="0"/>
              <a:t>Cloud programming models</a:t>
            </a:r>
            <a:endParaRPr lang="fa-IR"/>
          </a:p>
        </p:txBody>
      </p:sp>
      <p:sp>
        <p:nvSpPr>
          <p:cNvPr id="72" name="Slide Number Placeholder 71"/>
          <p:cNvSpPr>
            <a:spLocks noGrp="1"/>
          </p:cNvSpPr>
          <p:nvPr>
            <p:ph type="sldNum" sz="quarter" idx="12"/>
          </p:nvPr>
        </p:nvSpPr>
        <p:spPr/>
        <p:txBody>
          <a:bodyPr/>
          <a:lstStyle/>
          <a:p>
            <a:r>
              <a:rPr lang="en-US" dirty="0" smtClean="0"/>
              <a:t>53</a:t>
            </a:r>
            <a:endParaRPr lang="fa-I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Describing a dryad graph</a:t>
            </a:r>
            <a:endParaRPr lang="fa-IR" dirty="0"/>
          </a:p>
        </p:txBody>
      </p:sp>
      <p:sp>
        <p:nvSpPr>
          <p:cNvPr id="3" name="Content Placeholder 2"/>
          <p:cNvSpPr>
            <a:spLocks noGrp="1"/>
          </p:cNvSpPr>
          <p:nvPr>
            <p:ph idx="1"/>
          </p:nvPr>
        </p:nvSpPr>
        <p:spPr>
          <a:xfrm>
            <a:off x="2143108" y="1928802"/>
            <a:ext cx="6248400" cy="3840163"/>
          </a:xfrm>
        </p:spPr>
        <p:txBody>
          <a:bodyPr>
            <a:normAutofit fontScale="92500" lnSpcReduction="20000"/>
          </a:bodyPr>
          <a:lstStyle/>
          <a:p>
            <a:pPr algn="l" rtl="0"/>
            <a:r>
              <a:rPr lang="en-US" dirty="0" smtClean="0"/>
              <a:t>A simple language is designed to specify commonly-</a:t>
            </a:r>
            <a:r>
              <a:rPr lang="en-US" dirty="0" err="1" smtClean="0"/>
              <a:t>ocurring</a:t>
            </a:r>
            <a:r>
              <a:rPr lang="en-US" dirty="0" smtClean="0"/>
              <a:t> communication idioms</a:t>
            </a:r>
          </a:p>
          <a:p>
            <a:pPr lvl="1" algn="l" rtl="0"/>
            <a:r>
              <a:rPr lang="en-US" dirty="0" smtClean="0"/>
              <a:t>Currently embedded C++ as a library</a:t>
            </a:r>
          </a:p>
          <a:p>
            <a:pPr lvl="1" algn="l" rtl="0"/>
            <a:r>
              <a:rPr lang="en-US" dirty="0" smtClean="0"/>
              <a:t>Using a mixture of method calls and operator overloading</a:t>
            </a:r>
          </a:p>
          <a:p>
            <a:pPr lvl="1" algn="l" rtl="0"/>
            <a:r>
              <a:rPr lang="en-US" dirty="0" smtClean="0"/>
              <a:t>The basic object in the language is a graph</a:t>
            </a:r>
          </a:p>
          <a:p>
            <a:pPr algn="l" rtl="0"/>
            <a:r>
              <a:rPr lang="en-US" dirty="0" smtClean="0"/>
              <a:t>Graphs are constructed by combining simpler </a:t>
            </a:r>
            <a:r>
              <a:rPr lang="en-US" dirty="0" err="1" smtClean="0"/>
              <a:t>subgraphs</a:t>
            </a:r>
            <a:r>
              <a:rPr lang="en-US" dirty="0" smtClean="0"/>
              <a:t> using a small set of operations</a:t>
            </a:r>
          </a:p>
          <a:p>
            <a:pPr lvl="1" algn="l" rtl="0"/>
            <a:r>
              <a:rPr lang="en-US" dirty="0" smtClean="0"/>
              <a:t>All of the operations preserve the property that the resulting graph is acyclic</a:t>
            </a:r>
          </a:p>
          <a:p>
            <a:pPr lvl="1" algn="l" rtl="0"/>
            <a:endParaRPr lang="fa-IR" dirty="0"/>
          </a:p>
        </p:txBody>
      </p:sp>
      <p:pic>
        <p:nvPicPr>
          <p:cNvPr id="1026" name="Picture 2"/>
          <p:cNvPicPr>
            <a:picLocks noChangeAspect="1" noChangeArrowheads="1"/>
          </p:cNvPicPr>
          <p:nvPr/>
        </p:nvPicPr>
        <p:blipFill>
          <a:blip r:embed="rId2" cstate="print"/>
          <a:srcRect/>
          <a:stretch>
            <a:fillRect/>
          </a:stretch>
        </p:blipFill>
        <p:spPr bwMode="auto">
          <a:xfrm>
            <a:off x="6143636" y="5500702"/>
            <a:ext cx="1990725" cy="466725"/>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r>
              <a:rPr lang="en-US" smtClean="0"/>
              <a:t>Cloud programming models</a:t>
            </a:r>
            <a:endParaRPr lang="fa-IR"/>
          </a:p>
        </p:txBody>
      </p:sp>
      <p:sp>
        <p:nvSpPr>
          <p:cNvPr id="6" name="Slide Number Placeholder 5"/>
          <p:cNvSpPr>
            <a:spLocks noGrp="1"/>
          </p:cNvSpPr>
          <p:nvPr>
            <p:ph type="sldNum" sz="quarter" idx="12"/>
          </p:nvPr>
        </p:nvSpPr>
        <p:spPr/>
        <p:txBody>
          <a:bodyPr/>
          <a:lstStyle/>
          <a:p>
            <a:r>
              <a:rPr lang="en-US" dirty="0" smtClean="0"/>
              <a:t>54</a:t>
            </a:r>
            <a:endParaRPr lang="fa-I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Creating new vertices</a:t>
            </a:r>
            <a:endParaRPr lang="fa-IR" dirty="0"/>
          </a:p>
        </p:txBody>
      </p:sp>
      <p:sp>
        <p:nvSpPr>
          <p:cNvPr id="3" name="Content Placeholder 2"/>
          <p:cNvSpPr>
            <a:spLocks noGrp="1"/>
          </p:cNvSpPr>
          <p:nvPr>
            <p:ph idx="1"/>
          </p:nvPr>
        </p:nvSpPr>
        <p:spPr>
          <a:xfrm>
            <a:off x="1928794" y="1857364"/>
            <a:ext cx="6248400" cy="5000636"/>
          </a:xfrm>
        </p:spPr>
        <p:txBody>
          <a:bodyPr/>
          <a:lstStyle/>
          <a:p>
            <a:pPr algn="l" rtl="0"/>
            <a:r>
              <a:rPr lang="en-US" dirty="0" smtClean="0"/>
              <a:t>The Dryad libraries </a:t>
            </a:r>
            <a:r>
              <a:rPr lang="en-US" dirty="0" err="1" smtClean="0"/>
              <a:t>deﬁne</a:t>
            </a:r>
            <a:r>
              <a:rPr lang="en-US" dirty="0" smtClean="0"/>
              <a:t> a C++ base class from which all vertex programs inherit</a:t>
            </a:r>
          </a:p>
          <a:p>
            <a:pPr lvl="1" algn="l" rtl="0"/>
            <a:r>
              <a:rPr lang="en-US" dirty="0" smtClean="0"/>
              <a:t>Each such program has a unique textual name</a:t>
            </a:r>
          </a:p>
          <a:p>
            <a:pPr lvl="1" algn="l" rtl="0"/>
            <a:r>
              <a:rPr lang="en-US" dirty="0" smtClean="0"/>
              <a:t>Static factory</a:t>
            </a:r>
          </a:p>
          <a:p>
            <a:pPr algn="l" rtl="0"/>
            <a:r>
              <a:rPr lang="en-US" dirty="0" smtClean="0"/>
              <a:t>A graph can be cloned into a new graph containing k copies of its structure                   using the ^ operator where                                      C = </a:t>
            </a:r>
            <a:r>
              <a:rPr lang="en-US" dirty="0" err="1" smtClean="0"/>
              <a:t>G^k</a:t>
            </a:r>
            <a:r>
              <a:rPr lang="en-US" dirty="0" smtClean="0"/>
              <a:t> is </a:t>
            </a:r>
            <a:r>
              <a:rPr lang="en-US" dirty="0" err="1" smtClean="0"/>
              <a:t>deﬁned</a:t>
            </a:r>
            <a:r>
              <a:rPr lang="en-US" dirty="0" smtClean="0"/>
              <a:t> as:</a:t>
            </a:r>
          </a:p>
          <a:p>
            <a:pPr algn="l" rtl="0"/>
            <a:endParaRPr lang="en-US" dirty="0" smtClean="0"/>
          </a:p>
          <a:p>
            <a:pPr rtl="0">
              <a:buNone/>
            </a:pPr>
            <a:endParaRPr lang="en-US" dirty="0" smtClean="0"/>
          </a:p>
          <a:p>
            <a:pPr rtl="0">
              <a:buNone/>
            </a:pPr>
            <a:endParaRPr lang="en-US" dirty="0" smtClean="0"/>
          </a:p>
          <a:p>
            <a:pPr algn="l" rtl="0"/>
            <a:endParaRPr lang="fa-IR" dirty="0"/>
          </a:p>
        </p:txBody>
      </p:sp>
      <p:pic>
        <p:nvPicPr>
          <p:cNvPr id="11" name="Picture 10" descr="Untitled.png"/>
          <p:cNvPicPr>
            <a:picLocks noChangeAspect="1"/>
          </p:cNvPicPr>
          <p:nvPr/>
        </p:nvPicPr>
        <p:blipFill>
          <a:blip r:embed="rId2" cstate="print"/>
          <a:stretch>
            <a:fillRect/>
          </a:stretch>
        </p:blipFill>
        <p:spPr>
          <a:xfrm>
            <a:off x="2214546" y="5429264"/>
            <a:ext cx="3210373" cy="666843"/>
          </a:xfrm>
          <a:prstGeom prst="rect">
            <a:avLst/>
          </a:prstGeom>
        </p:spPr>
      </p:pic>
      <p:pic>
        <p:nvPicPr>
          <p:cNvPr id="13" name="Picture 12" descr="Untitled2.png"/>
          <p:cNvPicPr>
            <a:picLocks noChangeAspect="1"/>
          </p:cNvPicPr>
          <p:nvPr/>
        </p:nvPicPr>
        <p:blipFill>
          <a:blip r:embed="rId3" cstate="print"/>
          <a:stretch>
            <a:fillRect/>
          </a:stretch>
        </p:blipFill>
        <p:spPr>
          <a:xfrm>
            <a:off x="6924365" y="4214818"/>
            <a:ext cx="2219635" cy="2448267"/>
          </a:xfrm>
          <a:prstGeom prst="rect">
            <a:avLst/>
          </a:prstGeom>
        </p:spPr>
      </p:pic>
      <p:sp>
        <p:nvSpPr>
          <p:cNvPr id="6" name="Footer Placeholder 5"/>
          <p:cNvSpPr>
            <a:spLocks noGrp="1"/>
          </p:cNvSpPr>
          <p:nvPr>
            <p:ph type="ftr" sz="quarter" idx="11"/>
          </p:nvPr>
        </p:nvSpPr>
        <p:spPr/>
        <p:txBody>
          <a:bodyPr/>
          <a:lstStyle/>
          <a:p>
            <a:r>
              <a:rPr lang="en-US" smtClean="0"/>
              <a:t>Cloud programming models</a:t>
            </a:r>
            <a:endParaRPr lang="fa-IR"/>
          </a:p>
        </p:txBody>
      </p:sp>
      <p:sp>
        <p:nvSpPr>
          <p:cNvPr id="7" name="Slide Number Placeholder 6"/>
          <p:cNvSpPr>
            <a:spLocks noGrp="1"/>
          </p:cNvSpPr>
          <p:nvPr>
            <p:ph type="sldNum" sz="quarter" idx="12"/>
          </p:nvPr>
        </p:nvSpPr>
        <p:spPr/>
        <p:txBody>
          <a:bodyPr/>
          <a:lstStyle/>
          <a:p>
            <a:r>
              <a:rPr lang="en-US" dirty="0" smtClean="0"/>
              <a:t>55</a:t>
            </a:r>
            <a:endParaRPr lang="fa-I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Adding graph edges</a:t>
            </a:r>
            <a:endParaRPr lang="fa-IR" dirty="0"/>
          </a:p>
        </p:txBody>
      </p:sp>
      <p:sp>
        <p:nvSpPr>
          <p:cNvPr id="3" name="Content Placeholder 2"/>
          <p:cNvSpPr>
            <a:spLocks noGrp="1"/>
          </p:cNvSpPr>
          <p:nvPr>
            <p:ph idx="1"/>
          </p:nvPr>
        </p:nvSpPr>
        <p:spPr/>
        <p:txBody>
          <a:bodyPr/>
          <a:lstStyle/>
          <a:p>
            <a:pPr algn="l" rtl="0"/>
            <a:r>
              <a:rPr lang="en-US" dirty="0" smtClean="0"/>
              <a:t>New edges are created by applying a composition operation to two existing graphs</a:t>
            </a:r>
          </a:p>
          <a:p>
            <a:pPr algn="l" rtl="0"/>
            <a:r>
              <a:rPr lang="en-US" dirty="0" smtClean="0"/>
              <a:t>We </a:t>
            </a:r>
            <a:r>
              <a:rPr lang="en-US" dirty="0" err="1" smtClean="0"/>
              <a:t>deﬁne</a:t>
            </a:r>
            <a:r>
              <a:rPr lang="en-US" dirty="0" smtClean="0"/>
              <a:t> two standard compositions:</a:t>
            </a:r>
          </a:p>
          <a:p>
            <a:pPr lvl="1" algn="l" rtl="0"/>
            <a:r>
              <a:rPr lang="en-US" dirty="0" smtClean="0"/>
              <a:t>A&gt;=B</a:t>
            </a:r>
          </a:p>
          <a:p>
            <a:pPr lvl="1" algn="l" rtl="0"/>
            <a:r>
              <a:rPr lang="en-US" dirty="0" smtClean="0"/>
              <a:t>A&gt;&gt; B</a:t>
            </a:r>
          </a:p>
          <a:p>
            <a:pPr lvl="1" algn="l" rtl="0"/>
            <a:endParaRPr lang="fa-IR" dirty="0"/>
          </a:p>
        </p:txBody>
      </p:sp>
      <p:pic>
        <p:nvPicPr>
          <p:cNvPr id="4" name="Picture 3" descr="Untitled3.png"/>
          <p:cNvPicPr>
            <a:picLocks noChangeAspect="1"/>
          </p:cNvPicPr>
          <p:nvPr/>
        </p:nvPicPr>
        <p:blipFill>
          <a:blip r:embed="rId2" cstate="print"/>
          <a:stretch>
            <a:fillRect/>
          </a:stretch>
        </p:blipFill>
        <p:spPr>
          <a:xfrm>
            <a:off x="4256993" y="4000504"/>
            <a:ext cx="4887007" cy="2448267"/>
          </a:xfrm>
          <a:prstGeom prst="rect">
            <a:avLst/>
          </a:prstGeom>
        </p:spPr>
      </p:pic>
      <p:sp>
        <p:nvSpPr>
          <p:cNvPr id="5" name="Footer Placeholder 4"/>
          <p:cNvSpPr>
            <a:spLocks noGrp="1"/>
          </p:cNvSpPr>
          <p:nvPr>
            <p:ph type="ftr" sz="quarter" idx="11"/>
          </p:nvPr>
        </p:nvSpPr>
        <p:spPr/>
        <p:txBody>
          <a:bodyPr/>
          <a:lstStyle/>
          <a:p>
            <a:r>
              <a:rPr lang="en-US" smtClean="0"/>
              <a:t>Cloud programming models</a:t>
            </a:r>
            <a:endParaRPr lang="fa-IR"/>
          </a:p>
        </p:txBody>
      </p:sp>
      <p:sp>
        <p:nvSpPr>
          <p:cNvPr id="6" name="Slide Number Placeholder 5"/>
          <p:cNvSpPr>
            <a:spLocks noGrp="1"/>
          </p:cNvSpPr>
          <p:nvPr>
            <p:ph type="sldNum" sz="quarter" idx="12"/>
          </p:nvPr>
        </p:nvSpPr>
        <p:spPr/>
        <p:txBody>
          <a:bodyPr/>
          <a:lstStyle/>
          <a:p>
            <a:r>
              <a:rPr lang="en-US" dirty="0" smtClean="0"/>
              <a:t>56</a:t>
            </a:r>
            <a:endParaRPr lang="fa-I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Merging two graphs</a:t>
            </a:r>
            <a:endParaRPr lang="fa-IR" dirty="0"/>
          </a:p>
        </p:txBody>
      </p:sp>
      <p:sp>
        <p:nvSpPr>
          <p:cNvPr id="3" name="Content Placeholder 2"/>
          <p:cNvSpPr>
            <a:spLocks noGrp="1"/>
          </p:cNvSpPr>
          <p:nvPr>
            <p:ph idx="1"/>
          </p:nvPr>
        </p:nvSpPr>
        <p:spPr/>
        <p:txBody>
          <a:bodyPr/>
          <a:lstStyle/>
          <a:p>
            <a:pPr algn="l" rtl="0"/>
            <a:r>
              <a:rPr lang="en-US" dirty="0" smtClean="0"/>
              <a:t>By using || operation, this language merges two graphs  and create a new graph</a:t>
            </a:r>
            <a:endParaRPr lang="fa-IR" dirty="0"/>
          </a:p>
        </p:txBody>
      </p:sp>
      <p:pic>
        <p:nvPicPr>
          <p:cNvPr id="4" name="Picture 3" descr="Untitled4.png"/>
          <p:cNvPicPr>
            <a:picLocks noChangeAspect="1"/>
          </p:cNvPicPr>
          <p:nvPr/>
        </p:nvPicPr>
        <p:blipFill>
          <a:blip r:embed="rId2" cstate="print"/>
          <a:stretch>
            <a:fillRect/>
          </a:stretch>
        </p:blipFill>
        <p:spPr>
          <a:xfrm>
            <a:off x="1857356" y="3714752"/>
            <a:ext cx="1638472" cy="1581324"/>
          </a:xfrm>
          <a:prstGeom prst="rect">
            <a:avLst/>
          </a:prstGeom>
        </p:spPr>
      </p:pic>
      <p:pic>
        <p:nvPicPr>
          <p:cNvPr id="5" name="Picture 4" descr="Untitled5.png"/>
          <p:cNvPicPr>
            <a:picLocks noChangeAspect="1"/>
          </p:cNvPicPr>
          <p:nvPr/>
        </p:nvPicPr>
        <p:blipFill>
          <a:blip r:embed="rId3" cstate="print"/>
          <a:stretch>
            <a:fillRect/>
          </a:stretch>
        </p:blipFill>
        <p:spPr>
          <a:xfrm>
            <a:off x="3357554" y="3714752"/>
            <a:ext cx="5429288" cy="1587271"/>
          </a:xfrm>
          <a:prstGeom prst="rect">
            <a:avLst/>
          </a:prstGeom>
        </p:spPr>
      </p:pic>
      <p:sp>
        <p:nvSpPr>
          <p:cNvPr id="6" name="Footer Placeholder 5"/>
          <p:cNvSpPr>
            <a:spLocks noGrp="1"/>
          </p:cNvSpPr>
          <p:nvPr>
            <p:ph type="ftr" sz="quarter" idx="11"/>
          </p:nvPr>
        </p:nvSpPr>
        <p:spPr/>
        <p:txBody>
          <a:bodyPr/>
          <a:lstStyle/>
          <a:p>
            <a:r>
              <a:rPr lang="en-US" smtClean="0"/>
              <a:t>Cloud programming models</a:t>
            </a:r>
            <a:endParaRPr lang="fa-IR"/>
          </a:p>
        </p:txBody>
      </p:sp>
      <p:sp>
        <p:nvSpPr>
          <p:cNvPr id="7" name="Slide Number Placeholder 6"/>
          <p:cNvSpPr>
            <a:spLocks noGrp="1"/>
          </p:cNvSpPr>
          <p:nvPr>
            <p:ph type="sldNum" sz="quarter" idx="12"/>
          </p:nvPr>
        </p:nvSpPr>
        <p:spPr/>
        <p:txBody>
          <a:bodyPr/>
          <a:lstStyle/>
          <a:p>
            <a:r>
              <a:rPr lang="en-US" dirty="0" smtClean="0"/>
              <a:t>57</a:t>
            </a:r>
            <a:endParaRPr lang="fa-I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An example graph builder program</a:t>
            </a:r>
            <a:endParaRPr lang="fa-IR" dirty="0"/>
          </a:p>
        </p:txBody>
      </p:sp>
      <p:pic>
        <p:nvPicPr>
          <p:cNvPr id="2050" name="Picture 2"/>
          <p:cNvPicPr>
            <a:picLocks noGrp="1" noChangeAspect="1" noChangeArrowheads="1"/>
          </p:cNvPicPr>
          <p:nvPr>
            <p:ph idx="1"/>
          </p:nvPr>
        </p:nvPicPr>
        <p:blipFill>
          <a:blip r:embed="rId2" cstate="print"/>
          <a:stretch>
            <a:fillRect/>
          </a:stretch>
        </p:blipFill>
        <p:spPr bwMode="auto">
          <a:xfrm>
            <a:off x="2438400" y="2382044"/>
            <a:ext cx="6248400" cy="3648075"/>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58</a:t>
            </a:r>
            <a:endParaRPr lang="fa-I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fa-IR"/>
          </a:p>
        </p:txBody>
      </p:sp>
      <p:sp>
        <p:nvSpPr>
          <p:cNvPr id="3" name="Title 2"/>
          <p:cNvSpPr>
            <a:spLocks noGrp="1"/>
          </p:cNvSpPr>
          <p:nvPr>
            <p:ph type="ctrTitle"/>
          </p:nvPr>
        </p:nvSpPr>
        <p:spPr>
          <a:xfrm>
            <a:off x="1857356" y="1857364"/>
            <a:ext cx="6553200" cy="1219200"/>
          </a:xfrm>
        </p:spPr>
        <p:txBody>
          <a:bodyPr/>
          <a:lstStyle/>
          <a:p>
            <a:pPr algn="ctr"/>
            <a:r>
              <a:rPr lang="en-US" sz="6600" dirty="0" smtClean="0"/>
              <a:t>swift</a:t>
            </a:r>
            <a:endParaRPr lang="fa-IR" sz="6600" dirty="0"/>
          </a:p>
        </p:txBody>
      </p:sp>
      <p:sp>
        <p:nvSpPr>
          <p:cNvPr id="5" name="Footer Placeholder 4"/>
          <p:cNvSpPr>
            <a:spLocks noGrp="1"/>
          </p:cNvSpPr>
          <p:nvPr>
            <p:ph type="ftr" sz="quarter" idx="11"/>
          </p:nvPr>
        </p:nvSpPr>
        <p:spPr/>
        <p:txBody>
          <a:bodyPr/>
          <a:lstStyle/>
          <a:p>
            <a:r>
              <a:rPr lang="en-US" smtClean="0"/>
              <a:t>Cloud programming models</a:t>
            </a:r>
            <a:endParaRPr lang="fa-IR"/>
          </a:p>
        </p:txBody>
      </p:sp>
      <p:sp>
        <p:nvSpPr>
          <p:cNvPr id="6" name="Slide Number Placeholder 5"/>
          <p:cNvSpPr>
            <a:spLocks noGrp="1"/>
          </p:cNvSpPr>
          <p:nvPr>
            <p:ph type="sldNum" sz="quarter" idx="12"/>
          </p:nvPr>
        </p:nvSpPr>
        <p:spPr/>
        <p:txBody>
          <a:bodyPr/>
          <a:lstStyle/>
          <a:p>
            <a:r>
              <a:rPr lang="en-US" dirty="0" smtClean="0"/>
              <a:t>59</a:t>
            </a:r>
            <a:endParaRPr lang="fa-I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Map reduce</a:t>
            </a:r>
            <a:endParaRPr lang="fa-IR" dirty="0"/>
          </a:p>
        </p:txBody>
      </p:sp>
      <p:sp>
        <p:nvSpPr>
          <p:cNvPr id="3" name="Content Placeholder 2"/>
          <p:cNvSpPr>
            <a:spLocks noGrp="1"/>
          </p:cNvSpPr>
          <p:nvPr>
            <p:ph idx="1"/>
          </p:nvPr>
        </p:nvSpPr>
        <p:spPr/>
        <p:txBody>
          <a:bodyPr/>
          <a:lstStyle/>
          <a:p>
            <a:pPr algn="l" rtl="0"/>
            <a:r>
              <a:rPr lang="en-US" dirty="0" smtClean="0"/>
              <a:t>A framework for processing huge datasets on certain kinds of distributable problems using a large number of computers</a:t>
            </a:r>
          </a:p>
          <a:p>
            <a:pPr algn="l" rtl="0"/>
            <a:r>
              <a:rPr lang="en-US" dirty="0" smtClean="0"/>
              <a:t>Includes: </a:t>
            </a:r>
          </a:p>
          <a:p>
            <a:pPr lvl="1" algn="l" rtl="0"/>
            <a:r>
              <a:rPr lang="en-US" dirty="0" smtClean="0"/>
              <a:t>Map</a:t>
            </a:r>
          </a:p>
          <a:p>
            <a:pPr lvl="1" algn="l" rtl="0"/>
            <a:r>
              <a:rPr lang="en-US" dirty="0" smtClean="0"/>
              <a:t>reduce </a:t>
            </a:r>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6</a:t>
            </a:r>
            <a:endParaRPr lang="fa-I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Using swift</a:t>
            </a:r>
            <a:endParaRPr lang="fa-I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428860" y="2071678"/>
            <a:ext cx="6143668" cy="4429156"/>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60</a:t>
            </a:r>
            <a:endParaRPr lang="fa-I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Challenges for Parallel Scripting</a:t>
            </a:r>
            <a:endParaRPr lang="fa-IR" sz="3600" dirty="0"/>
          </a:p>
        </p:txBody>
      </p:sp>
      <p:sp>
        <p:nvSpPr>
          <p:cNvPr id="3" name="Content Placeholder 2"/>
          <p:cNvSpPr>
            <a:spLocks noGrp="1"/>
          </p:cNvSpPr>
          <p:nvPr>
            <p:ph idx="1"/>
          </p:nvPr>
        </p:nvSpPr>
        <p:spPr/>
        <p:txBody>
          <a:bodyPr/>
          <a:lstStyle/>
          <a:p>
            <a:pPr algn="l" rtl="0"/>
            <a:r>
              <a:rPr lang="en-US" dirty="0" smtClean="0"/>
              <a:t>Mastering the complex scripts needed to distribute tasks and data to multiple remote systems, gather results, and record the provenance of these derived results</a:t>
            </a:r>
          </a:p>
          <a:p>
            <a:pPr algn="l" rtl="0"/>
            <a:r>
              <a:rPr lang="en-US" dirty="0" smtClean="0"/>
              <a:t>The mechanisms to keep a </a:t>
            </a:r>
            <a:r>
              <a:rPr lang="en-US" dirty="0" err="1" smtClean="0"/>
              <a:t>petascale</a:t>
            </a:r>
            <a:r>
              <a:rPr lang="en-US" dirty="0" smtClean="0"/>
              <a:t> machine efficiently utilized using such scripts have not previously existed</a:t>
            </a:r>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61</a:t>
            </a:r>
            <a:endParaRPr lang="fa-I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Swift abilities</a:t>
            </a:r>
            <a:endParaRPr lang="fa-IR" dirty="0"/>
          </a:p>
        </p:txBody>
      </p:sp>
      <p:sp>
        <p:nvSpPr>
          <p:cNvPr id="3" name="Content Placeholder 2"/>
          <p:cNvSpPr>
            <a:spLocks noGrp="1"/>
          </p:cNvSpPr>
          <p:nvPr>
            <p:ph idx="1"/>
          </p:nvPr>
        </p:nvSpPr>
        <p:spPr>
          <a:xfrm>
            <a:off x="2438400" y="1928802"/>
            <a:ext cx="6248400" cy="4197361"/>
          </a:xfrm>
        </p:spPr>
        <p:txBody>
          <a:bodyPr>
            <a:normAutofit/>
          </a:bodyPr>
          <a:lstStyle/>
          <a:p>
            <a:pPr algn="l" rtl="0"/>
            <a:r>
              <a:rPr lang="en-US" dirty="0" smtClean="0"/>
              <a:t>Treating file data and in-memory data in a uniform way, with a data typing and mapping model</a:t>
            </a:r>
          </a:p>
          <a:p>
            <a:pPr algn="l" rtl="0"/>
            <a:r>
              <a:rPr lang="en-US" dirty="0" smtClean="0"/>
              <a:t>Associating interface definitions with scripts and their internal functions, based on the data model </a:t>
            </a:r>
          </a:p>
          <a:p>
            <a:pPr algn="l" rtl="0"/>
            <a:r>
              <a:rPr lang="en-US" dirty="0" smtClean="0"/>
              <a:t> Supporting location-independent execution across diverse runtime environments (workstation, cluster, Grid, cloud, and </a:t>
            </a:r>
            <a:r>
              <a:rPr lang="en-US" dirty="0" err="1" smtClean="0"/>
              <a:t>petascale</a:t>
            </a:r>
            <a:r>
              <a:rPr lang="en-US" dirty="0" smtClean="0"/>
              <a:t>) </a:t>
            </a:r>
          </a:p>
          <a:p>
            <a:pPr algn="l" rtl="0"/>
            <a:r>
              <a:rPr lang="en-US" dirty="0" smtClean="0"/>
              <a:t>Enabling integrated, transparent provenance tracking</a:t>
            </a:r>
          </a:p>
          <a:p>
            <a:pPr algn="l" rtl="0"/>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62</a:t>
            </a:r>
            <a:endParaRPr lang="fa-I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Swift semantics</a:t>
            </a:r>
            <a:endParaRPr lang="fa-IR" dirty="0"/>
          </a:p>
        </p:txBody>
      </p:sp>
      <p:sp>
        <p:nvSpPr>
          <p:cNvPr id="3" name="Content Placeholder 2"/>
          <p:cNvSpPr>
            <a:spLocks noGrp="1"/>
          </p:cNvSpPr>
          <p:nvPr>
            <p:ph idx="1"/>
          </p:nvPr>
        </p:nvSpPr>
        <p:spPr/>
        <p:txBody>
          <a:bodyPr/>
          <a:lstStyle/>
          <a:p>
            <a:pPr algn="l" rtl="0"/>
            <a:r>
              <a:rPr lang="en-US" dirty="0" smtClean="0"/>
              <a:t>Task synchronization in swift</a:t>
            </a:r>
          </a:p>
          <a:p>
            <a:pPr lvl="1" algn="l" rtl="0"/>
            <a:r>
              <a:rPr lang="en-US" dirty="0" smtClean="0"/>
              <a:t>Is based on data availability</a:t>
            </a:r>
          </a:p>
          <a:p>
            <a:pPr lvl="1" algn="l" rtl="0"/>
            <a:r>
              <a:rPr lang="en-US" dirty="0" smtClean="0"/>
              <a:t>Swift “</a:t>
            </a:r>
            <a:r>
              <a:rPr lang="en-US" dirty="0" err="1" smtClean="0"/>
              <a:t>foreach</a:t>
            </a:r>
            <a:r>
              <a:rPr lang="en-US" dirty="0" smtClean="0"/>
              <a:t>” statement</a:t>
            </a:r>
            <a:endParaRPr lang="fa-IR" dirty="0"/>
          </a:p>
        </p:txBody>
      </p:sp>
      <p:pic>
        <p:nvPicPr>
          <p:cNvPr id="4" name="Picture 3" descr="Untitled6.png"/>
          <p:cNvPicPr>
            <a:picLocks noChangeAspect="1"/>
          </p:cNvPicPr>
          <p:nvPr/>
        </p:nvPicPr>
        <p:blipFill>
          <a:blip r:embed="rId2" cstate="print"/>
          <a:stretch>
            <a:fillRect/>
          </a:stretch>
        </p:blipFill>
        <p:spPr>
          <a:xfrm>
            <a:off x="2428860" y="4357694"/>
            <a:ext cx="3115110" cy="1238423"/>
          </a:xfrm>
          <a:prstGeom prst="rect">
            <a:avLst/>
          </a:prstGeom>
        </p:spPr>
      </p:pic>
      <p:pic>
        <p:nvPicPr>
          <p:cNvPr id="5" name="Picture 4" descr="Untitled7.png"/>
          <p:cNvPicPr>
            <a:picLocks noChangeAspect="1"/>
          </p:cNvPicPr>
          <p:nvPr/>
        </p:nvPicPr>
        <p:blipFill>
          <a:blip r:embed="rId3" cstate="print"/>
          <a:stretch>
            <a:fillRect/>
          </a:stretch>
        </p:blipFill>
        <p:spPr>
          <a:xfrm>
            <a:off x="5715008" y="4357694"/>
            <a:ext cx="3162742" cy="657317"/>
          </a:xfrm>
          <a:prstGeom prst="rect">
            <a:avLst/>
          </a:prstGeom>
        </p:spPr>
      </p:pic>
      <p:sp>
        <p:nvSpPr>
          <p:cNvPr id="6" name="Footer Placeholder 5"/>
          <p:cNvSpPr>
            <a:spLocks noGrp="1"/>
          </p:cNvSpPr>
          <p:nvPr>
            <p:ph type="ftr" sz="quarter" idx="11"/>
          </p:nvPr>
        </p:nvSpPr>
        <p:spPr/>
        <p:txBody>
          <a:bodyPr/>
          <a:lstStyle/>
          <a:p>
            <a:r>
              <a:rPr lang="en-US" smtClean="0"/>
              <a:t>Cloud programming models</a:t>
            </a:r>
            <a:endParaRPr lang="fa-IR"/>
          </a:p>
        </p:txBody>
      </p:sp>
      <p:sp>
        <p:nvSpPr>
          <p:cNvPr id="7" name="Slide Number Placeholder 6"/>
          <p:cNvSpPr>
            <a:spLocks noGrp="1"/>
          </p:cNvSpPr>
          <p:nvPr>
            <p:ph type="sldNum" sz="quarter" idx="12"/>
          </p:nvPr>
        </p:nvSpPr>
        <p:spPr/>
        <p:txBody>
          <a:bodyPr/>
          <a:lstStyle/>
          <a:p>
            <a:r>
              <a:rPr lang="en-US" dirty="0" smtClean="0"/>
              <a:t>63</a:t>
            </a:r>
            <a:endParaRPr lang="fa-I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Collective data </a:t>
            </a:r>
            <a:r>
              <a:rPr lang="en-US" dirty="0" err="1" smtClean="0"/>
              <a:t>managemenet</a:t>
            </a:r>
            <a:endParaRPr lang="fa-IR" dirty="0"/>
          </a:p>
        </p:txBody>
      </p:sp>
      <p:sp>
        <p:nvSpPr>
          <p:cNvPr id="3" name="Content Placeholder 2"/>
          <p:cNvSpPr>
            <a:spLocks noGrp="1"/>
          </p:cNvSpPr>
          <p:nvPr>
            <p:ph idx="1"/>
          </p:nvPr>
        </p:nvSpPr>
        <p:spPr/>
        <p:txBody>
          <a:bodyPr/>
          <a:lstStyle/>
          <a:p>
            <a:pPr algn="l" rtl="0"/>
            <a:r>
              <a:rPr lang="en-US" dirty="0" smtClean="0"/>
              <a:t>Is used in any similar style of “many task computation”</a:t>
            </a:r>
          </a:p>
          <a:p>
            <a:pPr algn="l" rtl="0"/>
            <a:r>
              <a:rPr lang="en-US" dirty="0" smtClean="0"/>
              <a:t>Focuses on the design and implementation of a set of operations for exchanging files within scripts </a:t>
            </a:r>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64</a:t>
            </a:r>
            <a:endParaRPr lang="fa-I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Collective data </a:t>
            </a:r>
            <a:r>
              <a:rPr lang="en-US" dirty="0" err="1" smtClean="0"/>
              <a:t>managemenet</a:t>
            </a:r>
            <a:r>
              <a:rPr lang="en-US" dirty="0" smtClean="0"/>
              <a:t> (cont’d)</a:t>
            </a:r>
            <a:endParaRPr lang="fa-IR" dirty="0"/>
          </a:p>
        </p:txBody>
      </p:sp>
      <p:sp>
        <p:nvSpPr>
          <p:cNvPr id="3" name="Content Placeholder 2"/>
          <p:cNvSpPr>
            <a:spLocks noGrp="1"/>
          </p:cNvSpPr>
          <p:nvPr>
            <p:ph idx="1"/>
          </p:nvPr>
        </p:nvSpPr>
        <p:spPr/>
        <p:txBody>
          <a:bodyPr/>
          <a:lstStyle/>
          <a:p>
            <a:pPr algn="l" rtl="0"/>
            <a:r>
              <a:rPr lang="en-US" dirty="0" smtClean="0"/>
              <a:t>Provide primitives that the programmer can use explicitly</a:t>
            </a:r>
          </a:p>
          <a:p>
            <a:pPr lvl="1" algn="l" rtl="0"/>
            <a:r>
              <a:rPr lang="en-US" dirty="0" smtClean="0"/>
              <a:t>May already be used via custom scripts</a:t>
            </a:r>
          </a:p>
          <a:p>
            <a:pPr lvl="1" algn="l" rtl="0"/>
            <a:r>
              <a:rPr lang="en-US" dirty="0" smtClean="0"/>
              <a:t>Generally difficult to specify with sequential languages</a:t>
            </a:r>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65</a:t>
            </a:r>
            <a:endParaRPr lang="fa-I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Collective data </a:t>
            </a:r>
            <a:r>
              <a:rPr lang="en-US" dirty="0" err="1" smtClean="0"/>
              <a:t>managemenet</a:t>
            </a:r>
            <a:r>
              <a:rPr lang="en-US" dirty="0" smtClean="0"/>
              <a:t> (cont’d)</a:t>
            </a:r>
            <a:endParaRPr lang="fa-IR" dirty="0"/>
          </a:p>
        </p:txBody>
      </p:sp>
      <p:sp>
        <p:nvSpPr>
          <p:cNvPr id="3" name="Content Placeholder 2"/>
          <p:cNvSpPr>
            <a:spLocks noGrp="1"/>
          </p:cNvSpPr>
          <p:nvPr>
            <p:ph idx="1"/>
          </p:nvPr>
        </p:nvSpPr>
        <p:spPr>
          <a:xfrm>
            <a:off x="2438400" y="2286000"/>
            <a:ext cx="6248400" cy="4572000"/>
          </a:xfrm>
        </p:spPr>
        <p:txBody>
          <a:bodyPr/>
          <a:lstStyle/>
          <a:p>
            <a:pPr algn="l" rtl="0"/>
            <a:r>
              <a:rPr lang="en-US" dirty="0" smtClean="0"/>
              <a:t>Broadcast (aggregation, map):</a:t>
            </a:r>
          </a:p>
          <a:p>
            <a:pPr algn="l" rtl="0">
              <a:buNone/>
            </a:pPr>
            <a:endParaRPr lang="en-US" dirty="0" smtClean="0"/>
          </a:p>
          <a:p>
            <a:pPr algn="l" rtl="0">
              <a:buNone/>
            </a:pPr>
            <a:endParaRPr lang="en-US" dirty="0" smtClean="0"/>
          </a:p>
          <a:p>
            <a:pPr algn="l" rtl="0"/>
            <a:r>
              <a:rPr lang="en-US" dirty="0" smtClean="0"/>
              <a:t>Scatter (two-phase):</a:t>
            </a:r>
          </a:p>
          <a:p>
            <a:pPr algn="l" rtl="0"/>
            <a:endParaRPr lang="en-US" dirty="0" smtClean="0"/>
          </a:p>
          <a:p>
            <a:pPr algn="l" rtl="0"/>
            <a:r>
              <a:rPr lang="en-US" dirty="0" smtClean="0"/>
              <a:t>Gather (aggregation, reduce):</a:t>
            </a:r>
            <a:endParaRPr lang="fa-IR" dirty="0" smtClean="0"/>
          </a:p>
          <a:p>
            <a:pPr algn="l" rtl="0"/>
            <a:endParaRPr lang="en-US" dirty="0" smtClean="0"/>
          </a:p>
          <a:p>
            <a:pPr algn="l" rtl="0">
              <a:buNone/>
            </a:pPr>
            <a:endParaRPr lang="fa-IR" dirty="0"/>
          </a:p>
        </p:txBody>
      </p:sp>
      <p:pic>
        <p:nvPicPr>
          <p:cNvPr id="5" name="Picture 4" descr="Untitled8.png"/>
          <p:cNvPicPr>
            <a:picLocks noChangeAspect="1"/>
          </p:cNvPicPr>
          <p:nvPr/>
        </p:nvPicPr>
        <p:blipFill>
          <a:blip r:embed="rId2" cstate="print"/>
          <a:stretch>
            <a:fillRect/>
          </a:stretch>
        </p:blipFill>
        <p:spPr>
          <a:xfrm>
            <a:off x="6786578" y="2214554"/>
            <a:ext cx="1785950" cy="1528929"/>
          </a:xfrm>
          <a:prstGeom prst="rect">
            <a:avLst/>
          </a:prstGeom>
        </p:spPr>
      </p:pic>
      <p:pic>
        <p:nvPicPr>
          <p:cNvPr id="6" name="Picture 5" descr="Untitled10.png"/>
          <p:cNvPicPr>
            <a:picLocks noChangeAspect="1"/>
          </p:cNvPicPr>
          <p:nvPr/>
        </p:nvPicPr>
        <p:blipFill>
          <a:blip r:embed="rId3" cstate="print"/>
          <a:stretch>
            <a:fillRect/>
          </a:stretch>
        </p:blipFill>
        <p:spPr>
          <a:xfrm>
            <a:off x="6929454" y="3786190"/>
            <a:ext cx="1557508" cy="1428760"/>
          </a:xfrm>
          <a:prstGeom prst="rect">
            <a:avLst/>
          </a:prstGeom>
        </p:spPr>
      </p:pic>
      <p:pic>
        <p:nvPicPr>
          <p:cNvPr id="7" name="Picture 6" descr="Untitled14.png"/>
          <p:cNvPicPr>
            <a:picLocks noChangeAspect="1"/>
          </p:cNvPicPr>
          <p:nvPr/>
        </p:nvPicPr>
        <p:blipFill>
          <a:blip r:embed="rId4" cstate="print"/>
          <a:stretch>
            <a:fillRect/>
          </a:stretch>
        </p:blipFill>
        <p:spPr>
          <a:xfrm>
            <a:off x="6929454" y="5000636"/>
            <a:ext cx="1576475" cy="1514564"/>
          </a:xfrm>
          <a:prstGeom prst="rect">
            <a:avLst/>
          </a:prstGeom>
        </p:spPr>
      </p:pic>
      <p:sp>
        <p:nvSpPr>
          <p:cNvPr id="8" name="Footer Placeholder 7"/>
          <p:cNvSpPr>
            <a:spLocks noGrp="1"/>
          </p:cNvSpPr>
          <p:nvPr>
            <p:ph type="ftr" sz="quarter" idx="11"/>
          </p:nvPr>
        </p:nvSpPr>
        <p:spPr/>
        <p:txBody>
          <a:bodyPr/>
          <a:lstStyle/>
          <a:p>
            <a:r>
              <a:rPr lang="en-US" smtClean="0"/>
              <a:t>Cloud programming models</a:t>
            </a:r>
            <a:endParaRPr lang="fa-IR"/>
          </a:p>
        </p:txBody>
      </p:sp>
      <p:sp>
        <p:nvSpPr>
          <p:cNvPr id="9" name="Slide Number Placeholder 8"/>
          <p:cNvSpPr>
            <a:spLocks noGrp="1"/>
          </p:cNvSpPr>
          <p:nvPr>
            <p:ph type="sldNum" sz="quarter" idx="12"/>
          </p:nvPr>
        </p:nvSpPr>
        <p:spPr/>
        <p:txBody>
          <a:bodyPr/>
          <a:lstStyle/>
          <a:p>
            <a:r>
              <a:rPr lang="en-US" dirty="0" smtClean="0"/>
              <a:t>66</a:t>
            </a:r>
            <a:endParaRPr lang="fa-I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fa-IR" dirty="0"/>
          </a:p>
        </p:txBody>
      </p:sp>
      <p:sp>
        <p:nvSpPr>
          <p:cNvPr id="3" name="Content Placeholder 2"/>
          <p:cNvSpPr>
            <a:spLocks noGrp="1"/>
          </p:cNvSpPr>
          <p:nvPr>
            <p:ph idx="1"/>
          </p:nvPr>
        </p:nvSpPr>
        <p:spPr/>
        <p:txBody>
          <a:bodyPr/>
          <a:lstStyle/>
          <a:p>
            <a:pPr algn="l" rtl="0"/>
            <a:r>
              <a:rPr lang="en-US" dirty="0" smtClean="0"/>
              <a:t>Most of these programming models are based on parallel programming using graph theory</a:t>
            </a:r>
          </a:p>
          <a:p>
            <a:pPr algn="l" rtl="0"/>
            <a:r>
              <a:rPr lang="en-US" dirty="0" smtClean="0"/>
              <a:t>Some of them use new entities for their models and some of them have adopted from previous models</a:t>
            </a:r>
          </a:p>
          <a:p>
            <a:pPr algn="l" rtl="0"/>
            <a:r>
              <a:rPr lang="en-US" dirty="0" smtClean="0"/>
              <a:t>Recently have emerged new programming models and in future the other ones will appear</a:t>
            </a:r>
          </a:p>
          <a:p>
            <a:pPr algn="l" rtl="0"/>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67</a:t>
            </a:r>
            <a:endParaRPr lang="fa-I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fa-IR" dirty="0"/>
          </a:p>
        </p:txBody>
      </p:sp>
      <p:sp>
        <p:nvSpPr>
          <p:cNvPr id="3" name="Content Placeholder 2"/>
          <p:cNvSpPr>
            <a:spLocks noGrp="1"/>
          </p:cNvSpPr>
          <p:nvPr>
            <p:ph idx="1"/>
          </p:nvPr>
        </p:nvSpPr>
        <p:spPr/>
        <p:txBody>
          <a:bodyPr>
            <a:normAutofit fontScale="77500" lnSpcReduction="20000"/>
          </a:bodyPr>
          <a:lstStyle/>
          <a:p>
            <a:pPr algn="l" rtl="0"/>
            <a:r>
              <a:rPr lang="en-US" dirty="0" err="1" smtClean="0"/>
              <a:t>Isard</a:t>
            </a:r>
            <a:r>
              <a:rPr lang="en-US" dirty="0" smtClean="0"/>
              <a:t>  M, </a:t>
            </a:r>
            <a:r>
              <a:rPr lang="en-US" dirty="0" err="1" smtClean="0"/>
              <a:t>Budiu</a:t>
            </a:r>
            <a:r>
              <a:rPr lang="en-US" dirty="0" smtClean="0"/>
              <a:t>, M  Yu Y, </a:t>
            </a:r>
            <a:r>
              <a:rPr lang="en-US" dirty="0" err="1" smtClean="0"/>
              <a:t>Birrell</a:t>
            </a:r>
            <a:r>
              <a:rPr lang="en-US" dirty="0" smtClean="0"/>
              <a:t> A, </a:t>
            </a:r>
            <a:r>
              <a:rPr lang="en-US" dirty="0" err="1" smtClean="0"/>
              <a:t>Fetterly</a:t>
            </a:r>
            <a:r>
              <a:rPr lang="en-US" dirty="0" smtClean="0"/>
              <a:t> D," Dryad: distributed data-parallel programs from sequential building blocks ", ACM SIGOPS Operating Systems Review, </a:t>
            </a:r>
            <a:r>
              <a:rPr lang="en-US" dirty="0" err="1" smtClean="0"/>
              <a:t>Vol</a:t>
            </a:r>
            <a:r>
              <a:rPr lang="en-US" dirty="0" smtClean="0"/>
              <a:t> 41, No. 3, pp. 59-72, 2007</a:t>
            </a:r>
          </a:p>
          <a:p>
            <a:pPr algn="l" rtl="0"/>
            <a:r>
              <a:rPr lang="en-US" dirty="0" err="1" smtClean="0"/>
              <a:t>Dryad,http</a:t>
            </a:r>
            <a:r>
              <a:rPr lang="en-US" dirty="0" smtClean="0"/>
              <a:t>://</a:t>
            </a:r>
            <a:r>
              <a:rPr lang="en-US" dirty="0" err="1" smtClean="0"/>
              <a:t>research.microsoft.com</a:t>
            </a:r>
            <a:r>
              <a:rPr lang="en-US" dirty="0" smtClean="0"/>
              <a:t>/en-us/projects/Dryad/</a:t>
            </a:r>
          </a:p>
          <a:p>
            <a:pPr algn="l" rtl="0"/>
            <a:r>
              <a:rPr lang="en-US" dirty="0" err="1" smtClean="0"/>
              <a:t>Yeung</a:t>
            </a:r>
            <a:r>
              <a:rPr lang="en-US" dirty="0" smtClean="0"/>
              <a:t>, JHC, Tsang, CC, </a:t>
            </a:r>
            <a:r>
              <a:rPr lang="en-US" dirty="0" err="1" smtClean="0"/>
              <a:t>Tsoi</a:t>
            </a:r>
            <a:r>
              <a:rPr lang="en-US" dirty="0" smtClean="0"/>
              <a:t>, KH, Kwan, BSH, Cheung, CCC, Chan APC, Leong PHW, "Map-reduce as a Programming Model for Custom Computing Machines", Dept. of Computer Science and Engineering The Chinese University of Hong Kong, </a:t>
            </a:r>
            <a:r>
              <a:rPr lang="en-US" dirty="0" err="1" smtClean="0"/>
              <a:t>Shatin</a:t>
            </a:r>
            <a:r>
              <a:rPr lang="en-US" dirty="0" smtClean="0"/>
              <a:t> NT, Hong </a:t>
            </a:r>
            <a:r>
              <a:rPr lang="en-US" dirty="0" err="1" smtClean="0"/>
              <a:t>Kon</a:t>
            </a:r>
            <a:r>
              <a:rPr lang="en-US" dirty="0" smtClean="0"/>
              <a:t>.</a:t>
            </a:r>
          </a:p>
          <a:p>
            <a:pPr algn="l" rtl="0"/>
            <a:r>
              <a:rPr lang="en-US" dirty="0" smtClean="0"/>
              <a:t>Ralf </a:t>
            </a:r>
            <a:r>
              <a:rPr lang="en-US" dirty="0" err="1" smtClean="0"/>
              <a:t>Lammel</a:t>
            </a:r>
            <a:r>
              <a:rPr lang="en-US" dirty="0" smtClean="0"/>
              <a:t>, "Google’s </a:t>
            </a:r>
            <a:r>
              <a:rPr lang="en-US" dirty="0" err="1" smtClean="0"/>
              <a:t>MapReduce</a:t>
            </a:r>
            <a:r>
              <a:rPr lang="en-US" dirty="0" smtClean="0"/>
              <a:t> programming model — </a:t>
            </a:r>
            <a:r>
              <a:rPr lang="en-US" dirty="0" err="1" smtClean="0"/>
              <a:t>Revisited",Science</a:t>
            </a:r>
            <a:r>
              <a:rPr lang="en-US" dirty="0" smtClean="0"/>
              <a:t> of Computer Programming, Vol.70, pp 1-30, 2008</a:t>
            </a:r>
          </a:p>
          <a:p>
            <a:pPr algn="l" rtl="0">
              <a:buNone/>
            </a:pPr>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68</a:t>
            </a:r>
            <a:endParaRPr lang="fa-I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 (</a:t>
            </a:r>
            <a:r>
              <a:rPr lang="en-US" dirty="0" err="1" smtClean="0"/>
              <a:t>cont’D</a:t>
            </a:r>
            <a:r>
              <a:rPr lang="en-US" dirty="0" smtClean="0"/>
              <a:t>)</a:t>
            </a:r>
            <a:endParaRPr lang="fa-IR" dirty="0"/>
          </a:p>
        </p:txBody>
      </p:sp>
      <p:sp>
        <p:nvSpPr>
          <p:cNvPr id="3" name="Content Placeholder 2"/>
          <p:cNvSpPr>
            <a:spLocks noGrp="1"/>
          </p:cNvSpPr>
          <p:nvPr>
            <p:ph idx="1"/>
          </p:nvPr>
        </p:nvSpPr>
        <p:spPr/>
        <p:txBody>
          <a:bodyPr>
            <a:normAutofit fontScale="92500" lnSpcReduction="10000"/>
          </a:bodyPr>
          <a:lstStyle/>
          <a:p>
            <a:pPr algn="l" rtl="0"/>
            <a:r>
              <a:rPr lang="en-US" dirty="0" err="1" smtClean="0"/>
              <a:t>Ekanayake</a:t>
            </a:r>
            <a:r>
              <a:rPr lang="en-US" dirty="0" smtClean="0"/>
              <a:t>  J, Li H, Zhang  B, </a:t>
            </a:r>
            <a:r>
              <a:rPr lang="en-US" dirty="0" err="1" smtClean="0"/>
              <a:t>Gunarathne</a:t>
            </a:r>
            <a:r>
              <a:rPr lang="en-US" dirty="0" smtClean="0"/>
              <a:t> T, </a:t>
            </a:r>
            <a:r>
              <a:rPr lang="en-US" dirty="0" err="1" smtClean="0"/>
              <a:t>Bae</a:t>
            </a:r>
            <a:r>
              <a:rPr lang="en-US" dirty="0" smtClean="0"/>
              <a:t> SH, </a:t>
            </a:r>
            <a:r>
              <a:rPr lang="en-US" dirty="0" err="1" smtClean="0"/>
              <a:t>Qi</a:t>
            </a:r>
            <a:r>
              <a:rPr lang="en-US" dirty="0" smtClean="0"/>
              <a:t>, J, Fox G, "Twister: A runtime for iterative </a:t>
            </a:r>
            <a:r>
              <a:rPr lang="en-US" dirty="0" err="1" smtClean="0"/>
              <a:t>MapReduce</a:t>
            </a:r>
            <a:r>
              <a:rPr lang="en-US" dirty="0" smtClean="0"/>
              <a:t>",  ACM, pp. 810-818, 2010</a:t>
            </a:r>
          </a:p>
          <a:p>
            <a:pPr algn="l" rtl="0"/>
            <a:r>
              <a:rPr lang="en-US" dirty="0" err="1" smtClean="0">
                <a:hlinkClick r:id="rId2" tooltip="Permanent Link: Hadoop’s Programming Model"/>
              </a:rPr>
              <a:t>Hadoop’s</a:t>
            </a:r>
            <a:r>
              <a:rPr lang="en-US" dirty="0" smtClean="0">
                <a:hlinkClick r:id="rId2" tooltip="Permanent Link: Hadoop’s Programming Model"/>
              </a:rPr>
              <a:t> Programming Model</a:t>
            </a:r>
            <a:r>
              <a:rPr lang="en-US" dirty="0" smtClean="0"/>
              <a:t>, </a:t>
            </a:r>
            <a:r>
              <a:rPr lang="en-US" u="sng" dirty="0" smtClean="0">
                <a:hlinkClick r:id="rId2"/>
              </a:rPr>
              <a:t>http://adcalves.wordpress.com/2010/12/12/a-hadoop-primer/</a:t>
            </a:r>
            <a:endParaRPr lang="en-US" dirty="0" smtClean="0"/>
          </a:p>
          <a:p>
            <a:pPr algn="l" rtl="0"/>
            <a:r>
              <a:rPr lang="en-US" dirty="0" err="1" smtClean="0"/>
              <a:t>Hadoop</a:t>
            </a:r>
            <a:r>
              <a:rPr lang="en-US" dirty="0" smtClean="0"/>
              <a:t>, </a:t>
            </a:r>
            <a:r>
              <a:rPr lang="en-US" u="sng" dirty="0" smtClean="0">
                <a:hlinkClick r:id="rId3"/>
              </a:rPr>
              <a:t>http://hadoop.apache.org/</a:t>
            </a:r>
            <a:endParaRPr lang="en-US" dirty="0" smtClean="0"/>
          </a:p>
          <a:p>
            <a:pPr algn="l" rtl="0"/>
            <a:r>
              <a:rPr lang="en-US" dirty="0" err="1" smtClean="0"/>
              <a:t>Hadoop,http</a:t>
            </a:r>
            <a:r>
              <a:rPr lang="en-US" dirty="0" smtClean="0"/>
              <a:t>://</a:t>
            </a:r>
            <a:r>
              <a:rPr lang="en-US" dirty="0" err="1" smtClean="0"/>
              <a:t>en.wikipedia.org</a:t>
            </a:r>
            <a:r>
              <a:rPr lang="en-US" dirty="0" smtClean="0"/>
              <a:t>/wiki/</a:t>
            </a:r>
            <a:r>
              <a:rPr lang="en-US" dirty="0" err="1" smtClean="0"/>
              <a:t>Hadoop#Job_Tracker_and_Task_Tracker:_the_MapReduce_engine</a:t>
            </a:r>
            <a:endParaRPr lang="en-US" dirty="0" smtClean="0"/>
          </a:p>
          <a:p>
            <a:pPr algn="l" rtl="0"/>
            <a:r>
              <a:rPr lang="en-US" dirty="0" smtClean="0"/>
              <a:t>Twister, http://www.iterativemapreduce.org/</a:t>
            </a:r>
          </a:p>
          <a:p>
            <a:pPr algn="l" rtl="0"/>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69</a:t>
            </a:r>
            <a:endParaRPr lang="fa-I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Map reduce programming model</a:t>
            </a:r>
            <a:endParaRPr lang="fa-IR" dirty="0"/>
          </a:p>
        </p:txBody>
      </p:sp>
      <p:sp>
        <p:nvSpPr>
          <p:cNvPr id="3" name="Content Placeholder 2"/>
          <p:cNvSpPr>
            <a:spLocks noGrp="1"/>
          </p:cNvSpPr>
          <p:nvPr>
            <p:ph idx="1"/>
          </p:nvPr>
        </p:nvSpPr>
        <p:spPr/>
        <p:txBody>
          <a:bodyPr/>
          <a:lstStyle/>
          <a:p>
            <a:pPr algn="l" rtl="0"/>
            <a:r>
              <a:rPr lang="en-US" dirty="0" smtClean="0"/>
              <a:t>Input reader</a:t>
            </a:r>
          </a:p>
          <a:p>
            <a:pPr lvl="1" algn="l" rtl="0"/>
            <a:r>
              <a:rPr lang="en-US" dirty="0" smtClean="0"/>
              <a:t>Divides the input into appropriate size 'splits' </a:t>
            </a:r>
          </a:p>
          <a:p>
            <a:pPr lvl="1" algn="l" rtl="0"/>
            <a:r>
              <a:rPr lang="en-US" dirty="0" smtClean="0"/>
              <a:t>The framework assigns one split to each </a:t>
            </a:r>
            <a:r>
              <a:rPr lang="en-US" i="1" dirty="0" smtClean="0"/>
              <a:t>Map</a:t>
            </a:r>
            <a:r>
              <a:rPr lang="en-US" dirty="0" smtClean="0"/>
              <a:t> function</a:t>
            </a:r>
          </a:p>
          <a:p>
            <a:pPr lvl="1" algn="l" rtl="0"/>
            <a:r>
              <a:rPr lang="en-US" dirty="0" smtClean="0"/>
              <a:t>Reads data from stable storage and generates key/value pairs</a:t>
            </a:r>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cs typeface="B Nazanin" pitchFamily="2" charset="-78"/>
              </a:rPr>
              <a:t>7</a:t>
            </a:r>
            <a:endParaRPr lang="fa-IR" dirty="0">
              <a:cs typeface="B Nazanin" pitchFamily="2" charset="-78"/>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 (</a:t>
            </a:r>
            <a:r>
              <a:rPr lang="en-US" dirty="0" err="1" smtClean="0"/>
              <a:t>cont’D</a:t>
            </a:r>
            <a:r>
              <a:rPr lang="en-US" dirty="0" smtClean="0"/>
              <a:t>)</a:t>
            </a:r>
            <a:endParaRPr lang="fa-IR" dirty="0"/>
          </a:p>
        </p:txBody>
      </p:sp>
      <p:sp>
        <p:nvSpPr>
          <p:cNvPr id="3" name="Content Placeholder 2"/>
          <p:cNvSpPr>
            <a:spLocks noGrp="1"/>
          </p:cNvSpPr>
          <p:nvPr>
            <p:ph idx="1"/>
          </p:nvPr>
        </p:nvSpPr>
        <p:spPr/>
        <p:txBody>
          <a:bodyPr>
            <a:normAutofit fontScale="92500" lnSpcReduction="20000"/>
          </a:bodyPr>
          <a:lstStyle/>
          <a:p>
            <a:pPr algn="l" rtl="0"/>
            <a:r>
              <a:rPr lang="en-US" dirty="0" err="1" smtClean="0"/>
              <a:t>Bykov</a:t>
            </a:r>
            <a:r>
              <a:rPr lang="en-US" dirty="0" smtClean="0"/>
              <a:t> S, Geller A, </a:t>
            </a:r>
            <a:r>
              <a:rPr lang="en-US" dirty="0" err="1" smtClean="0"/>
              <a:t>Kliot</a:t>
            </a:r>
            <a:r>
              <a:rPr lang="en-US" dirty="0" smtClean="0"/>
              <a:t> G, </a:t>
            </a:r>
            <a:r>
              <a:rPr lang="en-US" dirty="0" err="1" smtClean="0"/>
              <a:t>Larus</a:t>
            </a:r>
            <a:r>
              <a:rPr lang="en-US" dirty="0" smtClean="0"/>
              <a:t> J, </a:t>
            </a:r>
            <a:r>
              <a:rPr lang="en-US" dirty="0" err="1" smtClean="0"/>
              <a:t>Pandy</a:t>
            </a:r>
            <a:r>
              <a:rPr lang="en-US" dirty="0" smtClean="0"/>
              <a:t>, R, </a:t>
            </a:r>
            <a:r>
              <a:rPr lang="en-US" dirty="0" err="1" smtClean="0"/>
              <a:t>Thelin</a:t>
            </a:r>
            <a:r>
              <a:rPr lang="en-US" dirty="0" smtClean="0"/>
              <a:t> J, "Orleans: A Framework for Cloud Computing".</a:t>
            </a:r>
          </a:p>
          <a:p>
            <a:pPr algn="l" rtl="0"/>
            <a:r>
              <a:rPr lang="en-US" dirty="0" smtClean="0"/>
              <a:t>Orleans: A Framework for Cloud Computing, </a:t>
            </a:r>
            <a:r>
              <a:rPr lang="en-US" u="sng" dirty="0" smtClean="0">
                <a:hlinkClick r:id="rId2"/>
              </a:rPr>
              <a:t>http://research.microsoft.com/en-us/projects/orleans/</a:t>
            </a:r>
            <a:endParaRPr lang="en-US" dirty="0" smtClean="0"/>
          </a:p>
          <a:p>
            <a:pPr algn="l" rtl="0"/>
            <a:r>
              <a:rPr lang="en-US" dirty="0" err="1" smtClean="0"/>
              <a:t>Agha</a:t>
            </a:r>
            <a:r>
              <a:rPr lang="en-US" dirty="0" smtClean="0"/>
              <a:t> GA, Mason IA, Smith  SF, </a:t>
            </a:r>
            <a:r>
              <a:rPr lang="en-US" dirty="0" err="1" smtClean="0"/>
              <a:t>Talcott</a:t>
            </a:r>
            <a:r>
              <a:rPr lang="en-US" dirty="0" smtClean="0"/>
              <a:t>, CL, "A foundation for actor </a:t>
            </a:r>
            <a:r>
              <a:rPr lang="en-US" dirty="0" err="1" smtClean="0"/>
              <a:t>computation",Journal</a:t>
            </a:r>
            <a:r>
              <a:rPr lang="en-US" dirty="0" smtClean="0"/>
              <a:t> of Functional Programming, Vol. 7, No.01, pp.1-72, 1997.</a:t>
            </a:r>
          </a:p>
          <a:p>
            <a:pPr algn="l" rtl="0"/>
            <a:r>
              <a:rPr lang="en-US" dirty="0" smtClean="0"/>
              <a:t>Hewitt C, "Actor model of computation", </a:t>
            </a:r>
            <a:r>
              <a:rPr lang="en-US" dirty="0" err="1" smtClean="0"/>
              <a:t>Arxiv</a:t>
            </a:r>
            <a:r>
              <a:rPr lang="en-US" dirty="0" smtClean="0"/>
              <a:t> preprint arXiv:1008:1459.</a:t>
            </a:r>
          </a:p>
          <a:p>
            <a:pPr algn="l" rtl="0"/>
            <a:r>
              <a:rPr lang="en-US" dirty="0" smtClean="0"/>
              <a:t>Clinger WD, "Foundations of actor semantics", 1981</a:t>
            </a:r>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70</a:t>
            </a:r>
            <a:endParaRPr lang="fa-I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 (</a:t>
            </a:r>
            <a:r>
              <a:rPr lang="en-US" dirty="0" err="1" smtClean="0"/>
              <a:t>cont’D</a:t>
            </a:r>
            <a:r>
              <a:rPr lang="en-US" dirty="0" smtClean="0"/>
              <a:t>)</a:t>
            </a:r>
            <a:endParaRPr lang="fa-IR" dirty="0"/>
          </a:p>
        </p:txBody>
      </p:sp>
      <p:sp>
        <p:nvSpPr>
          <p:cNvPr id="3" name="Content Placeholder 2"/>
          <p:cNvSpPr>
            <a:spLocks noGrp="1"/>
          </p:cNvSpPr>
          <p:nvPr>
            <p:ph idx="1"/>
          </p:nvPr>
        </p:nvSpPr>
        <p:spPr/>
        <p:txBody>
          <a:bodyPr>
            <a:normAutofit fontScale="77500" lnSpcReduction="20000"/>
          </a:bodyPr>
          <a:lstStyle/>
          <a:p>
            <a:pPr algn="l" rtl="0"/>
            <a:r>
              <a:rPr lang="en-US" dirty="0" smtClean="0"/>
              <a:t>Beckman P, Foster I, Wilde M, "Scalable Parallel Scripting for scientific computing", spring 2010</a:t>
            </a:r>
          </a:p>
          <a:p>
            <a:pPr algn="l" rtl="0"/>
            <a:r>
              <a:rPr lang="en-US" dirty="0" smtClean="0"/>
              <a:t>Wilde M, Foster I,  </a:t>
            </a:r>
            <a:r>
              <a:rPr lang="en-US" dirty="0" err="1" smtClean="0"/>
              <a:t>Iskra</a:t>
            </a:r>
            <a:r>
              <a:rPr lang="en-US" dirty="0" smtClean="0"/>
              <a:t> K, Beckman P, Zhang Z, Espinosa A, </a:t>
            </a:r>
            <a:r>
              <a:rPr lang="en-US" dirty="0" err="1" smtClean="0"/>
              <a:t>Hategan</a:t>
            </a:r>
            <a:r>
              <a:rPr lang="en-US" dirty="0" smtClean="0"/>
              <a:t> M, Clifford B, </a:t>
            </a:r>
            <a:r>
              <a:rPr lang="en-US" dirty="0" err="1" smtClean="0"/>
              <a:t>Raicu</a:t>
            </a:r>
            <a:r>
              <a:rPr lang="en-US" dirty="0" smtClean="0"/>
              <a:t> I, "Parallel scripting for application at </a:t>
            </a:r>
            <a:r>
              <a:rPr lang="en-US" dirty="0" err="1" smtClean="0"/>
              <a:t>petascale</a:t>
            </a:r>
            <a:r>
              <a:rPr lang="en-US" dirty="0" smtClean="0"/>
              <a:t> and beyond", Computer, Vol. 42, No.11, pp. 50-60, 2009.</a:t>
            </a:r>
          </a:p>
          <a:p>
            <a:pPr algn="l" rtl="0"/>
            <a:r>
              <a:rPr lang="en-US" dirty="0" smtClean="0"/>
              <a:t>Wozniak JM, Wilde M, "Case studies in storage access by </a:t>
            </a:r>
            <a:r>
              <a:rPr lang="en-US" dirty="0" err="1" smtClean="0"/>
              <a:t>loosly</a:t>
            </a:r>
            <a:r>
              <a:rPr lang="en-US" dirty="0" smtClean="0"/>
              <a:t> coupled </a:t>
            </a:r>
            <a:r>
              <a:rPr lang="en-US" dirty="0" err="1" smtClean="0"/>
              <a:t>petascale</a:t>
            </a:r>
            <a:r>
              <a:rPr lang="en-US" dirty="0" smtClean="0"/>
              <a:t> applications", ACM, 16-20, 2009.</a:t>
            </a:r>
          </a:p>
          <a:p>
            <a:pPr algn="l" rtl="0"/>
            <a:r>
              <a:rPr lang="en-US" dirty="0" smtClean="0"/>
              <a:t>Swift, </a:t>
            </a:r>
            <a:r>
              <a:rPr lang="en-US" u="sng" dirty="0" smtClean="0">
                <a:hlinkClick r:id="rId2"/>
              </a:rPr>
              <a:t>http://www.ci.uchicago.edu/swift/index.php</a:t>
            </a:r>
            <a:endParaRPr lang="en-US" dirty="0" smtClean="0"/>
          </a:p>
          <a:p>
            <a:pPr algn="l" rtl="0"/>
            <a:r>
              <a:rPr lang="en-US" dirty="0" smtClean="0"/>
              <a:t>Data Intensive Scalable Computing on </a:t>
            </a:r>
            <a:r>
              <a:rPr lang="en-US" dirty="0" err="1" smtClean="0"/>
              <a:t>TeraGrid</a:t>
            </a:r>
            <a:r>
              <a:rPr lang="en-US" dirty="0" smtClean="0"/>
              <a:t>: A Comparison of </a:t>
            </a:r>
            <a:r>
              <a:rPr lang="en-US" dirty="0" err="1" smtClean="0"/>
              <a:t>MapReduce</a:t>
            </a:r>
            <a:r>
              <a:rPr lang="en-US" dirty="0" smtClean="0"/>
              <a:t> and Swift, http://dsl-wiki.cs.uchicago.edu/index.php/Data_Intensive_Scalable_Computing_on_TeraGrid:_A_Comparison_of_MapReduce_and_Swift</a:t>
            </a:r>
          </a:p>
          <a:p>
            <a:pPr algn="l" rtl="0"/>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t>71</a:t>
            </a:r>
            <a:endParaRPr lang="fa-I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fa-IR"/>
          </a:p>
        </p:txBody>
      </p:sp>
      <p:sp>
        <p:nvSpPr>
          <p:cNvPr id="5" name="Rectangle 4"/>
          <p:cNvSpPr/>
          <p:nvPr/>
        </p:nvSpPr>
        <p:spPr>
          <a:xfrm>
            <a:off x="1134021" y="3429000"/>
            <a:ext cx="7586051" cy="830997"/>
          </a:xfrm>
          <a:prstGeom prst="rect">
            <a:avLst/>
          </a:prstGeom>
        </p:spPr>
        <p:txBody>
          <a:bodyPr wrap="none">
            <a:spAutoFit/>
          </a:bodyPr>
          <a:lstStyle/>
          <a:p>
            <a:pPr algn="ctr"/>
            <a:r>
              <a:rPr lang="en-US" sz="4800" dirty="0" smtClean="0"/>
              <a:t>Commence tomato throwing!</a:t>
            </a:r>
            <a:endParaRPr lang="fa-IR" sz="4800"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6" name="Slide Number Placeholder 5"/>
          <p:cNvSpPr>
            <a:spLocks noGrp="1"/>
          </p:cNvSpPr>
          <p:nvPr>
            <p:ph type="sldNum" sz="quarter" idx="12"/>
          </p:nvPr>
        </p:nvSpPr>
        <p:spPr/>
        <p:txBody>
          <a:bodyPr/>
          <a:lstStyle/>
          <a:p>
            <a:r>
              <a:rPr lang="en-US" smtClean="0"/>
              <a:t>72</a:t>
            </a:r>
            <a:endParaRPr lang="fa-I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Map reduce programming model (cont’d)</a:t>
            </a:r>
            <a:endParaRPr lang="fa-IR" dirty="0"/>
          </a:p>
        </p:txBody>
      </p:sp>
      <p:sp>
        <p:nvSpPr>
          <p:cNvPr id="3" name="Content Placeholder 2"/>
          <p:cNvSpPr>
            <a:spLocks noGrp="1"/>
          </p:cNvSpPr>
          <p:nvPr>
            <p:ph idx="1"/>
          </p:nvPr>
        </p:nvSpPr>
        <p:spPr/>
        <p:txBody>
          <a:bodyPr/>
          <a:lstStyle/>
          <a:p>
            <a:pPr algn="l" rtl="0"/>
            <a:r>
              <a:rPr lang="en-US" dirty="0" smtClean="0"/>
              <a:t>Map function</a:t>
            </a:r>
          </a:p>
          <a:p>
            <a:pPr lvl="1" algn="l" rtl="0"/>
            <a:r>
              <a:rPr lang="en-US" dirty="0" smtClean="0"/>
              <a:t> Takes an input pair</a:t>
            </a:r>
          </a:p>
          <a:p>
            <a:pPr lvl="1" algn="l" rtl="0"/>
            <a:r>
              <a:rPr lang="en-US" dirty="0" smtClean="0"/>
              <a:t>Produces a set of intermediate key/value pairs</a:t>
            </a:r>
          </a:p>
          <a:p>
            <a:pPr lvl="1" algn="l" rtl="0"/>
            <a:r>
              <a:rPr lang="en-US" dirty="0" smtClean="0"/>
              <a:t>The </a:t>
            </a:r>
            <a:r>
              <a:rPr lang="en-US" dirty="0" err="1" smtClean="0"/>
              <a:t>MapReduce</a:t>
            </a:r>
            <a:r>
              <a:rPr lang="en-US" dirty="0" smtClean="0"/>
              <a:t> library groups together all intermediate values associated with the same intermediate key</a:t>
            </a:r>
          </a:p>
          <a:p>
            <a:pPr lvl="1" algn="l" rtl="0"/>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cs typeface="B Nazanin" pitchFamily="2" charset="-78"/>
              </a:rPr>
              <a:t>8</a:t>
            </a:r>
            <a:endParaRPr lang="fa-IR" dirty="0">
              <a:cs typeface="B Nazanin"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Map reduce programming model (cont’d)</a:t>
            </a:r>
            <a:endParaRPr lang="fa-IR" dirty="0"/>
          </a:p>
        </p:txBody>
      </p:sp>
      <p:sp>
        <p:nvSpPr>
          <p:cNvPr id="3" name="Content Placeholder 2"/>
          <p:cNvSpPr>
            <a:spLocks noGrp="1"/>
          </p:cNvSpPr>
          <p:nvPr>
            <p:ph idx="1"/>
          </p:nvPr>
        </p:nvSpPr>
        <p:spPr/>
        <p:txBody>
          <a:bodyPr/>
          <a:lstStyle/>
          <a:p>
            <a:pPr algn="l" rtl="0"/>
            <a:r>
              <a:rPr lang="en-US" dirty="0" smtClean="0"/>
              <a:t>Partition function</a:t>
            </a:r>
          </a:p>
          <a:p>
            <a:pPr lvl="1" algn="l" rtl="0"/>
            <a:r>
              <a:rPr lang="en-US" dirty="0" smtClean="0"/>
              <a:t>Each Map function output is allocated to a particular reducer by the application's partition function for sharding purposes. The partition function is given the key and the number of reducers and returns the index of the desired reduce</a:t>
            </a:r>
            <a:endParaRPr lang="fa-IR" dirty="0"/>
          </a:p>
        </p:txBody>
      </p:sp>
      <p:sp>
        <p:nvSpPr>
          <p:cNvPr id="4" name="Footer Placeholder 3"/>
          <p:cNvSpPr>
            <a:spLocks noGrp="1"/>
          </p:cNvSpPr>
          <p:nvPr>
            <p:ph type="ftr" sz="quarter" idx="11"/>
          </p:nvPr>
        </p:nvSpPr>
        <p:spPr/>
        <p:txBody>
          <a:bodyPr/>
          <a:lstStyle/>
          <a:p>
            <a:r>
              <a:rPr lang="en-US" smtClean="0"/>
              <a:t>Cloud programming models</a:t>
            </a:r>
            <a:endParaRPr lang="fa-IR"/>
          </a:p>
        </p:txBody>
      </p:sp>
      <p:sp>
        <p:nvSpPr>
          <p:cNvPr id="5" name="Slide Number Placeholder 4"/>
          <p:cNvSpPr>
            <a:spLocks noGrp="1"/>
          </p:cNvSpPr>
          <p:nvPr>
            <p:ph type="sldNum" sz="quarter" idx="12"/>
          </p:nvPr>
        </p:nvSpPr>
        <p:spPr/>
        <p:txBody>
          <a:bodyPr/>
          <a:lstStyle/>
          <a:p>
            <a:r>
              <a:rPr lang="en-US" dirty="0" smtClean="0">
                <a:cs typeface="B Nazanin" pitchFamily="2" charset="-78"/>
              </a:rPr>
              <a:t>9</a:t>
            </a:r>
            <a:endParaRPr lang="fa-IR" dirty="0">
              <a:cs typeface="B Nazanin" pitchFamily="2"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ir">
      <a:fillStyleLst>
        <a:solidFill>
          <a:schemeClr val="phClr"/>
        </a:solidFill>
        <a:gradFill rotWithShape="1">
          <a:gsLst>
            <a:gs pos="0">
              <a:schemeClr val="phClr">
                <a:tint val="70000"/>
                <a:satMod val="200000"/>
              </a:schemeClr>
            </a:gs>
            <a:gs pos="35000">
              <a:schemeClr val="phClr">
                <a:tint val="50000"/>
                <a:satMod val="250000"/>
              </a:schemeClr>
            </a:gs>
            <a:gs pos="100000">
              <a:schemeClr val="phClr">
                <a:tint val="40000"/>
                <a:satMod val="350000"/>
              </a:schemeClr>
            </a:gs>
          </a:gsLst>
          <a:lin ang="8700000" scaled="1"/>
        </a:gradFill>
        <a:blipFill rotWithShape="1">
          <a:blip xmlns:r="http://schemas.openxmlformats.org/officeDocument/2006/relationships" r:embed="rId1">
            <a:duotone>
              <a:schemeClr val="phClr">
                <a:shade val="50000"/>
                <a:satMod val="110000"/>
              </a:schemeClr>
              <a:schemeClr val="phClr">
                <a:tint val="70000"/>
                <a:satMod val="150000"/>
              </a:schemeClr>
            </a:duotone>
          </a:blip>
          <a:tile tx="0" ty="0" sx="35000" sy="35000" flip="none" algn="tl"/>
        </a:blipFill>
      </a:fillStyleLst>
      <a:lnStyleLst>
        <a:ln w="9525" cap="flat" cmpd="sng" algn="ctr">
          <a:solidFill>
            <a:schemeClr val="phClr">
              <a:shade val="95000"/>
              <a:satMod val="115000"/>
            </a:schemeClr>
          </a:solidFill>
          <a:prstDash val="solid"/>
        </a:ln>
        <a:ln w="12700" cap="flat" cmpd="sng" algn="ctr">
          <a:solidFill>
            <a:schemeClr val="phClr">
              <a:shade val="90000"/>
              <a:satMod val="115000"/>
            </a:schemeClr>
          </a:solidFill>
          <a:prstDash val="solid"/>
        </a:ln>
        <a:ln w="19050" cap="flat" cmpd="sng" algn="ctr">
          <a:solidFill>
            <a:schemeClr val="phClr">
              <a:shade val="80000"/>
              <a:satMod val="110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25400" dir="5400000" rotWithShape="0">
              <a:srgbClr val="FFFFFF">
                <a:alpha val="50000"/>
              </a:srgbClr>
            </a:outerShdw>
            <a:reflection blurRad="63500" stA="20000" endPos="15000" dist="12700" dir="5400000" sy="-100000" rotWithShape="0"/>
          </a:effectLst>
        </a:effectStyle>
        <a:effectStyle>
          <a:effectLst>
            <a:reflection blurRad="127000" stA="25000" endPos="20000" dist="38100" dir="5400000" sy="-100000" rotWithShape="0"/>
          </a:effectLst>
          <a:scene3d>
            <a:camera prst="orthographicFront">
              <a:rot lat="0" lon="0" rev="0"/>
            </a:camera>
            <a:lightRig rig="balanced" dir="b">
              <a:rot lat="0" lon="0" rev="2700000"/>
            </a:lightRig>
          </a:scene3d>
          <a:sp3d>
            <a:bevelT w="38100" h="25400"/>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5734</TotalTime>
  <Words>2663</Words>
  <Application>Microsoft Office PowerPoint</Application>
  <PresentationFormat>On-screen Show (4:3)</PresentationFormat>
  <Paragraphs>454</Paragraphs>
  <Slides>72</Slides>
  <Notes>1</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Mod</vt:lpstr>
      <vt:lpstr>Cloud programming models</vt:lpstr>
      <vt:lpstr>introduction</vt:lpstr>
      <vt:lpstr>outline</vt:lpstr>
      <vt:lpstr>Programming model</vt:lpstr>
      <vt:lpstr>Map Reduce</vt:lpstr>
      <vt:lpstr>Map reduce</vt:lpstr>
      <vt:lpstr>Map reduce programming model</vt:lpstr>
      <vt:lpstr>Map reduce programming model (cont’d)</vt:lpstr>
      <vt:lpstr>Map reduce programming model (cont’d)</vt:lpstr>
      <vt:lpstr>Map reduce programming model (cont’d)</vt:lpstr>
      <vt:lpstr>Map reduce programming model (cont’d)</vt:lpstr>
      <vt:lpstr>Map reduce programming model (cont’d)</vt:lpstr>
      <vt:lpstr>Slide 13</vt:lpstr>
      <vt:lpstr>example</vt:lpstr>
      <vt:lpstr>hadoop</vt:lpstr>
      <vt:lpstr>hadoop</vt:lpstr>
      <vt:lpstr>Slide 17</vt:lpstr>
      <vt:lpstr>Programming model</vt:lpstr>
      <vt:lpstr>Slide 19</vt:lpstr>
      <vt:lpstr>twister</vt:lpstr>
      <vt:lpstr>ITERATIVE MAPREDUCE WITH TWISTER</vt:lpstr>
      <vt:lpstr>Static vs. Variable Data</vt:lpstr>
      <vt:lpstr>Long Running Map/Reduce Tasks</vt:lpstr>
      <vt:lpstr>Combine operation</vt:lpstr>
      <vt:lpstr>Programming Extensions</vt:lpstr>
      <vt:lpstr>Slide 26</vt:lpstr>
      <vt:lpstr>orleans</vt:lpstr>
      <vt:lpstr>What is orleans?</vt:lpstr>
      <vt:lpstr>Grain</vt:lpstr>
      <vt:lpstr>Introduction</vt:lpstr>
      <vt:lpstr>Grain (cont’d)</vt:lpstr>
      <vt:lpstr>Grain (cont’d)</vt:lpstr>
      <vt:lpstr>Transactions</vt:lpstr>
      <vt:lpstr>Communications </vt:lpstr>
      <vt:lpstr>Programming model</vt:lpstr>
      <vt:lpstr>Asynchrony and Promises</vt:lpstr>
      <vt:lpstr>Asynchrony and Promises (cont’d)</vt:lpstr>
      <vt:lpstr>Asynchrony and Promises (cont’d)</vt:lpstr>
      <vt:lpstr>Grain interfaces</vt:lpstr>
      <vt:lpstr>Grain interfaces (cont’d)</vt:lpstr>
      <vt:lpstr>Grain references</vt:lpstr>
      <vt:lpstr>Grain state</vt:lpstr>
      <vt:lpstr>Actor model</vt:lpstr>
      <vt:lpstr>Actor model</vt:lpstr>
      <vt:lpstr>Actor</vt:lpstr>
      <vt:lpstr>Actor creation</vt:lpstr>
      <vt:lpstr>Actor primitives</vt:lpstr>
      <vt:lpstr>Actor primitives (cont’d)</vt:lpstr>
      <vt:lpstr>Dryad</vt:lpstr>
      <vt:lpstr>Dryad Overview</vt:lpstr>
      <vt:lpstr>Slide 51</vt:lpstr>
      <vt:lpstr>Slide 52</vt:lpstr>
      <vt:lpstr>Job = Directed Acyclic Graph</vt:lpstr>
      <vt:lpstr>Describing a dryad graph</vt:lpstr>
      <vt:lpstr>Creating new vertices</vt:lpstr>
      <vt:lpstr>Adding graph edges</vt:lpstr>
      <vt:lpstr>Merging two graphs</vt:lpstr>
      <vt:lpstr>An example graph builder program</vt:lpstr>
      <vt:lpstr>swift</vt:lpstr>
      <vt:lpstr>Using swift</vt:lpstr>
      <vt:lpstr>Challenges for Parallel Scripting</vt:lpstr>
      <vt:lpstr>Swift abilities</vt:lpstr>
      <vt:lpstr>Swift semantics</vt:lpstr>
      <vt:lpstr>Collective data managemenet</vt:lpstr>
      <vt:lpstr>Collective data managemenet (cont’d)</vt:lpstr>
      <vt:lpstr>Collective data managemenet (cont’d)</vt:lpstr>
      <vt:lpstr>conclusion</vt:lpstr>
      <vt:lpstr>References</vt:lpstr>
      <vt:lpstr>References (cont’D)</vt:lpstr>
      <vt:lpstr>References (cont’D)</vt:lpstr>
      <vt:lpstr>References (cont’D)</vt:lpstr>
      <vt:lpstr>Slide 72</vt:lpstr>
    </vt:vector>
  </TitlesOfParts>
  <Company>PARANDCO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PARAND</dc:creator>
  <cp:lastModifiedBy>PARAND</cp:lastModifiedBy>
  <cp:revision>445</cp:revision>
  <dcterms:created xsi:type="dcterms:W3CDTF">2008-02-02T22:02:45Z</dcterms:created>
  <dcterms:modified xsi:type="dcterms:W3CDTF">2008-02-03T01:12:12Z</dcterms:modified>
</cp:coreProperties>
</file>