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322" r:id="rId12"/>
    <p:sldId id="321" r:id="rId13"/>
    <p:sldId id="315"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266" r:id="rId29"/>
    <p:sldId id="289" r:id="rId30"/>
    <p:sldId id="286" r:id="rId31"/>
    <p:sldId id="267" r:id="rId32"/>
    <p:sldId id="268" r:id="rId33"/>
    <p:sldId id="320" r:id="rId34"/>
    <p:sldId id="31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660"/>
  </p:normalViewPr>
  <p:slideViewPr>
    <p:cSldViewPr>
      <p:cViewPr varScale="1">
        <p:scale>
          <a:sx n="65" d="100"/>
          <a:sy n="65" d="100"/>
        </p:scale>
        <p:origin x="-15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B4467-5110-4A26-B965-63B1E7787820}" type="datetimeFigureOut">
              <a:rPr lang="en-US" smtClean="0"/>
              <a:pPr/>
              <a:t>2/11/2011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88F9E-2644-4D60-BBED-31AB1329A2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12B549A-53FB-4FFA-B3E1-718EE96D73FD}" type="datetime1">
              <a:rPr lang="en-US" smtClean="0"/>
              <a:pPr/>
              <a:t>2/11/2011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Cloud Simulation</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E46D0FE-6479-4DDB-8AAB-44559A93A9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A4CEE8-C0E3-420E-BA70-D35C67F0318E}" type="datetime1">
              <a:rPr lang="en-US" smtClean="0"/>
              <a:pPr/>
              <a:t>2/11/2011</a:t>
            </a:fld>
            <a:endParaRPr lang="en-US"/>
          </a:p>
        </p:txBody>
      </p:sp>
      <p:sp>
        <p:nvSpPr>
          <p:cNvPr id="5" name="Footer Placeholder 4"/>
          <p:cNvSpPr>
            <a:spLocks noGrp="1"/>
          </p:cNvSpPr>
          <p:nvPr>
            <p:ph type="ftr" sz="quarter" idx="11"/>
          </p:nvPr>
        </p:nvSpPr>
        <p:spPr/>
        <p:txBody>
          <a:bodyPr/>
          <a:lstStyle>
            <a:extLst/>
          </a:lstStyle>
          <a:p>
            <a:r>
              <a:rPr lang="en-US" smtClean="0"/>
              <a:t>Cloud Simulation</a:t>
            </a:r>
            <a:endParaRPr lang="en-US"/>
          </a:p>
        </p:txBody>
      </p:sp>
      <p:sp>
        <p:nvSpPr>
          <p:cNvPr id="6" name="Slide Number Placeholder 5"/>
          <p:cNvSpPr>
            <a:spLocks noGrp="1"/>
          </p:cNvSpPr>
          <p:nvPr>
            <p:ph type="sldNum" sz="quarter" idx="12"/>
          </p:nvPr>
        </p:nvSpPr>
        <p:spPr/>
        <p:txBody>
          <a:bodyPr/>
          <a:lstStyle>
            <a:extLst/>
          </a:lstStyle>
          <a:p>
            <a:fld id="{BE46D0FE-6479-4DDB-8AAB-44559A93A9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799D61-955D-4BDC-9E5F-127AB4CAD397}" type="datetime1">
              <a:rPr lang="en-US" smtClean="0"/>
              <a:pPr/>
              <a:t>2/11/2011</a:t>
            </a:fld>
            <a:endParaRPr lang="en-US"/>
          </a:p>
        </p:txBody>
      </p:sp>
      <p:sp>
        <p:nvSpPr>
          <p:cNvPr id="5" name="Footer Placeholder 4"/>
          <p:cNvSpPr>
            <a:spLocks noGrp="1"/>
          </p:cNvSpPr>
          <p:nvPr>
            <p:ph type="ftr" sz="quarter" idx="11"/>
          </p:nvPr>
        </p:nvSpPr>
        <p:spPr/>
        <p:txBody>
          <a:bodyPr/>
          <a:lstStyle>
            <a:extLst/>
          </a:lstStyle>
          <a:p>
            <a:r>
              <a:rPr lang="en-US" smtClean="0"/>
              <a:t>Cloud Simulation</a:t>
            </a:r>
            <a:endParaRPr lang="en-US"/>
          </a:p>
        </p:txBody>
      </p:sp>
      <p:sp>
        <p:nvSpPr>
          <p:cNvPr id="6" name="Slide Number Placeholder 5"/>
          <p:cNvSpPr>
            <a:spLocks noGrp="1"/>
          </p:cNvSpPr>
          <p:nvPr>
            <p:ph type="sldNum" sz="quarter" idx="12"/>
          </p:nvPr>
        </p:nvSpPr>
        <p:spPr/>
        <p:txBody>
          <a:bodyPr/>
          <a:lstStyle>
            <a:extLst/>
          </a:lstStyle>
          <a:p>
            <a:fld id="{BE46D0FE-6479-4DDB-8AAB-44559A93A9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DE1E65-97D3-4646-8EC3-C2E30CF2013A}" type="datetime1">
              <a:rPr lang="en-US" smtClean="0"/>
              <a:pPr/>
              <a:t>2/11/2011</a:t>
            </a:fld>
            <a:endParaRPr lang="en-US"/>
          </a:p>
        </p:txBody>
      </p:sp>
      <p:sp>
        <p:nvSpPr>
          <p:cNvPr id="5" name="Footer Placeholder 4"/>
          <p:cNvSpPr>
            <a:spLocks noGrp="1"/>
          </p:cNvSpPr>
          <p:nvPr>
            <p:ph type="ftr" sz="quarter" idx="11"/>
          </p:nvPr>
        </p:nvSpPr>
        <p:spPr/>
        <p:txBody>
          <a:bodyPr/>
          <a:lstStyle>
            <a:extLst/>
          </a:lstStyle>
          <a:p>
            <a:r>
              <a:rPr lang="en-US" smtClean="0"/>
              <a:t>Cloud Simulation</a:t>
            </a:r>
            <a:endParaRPr lang="en-US"/>
          </a:p>
        </p:txBody>
      </p:sp>
      <p:sp>
        <p:nvSpPr>
          <p:cNvPr id="6" name="Slide Number Placeholder 5"/>
          <p:cNvSpPr>
            <a:spLocks noGrp="1"/>
          </p:cNvSpPr>
          <p:nvPr>
            <p:ph type="sldNum" sz="quarter" idx="12"/>
          </p:nvPr>
        </p:nvSpPr>
        <p:spPr/>
        <p:txBody>
          <a:bodyPr/>
          <a:lstStyle>
            <a:extLst/>
          </a:lstStyle>
          <a:p>
            <a:fld id="{BE46D0FE-6479-4DDB-8AAB-44559A93A94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928372-380A-4B1B-B057-DC2E8EF5F4DC}" type="datetime1">
              <a:rPr lang="en-US" smtClean="0"/>
              <a:pPr/>
              <a:t>2/11/2011</a:t>
            </a:fld>
            <a:endParaRPr lang="en-US"/>
          </a:p>
        </p:txBody>
      </p:sp>
      <p:sp>
        <p:nvSpPr>
          <p:cNvPr id="5" name="Footer Placeholder 4"/>
          <p:cNvSpPr>
            <a:spLocks noGrp="1"/>
          </p:cNvSpPr>
          <p:nvPr>
            <p:ph type="ftr" sz="quarter" idx="11"/>
          </p:nvPr>
        </p:nvSpPr>
        <p:spPr/>
        <p:txBody>
          <a:bodyPr/>
          <a:lstStyle>
            <a:extLst/>
          </a:lstStyle>
          <a:p>
            <a:r>
              <a:rPr lang="en-US" smtClean="0"/>
              <a:t>Cloud Simulation</a:t>
            </a:r>
            <a:endParaRPr lang="en-US"/>
          </a:p>
        </p:txBody>
      </p:sp>
      <p:sp>
        <p:nvSpPr>
          <p:cNvPr id="6" name="Slide Number Placeholder 5"/>
          <p:cNvSpPr>
            <a:spLocks noGrp="1"/>
          </p:cNvSpPr>
          <p:nvPr>
            <p:ph type="sldNum" sz="quarter" idx="12"/>
          </p:nvPr>
        </p:nvSpPr>
        <p:spPr/>
        <p:txBody>
          <a:bodyPr/>
          <a:lstStyle>
            <a:extLst/>
          </a:lstStyle>
          <a:p>
            <a:fld id="{BE46D0FE-6479-4DDB-8AAB-44559A93A94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65B302-C292-486D-9B80-76B025E873B4}" type="datetime1">
              <a:rPr lang="en-US" smtClean="0"/>
              <a:pPr/>
              <a:t>2/11/2011</a:t>
            </a:fld>
            <a:endParaRPr lang="en-US"/>
          </a:p>
        </p:txBody>
      </p:sp>
      <p:sp>
        <p:nvSpPr>
          <p:cNvPr id="6" name="Footer Placeholder 5"/>
          <p:cNvSpPr>
            <a:spLocks noGrp="1"/>
          </p:cNvSpPr>
          <p:nvPr>
            <p:ph type="ftr" sz="quarter" idx="11"/>
          </p:nvPr>
        </p:nvSpPr>
        <p:spPr/>
        <p:txBody>
          <a:bodyPr/>
          <a:lstStyle>
            <a:extLst/>
          </a:lstStyle>
          <a:p>
            <a:r>
              <a:rPr lang="en-US" smtClean="0"/>
              <a:t>Cloud Simulation</a:t>
            </a:r>
            <a:endParaRPr lang="en-US"/>
          </a:p>
        </p:txBody>
      </p:sp>
      <p:sp>
        <p:nvSpPr>
          <p:cNvPr id="7" name="Slide Number Placeholder 6"/>
          <p:cNvSpPr>
            <a:spLocks noGrp="1"/>
          </p:cNvSpPr>
          <p:nvPr>
            <p:ph type="sldNum" sz="quarter" idx="12"/>
          </p:nvPr>
        </p:nvSpPr>
        <p:spPr/>
        <p:txBody>
          <a:bodyPr/>
          <a:lstStyle>
            <a:extLst/>
          </a:lstStyle>
          <a:p>
            <a:fld id="{BE46D0FE-6479-4DDB-8AAB-44559A93A94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6344E71-2602-4E83-90CC-AB5E7AF264B3}" type="datetime1">
              <a:rPr lang="en-US" smtClean="0"/>
              <a:pPr/>
              <a:t>2/11/2011</a:t>
            </a:fld>
            <a:endParaRPr lang="en-US"/>
          </a:p>
        </p:txBody>
      </p:sp>
      <p:sp>
        <p:nvSpPr>
          <p:cNvPr id="8" name="Footer Placeholder 7"/>
          <p:cNvSpPr>
            <a:spLocks noGrp="1"/>
          </p:cNvSpPr>
          <p:nvPr>
            <p:ph type="ftr" sz="quarter" idx="11"/>
          </p:nvPr>
        </p:nvSpPr>
        <p:spPr/>
        <p:txBody>
          <a:bodyPr/>
          <a:lstStyle>
            <a:extLst/>
          </a:lstStyle>
          <a:p>
            <a:r>
              <a:rPr lang="en-US" smtClean="0"/>
              <a:t>Cloud Simulation</a:t>
            </a:r>
            <a:endParaRPr lang="en-US"/>
          </a:p>
        </p:txBody>
      </p:sp>
      <p:sp>
        <p:nvSpPr>
          <p:cNvPr id="9" name="Slide Number Placeholder 8"/>
          <p:cNvSpPr>
            <a:spLocks noGrp="1"/>
          </p:cNvSpPr>
          <p:nvPr>
            <p:ph type="sldNum" sz="quarter" idx="12"/>
          </p:nvPr>
        </p:nvSpPr>
        <p:spPr/>
        <p:txBody>
          <a:bodyPr/>
          <a:lstStyle>
            <a:extLst/>
          </a:lstStyle>
          <a:p>
            <a:fld id="{BE46D0FE-6479-4DDB-8AAB-44559A93A9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568DE8A-E45E-4497-A5DE-4B04C99897D3}" type="datetime1">
              <a:rPr lang="en-US" smtClean="0"/>
              <a:pPr/>
              <a:t>2/11/2011</a:t>
            </a:fld>
            <a:endParaRPr lang="en-US"/>
          </a:p>
        </p:txBody>
      </p:sp>
      <p:sp>
        <p:nvSpPr>
          <p:cNvPr id="4" name="Footer Placeholder 3"/>
          <p:cNvSpPr>
            <a:spLocks noGrp="1"/>
          </p:cNvSpPr>
          <p:nvPr>
            <p:ph type="ftr" sz="quarter" idx="11"/>
          </p:nvPr>
        </p:nvSpPr>
        <p:spPr/>
        <p:txBody>
          <a:bodyPr/>
          <a:lstStyle>
            <a:extLst/>
          </a:lstStyle>
          <a:p>
            <a:r>
              <a:rPr lang="en-US" smtClean="0"/>
              <a:t>Cloud Simulation</a:t>
            </a:r>
            <a:endParaRPr lang="en-US"/>
          </a:p>
        </p:txBody>
      </p:sp>
      <p:sp>
        <p:nvSpPr>
          <p:cNvPr id="5" name="Slide Number Placeholder 4"/>
          <p:cNvSpPr>
            <a:spLocks noGrp="1"/>
          </p:cNvSpPr>
          <p:nvPr>
            <p:ph type="sldNum" sz="quarter" idx="12"/>
          </p:nvPr>
        </p:nvSpPr>
        <p:spPr/>
        <p:txBody>
          <a:bodyPr/>
          <a:lstStyle>
            <a:extLst/>
          </a:lstStyle>
          <a:p>
            <a:fld id="{BE46D0FE-6479-4DDB-8AAB-44559A93A94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37CD97-1DFA-4A7B-9C59-CCC523DB991D}" type="datetime1">
              <a:rPr lang="en-US" smtClean="0"/>
              <a:pPr/>
              <a:t>2/11/2011</a:t>
            </a:fld>
            <a:endParaRPr lang="en-US"/>
          </a:p>
        </p:txBody>
      </p:sp>
      <p:sp>
        <p:nvSpPr>
          <p:cNvPr id="3" name="Footer Placeholder 2"/>
          <p:cNvSpPr>
            <a:spLocks noGrp="1"/>
          </p:cNvSpPr>
          <p:nvPr>
            <p:ph type="ftr" sz="quarter" idx="11"/>
          </p:nvPr>
        </p:nvSpPr>
        <p:spPr/>
        <p:txBody>
          <a:bodyPr/>
          <a:lstStyle>
            <a:extLst/>
          </a:lstStyle>
          <a:p>
            <a:r>
              <a:rPr lang="en-US" smtClean="0"/>
              <a:t>Cloud Simulation</a:t>
            </a:r>
            <a:endParaRPr lang="en-US"/>
          </a:p>
        </p:txBody>
      </p:sp>
      <p:sp>
        <p:nvSpPr>
          <p:cNvPr id="4" name="Slide Number Placeholder 3"/>
          <p:cNvSpPr>
            <a:spLocks noGrp="1"/>
          </p:cNvSpPr>
          <p:nvPr>
            <p:ph type="sldNum" sz="quarter" idx="12"/>
          </p:nvPr>
        </p:nvSpPr>
        <p:spPr/>
        <p:txBody>
          <a:bodyPr/>
          <a:lstStyle>
            <a:extLst/>
          </a:lstStyle>
          <a:p>
            <a:fld id="{BE46D0FE-6479-4DDB-8AAB-44559A93A9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48A1880-77F1-4E8D-90CD-CB9F7BD872C5}" type="datetime1">
              <a:rPr lang="en-US" smtClean="0"/>
              <a:pPr/>
              <a:t>2/11/2011</a:t>
            </a:fld>
            <a:endParaRPr lang="en-US"/>
          </a:p>
        </p:txBody>
      </p:sp>
      <p:sp>
        <p:nvSpPr>
          <p:cNvPr id="6" name="Footer Placeholder 5"/>
          <p:cNvSpPr>
            <a:spLocks noGrp="1"/>
          </p:cNvSpPr>
          <p:nvPr>
            <p:ph type="ftr" sz="quarter" idx="11"/>
          </p:nvPr>
        </p:nvSpPr>
        <p:spPr/>
        <p:txBody>
          <a:bodyPr/>
          <a:lstStyle>
            <a:extLst/>
          </a:lstStyle>
          <a:p>
            <a:r>
              <a:rPr lang="en-US" smtClean="0"/>
              <a:t>Cloud Simulation</a:t>
            </a:r>
            <a:endParaRPr lang="en-US"/>
          </a:p>
        </p:txBody>
      </p:sp>
      <p:sp>
        <p:nvSpPr>
          <p:cNvPr id="7" name="Slide Number Placeholder 6"/>
          <p:cNvSpPr>
            <a:spLocks noGrp="1"/>
          </p:cNvSpPr>
          <p:nvPr>
            <p:ph type="sldNum" sz="quarter" idx="12"/>
          </p:nvPr>
        </p:nvSpPr>
        <p:spPr/>
        <p:txBody>
          <a:bodyPr/>
          <a:lstStyle>
            <a:extLst/>
          </a:lstStyle>
          <a:p>
            <a:fld id="{BE46D0FE-6479-4DDB-8AAB-44559A93A9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253B863-791A-41F2-9DDA-C96C0ADF7E27}" type="datetime1">
              <a:rPr lang="en-US" smtClean="0"/>
              <a:pPr/>
              <a:t>2/11/2011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Cloud Simulation</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E46D0FE-6479-4DDB-8AAB-44559A93A94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5356D67-C06F-4E80-886F-4BF46673E653}" type="datetime1">
              <a:rPr lang="en-US" smtClean="0"/>
              <a:pPr/>
              <a:t>2/11/2011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Cloud Simulation</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46D0FE-6479-4DDB-8AAB-44559A93A9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isfahanimahdieh@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3352800"/>
            <a:ext cx="8153400" cy="1938992"/>
          </a:xfrm>
          <a:prstGeom prst="rect">
            <a:avLst/>
          </a:prstGeom>
          <a:noFill/>
        </p:spPr>
        <p:txBody>
          <a:bodyPr wrap="square" rtlCol="0">
            <a:spAutoFit/>
          </a:bodyPr>
          <a:lstStyle/>
          <a:p>
            <a:pPr algn="ctr"/>
            <a:r>
              <a:rPr lang="en-US" sz="2000" dirty="0" smtClean="0"/>
              <a:t>By : </a:t>
            </a:r>
            <a:r>
              <a:rPr lang="en-US" sz="2000" dirty="0" err="1" smtClean="0"/>
              <a:t>Mahdieh</a:t>
            </a:r>
            <a:r>
              <a:rPr lang="en-US" sz="2000" dirty="0" smtClean="0"/>
              <a:t> </a:t>
            </a:r>
            <a:r>
              <a:rPr lang="en-US" sz="2000" dirty="0" err="1" smtClean="0"/>
              <a:t>Isfahani</a:t>
            </a:r>
            <a:endParaRPr lang="en-US" sz="2000" dirty="0" smtClean="0"/>
          </a:p>
          <a:p>
            <a:pPr algn="ctr"/>
            <a:r>
              <a:rPr lang="en-US" sz="2000" u="sng" dirty="0" smtClean="0">
                <a:hlinkClick r:id="rId2"/>
              </a:rPr>
              <a:t>isfahanimahdieh@yahoo.com</a:t>
            </a:r>
            <a:endParaRPr lang="en-US" sz="2000" dirty="0" smtClean="0"/>
          </a:p>
          <a:p>
            <a:pPr algn="ctr"/>
            <a:r>
              <a:rPr lang="en-US" sz="2000" dirty="0" smtClean="0"/>
              <a:t>Final Seminar,</a:t>
            </a:r>
          </a:p>
          <a:p>
            <a:pPr algn="ctr"/>
            <a:r>
              <a:rPr lang="en-US" sz="2000" dirty="0" smtClean="0"/>
              <a:t>Advanced Topics in Information Systems - Cloud Computing,</a:t>
            </a:r>
            <a:endParaRPr lang="en-US" sz="2000" dirty="0" smtClean="0"/>
          </a:p>
          <a:p>
            <a:pPr algn="ctr"/>
            <a:r>
              <a:rPr lang="en-US" sz="2000" dirty="0" smtClean="0"/>
              <a:t>Advisor: Hadi </a:t>
            </a:r>
            <a:r>
              <a:rPr lang="en-US" sz="2000" dirty="0" smtClean="0"/>
              <a:t>Salimi</a:t>
            </a:r>
          </a:p>
          <a:p>
            <a:pPr algn="ctr"/>
            <a:r>
              <a:rPr lang="en-US" sz="2000" dirty="0" smtClean="0"/>
              <a:t>School </a:t>
            </a:r>
            <a:r>
              <a:rPr lang="en-US" sz="2000" dirty="0" smtClean="0"/>
              <a:t>of Mazandaran </a:t>
            </a:r>
            <a:r>
              <a:rPr lang="en-US" sz="2000" dirty="0"/>
              <a:t>U</a:t>
            </a:r>
            <a:r>
              <a:rPr lang="en-US" sz="2000" dirty="0" smtClean="0"/>
              <a:t>niversity of Science &amp; </a:t>
            </a:r>
            <a:r>
              <a:rPr lang="en-US" sz="2000" dirty="0" smtClean="0"/>
              <a:t>Technology</a:t>
            </a:r>
            <a:endParaRPr lang="en-US" sz="2000" dirty="0" smtClean="0"/>
          </a:p>
        </p:txBody>
      </p:sp>
      <p:pic>
        <p:nvPicPr>
          <p:cNvPr id="6" name="Picture 5" descr="home-3.jpg"/>
          <p:cNvPicPr>
            <a:picLocks noChangeAspect="1"/>
          </p:cNvPicPr>
          <p:nvPr/>
        </p:nvPicPr>
        <p:blipFill>
          <a:blip r:embed="rId3" cstate="print"/>
          <a:stretch>
            <a:fillRect/>
          </a:stretch>
        </p:blipFill>
        <p:spPr>
          <a:xfrm rot="18733388">
            <a:off x="-2747486" y="-235371"/>
            <a:ext cx="7611436" cy="4285576"/>
          </a:xfrm>
          <a:prstGeom prst="ellipse">
            <a:avLst/>
          </a:prstGeom>
          <a:ln>
            <a:noFill/>
          </a:ln>
          <a:effectLst>
            <a:softEdge rad="112500"/>
          </a:effectLst>
        </p:spPr>
      </p:pic>
      <p:sp>
        <p:nvSpPr>
          <p:cNvPr id="7" name="Title 1"/>
          <p:cNvSpPr txBox="1">
            <a:spLocks/>
          </p:cNvSpPr>
          <p:nvPr/>
        </p:nvSpPr>
        <p:spPr>
          <a:xfrm>
            <a:off x="457200" y="838200"/>
            <a:ext cx="7772400" cy="1371600"/>
          </a:xfrm>
          <a:prstGeom prst="rect">
            <a:avLst/>
          </a:prstGeom>
        </p:spPr>
        <p:txBody>
          <a:bodyPr vert="horz" anchor="b">
            <a:normAutofit fontScale="92500"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lumMod val="50000"/>
                    <a:lumOff val="50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Simulation of Cloud Environments</a:t>
            </a:r>
            <a:endParaRPr kumimoji="0" lang="en-US" sz="4800" b="1" i="0" u="none" strike="noStrike" kern="1200" cap="none" spc="0" normalizeH="0" baseline="0" noProof="0" dirty="0">
              <a:ln>
                <a:noFill/>
              </a:ln>
              <a:solidFill>
                <a:schemeClr val="tx1">
                  <a:lumMod val="50000"/>
                  <a:lumOff val="50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A suitable alternative is the utilization of CloudSim </a:t>
            </a:r>
          </a:p>
          <a:p>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It allows Cloud customers to</a:t>
            </a:r>
          </a:p>
          <a:p>
            <a:pPr lvl="1"/>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 test their services in repeatable and controllable environment </a:t>
            </a:r>
          </a:p>
          <a:p>
            <a:pPr lvl="1"/>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to tune the performance bottlenecks before deploying on real Clouds.</a:t>
            </a:r>
          </a:p>
        </p:txBody>
      </p:sp>
      <p:sp>
        <p:nvSpPr>
          <p:cNvPr id="3" name="Title 2"/>
          <p:cNvSpPr>
            <a:spLocks noGrp="1"/>
          </p:cNvSpPr>
          <p:nvPr>
            <p:ph type="title"/>
          </p:nvPr>
        </p:nvSpPr>
        <p:spPr>
          <a:xfrm>
            <a:off x="609600" y="457200"/>
            <a:ext cx="8229600" cy="1143000"/>
          </a:xfrm>
        </p:spPr>
        <p:txBody>
          <a:bodyPr>
            <a:normAutofit/>
          </a:bodyPr>
          <a:lstStyle/>
          <a:p>
            <a:r>
              <a:rPr lang="en-US" sz="4400" dirty="0" smtClean="0">
                <a:solidFill>
                  <a:schemeClr val="tx1">
                    <a:lumMod val="50000"/>
                    <a:lumOff val="50000"/>
                  </a:schemeClr>
                </a:solidFill>
                <a:latin typeface="Arial Rounded MT Bold" pitchFamily="34" charset="0"/>
              </a:rPr>
              <a:t>Proposed approach</a:t>
            </a:r>
          </a:p>
        </p:txBody>
      </p:sp>
      <p:sp>
        <p:nvSpPr>
          <p:cNvPr id="4" name="Slide Number Placeholder 3"/>
          <p:cNvSpPr>
            <a:spLocks noGrp="1"/>
          </p:cNvSpPr>
          <p:nvPr>
            <p:ph type="sldNum" sz="quarter" idx="12"/>
          </p:nvPr>
        </p:nvSpPr>
        <p:spPr/>
        <p:txBody>
          <a:bodyPr/>
          <a:lstStyle/>
          <a:p>
            <a:fld id="{BE46D0FE-6479-4DDB-8AAB-44559A93A94A}"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_cartoon.jpg"/>
          <p:cNvPicPr>
            <a:picLocks noChangeAspect="1"/>
          </p:cNvPicPr>
          <p:nvPr/>
        </p:nvPicPr>
        <p:blipFill>
          <a:blip r:embed="rId2" cstate="print"/>
          <a:stretch>
            <a:fillRect/>
          </a:stretch>
        </p:blipFill>
        <p:spPr>
          <a:xfrm>
            <a:off x="4495800" y="3821176"/>
            <a:ext cx="4648200" cy="3088471"/>
          </a:xfrm>
          <a:prstGeom prst="ellipse">
            <a:avLst/>
          </a:prstGeom>
          <a:ln>
            <a:noFill/>
          </a:ln>
          <a:effectLst>
            <a:softEdge rad="112500"/>
          </a:effectLst>
        </p:spPr>
      </p:pic>
      <p:sp>
        <p:nvSpPr>
          <p:cNvPr id="2" name="Content Placeholder 1"/>
          <p:cNvSpPr>
            <a:spLocks noGrp="1"/>
          </p:cNvSpPr>
          <p:nvPr>
            <p:ph idx="1"/>
          </p:nvPr>
        </p:nvSpPr>
        <p:spPr>
          <a:xfrm>
            <a:off x="228600" y="1722437"/>
            <a:ext cx="8229600" cy="4525963"/>
          </a:xfrm>
        </p:spPr>
        <p:txBody>
          <a:bodyPr/>
          <a:lstStyle/>
          <a:p>
            <a:r>
              <a:rPr lang="en-US" sz="24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Features: </a:t>
            </a:r>
          </a:p>
          <a:p>
            <a:pPr lvl="2"/>
            <a:r>
              <a:rPr lang="en-US" sz="18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Support for modeling and simulation of large scale Cloud computing environments</a:t>
            </a:r>
          </a:p>
          <a:p>
            <a:pPr lvl="2"/>
            <a:r>
              <a:rPr lang="en-US" sz="18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A self-contained platform for modeling Clouds, service brokers, provisioning, and allocations policies</a:t>
            </a:r>
          </a:p>
          <a:p>
            <a:pPr lvl="2"/>
            <a:r>
              <a:rPr lang="en-US" sz="1800"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Support for simulation of network connections</a:t>
            </a:r>
          </a:p>
          <a:p>
            <a:endParaRPr lang="en-US" dirty="0"/>
          </a:p>
        </p:txBody>
      </p:sp>
      <p:sp>
        <p:nvSpPr>
          <p:cNvPr id="5" name="Slide Number Placeholder 4"/>
          <p:cNvSpPr>
            <a:spLocks noGrp="1"/>
          </p:cNvSpPr>
          <p:nvPr>
            <p:ph type="sldNum" sz="quarter" idx="12"/>
          </p:nvPr>
        </p:nvSpPr>
        <p:spPr>
          <a:xfrm>
            <a:off x="8382000" y="6407944"/>
            <a:ext cx="631032" cy="450056"/>
          </a:xfrm>
        </p:spPr>
        <p:txBody>
          <a:bodyPr/>
          <a:lstStyle/>
          <a:p>
            <a:fld id="{BE46D0FE-6479-4DDB-8AAB-44559A93A94A}" type="slidenum">
              <a:rPr lang="en-US" smtClean="0"/>
              <a:pPr/>
              <a:t>11</a:t>
            </a:fld>
            <a:endParaRPr lang="en-US" dirty="0"/>
          </a:p>
        </p:txBody>
      </p:sp>
      <p:sp>
        <p:nvSpPr>
          <p:cNvPr id="7" name="Footer Placeholder 6"/>
          <p:cNvSpPr>
            <a:spLocks noGrp="1"/>
          </p:cNvSpPr>
          <p:nvPr>
            <p:ph type="ftr" sz="quarter" idx="11"/>
          </p:nvPr>
        </p:nvSpPr>
        <p:spPr/>
        <p:txBody>
          <a:bodyPr/>
          <a:lstStyle/>
          <a:p>
            <a:r>
              <a:rPr lang="en-US" smtClean="0"/>
              <a:t>Cloud Simulation</a:t>
            </a:r>
            <a:endParaRPr lang="en-US"/>
          </a:p>
        </p:txBody>
      </p:sp>
      <p:sp>
        <p:nvSpPr>
          <p:cNvPr id="10" name="Title 2"/>
          <p:cNvSpPr>
            <a:spLocks noGrp="1"/>
          </p:cNvSpPr>
          <p:nvPr>
            <p:ph type="title"/>
          </p:nvPr>
        </p:nvSpPr>
        <p:spPr>
          <a:xfrm>
            <a:off x="609600" y="457200"/>
            <a:ext cx="8229600" cy="1143000"/>
          </a:xfrm>
        </p:spPr>
        <p:txBody>
          <a:bodyPr>
            <a:normAutofit/>
          </a:bodyPr>
          <a:lstStyle/>
          <a:p>
            <a:r>
              <a:rPr lang="en-US" sz="4400" dirty="0" smtClean="0">
                <a:solidFill>
                  <a:schemeClr val="tx1">
                    <a:lumMod val="50000"/>
                    <a:lumOff val="50000"/>
                  </a:schemeClr>
                </a:solidFill>
                <a:latin typeface="Arial Rounded MT Bold" pitchFamily="34" charset="0"/>
              </a:rPr>
              <a:t>Proposed approach(cont’d)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0037"/>
            <a:ext cx="8229600" cy="4525963"/>
          </a:xfrm>
        </p:spPr>
        <p:txBody>
          <a:bodyPr>
            <a:normAutofit/>
          </a:bodyPr>
          <a:lstStyle/>
          <a:p>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The primary objective of this approach is:</a:t>
            </a:r>
          </a:p>
          <a:p>
            <a:pPr lvl="1"/>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 to provide </a:t>
            </a:r>
            <a:r>
              <a:rPr lang="en-US" sz="200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a generalized </a:t>
            </a:r>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and extensible simulation framework</a:t>
            </a:r>
          </a:p>
          <a:p>
            <a:endParaRPr lang="en-US" sz="3200" dirty="0"/>
          </a:p>
        </p:txBody>
      </p:sp>
      <p:sp>
        <p:nvSpPr>
          <p:cNvPr id="4" name="Title 2"/>
          <p:cNvSpPr>
            <a:spLocks noGrp="1"/>
          </p:cNvSpPr>
          <p:nvPr>
            <p:ph type="title"/>
          </p:nvPr>
        </p:nvSpPr>
        <p:spPr>
          <a:xfrm>
            <a:off x="609600" y="457200"/>
            <a:ext cx="8229600" cy="1143000"/>
          </a:xfrm>
        </p:spPr>
        <p:txBody>
          <a:bodyPr>
            <a:normAutofit/>
          </a:bodyPr>
          <a:lstStyle/>
          <a:p>
            <a:r>
              <a:rPr lang="en-US" sz="4400" dirty="0" smtClean="0">
                <a:solidFill>
                  <a:schemeClr val="tx1">
                    <a:lumMod val="50000"/>
                    <a:lumOff val="50000"/>
                  </a:schemeClr>
                </a:solidFill>
                <a:latin typeface="Arial Rounded MT Bold" pitchFamily="34" charset="0"/>
              </a:rPr>
              <a:t>Proposed approach(cont’d)</a:t>
            </a:r>
          </a:p>
        </p:txBody>
      </p:sp>
      <p:pic>
        <p:nvPicPr>
          <p:cNvPr id="5" name="Picture 4" descr="6a00d8341caed853ef013481404496970c-800wi.jpg"/>
          <p:cNvPicPr>
            <a:picLocks noChangeAspect="1"/>
          </p:cNvPicPr>
          <p:nvPr/>
        </p:nvPicPr>
        <p:blipFill>
          <a:blip r:embed="rId2" cstate="print"/>
          <a:stretch>
            <a:fillRect/>
          </a:stretch>
        </p:blipFill>
        <p:spPr>
          <a:xfrm rot="20890651">
            <a:off x="4882385" y="3809374"/>
            <a:ext cx="4783063" cy="3587297"/>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BE46D0FE-6479-4DDB-8AAB-44559A93A94A}"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6172200" y="2057400"/>
            <a:ext cx="29718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400" dirty="0" smtClean="0">
              <a:solidFill>
                <a:schemeClr val="bg2">
                  <a:lumMod val="25000"/>
                </a:schemeClr>
              </a:solidFill>
            </a:endParaRPr>
          </a:p>
          <a:p>
            <a:r>
              <a:rPr lang="en-US" sz="2400" dirty="0" smtClean="0">
                <a:solidFill>
                  <a:schemeClr val="bg2">
                    <a:lumMod val="25000"/>
                  </a:schemeClr>
                </a:solidFill>
              </a:rPr>
              <a:t>DatacenterBroker </a:t>
            </a:r>
          </a:p>
          <a:p>
            <a:pPr algn="ctr"/>
            <a:endParaRPr lang="en-US" sz="2400" dirty="0">
              <a:solidFill>
                <a:schemeClr val="bg2">
                  <a:lumMod val="25000"/>
                </a:schemeClr>
              </a:solidFill>
            </a:endParaRPr>
          </a:p>
        </p:txBody>
      </p:sp>
      <p:sp>
        <p:nvSpPr>
          <p:cNvPr id="55" name="Left Arrow 54"/>
          <p:cNvSpPr/>
          <p:nvPr/>
        </p:nvSpPr>
        <p:spPr>
          <a:xfrm>
            <a:off x="5486400" y="2209800"/>
            <a:ext cx="6096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381000" y="1600200"/>
            <a:ext cx="5181600" cy="3886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models a broker, which is responsible for mediating negotiations between SaaS and Cloud providers</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13</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20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20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20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0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20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20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2000"/>
                                        <p:tgtEl>
                                          <p:spTgt spid="28"/>
                                        </p:tgtEl>
                                      </p:cBhvr>
                                    </p:animEffect>
                                  </p:childTnLst>
                                </p:cTn>
                              </p:par>
                              <p:par>
                                <p:cTn id="80" presetID="10" presetClass="entr" presetSubtype="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2000"/>
                                        <p:tgtEl>
                                          <p:spTgt spid="32"/>
                                        </p:tgtEl>
                                      </p:cBhvr>
                                    </p:animEffect>
                                  </p:childTnLst>
                                </p:cTn>
                              </p:par>
                              <p:par>
                                <p:cTn id="83" presetID="10"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2000"/>
                                        <p:tgtEl>
                                          <p:spTgt spid="34"/>
                                        </p:tgtEl>
                                      </p:cBhvr>
                                    </p:animEffect>
                                  </p:childTnLst>
                                </p:cTn>
                              </p:par>
                              <p:par>
                                <p:cTn id="86" presetID="10"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2000"/>
                                        <p:tgtEl>
                                          <p:spTgt spid="37"/>
                                        </p:tgtEl>
                                      </p:cBhvr>
                                    </p:animEffect>
                                  </p:childTnLst>
                                </p:cTn>
                              </p:par>
                              <p:par>
                                <p:cTn id="89" presetID="10"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childTnLst>
                                </p:cTn>
                              </p:par>
                              <p:par>
                                <p:cTn id="92" presetID="10" presetClass="entr" presetSubtype="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2000"/>
                                        <p:tgtEl>
                                          <p:spTgt spid="43"/>
                                        </p:tgtEl>
                                      </p:cBhvr>
                                    </p:animEffect>
                                  </p:childTnLst>
                                </p:cTn>
                              </p:par>
                              <p:par>
                                <p:cTn id="95" presetID="10" presetClass="entr" presetSubtype="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2000"/>
                                        <p:tgtEl>
                                          <p:spTgt spid="45"/>
                                        </p:tgtEl>
                                      </p:cBhvr>
                                    </p:animEffect>
                                  </p:childTnLst>
                                </p:cTn>
                              </p:par>
                              <p:par>
                                <p:cTn id="98" presetID="10" presetClass="entr" presetSubtype="0"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2000"/>
                                        <p:tgtEl>
                                          <p:spTgt spid="47"/>
                                        </p:tgtEl>
                                      </p:cBhvr>
                                    </p:animEffect>
                                  </p:childTnLst>
                                </p:cTn>
                              </p:par>
                              <p:par>
                                <p:cTn id="101" presetID="10" presetClass="entr" presetSubtype="0"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2000"/>
                                        <p:tgtEl>
                                          <p:spTgt spid="49"/>
                                        </p:tgtEl>
                                      </p:cBhvr>
                                    </p:animEffect>
                                  </p:childTnLst>
                                </p:cTn>
                              </p:par>
                              <p:par>
                                <p:cTn id="104" presetID="10" presetClass="entr" presetSubtype="0" fill="hold"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2000"/>
                                        <p:tgtEl>
                                          <p:spTgt spid="54"/>
                                        </p:tgtEl>
                                      </p:cBhvr>
                                    </p:animEffect>
                                  </p:childTnLst>
                                </p:cTn>
                              </p:par>
                              <p:par>
                                <p:cTn id="107" presetID="10" presetClass="entr" presetSubtype="0" fill="hold" nodeType="with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2000"/>
                                        <p:tgtEl>
                                          <p:spTgt spid="56"/>
                                        </p:tgtEl>
                                      </p:cBhvr>
                                    </p:animEffect>
                                  </p:childTnLst>
                                </p:cTn>
                              </p:par>
                              <p:par>
                                <p:cTn id="110" presetID="10" presetClass="entr" presetSubtype="0" fill="hold"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2000"/>
                                        <p:tgtEl>
                                          <p:spTgt spid="58"/>
                                        </p:tgtEl>
                                      </p:cBhvr>
                                    </p:animEffect>
                                  </p:childTnLst>
                                </p:cTn>
                              </p:par>
                              <p:par>
                                <p:cTn id="113" presetID="10" presetClass="entr" presetSubtype="0" fill="hold" nodeType="with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2000"/>
                                        <p:tgtEl>
                                          <p:spTgt spid="60"/>
                                        </p:tgtEl>
                                      </p:cBhvr>
                                    </p:animEffect>
                                  </p:childTnLst>
                                </p:cTn>
                              </p:par>
                              <p:par>
                                <p:cTn id="116" presetID="10" presetClass="entr" presetSubtype="0" fill="hold"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2000"/>
                                        <p:tgtEl>
                                          <p:spTgt spid="62"/>
                                        </p:tgtEl>
                                      </p:cBhvr>
                                    </p:animEffect>
                                  </p:childTnLst>
                                </p:cTn>
                              </p:par>
                              <p:par>
                                <p:cTn id="119" presetID="10" presetClass="entr" presetSubtype="0" fill="hold" nodeType="withEffect">
                                  <p:stCondLst>
                                    <p:cond delay="0"/>
                                  </p:stCondLst>
                                  <p:childTnLst>
                                    <p:set>
                                      <p:cBhvr>
                                        <p:cTn id="120" dur="1" fill="hold">
                                          <p:stCondLst>
                                            <p:cond delay="0"/>
                                          </p:stCondLst>
                                        </p:cTn>
                                        <p:tgtEl>
                                          <p:spTgt spid="64"/>
                                        </p:tgtEl>
                                        <p:attrNameLst>
                                          <p:attrName>style.visibility</p:attrName>
                                        </p:attrNameLst>
                                      </p:cBhvr>
                                      <p:to>
                                        <p:strVal val="visible"/>
                                      </p:to>
                                    </p:set>
                                    <p:animEffect transition="in" filter="fade">
                                      <p:cBhvr>
                                        <p:cTn id="121" dur="2000"/>
                                        <p:tgtEl>
                                          <p:spTgt spid="64"/>
                                        </p:tgtEl>
                                      </p:cBhvr>
                                    </p:animEffect>
                                  </p:childTnLst>
                                </p:cTn>
                              </p:par>
                              <p:par>
                                <p:cTn id="122" presetID="10" presetClass="entr" presetSubtype="0" fill="hold" nodeType="with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fade">
                                      <p:cBhvr>
                                        <p:cTn id="124" dur="2000"/>
                                        <p:tgtEl>
                                          <p:spTgt spid="66"/>
                                        </p:tgtEl>
                                      </p:cBhvr>
                                    </p:animEffect>
                                  </p:childTnLst>
                                </p:cTn>
                              </p:par>
                              <p:par>
                                <p:cTn id="125" presetID="10" presetClass="entr" presetSubtype="0" fill="hold" nodeType="with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fade">
                                      <p:cBhvr>
                                        <p:cTn id="127" dur="2000"/>
                                        <p:tgtEl>
                                          <p:spTgt spid="68"/>
                                        </p:tgtEl>
                                      </p:cBhvr>
                                    </p:animEffect>
                                  </p:childTnLst>
                                </p:cTn>
                              </p:par>
                              <p:par>
                                <p:cTn id="128" presetID="10" presetClass="entr" presetSubtype="0" fill="hold" nodeType="with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fade">
                                      <p:cBhvr>
                                        <p:cTn id="130" dur="2000"/>
                                        <p:tgtEl>
                                          <p:spTgt spid="70"/>
                                        </p:tgtEl>
                                      </p:cBhvr>
                                    </p:animEffect>
                                  </p:childTnLst>
                                </p:cTn>
                              </p:par>
                              <p:par>
                                <p:cTn id="131" presetID="10" presetClass="entr" presetSubtype="0" fill="hold"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2000"/>
                                        <p:tgtEl>
                                          <p:spTgt spid="72"/>
                                        </p:tgtEl>
                                      </p:cBhvr>
                                    </p:animEffect>
                                  </p:childTnLst>
                                </p:cTn>
                              </p:par>
                              <p:par>
                                <p:cTn id="134" presetID="10" presetClass="entr" presetSubtype="0" fill="hold"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2000"/>
                                        <p:tgtEl>
                                          <p:spTgt spid="76"/>
                                        </p:tgtEl>
                                      </p:cBhvr>
                                    </p:animEffect>
                                  </p:childTnLst>
                                </p:cTn>
                              </p:par>
                              <p:par>
                                <p:cTn id="137" presetID="10" presetClass="entr" presetSubtype="0" fill="hold" nodeType="with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2000"/>
                                        <p:tgtEl>
                                          <p:spTgt spid="80"/>
                                        </p:tgtEl>
                                      </p:cBhvr>
                                    </p:animEffect>
                                  </p:childTnLst>
                                </p:cTn>
                              </p:par>
                              <p:par>
                                <p:cTn id="140" presetID="10" presetClass="entr" presetSubtype="0" fill="hold" nodeType="withEffect">
                                  <p:stCondLst>
                                    <p:cond delay="0"/>
                                  </p:stCondLst>
                                  <p:childTnLst>
                                    <p:set>
                                      <p:cBhvr>
                                        <p:cTn id="141" dur="1" fill="hold">
                                          <p:stCondLst>
                                            <p:cond delay="0"/>
                                          </p:stCondLst>
                                        </p:cTn>
                                        <p:tgtEl>
                                          <p:spTgt spid="82"/>
                                        </p:tgtEl>
                                        <p:attrNameLst>
                                          <p:attrName>style.visibility</p:attrName>
                                        </p:attrNameLst>
                                      </p:cBhvr>
                                      <p:to>
                                        <p:strVal val="visible"/>
                                      </p:to>
                                    </p:set>
                                    <p:animEffect transition="in" filter="fade">
                                      <p:cBhvr>
                                        <p:cTn id="142" dur="2000"/>
                                        <p:tgtEl>
                                          <p:spTgt spid="82"/>
                                        </p:tgtEl>
                                      </p:cBhvr>
                                    </p:animEffect>
                                  </p:childTnLst>
                                </p:cTn>
                              </p:par>
                              <p:par>
                                <p:cTn id="143" presetID="10" presetClass="entr" presetSubtype="0" fill="hold" nodeType="with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fade">
                                      <p:cBhvr>
                                        <p:cTn id="145" dur="2000"/>
                                        <p:tgtEl>
                                          <p:spTgt spid="88"/>
                                        </p:tgtEl>
                                      </p:cBhvr>
                                    </p:animEffect>
                                  </p:childTnLst>
                                </p:cTn>
                              </p:par>
                              <p:par>
                                <p:cTn id="146" presetID="10" presetClass="entr" presetSubtype="0" fill="hold" nodeType="withEffect">
                                  <p:stCondLst>
                                    <p:cond delay="0"/>
                                  </p:stCondLst>
                                  <p:childTnLst>
                                    <p:set>
                                      <p:cBhvr>
                                        <p:cTn id="147" dur="1" fill="hold">
                                          <p:stCondLst>
                                            <p:cond delay="0"/>
                                          </p:stCondLst>
                                        </p:cTn>
                                        <p:tgtEl>
                                          <p:spTgt spid="90"/>
                                        </p:tgtEl>
                                        <p:attrNameLst>
                                          <p:attrName>style.visibility</p:attrName>
                                        </p:attrNameLst>
                                      </p:cBhvr>
                                      <p:to>
                                        <p:strVal val="visible"/>
                                      </p:to>
                                    </p:set>
                                    <p:animEffect transition="in" filter="fade">
                                      <p:cBhvr>
                                        <p:cTn id="148" dur="2000"/>
                                        <p:tgtEl>
                                          <p:spTgt spid="90"/>
                                        </p:tgtEl>
                                      </p:cBhvr>
                                    </p:animEffect>
                                  </p:childTnLst>
                                </p:cTn>
                              </p:par>
                              <p:par>
                                <p:cTn id="149" presetID="10" presetClass="entr" presetSubtype="0" fill="hold" nodeType="with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fade">
                                      <p:cBhvr>
                                        <p:cTn id="151" dur="2000"/>
                                        <p:tgtEl>
                                          <p:spTgt spid="92"/>
                                        </p:tgtEl>
                                      </p:cBhvr>
                                    </p:animEffect>
                                  </p:childTnLst>
                                </p:cTn>
                              </p:par>
                              <p:par>
                                <p:cTn id="152" presetID="10" presetClass="entr" presetSubtype="0" fill="hold" nodeType="withEffect">
                                  <p:stCondLst>
                                    <p:cond delay="0"/>
                                  </p:stCondLst>
                                  <p:childTnLst>
                                    <p:set>
                                      <p:cBhvr>
                                        <p:cTn id="153" dur="1" fill="hold">
                                          <p:stCondLst>
                                            <p:cond delay="0"/>
                                          </p:stCondLst>
                                        </p:cTn>
                                        <p:tgtEl>
                                          <p:spTgt spid="94"/>
                                        </p:tgtEl>
                                        <p:attrNameLst>
                                          <p:attrName>style.visibility</p:attrName>
                                        </p:attrNameLst>
                                      </p:cBhvr>
                                      <p:to>
                                        <p:strVal val="visible"/>
                                      </p:to>
                                    </p:set>
                                    <p:animEffect transition="in" filter="fade">
                                      <p:cBhvr>
                                        <p:cTn id="154" dur="2000"/>
                                        <p:tgtEl>
                                          <p:spTgt spid="94"/>
                                        </p:tgtEl>
                                      </p:cBhvr>
                                    </p:animEffect>
                                  </p:childTnLst>
                                </p:cTn>
                              </p:par>
                              <p:par>
                                <p:cTn id="155" presetID="10" presetClass="entr" presetSubtype="0" fill="hold" nodeType="withEffect">
                                  <p:stCondLst>
                                    <p:cond delay="0"/>
                                  </p:stCondLst>
                                  <p:childTnLst>
                                    <p:set>
                                      <p:cBhvr>
                                        <p:cTn id="156" dur="1" fill="hold">
                                          <p:stCondLst>
                                            <p:cond delay="0"/>
                                          </p:stCondLst>
                                        </p:cTn>
                                        <p:tgtEl>
                                          <p:spTgt spid="98"/>
                                        </p:tgtEl>
                                        <p:attrNameLst>
                                          <p:attrName>style.visibility</p:attrName>
                                        </p:attrNameLst>
                                      </p:cBhvr>
                                      <p:to>
                                        <p:strVal val="visible"/>
                                      </p:to>
                                    </p:set>
                                    <p:animEffect transition="in" filter="fade">
                                      <p:cBhvr>
                                        <p:cTn id="157" dur="2000"/>
                                        <p:tgtEl>
                                          <p:spTgt spid="98"/>
                                        </p:tgtEl>
                                      </p:cBhvr>
                                    </p:animEffect>
                                  </p:childTnLst>
                                </p:cTn>
                              </p:par>
                            </p:childTnLst>
                          </p:cTn>
                        </p:par>
                      </p:childTnLst>
                    </p:cTn>
                  </p:par>
                  <p:par>
                    <p:cTn id="158" fill="hold">
                      <p:stCondLst>
                        <p:cond delay="indefinite"/>
                      </p:stCondLst>
                      <p:childTnLst>
                        <p:par>
                          <p:cTn id="159" fill="hold">
                            <p:stCondLst>
                              <p:cond delay="0"/>
                            </p:stCondLst>
                            <p:childTnLst>
                              <p:par>
                                <p:cTn id="160" presetID="23" presetClass="entr" presetSubtype="16" fill="hold" grpId="1" nodeType="click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fltVal val="0"/>
                                          </p:val>
                                        </p:tav>
                                        <p:tav tm="100000">
                                          <p:val>
                                            <p:strVal val="#ppt_w"/>
                                          </p:val>
                                        </p:tav>
                                      </p:tavLst>
                                    </p:anim>
                                    <p:anim calcmode="lin" valueType="num">
                                      <p:cBhvr>
                                        <p:cTn id="163" dur="500" fill="hold"/>
                                        <p:tgtEl>
                                          <p:spTgt spid="53"/>
                                        </p:tgtEl>
                                        <p:attrNameLst>
                                          <p:attrName>ppt_h</p:attrName>
                                        </p:attrNameLst>
                                      </p:cBhvr>
                                      <p:tavLst>
                                        <p:tav tm="0">
                                          <p:val>
                                            <p:fltVal val="0"/>
                                          </p:val>
                                        </p:tav>
                                        <p:tav tm="100000">
                                          <p:val>
                                            <p:strVal val="#ppt_h"/>
                                          </p:val>
                                        </p:tav>
                                      </p:tavLst>
                                    </p:anim>
                                  </p:childTnLst>
                                </p:cTn>
                              </p:par>
                            </p:childTnLst>
                          </p:cTn>
                        </p:par>
                        <p:par>
                          <p:cTn id="164" fill="hold">
                            <p:stCondLst>
                              <p:cond delay="500"/>
                            </p:stCondLst>
                            <p:childTnLst>
                              <p:par>
                                <p:cTn id="165" presetID="10" presetClass="entr" presetSubtype="0" fill="hold" grpId="0" nodeType="after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2000"/>
                                        <p:tgtEl>
                                          <p:spTgt spid="5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2000"/>
                                        <p:tgtEl>
                                          <p:spTgt spid="55"/>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2000"/>
                                        <p:tgtEl>
                                          <p:spTgt spid="55"/>
                                        </p:tgtEl>
                                      </p:cBhvr>
                                    </p:animEffect>
                                    <p:set>
                                      <p:cBhvr>
                                        <p:cTn id="175" dur="1" fill="hold">
                                          <p:stCondLst>
                                            <p:cond delay="1999"/>
                                          </p:stCondLst>
                                        </p:cTn>
                                        <p:tgtEl>
                                          <p:spTgt spid="55"/>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2000"/>
                                        <p:tgtEl>
                                          <p:spTgt spid="57"/>
                                        </p:tgtEl>
                                      </p:cBhvr>
                                    </p:animEffect>
                                    <p:set>
                                      <p:cBhvr>
                                        <p:cTn id="178" dur="1" fill="hold">
                                          <p:stCondLst>
                                            <p:cond delay="1999"/>
                                          </p:stCondLst>
                                        </p:cTn>
                                        <p:tgtEl>
                                          <p:spTgt spid="57"/>
                                        </p:tgtEl>
                                        <p:attrNameLst>
                                          <p:attrName>style.visibility</p:attrName>
                                        </p:attrNameLst>
                                      </p:cBhvr>
                                      <p:to>
                                        <p:strVal val="hidden"/>
                                      </p:to>
                                    </p:set>
                                  </p:childTnLst>
                                </p:cTn>
                              </p:par>
                            </p:childTnLst>
                          </p:cTn>
                        </p:par>
                        <p:par>
                          <p:cTn id="179" fill="hold">
                            <p:stCondLst>
                              <p:cond delay="2000"/>
                            </p:stCondLst>
                            <p:childTnLst>
                              <p:par>
                                <p:cTn id="180" presetID="23" presetClass="exit" presetSubtype="32" fill="hold" grpId="2" nodeType="afterEffect">
                                  <p:stCondLst>
                                    <p:cond delay="0"/>
                                  </p:stCondLst>
                                  <p:childTnLst>
                                    <p:anim calcmode="lin" valueType="num">
                                      <p:cBhvr>
                                        <p:cTn id="181" dur="500"/>
                                        <p:tgtEl>
                                          <p:spTgt spid="53"/>
                                        </p:tgtEl>
                                        <p:attrNameLst>
                                          <p:attrName>ppt_w</p:attrName>
                                        </p:attrNameLst>
                                      </p:cBhvr>
                                      <p:tavLst>
                                        <p:tav tm="0">
                                          <p:val>
                                            <p:strVal val="ppt_w"/>
                                          </p:val>
                                        </p:tav>
                                        <p:tav tm="100000">
                                          <p:val>
                                            <p:fltVal val="0"/>
                                          </p:val>
                                        </p:tav>
                                      </p:tavLst>
                                    </p:anim>
                                    <p:anim calcmode="lin" valueType="num">
                                      <p:cBhvr>
                                        <p:cTn id="182" dur="500"/>
                                        <p:tgtEl>
                                          <p:spTgt spid="53"/>
                                        </p:tgtEl>
                                        <p:attrNameLst>
                                          <p:attrName>ppt_h</p:attrName>
                                        </p:attrNameLst>
                                      </p:cBhvr>
                                      <p:tavLst>
                                        <p:tav tm="0">
                                          <p:val>
                                            <p:strVal val="ppt_h"/>
                                          </p:val>
                                        </p:tav>
                                        <p:tav tm="100000">
                                          <p:val>
                                            <p:fltVal val="0"/>
                                          </p:val>
                                        </p:tav>
                                      </p:tavLst>
                                    </p:anim>
                                    <p:set>
                                      <p:cBhvr>
                                        <p:cTn id="183"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53" grpId="1" animBg="1"/>
      <p:bldP spid="53" grpId="2" animBg="1"/>
      <p:bldP spid="55" grpId="0" animBg="1"/>
      <p:bldP spid="55" grpId="1" animBg="1"/>
      <p:bldP spid="57" grpId="0" animBg="1"/>
      <p:bldP spid="5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276600" y="2133600"/>
            <a:ext cx="2057400"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bg2">
                    <a:lumMod val="25000"/>
                  </a:schemeClr>
                </a:solidFill>
              </a:rPr>
              <a:t>Datacenter</a:t>
            </a:r>
            <a:endParaRPr lang="en-US" sz="2400" dirty="0">
              <a:solidFill>
                <a:schemeClr val="bg2">
                  <a:lumMod val="25000"/>
                </a:schemeClr>
              </a:solidFill>
            </a:endParaRPr>
          </a:p>
        </p:txBody>
      </p:sp>
      <p:sp>
        <p:nvSpPr>
          <p:cNvPr id="57" name="Down Arrow 56"/>
          <p:cNvSpPr/>
          <p:nvPr/>
        </p:nvSpPr>
        <p:spPr>
          <a:xfrm>
            <a:off x="3962400" y="2971800"/>
            <a:ext cx="838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2362200" y="3657600"/>
            <a:ext cx="5791200" cy="3048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A set of compute hosts that can either be homogeneous or heterogeneous with respect to their hardware configurations </a:t>
            </a:r>
          </a:p>
          <a:p>
            <a:pPr algn="ctr"/>
            <a:endParaRPr lang="en-US" dirty="0"/>
          </a:p>
        </p:txBody>
      </p:sp>
      <p:sp>
        <p:nvSpPr>
          <p:cNvPr id="61" name="Slide Number Placeholder 60"/>
          <p:cNvSpPr>
            <a:spLocks noGrp="1"/>
          </p:cNvSpPr>
          <p:nvPr>
            <p:ph type="sldNum" sz="quarter" idx="12"/>
          </p:nvPr>
        </p:nvSpPr>
        <p:spPr/>
        <p:txBody>
          <a:bodyPr/>
          <a:lstStyle/>
          <a:p>
            <a:fld id="{BE46D0FE-6479-4DDB-8AAB-44559A93A94A}" type="slidenum">
              <a:rPr lang="en-US" smtClean="0"/>
              <a:pPr/>
              <a:t>14</a:t>
            </a:fld>
            <a:endParaRPr lang="en-US"/>
          </a:p>
        </p:txBody>
      </p:sp>
      <p:sp>
        <p:nvSpPr>
          <p:cNvPr id="63" name="Footer Placeholder 62"/>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20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9"/>
                                        </p:tgtEl>
                                      </p:cBhvr>
                                    </p:animEffect>
                                    <p:set>
                                      <p:cBhvr>
                                        <p:cTn id="23" dur="1" fill="hold">
                                          <p:stCondLst>
                                            <p:cond delay="1999"/>
                                          </p:stCondLst>
                                        </p:cTn>
                                        <p:tgtEl>
                                          <p:spTgt spid="59"/>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7" grpId="0" animBg="1"/>
      <p:bldP spid="57" grpId="1" animBg="1"/>
      <p:bldP spid="59" grpId="0" animBg="1"/>
      <p:bldP spid="5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191000" y="1981200"/>
            <a:ext cx="41148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400" dirty="0" smtClean="0">
              <a:solidFill>
                <a:schemeClr val="bg2">
                  <a:lumMod val="25000"/>
                </a:schemeClr>
              </a:solidFill>
            </a:endParaRPr>
          </a:p>
          <a:p>
            <a:r>
              <a:rPr lang="en-US" sz="2400" dirty="0" smtClean="0">
                <a:solidFill>
                  <a:schemeClr val="bg2">
                    <a:lumMod val="25000"/>
                  </a:schemeClr>
                </a:solidFill>
              </a:rPr>
              <a:t>DatacenterCharacteristics </a:t>
            </a:r>
          </a:p>
          <a:p>
            <a:pPr algn="ctr"/>
            <a:endParaRPr lang="en-US" sz="2400" dirty="0">
              <a:solidFill>
                <a:schemeClr val="bg2">
                  <a:lumMod val="25000"/>
                </a:schemeClr>
              </a:solidFill>
            </a:endParaRPr>
          </a:p>
        </p:txBody>
      </p:sp>
      <p:sp>
        <p:nvSpPr>
          <p:cNvPr id="55" name="Down Arrow 54"/>
          <p:cNvSpPr/>
          <p:nvPr/>
        </p:nvSpPr>
        <p:spPr>
          <a:xfrm>
            <a:off x="4572000" y="30480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3124200" y="3429000"/>
            <a:ext cx="5486400" cy="3352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Configuration information of data center resources</a:t>
            </a:r>
            <a:r>
              <a:rPr lang="en-US" dirty="0" smtClean="0"/>
              <a:t>.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15</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000"/>
                                        <p:tgtEl>
                                          <p:spTgt spid="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0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5"/>
                                        </p:tgtEl>
                                      </p:cBhvr>
                                    </p:animEffect>
                                    <p:set>
                                      <p:cBhvr>
                                        <p:cTn id="20" dur="1" fill="hold">
                                          <p:stCondLst>
                                            <p:cond delay="1999"/>
                                          </p:stCondLst>
                                        </p:cTn>
                                        <p:tgtEl>
                                          <p:spTgt spid="5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7"/>
                                        </p:tgtEl>
                                      </p:cBhvr>
                                    </p:animEffect>
                                    <p:set>
                                      <p:cBhvr>
                                        <p:cTn id="23" dur="1" fill="hold">
                                          <p:stCondLst>
                                            <p:cond delay="1999"/>
                                          </p:stCondLst>
                                        </p:cTn>
                                        <p:tgtEl>
                                          <p:spTgt spid="57"/>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990600" y="1981200"/>
            <a:ext cx="35814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400" dirty="0" smtClean="0">
              <a:solidFill>
                <a:schemeClr val="bg2">
                  <a:lumMod val="25000"/>
                </a:schemeClr>
              </a:solidFill>
            </a:endParaRPr>
          </a:p>
          <a:p>
            <a:r>
              <a:rPr lang="en-US" sz="2400" dirty="0" smtClean="0">
                <a:solidFill>
                  <a:schemeClr val="bg2">
                    <a:lumMod val="25000"/>
                  </a:schemeClr>
                </a:solidFill>
              </a:rPr>
              <a:t>VmmAllocationPolicy </a:t>
            </a:r>
          </a:p>
          <a:p>
            <a:pPr algn="ctr"/>
            <a:endParaRPr lang="en-US" sz="2400" dirty="0">
              <a:solidFill>
                <a:schemeClr val="bg2">
                  <a:lumMod val="25000"/>
                </a:schemeClr>
              </a:solidFill>
            </a:endParaRPr>
          </a:p>
        </p:txBody>
      </p:sp>
      <p:sp>
        <p:nvSpPr>
          <p:cNvPr id="55" name="Down Arrow 54"/>
          <p:cNvSpPr/>
          <p:nvPr/>
        </p:nvSpPr>
        <p:spPr>
          <a:xfrm>
            <a:off x="3886200" y="30480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2590800" y="3429000"/>
            <a:ext cx="5867400" cy="3429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represents a provisioning policy that a VM Monitor utilizes for allocating VMs to Hosts.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16</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000"/>
                                        <p:tgtEl>
                                          <p:spTgt spid="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0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5"/>
                                        </p:tgtEl>
                                      </p:cBhvr>
                                    </p:animEffect>
                                    <p:set>
                                      <p:cBhvr>
                                        <p:cTn id="20" dur="1" fill="hold">
                                          <p:stCondLst>
                                            <p:cond delay="1999"/>
                                          </p:stCondLst>
                                        </p:cTn>
                                        <p:tgtEl>
                                          <p:spTgt spid="5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7"/>
                                        </p:tgtEl>
                                      </p:cBhvr>
                                    </p:animEffect>
                                    <p:set>
                                      <p:cBhvr>
                                        <p:cTn id="23" dur="1" fill="hold">
                                          <p:stCondLst>
                                            <p:cond delay="1999"/>
                                          </p:stCondLst>
                                        </p:cTn>
                                        <p:tgtEl>
                                          <p:spTgt spid="57"/>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Cloud 58"/>
          <p:cNvSpPr/>
          <p:nvPr/>
        </p:nvSpPr>
        <p:spPr>
          <a:xfrm>
            <a:off x="228600" y="3200400"/>
            <a:ext cx="4953000" cy="3581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extends a Cloud-based data center to the federation. </a:t>
            </a:r>
          </a:p>
          <a:p>
            <a:pPr algn="ctr"/>
            <a:endParaRPr lang="en-US" dirty="0"/>
          </a:p>
        </p:txBody>
      </p:sp>
      <p:sp>
        <p:nvSpPr>
          <p:cNvPr id="61" name="Curved Left Arrow 60"/>
          <p:cNvSpPr/>
          <p:nvPr/>
        </p:nvSpPr>
        <p:spPr>
          <a:xfrm>
            <a:off x="5334000" y="3276600"/>
            <a:ext cx="1066800" cy="1295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ounded Rectangle 52"/>
          <p:cNvSpPr/>
          <p:nvPr/>
        </p:nvSpPr>
        <p:spPr>
          <a:xfrm>
            <a:off x="4724400" y="2819400"/>
            <a:ext cx="29718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2400" dirty="0" smtClean="0">
              <a:solidFill>
                <a:schemeClr val="bg2">
                  <a:lumMod val="25000"/>
                </a:schemeClr>
              </a:solidFill>
            </a:endParaRPr>
          </a:p>
          <a:p>
            <a:r>
              <a:rPr lang="en-US" sz="2400" dirty="0" smtClean="0">
                <a:solidFill>
                  <a:schemeClr val="bg2">
                    <a:lumMod val="25000"/>
                  </a:schemeClr>
                </a:solidFill>
              </a:rPr>
              <a:t>CloudCoordinator </a:t>
            </a:r>
          </a:p>
          <a:p>
            <a:pPr algn="ctr"/>
            <a:endParaRPr lang="en-US" sz="2400" dirty="0">
              <a:solidFill>
                <a:schemeClr val="bg2">
                  <a:lumMod val="25000"/>
                </a:schemeClr>
              </a:solidFill>
            </a:endParaRPr>
          </a:p>
        </p:txBody>
      </p:sp>
      <p:sp>
        <p:nvSpPr>
          <p:cNvPr id="57" name="Slide Number Placeholder 56"/>
          <p:cNvSpPr>
            <a:spLocks noGrp="1"/>
          </p:cNvSpPr>
          <p:nvPr>
            <p:ph type="sldNum" sz="quarter" idx="12"/>
          </p:nvPr>
        </p:nvSpPr>
        <p:spPr/>
        <p:txBody>
          <a:bodyPr/>
          <a:lstStyle/>
          <a:p>
            <a:fld id="{BE46D0FE-6479-4DDB-8AAB-44559A93A94A}" type="slidenum">
              <a:rPr lang="en-US" smtClean="0"/>
              <a:pPr/>
              <a:t>17</a:t>
            </a:fld>
            <a:endParaRPr lang="en-US"/>
          </a:p>
        </p:txBody>
      </p:sp>
      <p:sp>
        <p:nvSpPr>
          <p:cNvPr id="63" name="Footer Placeholder 62"/>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2000"/>
                                        <p:tgtEl>
                                          <p:spTgt spid="6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20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9"/>
                                        </p:tgtEl>
                                      </p:cBhvr>
                                    </p:animEffect>
                                    <p:set>
                                      <p:cBhvr>
                                        <p:cTn id="20" dur="1" fill="hold">
                                          <p:stCondLst>
                                            <p:cond delay="1999"/>
                                          </p:stCondLst>
                                        </p:cTn>
                                        <p:tgtEl>
                                          <p:spTgt spid="59"/>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61"/>
                                        </p:tgtEl>
                                      </p:cBhvr>
                                    </p:animEffect>
                                    <p:set>
                                      <p:cBhvr>
                                        <p:cTn id="23" dur="1" fill="hold">
                                          <p:stCondLst>
                                            <p:cond delay="1999"/>
                                          </p:stCondLst>
                                        </p:cTn>
                                        <p:tgtEl>
                                          <p:spTgt spid="61"/>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1" grpId="0" animBg="1"/>
      <p:bldP spid="61"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6858000" y="2819400"/>
            <a:ext cx="17526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solidFill>
                  <a:schemeClr val="bg2">
                    <a:lumMod val="25000"/>
                  </a:schemeClr>
                </a:solidFill>
              </a:rPr>
              <a:t>sensor</a:t>
            </a:r>
            <a:endParaRPr lang="en-US" sz="2400" dirty="0">
              <a:solidFill>
                <a:schemeClr val="bg2">
                  <a:lumMod val="25000"/>
                </a:schemeClr>
              </a:solidFill>
            </a:endParaRPr>
          </a:p>
        </p:txBody>
      </p:sp>
      <p:sp>
        <p:nvSpPr>
          <p:cNvPr id="55" name="Left Arrow 54"/>
          <p:cNvSpPr/>
          <p:nvPr/>
        </p:nvSpPr>
        <p:spPr>
          <a:xfrm>
            <a:off x="6019800" y="2895600"/>
            <a:ext cx="7620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1371600" y="2362200"/>
            <a:ext cx="4648200" cy="3581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interface must be implemented to instantiate a sensor component</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18</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000"/>
                                        <p:tgtEl>
                                          <p:spTgt spid="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0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5"/>
                                        </p:tgtEl>
                                      </p:cBhvr>
                                    </p:animEffect>
                                    <p:set>
                                      <p:cBhvr>
                                        <p:cTn id="20" dur="1" fill="hold">
                                          <p:stCondLst>
                                            <p:cond delay="1999"/>
                                          </p:stCondLst>
                                        </p:cTn>
                                        <p:tgtEl>
                                          <p:spTgt spid="5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7"/>
                                        </p:tgtEl>
                                      </p:cBhvr>
                                    </p:animEffect>
                                    <p:set>
                                      <p:cBhvr>
                                        <p:cTn id="23" dur="1" fill="hold">
                                          <p:stCondLst>
                                            <p:cond delay="1999"/>
                                          </p:stCondLst>
                                        </p:cTn>
                                        <p:tgtEl>
                                          <p:spTgt spid="57"/>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0" y="1828800"/>
            <a:ext cx="19812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bg2">
                    <a:lumMod val="25000"/>
                  </a:schemeClr>
                </a:solidFill>
              </a:rPr>
              <a:t>Network Topology</a:t>
            </a:r>
          </a:p>
        </p:txBody>
      </p:sp>
      <p:sp>
        <p:nvSpPr>
          <p:cNvPr id="55" name="Right Arrow 54"/>
          <p:cNvSpPr/>
          <p:nvPr/>
        </p:nvSpPr>
        <p:spPr>
          <a:xfrm>
            <a:off x="2133600" y="228600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2438400" y="1600200"/>
            <a:ext cx="4800600" cy="3810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contains the information for inducing network behavior in the simulation.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19</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000"/>
                                        <p:tgtEl>
                                          <p:spTgt spid="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0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5"/>
                                        </p:tgtEl>
                                      </p:cBhvr>
                                    </p:animEffect>
                                    <p:set>
                                      <p:cBhvr>
                                        <p:cTn id="20" dur="1" fill="hold">
                                          <p:stCondLst>
                                            <p:cond delay="1999"/>
                                          </p:stCondLst>
                                        </p:cTn>
                                        <p:tgtEl>
                                          <p:spTgt spid="5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7"/>
                                        </p:tgtEl>
                                      </p:cBhvr>
                                    </p:animEffect>
                                    <p:set>
                                      <p:cBhvr>
                                        <p:cTn id="23" dur="1" fill="hold">
                                          <p:stCondLst>
                                            <p:cond delay="1999"/>
                                          </p:stCondLst>
                                        </p:cTn>
                                        <p:tgtEl>
                                          <p:spTgt spid="57"/>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ComputingOverviewImage.ashx.jpg"/>
          <p:cNvPicPr>
            <a:picLocks noChangeAspect="1"/>
          </p:cNvPicPr>
          <p:nvPr/>
        </p:nvPicPr>
        <p:blipFill>
          <a:blip r:embed="rId2" cstate="print"/>
          <a:stretch>
            <a:fillRect/>
          </a:stretch>
        </p:blipFill>
        <p:spPr>
          <a:xfrm>
            <a:off x="609600" y="2438400"/>
            <a:ext cx="7595656" cy="3657600"/>
          </a:xfrm>
          <a:prstGeom prst="rect">
            <a:avLst/>
          </a:prstGeom>
          <a:ln>
            <a:noFill/>
          </a:ln>
          <a:effectLst>
            <a:softEdge rad="112500"/>
          </a:effectLst>
        </p:spPr>
      </p:pic>
      <p:sp>
        <p:nvSpPr>
          <p:cNvPr id="3" name="Content Placeholder 2"/>
          <p:cNvSpPr>
            <a:spLocks noGrp="1"/>
          </p:cNvSpPr>
          <p:nvPr>
            <p:ph idx="1"/>
          </p:nvPr>
        </p:nvSpPr>
        <p:spPr>
          <a:xfrm>
            <a:off x="457200" y="1646237"/>
            <a:ext cx="8229600" cy="1020763"/>
          </a:xfrm>
        </p:spPr>
        <p:txBody>
          <a:bodyPr>
            <a:noAutofit/>
          </a:bodyPr>
          <a:lstStyle/>
          <a:p>
            <a:r>
              <a:rPr lang="en-US" sz="24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Cloud computing delivers infrastructure, platform, and software.</a:t>
            </a:r>
          </a:p>
        </p:txBody>
      </p:sp>
      <p:sp>
        <p:nvSpPr>
          <p:cNvPr id="2" name="Title 1"/>
          <p:cNvSpPr>
            <a:spLocks noGrp="1"/>
          </p:cNvSpPr>
          <p:nvPr>
            <p:ph type="title"/>
          </p:nvPr>
        </p:nvSpPr>
        <p:spPr>
          <a:xfrm>
            <a:off x="457200" y="274638"/>
            <a:ext cx="8229600" cy="1143000"/>
          </a:xfrm>
        </p:spPr>
        <p:txBody>
          <a:bodyPr>
            <a:noAutofit/>
          </a:bodyPr>
          <a:lstStyle/>
          <a:p>
            <a:r>
              <a:rPr lang="en-US" sz="3600" dirty="0" smtClean="0"/>
              <a:t/>
            </a:r>
            <a:br>
              <a:rPr lang="en-US" sz="3600" dirty="0" smtClean="0"/>
            </a:br>
            <a:r>
              <a:rPr lang="en-US" sz="3600" dirty="0" smtClean="0"/>
              <a:t> </a:t>
            </a:r>
            <a:r>
              <a:rPr lang="en-US" sz="4400" dirty="0" smtClean="0">
                <a:solidFill>
                  <a:schemeClr val="tx1">
                    <a:lumMod val="50000"/>
                    <a:lumOff val="50000"/>
                  </a:schemeClr>
                </a:solidFill>
                <a:latin typeface="Arial Rounded MT Bold" pitchFamily="34" charset="0"/>
              </a:rPr>
              <a:t>Introduction</a:t>
            </a:r>
            <a:r>
              <a:rPr lang="en-US" sz="3600" dirty="0" smtClean="0"/>
              <a:t> </a:t>
            </a:r>
            <a:endParaRPr lang="en-US" sz="3600" dirty="0"/>
          </a:p>
        </p:txBody>
      </p:sp>
      <p:sp>
        <p:nvSpPr>
          <p:cNvPr id="6" name="Slide Number Placeholder 5"/>
          <p:cNvSpPr>
            <a:spLocks noGrp="1"/>
          </p:cNvSpPr>
          <p:nvPr>
            <p:ph type="sldNum" sz="quarter" idx="12"/>
          </p:nvPr>
        </p:nvSpPr>
        <p:spPr/>
        <p:txBody>
          <a:bodyPr/>
          <a:lstStyle/>
          <a:p>
            <a:fld id="{BE46D0FE-6479-4DDB-8AAB-44559A93A94A}"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0" y="2438400"/>
            <a:ext cx="16764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bg2">
                    <a:lumMod val="25000"/>
                  </a:schemeClr>
                </a:solidFill>
              </a:rPr>
              <a:t>SAN Storage</a:t>
            </a:r>
            <a:endParaRPr lang="en-US" sz="2400" dirty="0">
              <a:solidFill>
                <a:schemeClr val="bg2">
                  <a:lumMod val="25000"/>
                </a:schemeClr>
              </a:solidFill>
            </a:endParaRPr>
          </a:p>
        </p:txBody>
      </p:sp>
      <p:sp>
        <p:nvSpPr>
          <p:cNvPr id="55" name="Right Arrow 54"/>
          <p:cNvSpPr/>
          <p:nvPr/>
        </p:nvSpPr>
        <p:spPr>
          <a:xfrm>
            <a:off x="1752600" y="28194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2362200" y="2133600"/>
            <a:ext cx="5562600" cy="3276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models a storage area network that is commonly ambient in Cloud-based data centers for storing large chunks of data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20</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5"/>
                                        </p:tgtEl>
                                      </p:cBhvr>
                                    </p:animEffect>
                                    <p:set>
                                      <p:cBhvr>
                                        <p:cTn id="23" dur="1" fill="hold">
                                          <p:stCondLst>
                                            <p:cond delay="1999"/>
                                          </p:stCondLst>
                                        </p:cTn>
                                        <p:tgtEl>
                                          <p:spTgt spid="55"/>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0" y="2971800"/>
            <a:ext cx="18288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bg2">
                    <a:lumMod val="25000"/>
                  </a:schemeClr>
                </a:solidFill>
              </a:rPr>
              <a:t>Cloudlet</a:t>
            </a:r>
            <a:endParaRPr lang="en-US" sz="2400" dirty="0">
              <a:solidFill>
                <a:schemeClr val="bg2">
                  <a:lumMod val="25000"/>
                </a:schemeClr>
              </a:solidFill>
            </a:endParaRPr>
          </a:p>
        </p:txBody>
      </p:sp>
      <p:sp>
        <p:nvSpPr>
          <p:cNvPr id="55" name="Right Arrow 54"/>
          <p:cNvSpPr/>
          <p:nvPr/>
        </p:nvSpPr>
        <p:spPr>
          <a:xfrm>
            <a:off x="1905000" y="3352800"/>
            <a:ext cx="609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2286000" y="2971800"/>
            <a:ext cx="3886200" cy="2971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models the Cloud-based application services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21</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5"/>
                                        </p:tgtEl>
                                      </p:cBhvr>
                                    </p:animEffect>
                                    <p:set>
                                      <p:cBhvr>
                                        <p:cTn id="23" dur="1" fill="hold">
                                          <p:stCondLst>
                                            <p:cond delay="1999"/>
                                          </p:stCondLst>
                                        </p:cTn>
                                        <p:tgtEl>
                                          <p:spTgt spid="55"/>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Curved Up Arrow 54"/>
          <p:cNvSpPr/>
          <p:nvPr/>
        </p:nvSpPr>
        <p:spPr>
          <a:xfrm>
            <a:off x="4648200" y="3733800"/>
            <a:ext cx="1066800" cy="609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ounded Rectangle 52"/>
          <p:cNvSpPr/>
          <p:nvPr/>
        </p:nvSpPr>
        <p:spPr>
          <a:xfrm>
            <a:off x="3733800" y="3733800"/>
            <a:ext cx="12954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bg2">
                    <a:lumMod val="25000"/>
                  </a:schemeClr>
                </a:solidFill>
              </a:rPr>
              <a:t>VM</a:t>
            </a:r>
            <a:endParaRPr lang="en-US" sz="2400" dirty="0">
              <a:solidFill>
                <a:schemeClr val="bg2">
                  <a:lumMod val="25000"/>
                </a:schemeClr>
              </a:solidFill>
            </a:endParaRPr>
          </a:p>
        </p:txBody>
      </p:sp>
      <p:sp>
        <p:nvSpPr>
          <p:cNvPr id="57" name="Cloud 56"/>
          <p:cNvSpPr/>
          <p:nvPr/>
        </p:nvSpPr>
        <p:spPr>
          <a:xfrm>
            <a:off x="3505200" y="609600"/>
            <a:ext cx="4953000" cy="3124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models a virtual machine, which is managed and hosted by a Cloud host component.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22</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5"/>
                                        </p:tgtEl>
                                      </p:cBhvr>
                                    </p:animEffect>
                                    <p:set>
                                      <p:cBhvr>
                                        <p:cTn id="23" dur="1" fill="hold">
                                          <p:stCondLst>
                                            <p:cond delay="1999"/>
                                          </p:stCondLst>
                                        </p:cTn>
                                        <p:tgtEl>
                                          <p:spTgt spid="55"/>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3" grpId="0" animBg="1"/>
      <p:bldP spid="53" grpId="1" animBg="1"/>
      <p:bldP spid="57" grpId="0" animBg="1"/>
      <p:bldP spid="5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5638800" y="3581400"/>
            <a:ext cx="29718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400" dirty="0" smtClean="0">
              <a:solidFill>
                <a:schemeClr val="bg2">
                  <a:lumMod val="25000"/>
                </a:schemeClr>
              </a:solidFill>
            </a:endParaRPr>
          </a:p>
          <a:p>
            <a:r>
              <a:rPr lang="en-US" sz="2400" dirty="0" smtClean="0">
                <a:solidFill>
                  <a:schemeClr val="bg2">
                    <a:lumMod val="25000"/>
                  </a:schemeClr>
                </a:solidFill>
              </a:rPr>
              <a:t>CloudletScheduler </a:t>
            </a:r>
          </a:p>
        </p:txBody>
      </p:sp>
      <p:sp>
        <p:nvSpPr>
          <p:cNvPr id="55" name="Left Arrow 54"/>
          <p:cNvSpPr/>
          <p:nvPr/>
        </p:nvSpPr>
        <p:spPr>
          <a:xfrm>
            <a:off x="4953000" y="3733800"/>
            <a:ext cx="609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228600" y="2743200"/>
            <a:ext cx="4800600" cy="3733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is extended by implementation of different policies that determine the share of processing power among Cloudlets in a virtual machine.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23</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5"/>
                                        </p:tgtEl>
                                      </p:cBhvr>
                                    </p:animEffect>
                                    <p:set>
                                      <p:cBhvr>
                                        <p:cTn id="23" dur="1" fill="hold">
                                          <p:stCondLst>
                                            <p:cond delay="1999"/>
                                          </p:stCondLst>
                                        </p:cTn>
                                        <p:tgtEl>
                                          <p:spTgt spid="55"/>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2362200" y="4495800"/>
            <a:ext cx="14478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bg2">
                    <a:lumMod val="25000"/>
                  </a:schemeClr>
                </a:solidFill>
              </a:rPr>
              <a:t>Host</a:t>
            </a:r>
            <a:endParaRPr lang="en-US" sz="2400" dirty="0">
              <a:solidFill>
                <a:schemeClr val="bg2">
                  <a:lumMod val="25000"/>
                </a:schemeClr>
              </a:solidFill>
            </a:endParaRPr>
          </a:p>
        </p:txBody>
      </p:sp>
      <p:sp>
        <p:nvSpPr>
          <p:cNvPr id="55" name="Right Arrow 54"/>
          <p:cNvSpPr/>
          <p:nvPr/>
        </p:nvSpPr>
        <p:spPr>
          <a:xfrm>
            <a:off x="3886200" y="4572000"/>
            <a:ext cx="609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4495800" y="3048000"/>
            <a:ext cx="4572000" cy="3352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class models a physical resource such as a compute or storage server.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24</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5"/>
                                        </p:tgtEl>
                                      </p:cBhvr>
                                    </p:animEffect>
                                    <p:set>
                                      <p:cBhvr>
                                        <p:cTn id="23" dur="1" fill="hold">
                                          <p:stCondLst>
                                            <p:cond delay="1999"/>
                                          </p:stCondLst>
                                        </p:cTn>
                                        <p:tgtEl>
                                          <p:spTgt spid="55"/>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04800" y="4495800"/>
            <a:ext cx="23622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bg2">
                    <a:lumMod val="25000"/>
                  </a:schemeClr>
                </a:solidFill>
              </a:rPr>
              <a:t>BwProvisioner </a:t>
            </a:r>
            <a:endParaRPr lang="en-US" sz="2400" dirty="0">
              <a:solidFill>
                <a:schemeClr val="bg2">
                  <a:lumMod val="25000"/>
                </a:schemeClr>
              </a:solidFill>
            </a:endParaRPr>
          </a:p>
        </p:txBody>
      </p:sp>
      <p:sp>
        <p:nvSpPr>
          <p:cNvPr id="55" name="Right Arrow 54"/>
          <p:cNvSpPr/>
          <p:nvPr/>
        </p:nvSpPr>
        <p:spPr>
          <a:xfrm>
            <a:off x="2743200" y="4724400"/>
            <a:ext cx="533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3276600" y="3048000"/>
            <a:ext cx="4343400" cy="3429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is an class that models the policy for provisioning of bandwidth to VMs. </a:t>
            </a:r>
            <a:endParaRPr lang="en-US" sz="2000" dirty="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endParaRPr>
          </a:p>
        </p:txBody>
      </p:sp>
      <p:sp>
        <p:nvSpPr>
          <p:cNvPr id="59" name="Slide Number Placeholder 58"/>
          <p:cNvSpPr>
            <a:spLocks noGrp="1"/>
          </p:cNvSpPr>
          <p:nvPr>
            <p:ph type="sldNum" sz="quarter" idx="12"/>
          </p:nvPr>
        </p:nvSpPr>
        <p:spPr/>
        <p:txBody>
          <a:bodyPr/>
          <a:lstStyle/>
          <a:p>
            <a:fld id="{BE46D0FE-6479-4DDB-8AAB-44559A93A94A}" type="slidenum">
              <a:rPr lang="en-US" smtClean="0"/>
              <a:pPr/>
              <a:t>25</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5"/>
                                        </p:tgtEl>
                                      </p:cBhvr>
                                    </p:animEffect>
                                    <p:set>
                                      <p:cBhvr>
                                        <p:cTn id="23" dur="1" fill="hold">
                                          <p:stCondLst>
                                            <p:cond delay="1999"/>
                                          </p:stCondLst>
                                        </p:cTn>
                                        <p:tgtEl>
                                          <p:spTgt spid="55"/>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2057400" y="5181600"/>
            <a:ext cx="22098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400" dirty="0" smtClean="0">
              <a:solidFill>
                <a:schemeClr val="bg2">
                  <a:lumMod val="25000"/>
                </a:schemeClr>
              </a:solidFill>
            </a:endParaRPr>
          </a:p>
          <a:p>
            <a:r>
              <a:rPr lang="en-US" sz="2400" dirty="0" smtClean="0">
                <a:solidFill>
                  <a:schemeClr val="bg2">
                    <a:lumMod val="25000"/>
                  </a:schemeClr>
                </a:solidFill>
              </a:rPr>
              <a:t>VmScheduler </a:t>
            </a:r>
          </a:p>
          <a:p>
            <a:pPr algn="ctr"/>
            <a:endParaRPr lang="en-US" sz="2400" dirty="0">
              <a:solidFill>
                <a:schemeClr val="bg2">
                  <a:lumMod val="25000"/>
                </a:schemeClr>
              </a:solidFill>
            </a:endParaRPr>
          </a:p>
        </p:txBody>
      </p:sp>
      <p:sp>
        <p:nvSpPr>
          <p:cNvPr id="55" name="Up Arrow 54"/>
          <p:cNvSpPr/>
          <p:nvPr/>
        </p:nvSpPr>
        <p:spPr>
          <a:xfrm>
            <a:off x="3581400" y="4572000"/>
            <a:ext cx="6858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3352800" y="1828800"/>
            <a:ext cx="4800600" cy="3200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is an class implemented by a Host component that models the policies required for allocating processor cores to VMs.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26</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5"/>
                                        </p:tgtEl>
                                      </p:cBhvr>
                                    </p:animEffect>
                                    <p:set>
                                      <p:cBhvr>
                                        <p:cTn id="23" dur="1" fill="hold">
                                          <p:stCondLst>
                                            <p:cond delay="1999"/>
                                          </p:stCondLst>
                                        </p:cTn>
                                        <p:tgtEl>
                                          <p:spTgt spid="55"/>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8200" y="1447800"/>
            <a:ext cx="1066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CloudSim</a:t>
            </a:r>
            <a:endParaRPr lang="en-US" sz="1200" dirty="0">
              <a:solidFill>
                <a:schemeClr val="bg2">
                  <a:lumMod val="25000"/>
                </a:schemeClr>
              </a:solidFill>
            </a:endParaRPr>
          </a:p>
        </p:txBody>
      </p:sp>
      <p:sp>
        <p:nvSpPr>
          <p:cNvPr id="5" name="Rounded Rectangle 4"/>
          <p:cNvSpPr/>
          <p:nvPr/>
        </p:nvSpPr>
        <p:spPr>
          <a:xfrm>
            <a:off x="304800" y="20574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Network Topology</a:t>
            </a:r>
          </a:p>
        </p:txBody>
      </p:sp>
      <p:sp>
        <p:nvSpPr>
          <p:cNvPr id="6" name="Rounded Rectangle 5"/>
          <p:cNvSpPr/>
          <p:nvPr/>
        </p:nvSpPr>
        <p:spPr>
          <a:xfrm>
            <a:off x="5638800" y="30480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CloudCoordinator </a:t>
            </a:r>
          </a:p>
          <a:p>
            <a:pPr algn="ctr"/>
            <a:endParaRPr lang="en-US" sz="1000" dirty="0">
              <a:solidFill>
                <a:schemeClr val="bg2">
                  <a:lumMod val="25000"/>
                </a:schemeClr>
              </a:solidFill>
            </a:endParaRPr>
          </a:p>
        </p:txBody>
      </p:sp>
      <p:sp>
        <p:nvSpPr>
          <p:cNvPr id="7" name="Rounded Rectangle 6"/>
          <p:cNvSpPr/>
          <p:nvPr/>
        </p:nvSpPr>
        <p:spPr>
          <a:xfrm>
            <a:off x="3886200" y="4648200"/>
            <a:ext cx="1447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RamProvisioner </a:t>
            </a:r>
          </a:p>
        </p:txBody>
      </p:sp>
      <p:sp>
        <p:nvSpPr>
          <p:cNvPr id="8" name="Rounded Rectangle 7"/>
          <p:cNvSpPr/>
          <p:nvPr/>
        </p:nvSpPr>
        <p:spPr>
          <a:xfrm>
            <a:off x="1600200" y="3048000"/>
            <a:ext cx="19812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VmmAllocationPolicySimple</a:t>
            </a:r>
            <a:endParaRPr lang="en-US" sz="1000" dirty="0">
              <a:solidFill>
                <a:schemeClr val="bg2">
                  <a:lumMod val="25000"/>
                </a:schemeClr>
              </a:solidFill>
            </a:endParaRPr>
          </a:p>
        </p:txBody>
      </p:sp>
      <p:sp>
        <p:nvSpPr>
          <p:cNvPr id="9" name="Rounded Rectangle 8"/>
          <p:cNvSpPr/>
          <p:nvPr/>
        </p:nvSpPr>
        <p:spPr>
          <a:xfrm>
            <a:off x="304800" y="26670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SAN Storage</a:t>
            </a:r>
            <a:endParaRPr lang="en-US" sz="1200" dirty="0">
              <a:solidFill>
                <a:schemeClr val="bg2">
                  <a:lumMod val="25000"/>
                </a:schemeClr>
              </a:solidFill>
            </a:endParaRPr>
          </a:p>
        </p:txBody>
      </p:sp>
      <p:sp>
        <p:nvSpPr>
          <p:cNvPr id="10" name="Rounded Rectangle 9"/>
          <p:cNvSpPr/>
          <p:nvPr/>
        </p:nvSpPr>
        <p:spPr>
          <a:xfrm>
            <a:off x="304800" y="32766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Cloudlet</a:t>
            </a:r>
            <a:endParaRPr lang="en-US" sz="1200" dirty="0">
              <a:solidFill>
                <a:schemeClr val="bg2">
                  <a:lumMod val="25000"/>
                </a:schemeClr>
              </a:solidFill>
            </a:endParaRPr>
          </a:p>
        </p:txBody>
      </p:sp>
      <p:sp>
        <p:nvSpPr>
          <p:cNvPr id="11" name="Rounded Rectangle 10"/>
          <p:cNvSpPr/>
          <p:nvPr/>
        </p:nvSpPr>
        <p:spPr>
          <a:xfrm>
            <a:off x="3886200" y="3886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VM</a:t>
            </a:r>
            <a:endParaRPr lang="en-US" sz="1200" dirty="0">
              <a:solidFill>
                <a:schemeClr val="bg2">
                  <a:lumMod val="25000"/>
                </a:schemeClr>
              </a:solidFill>
            </a:endParaRPr>
          </a:p>
        </p:txBody>
      </p:sp>
      <p:sp>
        <p:nvSpPr>
          <p:cNvPr id="12" name="Rounded Rectangle 11"/>
          <p:cNvSpPr/>
          <p:nvPr/>
        </p:nvSpPr>
        <p:spPr>
          <a:xfrm>
            <a:off x="1600200" y="2209800"/>
            <a:ext cx="1828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VmmAllocationPolicy </a:t>
            </a:r>
          </a:p>
          <a:p>
            <a:pPr algn="ctr"/>
            <a:endParaRPr lang="en-US" sz="1200" dirty="0">
              <a:solidFill>
                <a:schemeClr val="bg2">
                  <a:lumMod val="25000"/>
                </a:schemeClr>
              </a:solidFill>
            </a:endParaRPr>
          </a:p>
        </p:txBody>
      </p:sp>
      <p:sp>
        <p:nvSpPr>
          <p:cNvPr id="13" name="Rounded Rectangle 12"/>
          <p:cNvSpPr/>
          <p:nvPr/>
        </p:nvSpPr>
        <p:spPr>
          <a:xfrm>
            <a:off x="6477000" y="3886200"/>
            <a:ext cx="1676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CloudletScheduler </a:t>
            </a:r>
          </a:p>
        </p:txBody>
      </p:sp>
      <p:sp>
        <p:nvSpPr>
          <p:cNvPr id="14" name="Rounded Rectangle 13"/>
          <p:cNvSpPr/>
          <p:nvPr/>
        </p:nvSpPr>
        <p:spPr>
          <a:xfrm>
            <a:off x="2590800" y="4648200"/>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Host</a:t>
            </a:r>
            <a:endParaRPr lang="en-US" sz="1200" dirty="0">
              <a:solidFill>
                <a:schemeClr val="bg2">
                  <a:lumMod val="25000"/>
                </a:schemeClr>
              </a:solidFill>
            </a:endParaRPr>
          </a:p>
        </p:txBody>
      </p:sp>
      <p:sp>
        <p:nvSpPr>
          <p:cNvPr id="15" name="Rounded Rectangle 14"/>
          <p:cNvSpPr/>
          <p:nvPr/>
        </p:nvSpPr>
        <p:spPr>
          <a:xfrm>
            <a:off x="762000" y="4648200"/>
            <a:ext cx="1371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BwProvisioner </a:t>
            </a:r>
            <a:endParaRPr lang="en-US" sz="1200" dirty="0">
              <a:solidFill>
                <a:schemeClr val="bg2">
                  <a:lumMod val="25000"/>
                </a:schemeClr>
              </a:solidFill>
            </a:endParaRPr>
          </a:p>
        </p:txBody>
      </p:sp>
      <p:sp>
        <p:nvSpPr>
          <p:cNvPr id="16" name="Rounded Rectangle 15"/>
          <p:cNvSpPr/>
          <p:nvPr/>
        </p:nvSpPr>
        <p:spPr>
          <a:xfrm>
            <a:off x="685800" y="5410200"/>
            <a:ext cx="15240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BwProvisionerSimple </a:t>
            </a:r>
          </a:p>
          <a:p>
            <a:pPr algn="ctr"/>
            <a:endParaRPr lang="en-US" sz="1000" dirty="0">
              <a:solidFill>
                <a:schemeClr val="bg2">
                  <a:lumMod val="25000"/>
                </a:schemeClr>
              </a:solidFill>
            </a:endParaRPr>
          </a:p>
        </p:txBody>
      </p:sp>
      <p:sp>
        <p:nvSpPr>
          <p:cNvPr id="17" name="Rounded Rectangle 16"/>
          <p:cNvSpPr/>
          <p:nvPr/>
        </p:nvSpPr>
        <p:spPr>
          <a:xfrm>
            <a:off x="4038600" y="5410200"/>
            <a:ext cx="1676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RamProvisionerSimple </a:t>
            </a:r>
          </a:p>
        </p:txBody>
      </p:sp>
      <p:sp>
        <p:nvSpPr>
          <p:cNvPr id="18" name="Rounded Rectangle 17"/>
          <p:cNvSpPr/>
          <p:nvPr/>
        </p:nvSpPr>
        <p:spPr>
          <a:xfrm>
            <a:off x="2514600" y="5410200"/>
            <a:ext cx="12192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dirty="0" smtClean="0">
              <a:solidFill>
                <a:schemeClr val="bg2">
                  <a:lumMod val="25000"/>
                </a:schemeClr>
              </a:solidFill>
            </a:endParaRPr>
          </a:p>
          <a:p>
            <a:r>
              <a:rPr lang="en-US" sz="1100" dirty="0" smtClean="0">
                <a:solidFill>
                  <a:schemeClr val="bg2">
                    <a:lumMod val="25000"/>
                  </a:schemeClr>
                </a:solidFill>
              </a:rPr>
              <a:t>VmScheduler </a:t>
            </a:r>
          </a:p>
          <a:p>
            <a:pPr algn="ctr"/>
            <a:endParaRPr lang="en-US" sz="1100" dirty="0">
              <a:solidFill>
                <a:schemeClr val="bg2">
                  <a:lumMod val="25000"/>
                </a:schemeClr>
              </a:solidFill>
            </a:endParaRPr>
          </a:p>
        </p:txBody>
      </p:sp>
      <p:sp>
        <p:nvSpPr>
          <p:cNvPr id="19" name="Rounded Rectangle 18"/>
          <p:cNvSpPr/>
          <p:nvPr/>
        </p:nvSpPr>
        <p:spPr>
          <a:xfrm>
            <a:off x="7391400" y="3048000"/>
            <a:ext cx="9144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dirty="0" smtClean="0">
                <a:solidFill>
                  <a:schemeClr val="bg2">
                    <a:lumMod val="25000"/>
                  </a:schemeClr>
                </a:solidFill>
              </a:rPr>
              <a:t>sensor</a:t>
            </a:r>
            <a:endParaRPr lang="en-US" sz="1000" dirty="0">
              <a:solidFill>
                <a:schemeClr val="bg2">
                  <a:lumMod val="25000"/>
                </a:schemeClr>
              </a:solidFill>
            </a:endParaRPr>
          </a:p>
        </p:txBody>
      </p:sp>
      <p:sp>
        <p:nvSpPr>
          <p:cNvPr id="20" name="Rounded Rectangle 19"/>
          <p:cNvSpPr/>
          <p:nvPr/>
        </p:nvSpPr>
        <p:spPr>
          <a:xfrm>
            <a:off x="57912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a:t>
            </a:r>
          </a:p>
          <a:p>
            <a:r>
              <a:rPr lang="en-US" sz="1000" dirty="0" smtClean="0">
                <a:solidFill>
                  <a:schemeClr val="bg2">
                    <a:lumMod val="25000"/>
                  </a:schemeClr>
                </a:solidFill>
              </a:rPr>
              <a:t>Timeshared</a:t>
            </a:r>
          </a:p>
        </p:txBody>
      </p:sp>
      <p:sp>
        <p:nvSpPr>
          <p:cNvPr id="21" name="Rounded Rectangle 20"/>
          <p:cNvSpPr/>
          <p:nvPr/>
        </p:nvSpPr>
        <p:spPr>
          <a:xfrm>
            <a:off x="7391400" y="4800600"/>
            <a:ext cx="13716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CloudletSchedulerSpaceShared</a:t>
            </a:r>
          </a:p>
        </p:txBody>
      </p:sp>
      <p:sp>
        <p:nvSpPr>
          <p:cNvPr id="22" name="Rounded Rectangle 21"/>
          <p:cNvSpPr/>
          <p:nvPr/>
        </p:nvSpPr>
        <p:spPr>
          <a:xfrm>
            <a:off x="3733800" y="30480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chemeClr val="bg2">
                    <a:lumMod val="25000"/>
                  </a:schemeClr>
                </a:solidFill>
              </a:rPr>
              <a:t>FederatedDatacenter</a:t>
            </a:r>
            <a:endParaRPr lang="en-US" sz="1000" dirty="0">
              <a:solidFill>
                <a:schemeClr val="bg2">
                  <a:lumMod val="25000"/>
                </a:schemeClr>
              </a:solidFill>
            </a:endParaRPr>
          </a:p>
        </p:txBody>
      </p:sp>
      <p:sp>
        <p:nvSpPr>
          <p:cNvPr id="23" name="Rounded Rectangle 22"/>
          <p:cNvSpPr/>
          <p:nvPr/>
        </p:nvSpPr>
        <p:spPr>
          <a:xfrm>
            <a:off x="7467600" y="2209800"/>
            <a:ext cx="15240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DatacenterBroker </a:t>
            </a:r>
          </a:p>
          <a:p>
            <a:pPr algn="ctr"/>
            <a:endParaRPr lang="en-US" sz="1200" dirty="0">
              <a:solidFill>
                <a:schemeClr val="bg2">
                  <a:lumMod val="25000"/>
                </a:schemeClr>
              </a:solidFill>
            </a:endParaRPr>
          </a:p>
        </p:txBody>
      </p:sp>
      <p:sp>
        <p:nvSpPr>
          <p:cNvPr id="24" name="Rounded Rectangle 23"/>
          <p:cNvSpPr/>
          <p:nvPr/>
        </p:nvSpPr>
        <p:spPr>
          <a:xfrm>
            <a:off x="3733800" y="2209800"/>
            <a:ext cx="10668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bg2">
                    <a:lumMod val="25000"/>
                  </a:schemeClr>
                </a:solidFill>
              </a:rPr>
              <a:t>Datacenter</a:t>
            </a:r>
            <a:endParaRPr lang="en-US" sz="1200" dirty="0">
              <a:solidFill>
                <a:schemeClr val="bg2">
                  <a:lumMod val="25000"/>
                </a:schemeClr>
              </a:solidFill>
            </a:endParaRPr>
          </a:p>
        </p:txBody>
      </p:sp>
      <p:sp>
        <p:nvSpPr>
          <p:cNvPr id="25" name="Rounded Rectangle 24"/>
          <p:cNvSpPr/>
          <p:nvPr/>
        </p:nvSpPr>
        <p:spPr>
          <a:xfrm>
            <a:off x="5105400" y="2209800"/>
            <a:ext cx="2133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200" dirty="0" smtClean="0">
              <a:solidFill>
                <a:schemeClr val="bg2">
                  <a:lumMod val="25000"/>
                </a:schemeClr>
              </a:solidFill>
            </a:endParaRPr>
          </a:p>
          <a:p>
            <a:r>
              <a:rPr lang="en-US" sz="1200" dirty="0" smtClean="0">
                <a:solidFill>
                  <a:schemeClr val="bg2">
                    <a:lumMod val="25000"/>
                  </a:schemeClr>
                </a:solidFill>
              </a:rPr>
              <a:t>DatacenterCharacteristics </a:t>
            </a:r>
          </a:p>
          <a:p>
            <a:pPr algn="ctr"/>
            <a:endParaRPr lang="en-US" sz="1200" dirty="0">
              <a:solidFill>
                <a:schemeClr val="bg2">
                  <a:lumMod val="25000"/>
                </a:schemeClr>
              </a:solidFill>
            </a:endParaRPr>
          </a:p>
        </p:txBody>
      </p:sp>
      <p:sp>
        <p:nvSpPr>
          <p:cNvPr id="26" name="Rounded Rectangle 25"/>
          <p:cNvSpPr/>
          <p:nvPr/>
        </p:nvSpPr>
        <p:spPr>
          <a:xfrm>
            <a:off x="12192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VmSchedulerTimeShared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7" name="Rounded Rectangle 26"/>
          <p:cNvSpPr/>
          <p:nvPr/>
        </p:nvSpPr>
        <p:spPr>
          <a:xfrm>
            <a:off x="3276600" y="6248400"/>
            <a:ext cx="1828800"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sz="1000" dirty="0" smtClean="0">
              <a:solidFill>
                <a:schemeClr val="bg2">
                  <a:lumMod val="25000"/>
                </a:schemeClr>
              </a:solidFill>
            </a:endParaRPr>
          </a:p>
          <a:p>
            <a:r>
              <a:rPr lang="en-US" sz="1000" dirty="0" smtClean="0">
                <a:solidFill>
                  <a:schemeClr val="bg2">
                    <a:lumMod val="25000"/>
                  </a:schemeClr>
                </a:solidFill>
              </a:rPr>
              <a:t>VmSchedulerSpaceShared </a:t>
            </a:r>
          </a:p>
          <a:p>
            <a:pPr algn="ctr"/>
            <a:endParaRPr lang="en-US" sz="1000" dirty="0" smtClean="0">
              <a:solidFill>
                <a:schemeClr val="bg2">
                  <a:lumMod val="25000"/>
                </a:schemeClr>
              </a:solidFill>
            </a:endParaRPr>
          </a:p>
          <a:p>
            <a:pPr algn="ctr"/>
            <a:endParaRPr lang="en-US" sz="1000" dirty="0">
              <a:solidFill>
                <a:schemeClr val="bg2">
                  <a:lumMod val="25000"/>
                </a:schemeClr>
              </a:solidFill>
            </a:endParaRPr>
          </a:p>
        </p:txBody>
      </p:sp>
      <p:sp>
        <p:nvSpPr>
          <p:cNvPr id="28" name="Title 2"/>
          <p:cNvSpPr>
            <a:spLocks noGrp="1"/>
          </p:cNvSpPr>
          <p:nvPr>
            <p:ph type="title"/>
          </p:nvPr>
        </p:nvSpPr>
        <p:spPr>
          <a:xfrm>
            <a:off x="609600" y="457200"/>
            <a:ext cx="8229600" cy="1143000"/>
          </a:xfrm>
        </p:spPr>
        <p:txBody>
          <a:bodyPr>
            <a:noAutofit/>
          </a:bodyPr>
          <a:lstStyle/>
          <a:p>
            <a:r>
              <a:rPr lang="en-US" sz="3200" dirty="0" smtClean="0">
                <a:solidFill>
                  <a:schemeClr val="tx1">
                    <a:lumMod val="50000"/>
                    <a:lumOff val="50000"/>
                  </a:schemeClr>
                </a:solidFill>
                <a:latin typeface="Arial Rounded MT Bold" pitchFamily="34" charset="0"/>
              </a:rPr>
              <a:t>Design and Implementation of CloudSim </a:t>
            </a:r>
          </a:p>
        </p:txBody>
      </p:sp>
      <p:cxnSp>
        <p:nvCxnSpPr>
          <p:cNvPr id="32" name="Straight Connector 31"/>
          <p:cNvCxnSpPr>
            <a:stCxn id="4" idx="2"/>
          </p:cNvCxnSpPr>
          <p:nvPr/>
        </p:nvCxnSpPr>
        <p:spPr>
          <a:xfrm rot="5400000">
            <a:off x="5105400" y="1905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67200" y="19812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4" idx="0"/>
          </p:cNvCxnSpPr>
          <p:nvPr/>
        </p:nvCxnSpPr>
        <p:spPr>
          <a:xfrm rot="5400000">
            <a:off x="41529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86700" y="2095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 idx="2"/>
          </p:cNvCxnSpPr>
          <p:nvPr/>
        </p:nvCxnSpPr>
        <p:spPr>
          <a:xfrm rot="5400000" flipH="1" flipV="1">
            <a:off x="5105400" y="1905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a:endCxn id="24" idx="1"/>
          </p:cNvCxnSpPr>
          <p:nvPr/>
        </p:nvCxnSpPr>
        <p:spPr>
          <a:xfrm>
            <a:off x="34290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4" idx="3"/>
            <a:endCxn id="25" idx="1"/>
          </p:cNvCxnSpPr>
          <p:nvPr/>
        </p:nvCxnSpPr>
        <p:spPr>
          <a:xfrm>
            <a:off x="4800600" y="24765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4" idx="2"/>
          </p:cNvCxnSpPr>
          <p:nvPr/>
        </p:nvCxnSpPr>
        <p:spPr>
          <a:xfrm rot="5400000" flipH="1" flipV="1">
            <a:off x="41148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26670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3"/>
            <a:endCxn id="6" idx="1"/>
          </p:cNvCxnSpPr>
          <p:nvPr/>
        </p:nvCxnSpPr>
        <p:spPr>
          <a:xfrm>
            <a:off x="52578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9" idx="1"/>
          </p:cNvCxnSpPr>
          <p:nvPr/>
        </p:nvCxnSpPr>
        <p:spPr>
          <a:xfrm>
            <a:off x="7010400" y="3314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11" idx="1"/>
            <a:endCxn id="14" idx="0"/>
          </p:cNvCxnSpPr>
          <p:nvPr/>
        </p:nvCxnSpPr>
        <p:spPr>
          <a:xfrm rot="10800000" flipV="1">
            <a:off x="3086100" y="4152900"/>
            <a:ext cx="800100" cy="4953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3"/>
            <a:endCxn id="13" idx="1"/>
          </p:cNvCxnSpPr>
          <p:nvPr/>
        </p:nvCxnSpPr>
        <p:spPr>
          <a:xfrm>
            <a:off x="4876800" y="41529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3"/>
            <a:endCxn id="7" idx="1"/>
          </p:cNvCxnSpPr>
          <p:nvPr/>
        </p:nvCxnSpPr>
        <p:spPr>
          <a:xfrm>
            <a:off x="3581400" y="49149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4" idx="1"/>
          </p:cNvCxnSpPr>
          <p:nvPr/>
        </p:nvCxnSpPr>
        <p:spPr>
          <a:xfrm>
            <a:off x="2133600" y="49149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77000" y="4646612"/>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0" idx="0"/>
          </p:cNvCxnSpPr>
          <p:nvPr/>
        </p:nvCxnSpPr>
        <p:spPr>
          <a:xfrm rot="5400000" flipH="1" flipV="1">
            <a:off x="64008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0"/>
          </p:cNvCxnSpPr>
          <p:nvPr/>
        </p:nvCxnSpPr>
        <p:spPr>
          <a:xfrm rot="5400000" flipH="1" flipV="1">
            <a:off x="80010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125494" y="4533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3010694" y="5295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1410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458494" y="5295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2200" y="609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2286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100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8" idx="2"/>
          </p:cNvCxnSpPr>
          <p:nvPr/>
        </p:nvCxnSpPr>
        <p:spPr>
          <a:xfrm rot="5400000" flipH="1" flipV="1">
            <a:off x="3048000" y="6019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429000" y="4419600"/>
            <a:ext cx="26670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400" dirty="0" smtClean="0">
              <a:solidFill>
                <a:schemeClr val="bg2">
                  <a:lumMod val="25000"/>
                </a:schemeClr>
              </a:solidFill>
            </a:endParaRPr>
          </a:p>
          <a:p>
            <a:r>
              <a:rPr lang="en-US" sz="2400" dirty="0" smtClean="0">
                <a:solidFill>
                  <a:schemeClr val="bg2">
                    <a:lumMod val="25000"/>
                  </a:schemeClr>
                </a:solidFill>
              </a:rPr>
              <a:t>RamProvisioner </a:t>
            </a:r>
          </a:p>
        </p:txBody>
      </p:sp>
      <p:sp>
        <p:nvSpPr>
          <p:cNvPr id="55" name="Up Arrow 54"/>
          <p:cNvSpPr/>
          <p:nvPr/>
        </p:nvSpPr>
        <p:spPr>
          <a:xfrm>
            <a:off x="5334000" y="3810000"/>
            <a:ext cx="6858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1447800" y="1524000"/>
            <a:ext cx="4876800" cy="2743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1"/>
                </a:solidFill>
                <a:effectLst>
                  <a:outerShdw blurRad="31750" dist="25400" dir="5400000" algn="tl" rotWithShape="0">
                    <a:srgbClr val="000000">
                      <a:alpha val="25000"/>
                    </a:srgbClr>
                  </a:outerShdw>
                </a:effectLst>
                <a:latin typeface="Arial Rounded MT Bold" pitchFamily="34" charset="0"/>
                <a:ea typeface="+mj-ea"/>
                <a:cs typeface="+mj-cs"/>
              </a:rPr>
              <a:t>This is an abstract class that represents the provisioning policy for allocating primary memory to the VMs. </a:t>
            </a:r>
          </a:p>
          <a:p>
            <a:pPr algn="ctr"/>
            <a:endParaRPr lang="en-US" dirty="0"/>
          </a:p>
        </p:txBody>
      </p:sp>
      <p:sp>
        <p:nvSpPr>
          <p:cNvPr id="59" name="Slide Number Placeholder 58"/>
          <p:cNvSpPr>
            <a:spLocks noGrp="1"/>
          </p:cNvSpPr>
          <p:nvPr>
            <p:ph type="sldNum" sz="quarter" idx="12"/>
          </p:nvPr>
        </p:nvSpPr>
        <p:spPr/>
        <p:txBody>
          <a:bodyPr/>
          <a:lstStyle/>
          <a:p>
            <a:fld id="{BE46D0FE-6479-4DDB-8AAB-44559A93A94A}" type="slidenum">
              <a:rPr lang="en-US" smtClean="0"/>
              <a:pPr/>
              <a:t>27</a:t>
            </a:fld>
            <a:endParaRPr lang="en-US"/>
          </a:p>
        </p:txBody>
      </p:sp>
      <p:sp>
        <p:nvSpPr>
          <p:cNvPr id="61" name="Footer Placeholder 60"/>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
                                        </p:tgtEl>
                                      </p:cBhvr>
                                    </p:animEffect>
                                    <p:set>
                                      <p:cBhvr>
                                        <p:cTn id="20" dur="1" fill="hold">
                                          <p:stCondLst>
                                            <p:cond delay="19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55"/>
                                        </p:tgtEl>
                                      </p:cBhvr>
                                    </p:animEffect>
                                    <p:set>
                                      <p:cBhvr>
                                        <p:cTn id="23" dur="1" fill="hold">
                                          <p:stCondLst>
                                            <p:cond delay="1999"/>
                                          </p:stCondLst>
                                        </p:cTn>
                                        <p:tgtEl>
                                          <p:spTgt spid="55"/>
                                        </p:tgtEl>
                                        <p:attrNameLst>
                                          <p:attrName>style.visibility</p:attrName>
                                        </p:attrNameLst>
                                      </p:cBhvr>
                                      <p:to>
                                        <p:strVal val="hidden"/>
                                      </p:to>
                                    </p:set>
                                  </p:childTnLst>
                                </p:cTn>
                              </p:par>
                            </p:childTnLst>
                          </p:cTn>
                        </p:par>
                        <p:par>
                          <p:cTn id="24" fill="hold">
                            <p:stCondLst>
                              <p:cond delay="2000"/>
                            </p:stCondLst>
                            <p:childTnLst>
                              <p:par>
                                <p:cTn id="25" presetID="23" presetClass="exit" presetSubtype="32" fill="hold" grpId="1" nodeType="after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5" grpId="0" animBg="1"/>
      <p:bldP spid="55" grpId="1" animBg="1"/>
      <p:bldP spid="57" grpId="0" animBg="1"/>
      <p:bldP spid="5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838200" y="2255837"/>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4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The tests were conducted on a machine that had two Intel Xeon Quad-core 2.27 GHz and 16 GB of RAM memory.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4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In the first test, all the machines</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r>
              <a:rPr kumimoji="0" lang="en-US" sz="20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 </a:t>
            </a:r>
            <a:r>
              <a:rPr kumimoji="0" lang="en-US" sz="24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were hosted within a single</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r>
              <a:rPr kumimoji="0" lang="en-US" sz="24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 data center.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4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Number of hosts in both the</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r>
              <a:rPr kumimoji="0" lang="en-US" sz="20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 </a:t>
            </a:r>
            <a:r>
              <a:rPr kumimoji="0" lang="en-US" sz="24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experiments varied from 1000</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r>
              <a:rPr kumimoji="0" lang="en-US" sz="2400" b="0" i="0" u="none" strike="noStrike" kern="1200" cap="none" spc="0" normalizeH="0" baseline="0" noProof="0" dirty="0" smtClean="0">
                <a:ln>
                  <a:noFill/>
                </a:ln>
                <a:solidFill>
                  <a:schemeClr val="bg2">
                    <a:lumMod val="25000"/>
                  </a:schemeClr>
                </a:solidFill>
                <a:effectLst>
                  <a:outerShdw blurRad="31750" dist="25400" dir="5400000" algn="tl" rotWithShape="0">
                    <a:srgbClr val="000000">
                      <a:alpha val="25000"/>
                    </a:srgbClr>
                  </a:outerShdw>
                </a:effectLst>
                <a:uLnTx/>
                <a:uFillTx/>
                <a:latin typeface="Arial Rounded MT Bold" pitchFamily="34" charset="0"/>
                <a:ea typeface="+mj-ea"/>
                <a:cs typeface="+mj-cs"/>
              </a:rPr>
              <a:t> to 1,000,000. </a:t>
            </a:r>
            <a:endParaRPr kumimoji="0" lang="en-US" sz="28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Arial Rounded MT Bold" pitchFamily="34" charset="0"/>
              <a:ea typeface="+mj-ea"/>
              <a:cs typeface="+mj-cs"/>
            </a:endParaRPr>
          </a:p>
        </p:txBody>
      </p:sp>
      <p:sp>
        <p:nvSpPr>
          <p:cNvPr id="3" name="Title 2"/>
          <p:cNvSpPr>
            <a:spLocks noGrp="1"/>
          </p:cNvSpPr>
          <p:nvPr>
            <p:ph type="title"/>
          </p:nvPr>
        </p:nvSpPr>
        <p:spPr/>
        <p:txBody>
          <a:bodyPr>
            <a:normAutofit/>
          </a:bodyPr>
          <a:lstStyle/>
          <a:p>
            <a:r>
              <a:rPr lang="en-US" sz="3600" dirty="0" smtClean="0">
                <a:solidFill>
                  <a:schemeClr val="tx1">
                    <a:lumMod val="50000"/>
                    <a:lumOff val="50000"/>
                  </a:schemeClr>
                </a:solidFill>
                <a:latin typeface="Arial Rounded MT Bold" pitchFamily="34" charset="0"/>
              </a:rPr>
              <a:t>Experiments and Evaluation </a:t>
            </a:r>
          </a:p>
        </p:txBody>
      </p:sp>
      <p:sp>
        <p:nvSpPr>
          <p:cNvPr id="4" name="Rectangle 3"/>
          <p:cNvSpPr/>
          <p:nvPr/>
        </p:nvSpPr>
        <p:spPr>
          <a:xfrm>
            <a:off x="838200" y="1371600"/>
            <a:ext cx="7010400" cy="523220"/>
          </a:xfrm>
          <a:prstGeom prst="rect">
            <a:avLst/>
          </a:prstGeom>
        </p:spPr>
        <p:txBody>
          <a:bodyPr wrap="square">
            <a:spAutoFit/>
          </a:bodyPr>
          <a:lstStyle/>
          <a:p>
            <a:r>
              <a:rPr lang="en-US" sz="28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Scalability and Overhead Evaluation </a:t>
            </a:r>
          </a:p>
        </p:txBody>
      </p:sp>
      <p:sp>
        <p:nvSpPr>
          <p:cNvPr id="6" name="Slide Number Placeholder 5"/>
          <p:cNvSpPr>
            <a:spLocks noGrp="1"/>
          </p:cNvSpPr>
          <p:nvPr>
            <p:ph type="sldNum" sz="quarter" idx="12"/>
          </p:nvPr>
        </p:nvSpPr>
        <p:spPr/>
        <p:txBody>
          <a:bodyPr/>
          <a:lstStyle/>
          <a:p>
            <a:fld id="{BE46D0FE-6479-4DDB-8AAB-44559A93A94A}" type="slidenum">
              <a:rPr lang="en-US" smtClean="0"/>
              <a:pPr/>
              <a:t>28</a:t>
            </a:fld>
            <a:endParaRPr lang="en-US"/>
          </a:p>
        </p:txBody>
      </p:sp>
      <p:sp>
        <p:nvSpPr>
          <p:cNvPr id="7" name="Footer Placeholder 6"/>
          <p:cNvSpPr>
            <a:spLocks noGrp="1"/>
          </p:cNvSpPr>
          <p:nvPr>
            <p:ph type="ftr" sz="quarter" idx="11"/>
          </p:nvPr>
        </p:nvSpPr>
        <p:spPr/>
        <p:txBody>
          <a:bodyPr/>
          <a:lstStyle/>
          <a:p>
            <a:r>
              <a:rPr lang="en-US" smtClean="0"/>
              <a:t>Cloud Simulation</a:t>
            </a:r>
            <a:endParaRPr lang="en-US"/>
          </a:p>
        </p:txBody>
      </p:sp>
      <p:pic>
        <p:nvPicPr>
          <p:cNvPr id="9" name="Picture 3"/>
          <p:cNvPicPr>
            <a:picLocks noChangeAspect="1" noChangeArrowheads="1"/>
          </p:cNvPicPr>
          <p:nvPr/>
        </p:nvPicPr>
        <p:blipFill>
          <a:blip r:embed="rId2" cstate="print"/>
          <a:srcRect/>
          <a:stretch>
            <a:fillRect/>
          </a:stretch>
        </p:blipFill>
        <p:spPr bwMode="auto">
          <a:xfrm>
            <a:off x="6096000" y="3200400"/>
            <a:ext cx="2667000" cy="2667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2000"/>
                                        <p:tgtEl>
                                          <p:spTgt spid="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2000"/>
                                        <p:tgtEl>
                                          <p:spTgt spid="8">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2000"/>
                                        <p:tgtEl>
                                          <p:spTgt spid="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a:bodyPr>
          <a:lstStyle/>
          <a:p>
            <a:r>
              <a:rPr lang="en-US" sz="3600" dirty="0" smtClean="0">
                <a:solidFill>
                  <a:schemeClr val="tx1">
                    <a:lumMod val="50000"/>
                    <a:lumOff val="50000"/>
                  </a:schemeClr>
                </a:solidFill>
                <a:latin typeface="Arial Rounded MT Bold" pitchFamily="34" charset="0"/>
              </a:rPr>
              <a:t>Experiments and Evaluation</a:t>
            </a:r>
            <a:endParaRPr lang="en-US" sz="3600" dirty="0"/>
          </a:p>
        </p:txBody>
      </p:sp>
      <p:sp>
        <p:nvSpPr>
          <p:cNvPr id="5" name="Rectangle 4"/>
          <p:cNvSpPr/>
          <p:nvPr/>
        </p:nvSpPr>
        <p:spPr>
          <a:xfrm>
            <a:off x="838200" y="1371600"/>
            <a:ext cx="8305800" cy="523220"/>
          </a:xfrm>
          <a:prstGeom prst="rect">
            <a:avLst/>
          </a:prstGeom>
        </p:spPr>
        <p:txBody>
          <a:bodyPr wrap="square">
            <a:spAutoFit/>
          </a:bodyPr>
          <a:lstStyle/>
          <a:p>
            <a:r>
              <a:rPr lang="en-US" sz="28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Scalability and Overhead Evaluation(cont’d) </a:t>
            </a:r>
          </a:p>
        </p:txBody>
      </p:sp>
      <p:sp>
        <p:nvSpPr>
          <p:cNvPr id="6" name="Slide Number Placeholder 5"/>
          <p:cNvSpPr>
            <a:spLocks noGrp="1"/>
          </p:cNvSpPr>
          <p:nvPr>
            <p:ph type="sldNum" sz="quarter" idx="12"/>
          </p:nvPr>
        </p:nvSpPr>
        <p:spPr/>
        <p:txBody>
          <a:bodyPr/>
          <a:lstStyle/>
          <a:p>
            <a:fld id="{BE46D0FE-6479-4DDB-8AAB-44559A93A94A}"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Cloud Simulation</a:t>
            </a:r>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685800" y="2133859"/>
            <a:ext cx="7986713" cy="36427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py of 20100217cloud.jpg"/>
          <p:cNvPicPr>
            <a:picLocks noChangeAspect="1"/>
          </p:cNvPicPr>
          <p:nvPr/>
        </p:nvPicPr>
        <p:blipFill>
          <a:blip r:embed="rId2" cstate="print"/>
          <a:stretch>
            <a:fillRect/>
          </a:stretch>
        </p:blipFill>
        <p:spPr>
          <a:xfrm rot="2347002">
            <a:off x="6474215" y="2637583"/>
            <a:ext cx="3579582" cy="5369373"/>
          </a:xfrm>
          <a:prstGeom prst="ellipse">
            <a:avLst/>
          </a:prstGeom>
          <a:ln>
            <a:noFill/>
          </a:ln>
          <a:effectLst>
            <a:softEdge rad="112500"/>
          </a:effectLst>
        </p:spPr>
      </p:pic>
      <p:sp>
        <p:nvSpPr>
          <p:cNvPr id="2" name="Content Placeholder 1"/>
          <p:cNvSpPr>
            <a:spLocks noGrp="1"/>
          </p:cNvSpPr>
          <p:nvPr>
            <p:ph idx="1"/>
          </p:nvPr>
        </p:nvSpPr>
        <p:spPr>
          <a:xfrm>
            <a:off x="609600" y="1481328"/>
            <a:ext cx="8077200" cy="4843271"/>
          </a:xfrm>
        </p:spPr>
        <p:txBody>
          <a:bodyPr>
            <a:normAutofit fontScale="92500"/>
          </a:bodyPr>
          <a:lstStyle/>
          <a:p>
            <a:endParaRPr lang="en-US" dirty="0" smtClean="0"/>
          </a:p>
          <a:p>
            <a:r>
              <a:rPr lang="en-US" sz="26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Quantifying the performance of provisioning policies in a real Cloud computing environment  for different application models under transient conditions is extremely challenging.</a:t>
            </a:r>
          </a:p>
          <a:p>
            <a:pPr>
              <a:lnSpc>
                <a:spcPct val="150000"/>
              </a:lnSpc>
            </a:pPr>
            <a:r>
              <a:rPr lang="en-US" sz="26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Approach</a:t>
            </a:r>
            <a:r>
              <a:rPr lang="fa-IR" sz="26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a:t>
            </a:r>
            <a:r>
              <a:rPr lang="en-US" sz="26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 use of simulation tools </a:t>
            </a:r>
          </a:p>
          <a:p>
            <a:pPr>
              <a:lnSpc>
                <a:spcPct val="150000"/>
              </a:lnSpc>
            </a:pPr>
            <a:r>
              <a:rPr lang="en-US" sz="26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Allowing them to:</a:t>
            </a:r>
          </a:p>
          <a:p>
            <a:pPr lvl="2">
              <a:lnSpc>
                <a:spcPct val="150000"/>
              </a:lnSpc>
            </a:pPr>
            <a:r>
              <a:rPr lang="en-US" sz="19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Test their services in repeatable and controlla</a:t>
            </a:r>
            <a:r>
              <a:rPr lang="en-US" sz="1900" dirty="0" smtClean="0">
                <a:solidFill>
                  <a:schemeClr val="bg1"/>
                </a:solidFill>
                <a:effectLst>
                  <a:outerShdw blurRad="38100" dist="38100" dir="2700000" algn="tl">
                    <a:srgbClr val="000000">
                      <a:alpha val="43137"/>
                    </a:srgbClr>
                  </a:outerShdw>
                </a:effectLst>
                <a:latin typeface="Arial Rounded MT Bold" pitchFamily="34" charset="0"/>
                <a:ea typeface="+mj-ea"/>
                <a:cs typeface="+mj-cs"/>
              </a:rPr>
              <a:t>ble environment; </a:t>
            </a:r>
          </a:p>
          <a:p>
            <a:pPr lvl="2">
              <a:lnSpc>
                <a:spcPct val="150000"/>
              </a:lnSpc>
            </a:pPr>
            <a:r>
              <a:rPr lang="en-US" sz="19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Tune the system bottlenecks before deployi</a:t>
            </a:r>
            <a:r>
              <a:rPr lang="en-US" sz="1900" dirty="0" smtClean="0">
                <a:solidFill>
                  <a:schemeClr val="bg1">
                    <a:lumMod val="95000"/>
                  </a:schemeClr>
                </a:solidFill>
                <a:effectLst>
                  <a:outerShdw blurRad="38100" dist="38100" dir="2700000" algn="tl">
                    <a:srgbClr val="000000">
                      <a:alpha val="43137"/>
                    </a:srgbClr>
                  </a:outerShdw>
                </a:effectLst>
                <a:latin typeface="Arial Rounded MT Bold" pitchFamily="34" charset="0"/>
                <a:ea typeface="+mj-ea"/>
                <a:cs typeface="+mj-cs"/>
              </a:rPr>
              <a:t>ng on real clouds; </a:t>
            </a:r>
          </a:p>
          <a:p>
            <a:pPr algn="r" rtl="1"/>
            <a:endParaRPr lang="en-US" dirty="0" smtClean="0"/>
          </a:p>
          <a:p>
            <a:pPr algn="r" rtl="1"/>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t>
            </a:r>
            <a:r>
              <a:rPr lang="en-US" sz="4900" dirty="0" smtClean="0">
                <a:solidFill>
                  <a:schemeClr val="tx1">
                    <a:lumMod val="50000"/>
                    <a:lumOff val="50000"/>
                  </a:schemeClr>
                </a:solidFill>
                <a:latin typeface="Arial Rounded MT Bold" pitchFamily="34" charset="0"/>
              </a:rPr>
              <a:t>Introduction (cont’d)</a:t>
            </a:r>
          </a:p>
        </p:txBody>
      </p:sp>
      <p:sp>
        <p:nvSpPr>
          <p:cNvPr id="6" name="Slide Number Placeholder 5"/>
          <p:cNvSpPr>
            <a:spLocks noGrp="1"/>
          </p:cNvSpPr>
          <p:nvPr>
            <p:ph type="sldNum" sz="quarter" idx="12"/>
          </p:nvPr>
        </p:nvSpPr>
        <p:spPr/>
        <p:txBody>
          <a:bodyPr/>
          <a:lstStyle/>
          <a:p>
            <a:fld id="{BE46D0FE-6479-4DDB-8AAB-44559A93A94A}"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03437"/>
            <a:ext cx="8229600" cy="4525963"/>
          </a:xfrm>
        </p:spPr>
        <p:txBody>
          <a:bodyPr>
            <a:normAutofit/>
          </a:bodyPr>
          <a:lstStyle/>
          <a:p>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These observations proved that CloudSim is capable for supporting a large scale simulation environment with little or no overhead as regards to initialization time and memory consumption. </a:t>
            </a:r>
          </a:p>
        </p:txBody>
      </p:sp>
      <p:sp>
        <p:nvSpPr>
          <p:cNvPr id="3" name="Title 2"/>
          <p:cNvSpPr>
            <a:spLocks noGrp="1"/>
          </p:cNvSpPr>
          <p:nvPr>
            <p:ph type="title"/>
          </p:nvPr>
        </p:nvSpPr>
        <p:spPr/>
        <p:txBody>
          <a:bodyPr>
            <a:normAutofit/>
          </a:bodyPr>
          <a:lstStyle/>
          <a:p>
            <a:r>
              <a:rPr lang="en-US" sz="3600" dirty="0" smtClean="0">
                <a:solidFill>
                  <a:schemeClr val="tx1">
                    <a:lumMod val="50000"/>
                    <a:lumOff val="50000"/>
                  </a:schemeClr>
                </a:solidFill>
                <a:latin typeface="Arial Rounded MT Bold" pitchFamily="34" charset="0"/>
              </a:rPr>
              <a:t>Experiments and Evaluation</a:t>
            </a:r>
            <a:endParaRPr lang="en-US" sz="3600" dirty="0">
              <a:solidFill>
                <a:schemeClr val="tx1">
                  <a:lumMod val="50000"/>
                  <a:lumOff val="50000"/>
                </a:schemeClr>
              </a:solidFill>
              <a:latin typeface="Arial Rounded MT Bold" pitchFamily="34" charset="0"/>
            </a:endParaRPr>
          </a:p>
        </p:txBody>
      </p:sp>
      <p:sp>
        <p:nvSpPr>
          <p:cNvPr id="4" name="Rectangle 3"/>
          <p:cNvSpPr/>
          <p:nvPr/>
        </p:nvSpPr>
        <p:spPr>
          <a:xfrm>
            <a:off x="838200" y="1371600"/>
            <a:ext cx="8305800" cy="523220"/>
          </a:xfrm>
          <a:prstGeom prst="rect">
            <a:avLst/>
          </a:prstGeom>
        </p:spPr>
        <p:txBody>
          <a:bodyPr wrap="square">
            <a:spAutoFit/>
          </a:bodyPr>
          <a:lstStyle/>
          <a:p>
            <a:r>
              <a:rPr lang="en-US" sz="28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Scalability and Overhead Evaluation(cont’d) </a:t>
            </a:r>
          </a:p>
        </p:txBody>
      </p:sp>
      <p:graphicFrame>
        <p:nvGraphicFramePr>
          <p:cNvPr id="6" name="Table 5"/>
          <p:cNvGraphicFramePr>
            <a:graphicFrameLocks noGrp="1"/>
          </p:cNvGraphicFramePr>
          <p:nvPr/>
        </p:nvGraphicFramePr>
        <p:xfrm>
          <a:off x="838200" y="3733800"/>
          <a:ext cx="7924800" cy="2743200"/>
        </p:xfrm>
        <a:graphic>
          <a:graphicData uri="http://schemas.openxmlformats.org/drawingml/2006/table">
            <a:tbl>
              <a:tblPr firstRow="1" bandRow="1">
                <a:tableStyleId>{5940675A-B579-460E-94D1-54222C63F5DA}</a:tableStyleId>
              </a:tblPr>
              <a:tblGrid>
                <a:gridCol w="5105400"/>
                <a:gridCol w="2819400"/>
              </a:tblGrid>
              <a:tr h="27432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kern="12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Hence, CloudSim offers significant benefits as a performance testing platform when compared with real-world Cloud offerings.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8" name="Picture 2"/>
          <p:cNvPicPr>
            <a:picLocks noChangeAspect="1" noChangeArrowheads="1"/>
          </p:cNvPicPr>
          <p:nvPr/>
        </p:nvPicPr>
        <p:blipFill>
          <a:blip r:embed="rId2" cstate="print"/>
          <a:srcRect/>
          <a:stretch>
            <a:fillRect/>
          </a:stretch>
        </p:blipFill>
        <p:spPr bwMode="auto">
          <a:xfrm>
            <a:off x="5943600" y="3733800"/>
            <a:ext cx="2387600" cy="26924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E46D0FE-6479-4DDB-8AAB-44559A93A94A}" type="slidenum">
              <a:rPr lang="en-US" smtClean="0"/>
              <a:pPr/>
              <a:t>30</a:t>
            </a:fld>
            <a:endParaRPr lang="en-US"/>
          </a:p>
        </p:txBody>
      </p:sp>
      <p:sp>
        <p:nvSpPr>
          <p:cNvPr id="9" name="Footer Placeholder 8"/>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Simulation-based approaches in evaluating Cloud computing systems and application behaviors offer significant benefits</a:t>
            </a:r>
          </a:p>
          <a:p>
            <a:r>
              <a:rPr lang="en-US" sz="28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They allow Cloud developers</a:t>
            </a:r>
          </a:p>
          <a:p>
            <a:pPr lvl="2"/>
            <a:r>
              <a:rPr lang="en-US" sz="28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 </a:t>
            </a:r>
            <a:r>
              <a:rPr lang="en-US" sz="22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to test performance of their provisioning and service delivery policies in a repeatable and controllable environment free of cost</a:t>
            </a:r>
          </a:p>
          <a:p>
            <a:pPr lvl="2"/>
            <a:r>
              <a:rPr lang="en-US" sz="22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 to tune the performance bottlenecks before real-world deployment on commercial Clouds</a:t>
            </a:r>
          </a:p>
          <a:p>
            <a:r>
              <a:rPr lang="en-US" sz="28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To meet these requirements, we have developed the CloudSim toolkit for modeling and simulating extensible Clouds. </a:t>
            </a:r>
            <a:endParaRPr lang="en-US" sz="2800" dirty="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p:txBody>
      </p:sp>
      <p:sp>
        <p:nvSpPr>
          <p:cNvPr id="3" name="Title 2"/>
          <p:cNvSpPr>
            <a:spLocks noGrp="1"/>
          </p:cNvSpPr>
          <p:nvPr>
            <p:ph type="title"/>
          </p:nvPr>
        </p:nvSpPr>
        <p:spPr/>
        <p:txBody>
          <a:bodyPr/>
          <a:lstStyle/>
          <a:p>
            <a:r>
              <a:rPr lang="en-US" sz="4000" dirty="0" smtClean="0">
                <a:solidFill>
                  <a:schemeClr val="tx1">
                    <a:lumMod val="50000"/>
                    <a:lumOff val="50000"/>
                  </a:schemeClr>
                </a:solidFill>
                <a:latin typeface="Arial Rounded MT Bold" pitchFamily="34" charset="0"/>
              </a:rPr>
              <a:t>Conclusion</a:t>
            </a:r>
            <a:endParaRPr lang="en-US" dirty="0"/>
          </a:p>
        </p:txBody>
      </p:sp>
      <p:sp>
        <p:nvSpPr>
          <p:cNvPr id="4" name="Slide Number Placeholder 3"/>
          <p:cNvSpPr>
            <a:spLocks noGrp="1"/>
          </p:cNvSpPr>
          <p:nvPr>
            <p:ph type="sldNum" sz="quarter" idx="12"/>
          </p:nvPr>
        </p:nvSpPr>
        <p:spPr/>
        <p:txBody>
          <a:bodyPr/>
          <a:lstStyle/>
          <a:p>
            <a:fld id="{BE46D0FE-6479-4DDB-8AAB-44559A93A94A}"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normAutofit fontScale="92500" lnSpcReduction="10000"/>
          </a:bodyPr>
          <a:lstStyle/>
          <a:p>
            <a:endParaRPr lang="en-US" sz="1600" dirty="0" smtClean="0"/>
          </a:p>
          <a:p>
            <a:r>
              <a:rPr lang="en-US" sz="23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[1].CloudSim, </a:t>
            </a:r>
            <a:r>
              <a:rPr lang="en-US" sz="19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Rodrigo N. Calheiros, Rajiv Ranjan, Anton Beloglazov, César A. F. De Rose, and Rajkumar Buyya,The University of Melbourne, Australia, The University of New South Wales, Sydney, Pontifical Catholic University of Rio Grande do Sul, Porto Alegre, Brazil </a:t>
            </a:r>
            <a:endParaRPr lang="en-US" sz="23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r>
              <a:rPr lang="en-US" sz="23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[2]. GridSim, </a:t>
            </a:r>
            <a:r>
              <a:rPr lang="en-US" sz="19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Buyya,M.Murshed, Concurrency and Computation: Practice and Experience, 14(13-15), Wiley Press, Nov.-Dec., 2002. </a:t>
            </a:r>
            <a:endParaRPr lang="en-US" sz="23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r>
              <a:rPr lang="en-US" sz="23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[3]. Modeling and simulation of scalable Cloud computing environments and the CloudSim toolkit, </a:t>
            </a:r>
            <a:r>
              <a:rPr lang="en-US" sz="19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R. Ranjan, and R. N. Calheiros. Proceedings of the Conference on High Performance Computing and Simulation (HPCS 2009), IEEE Press, New York, USA, Leipzig, Germany, June 21 - 24, 2009. </a:t>
            </a:r>
            <a:endParaRPr lang="en-US" sz="23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r>
              <a:rPr lang="en-US" sz="23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[4].Parallel and Distributed Simulation in the Cloud, </a:t>
            </a:r>
            <a:r>
              <a:rPr lang="en-US" sz="19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Richard M. Fujimoto, Asad Waqar Malik and Alfred J. Park, School of Computational Science and Engineering, Georgia Institute of Technology, USA ,National University of Science and Technology, Pakistan , IBM T.J. Watson Research Center, Yorktown Heights, USA </a:t>
            </a:r>
            <a:endParaRPr lang="en-US" sz="23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endParaRPr lang="en-US" sz="1600" i="1" dirty="0" smtClean="0"/>
          </a:p>
          <a:p>
            <a:endParaRPr lang="en-US" sz="1600" dirty="0"/>
          </a:p>
        </p:txBody>
      </p:sp>
      <p:sp>
        <p:nvSpPr>
          <p:cNvPr id="3" name="Title 2"/>
          <p:cNvSpPr>
            <a:spLocks noGrp="1"/>
          </p:cNvSpPr>
          <p:nvPr>
            <p:ph type="title"/>
          </p:nvPr>
        </p:nvSpPr>
        <p:spPr/>
        <p:txBody>
          <a:bodyPr/>
          <a:lstStyle/>
          <a:p>
            <a:r>
              <a:rPr lang="en-US" sz="4000" dirty="0" smtClean="0">
                <a:solidFill>
                  <a:schemeClr val="tx1">
                    <a:lumMod val="50000"/>
                    <a:lumOff val="50000"/>
                  </a:schemeClr>
                </a:solidFill>
                <a:latin typeface="Arial Rounded MT Bold" pitchFamily="34" charset="0"/>
              </a:rPr>
              <a:t>References</a:t>
            </a:r>
            <a:r>
              <a:rPr lang="en-US" dirty="0" smtClean="0"/>
              <a:t> </a:t>
            </a:r>
            <a:endParaRPr lang="en-US" dirty="0"/>
          </a:p>
        </p:txBody>
      </p:sp>
      <p:sp>
        <p:nvSpPr>
          <p:cNvPr id="4" name="Slide Number Placeholder 3"/>
          <p:cNvSpPr>
            <a:spLocks noGrp="1"/>
          </p:cNvSpPr>
          <p:nvPr>
            <p:ph type="sldNum" sz="quarter" idx="12"/>
          </p:nvPr>
        </p:nvSpPr>
        <p:spPr/>
        <p:txBody>
          <a:bodyPr/>
          <a:lstStyle/>
          <a:p>
            <a:fld id="{BE46D0FE-6479-4DDB-8AAB-44559A93A94A}"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52600" y="2099608"/>
            <a:ext cx="5486400" cy="1938992"/>
          </a:xfrm>
          <a:prstGeom prst="rect">
            <a:avLst/>
          </a:prstGeom>
        </p:spPr>
        <p:txBody>
          <a:bodyPr wrap="square">
            <a:spAutoFit/>
          </a:bodyPr>
          <a:lstStyle/>
          <a:p>
            <a:pPr algn="ctr">
              <a:buNone/>
            </a:pPr>
            <a:r>
              <a:rPr lang="en-US" sz="40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Question and Answer</a:t>
            </a:r>
          </a:p>
          <a:p>
            <a:pPr algn="ctr">
              <a:buNone/>
            </a:pPr>
            <a:r>
              <a:rPr lang="en-US" sz="40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a:t>
            </a:r>
          </a:p>
          <a:p>
            <a:pPr algn="ctr"/>
            <a:endParaRPr lang="en-US" sz="4000" dirty="0"/>
          </a:p>
        </p:txBody>
      </p:sp>
      <p:sp>
        <p:nvSpPr>
          <p:cNvPr id="4" name="Slide Number Placeholder 3"/>
          <p:cNvSpPr>
            <a:spLocks noGrp="1"/>
          </p:cNvSpPr>
          <p:nvPr>
            <p:ph type="sldNum" sz="quarter" idx="12"/>
          </p:nvPr>
        </p:nvSpPr>
        <p:spPr/>
        <p:txBody>
          <a:bodyPr/>
          <a:lstStyle/>
          <a:p>
            <a:fld id="{BE46D0FE-6479-4DDB-8AAB-44559A93A94A}"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862328"/>
            <a:ext cx="8229600" cy="2328672"/>
          </a:xfrm>
        </p:spPr>
        <p:txBody>
          <a:bodyPr>
            <a:normAutofit/>
          </a:bodyPr>
          <a:lstStyle/>
          <a:p>
            <a:pPr algn="ctr">
              <a:buNone/>
            </a:pPr>
            <a:r>
              <a:rPr lang="en-US" sz="66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Thank you</a:t>
            </a:r>
          </a:p>
        </p:txBody>
      </p:sp>
      <p:sp>
        <p:nvSpPr>
          <p:cNvPr id="3" name="Slide Number Placeholder 2"/>
          <p:cNvSpPr>
            <a:spLocks noGrp="1"/>
          </p:cNvSpPr>
          <p:nvPr>
            <p:ph type="sldNum" sz="quarter" idx="12"/>
          </p:nvPr>
        </p:nvSpPr>
        <p:spPr/>
        <p:txBody>
          <a:bodyPr/>
          <a:lstStyle/>
          <a:p>
            <a:fld id="{BE46D0FE-6479-4DDB-8AAB-44559A93A94A}" type="slidenum">
              <a:rPr lang="en-US" smtClean="0"/>
              <a:pPr/>
              <a:t>34</a:t>
            </a:fld>
            <a:endParaRPr lang="en-US"/>
          </a:p>
        </p:txBody>
      </p:sp>
      <p:sp>
        <p:nvSpPr>
          <p:cNvPr id="4" name="Footer Placeholder 3"/>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xsx.png"/>
          <p:cNvPicPr>
            <a:picLocks noChangeAspect="1"/>
          </p:cNvPicPr>
          <p:nvPr/>
        </p:nvPicPr>
        <p:blipFill>
          <a:blip r:embed="rId2" cstate="print"/>
          <a:stretch>
            <a:fillRect/>
          </a:stretch>
        </p:blipFill>
        <p:spPr>
          <a:xfrm rot="155280">
            <a:off x="4123029" y="3329365"/>
            <a:ext cx="5799653" cy="3870584"/>
          </a:xfrm>
          <a:prstGeom prst="ellipse">
            <a:avLst/>
          </a:prstGeom>
          <a:ln>
            <a:noFill/>
          </a:ln>
          <a:effectLst>
            <a:softEdge rad="112500"/>
          </a:effectLst>
        </p:spPr>
      </p:pic>
      <p:sp>
        <p:nvSpPr>
          <p:cNvPr id="2" name="Content Placeholder 1"/>
          <p:cNvSpPr>
            <a:spLocks noGrp="1"/>
          </p:cNvSpPr>
          <p:nvPr>
            <p:ph idx="1"/>
          </p:nvPr>
        </p:nvSpPr>
        <p:spPr>
          <a:xfrm>
            <a:off x="228600" y="1633728"/>
            <a:ext cx="8458200" cy="5224272"/>
          </a:xfrm>
        </p:spPr>
        <p:txBody>
          <a:bodyPr>
            <a:normAutofit/>
          </a:bodyPr>
          <a:lstStyle/>
          <a:p>
            <a:pPr algn="l"/>
            <a:r>
              <a:rPr lang="en-US" sz="24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CloudSim: a new, generalized, and extensible simulation framework that allows</a:t>
            </a:r>
          </a:p>
          <a:p>
            <a:pPr lvl="2"/>
            <a:r>
              <a:rPr lang="en-US" sz="1800" dirty="0" smtClean="0">
                <a:solidFill>
                  <a:schemeClr val="bg2">
                    <a:lumMod val="25000"/>
                  </a:schemeClr>
                </a:solidFill>
                <a:effectLst>
                  <a:outerShdw blurRad="38100" dist="38100" dir="2700000" algn="tl">
                    <a:srgbClr val="000000">
                      <a:alpha val="43137"/>
                    </a:srgbClr>
                  </a:outerShdw>
                </a:effectLst>
                <a:latin typeface="Arial Rounded MT Bold" pitchFamily="34" charset="0"/>
                <a:ea typeface="+mj-ea"/>
                <a:cs typeface="+mj-cs"/>
              </a:rPr>
              <a:t>Experimentation of emerging Cloud computing infrastructures and application services.</a:t>
            </a:r>
          </a:p>
        </p:txBody>
      </p:sp>
      <p:sp>
        <p:nvSpPr>
          <p:cNvPr id="3" name="Title 2"/>
          <p:cNvSpPr>
            <a:spLocks noGrp="1"/>
          </p:cNvSpPr>
          <p:nvPr>
            <p:ph type="title"/>
          </p:nvPr>
        </p:nvSpPr>
        <p:spPr/>
        <p:txBody>
          <a:bodyPr>
            <a:normAutofit fontScale="90000"/>
          </a:bodyPr>
          <a:lstStyle/>
          <a:p>
            <a:pPr algn="l"/>
            <a:r>
              <a:rPr lang="en-US" dirty="0" smtClean="0"/>
              <a:t/>
            </a:r>
            <a:br>
              <a:rPr lang="en-US" dirty="0" smtClean="0"/>
            </a:br>
            <a:r>
              <a:rPr lang="en-US" dirty="0" smtClean="0"/>
              <a:t> </a:t>
            </a:r>
            <a:r>
              <a:rPr lang="en-US" sz="4900" dirty="0" smtClean="0">
                <a:solidFill>
                  <a:schemeClr val="tx1">
                    <a:lumMod val="50000"/>
                    <a:lumOff val="50000"/>
                  </a:schemeClr>
                </a:solidFill>
                <a:latin typeface="Arial Rounded MT Bold" pitchFamily="34" charset="0"/>
              </a:rPr>
              <a:t>Introduction (cont’d)</a:t>
            </a:r>
          </a:p>
        </p:txBody>
      </p:sp>
      <p:sp>
        <p:nvSpPr>
          <p:cNvPr id="5" name="Slide Number Placeholder 4"/>
          <p:cNvSpPr>
            <a:spLocks noGrp="1"/>
          </p:cNvSpPr>
          <p:nvPr>
            <p:ph type="sldNum" sz="quarter" idx="12"/>
          </p:nvPr>
        </p:nvSpPr>
        <p:spPr/>
        <p:txBody>
          <a:bodyPr/>
          <a:lstStyle/>
          <a:p>
            <a:fld id="{BE46D0FE-6479-4DDB-8AAB-44559A93A94A}"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748393" y="3886200"/>
            <a:ext cx="4395607" cy="2971800"/>
          </a:xfrm>
          <a:prstGeom prst="rect">
            <a:avLst/>
          </a:prstGeom>
          <a:noFill/>
          <a:ln w="9525">
            <a:noFill/>
            <a:miter lim="800000"/>
            <a:headEnd/>
            <a:tailEnd/>
          </a:ln>
          <a:effectLst/>
        </p:spPr>
      </p:pic>
      <p:sp>
        <p:nvSpPr>
          <p:cNvPr id="2" name="Content Placeholder 1"/>
          <p:cNvSpPr>
            <a:spLocks noGrp="1"/>
          </p:cNvSpPr>
          <p:nvPr>
            <p:ph idx="1"/>
          </p:nvPr>
        </p:nvSpPr>
        <p:spPr>
          <a:xfrm>
            <a:off x="457200" y="1646237"/>
            <a:ext cx="8229600" cy="4525963"/>
          </a:xfrm>
        </p:spPr>
        <p:txBody>
          <a:bodyPr>
            <a:normAutofit/>
          </a:bodyPr>
          <a:lstStyle/>
          <a:p>
            <a:pPr algn="l"/>
            <a:r>
              <a:rPr lang="en-US" sz="32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Cloud computing</a:t>
            </a:r>
          </a:p>
          <a:p>
            <a:pPr>
              <a:buNone/>
            </a:pPr>
            <a:r>
              <a:rPr lang="en-US" sz="24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a type of parallel and distributed system consisting of a collection of inter-connected and virtualized computers that are dynamically provisioned, and presented as one or more unified computing resources based on service-level </a:t>
            </a:r>
          </a:p>
          <a:p>
            <a:pPr lvl="1">
              <a:buNone/>
            </a:pPr>
            <a:r>
              <a:rPr lang="en-US" sz="24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agreements established </a:t>
            </a:r>
          </a:p>
          <a:p>
            <a:pPr lvl="1">
              <a:buNone/>
            </a:pPr>
            <a:r>
              <a:rPr lang="en-US" sz="24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through negotiation between </a:t>
            </a:r>
          </a:p>
          <a:p>
            <a:pPr lvl="1">
              <a:buNone/>
            </a:pPr>
            <a:r>
              <a:rPr lang="en-US" sz="24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the service provider and </a:t>
            </a:r>
          </a:p>
          <a:p>
            <a:pPr lvl="1">
              <a:buNone/>
            </a:pPr>
            <a:r>
              <a:rPr lang="en-US" sz="24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consumers</a:t>
            </a:r>
          </a:p>
          <a:p>
            <a:pPr lvl="2">
              <a:buNone/>
            </a:pPr>
            <a:endParaRPr lang="en-US" sz="24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p:txBody>
      </p:sp>
      <p:sp>
        <p:nvSpPr>
          <p:cNvPr id="3" name="Title 2"/>
          <p:cNvSpPr>
            <a:spLocks noGrp="1"/>
          </p:cNvSpPr>
          <p:nvPr>
            <p:ph type="title"/>
          </p:nvPr>
        </p:nvSpPr>
        <p:spPr>
          <a:xfrm>
            <a:off x="609600" y="457200"/>
            <a:ext cx="8229600" cy="1143000"/>
          </a:xfrm>
        </p:spPr>
        <p:txBody>
          <a:bodyPr>
            <a:normAutofit/>
          </a:bodyPr>
          <a:lstStyle/>
          <a:p>
            <a:r>
              <a:rPr lang="en-US" sz="4400" dirty="0" smtClean="0">
                <a:solidFill>
                  <a:schemeClr val="tx1">
                    <a:lumMod val="50000"/>
                    <a:lumOff val="50000"/>
                  </a:schemeClr>
                </a:solidFill>
                <a:latin typeface="Arial Rounded MT Bold" pitchFamily="34" charset="0"/>
              </a:rPr>
              <a:t>Background </a:t>
            </a:r>
          </a:p>
        </p:txBody>
      </p:sp>
      <p:sp>
        <p:nvSpPr>
          <p:cNvPr id="5" name="Slide Number Placeholder 4"/>
          <p:cNvSpPr>
            <a:spLocks noGrp="1"/>
          </p:cNvSpPr>
          <p:nvPr>
            <p:ph type="sldNum" sz="quarter" idx="12"/>
          </p:nvPr>
        </p:nvSpPr>
        <p:spPr/>
        <p:txBody>
          <a:bodyPr/>
          <a:lstStyle/>
          <a:p>
            <a:fld id="{BE46D0FE-6479-4DDB-8AAB-44559A93A94A}"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5ss.jpg"/>
          <p:cNvPicPr>
            <a:picLocks noChangeAspect="1"/>
          </p:cNvPicPr>
          <p:nvPr/>
        </p:nvPicPr>
        <p:blipFill>
          <a:blip r:embed="rId2" cstate="print"/>
          <a:stretch>
            <a:fillRect/>
          </a:stretch>
        </p:blipFill>
        <p:spPr>
          <a:xfrm>
            <a:off x="5410200" y="1356722"/>
            <a:ext cx="3581400" cy="2910478"/>
          </a:xfrm>
          <a:prstGeom prst="rect">
            <a:avLst/>
          </a:prstGeom>
        </p:spPr>
      </p:pic>
      <p:sp>
        <p:nvSpPr>
          <p:cNvPr id="2" name="Content Placeholder 1"/>
          <p:cNvSpPr>
            <a:spLocks noGrp="1"/>
          </p:cNvSpPr>
          <p:nvPr>
            <p:ph idx="1"/>
          </p:nvPr>
        </p:nvSpPr>
        <p:spPr>
          <a:xfrm>
            <a:off x="457200" y="1709928"/>
            <a:ext cx="8229600" cy="5376672"/>
          </a:xfrm>
        </p:spPr>
        <p:txBody>
          <a:bodyPr>
            <a:normAutofit/>
          </a:bodyPr>
          <a:lstStyle/>
          <a:p>
            <a:pPr algn="l"/>
            <a:endParaRPr lang="en-US" sz="30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pPr algn="l"/>
            <a:r>
              <a:rPr lang="en-US" sz="30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Cloud deployment models</a:t>
            </a:r>
            <a:endParaRPr lang="fa-IR" sz="30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pPr lvl="2"/>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Hybrid cloud</a:t>
            </a:r>
            <a:endParaRPr lang="fa-IR"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pPr lvl="2"/>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Private cloud</a:t>
            </a:r>
            <a:endParaRPr lang="fa-IR"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pPr lvl="2"/>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Public cloud</a:t>
            </a:r>
          </a:p>
          <a:p>
            <a:pPr lvl="2"/>
            <a:endPar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pPr lvl="1"/>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Writing the software for any of the Cloud models is a complex undertaking.</a:t>
            </a:r>
          </a:p>
          <a:p>
            <a:pPr lvl="1"/>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Challenges: Service discovery, Monitoring, Deployment of virtual machines and Applications</a:t>
            </a:r>
            <a:endParaRPr lang="fa-IR"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p:txBody>
      </p:sp>
      <p:sp>
        <p:nvSpPr>
          <p:cNvPr id="3" name="Title 2"/>
          <p:cNvSpPr>
            <a:spLocks noGrp="1"/>
          </p:cNvSpPr>
          <p:nvPr>
            <p:ph type="title"/>
          </p:nvPr>
        </p:nvSpPr>
        <p:spPr>
          <a:xfrm>
            <a:off x="609600" y="457200"/>
            <a:ext cx="8229600" cy="1143000"/>
          </a:xfrm>
        </p:spPr>
        <p:txBody>
          <a:bodyPr>
            <a:normAutofit/>
          </a:bodyPr>
          <a:lstStyle/>
          <a:p>
            <a:r>
              <a:rPr lang="en-US" sz="4400" dirty="0" smtClean="0">
                <a:solidFill>
                  <a:schemeClr val="tx1">
                    <a:lumMod val="50000"/>
                    <a:lumOff val="50000"/>
                  </a:schemeClr>
                </a:solidFill>
                <a:latin typeface="Arial Rounded MT Bold" pitchFamily="34" charset="0"/>
              </a:rPr>
              <a:t>Background (cont’d)</a:t>
            </a:r>
          </a:p>
        </p:txBody>
      </p:sp>
      <p:sp>
        <p:nvSpPr>
          <p:cNvPr id="6" name="Slide Number Placeholder 5"/>
          <p:cNvSpPr>
            <a:spLocks noGrp="1"/>
          </p:cNvSpPr>
          <p:nvPr>
            <p:ph type="sldNum" sz="quarter" idx="12"/>
          </p:nvPr>
        </p:nvSpPr>
        <p:spPr/>
        <p:txBody>
          <a:bodyPr/>
          <a:lstStyle/>
          <a:p>
            <a:fld id="{BE46D0FE-6479-4DDB-8AAB-44559A93A94A}"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2000"/>
                                        <p:tgtEl>
                                          <p:spTgt spid="2">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srcRect/>
          <a:stretch>
            <a:fillRect/>
          </a:stretch>
        </p:blipFill>
        <p:spPr bwMode="auto">
          <a:xfrm>
            <a:off x="2743200" y="3465930"/>
            <a:ext cx="6428261" cy="3163470"/>
          </a:xfrm>
          <a:prstGeom prst="rect">
            <a:avLst/>
          </a:prstGeom>
          <a:ln>
            <a:noFill/>
          </a:ln>
          <a:effectLst>
            <a:softEdge rad="112500"/>
          </a:effectLst>
        </p:spPr>
      </p:pic>
      <p:sp>
        <p:nvSpPr>
          <p:cNvPr id="2" name="Content Placeholder 1"/>
          <p:cNvSpPr>
            <a:spLocks noGrp="1"/>
          </p:cNvSpPr>
          <p:nvPr>
            <p:ph idx="1"/>
          </p:nvPr>
        </p:nvSpPr>
        <p:spPr>
          <a:xfrm>
            <a:off x="457200" y="1646237"/>
            <a:ext cx="8229600" cy="4525963"/>
          </a:xfrm>
        </p:spPr>
        <p:txBody>
          <a:bodyPr>
            <a:noAutofit/>
          </a:bodyPr>
          <a:lstStyle/>
          <a:p>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By supplying a platform in which strategies for each element can be tested in a controlled and reproducible manner.</a:t>
            </a:r>
            <a:endPar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a:p>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rPr>
              <a:t>Simulation frameworks are important</a:t>
            </a:r>
            <a:endParaRPr lang="en-US" sz="2400" dirty="0">
              <a:solidFill>
                <a:schemeClr val="bg2">
                  <a:lumMod val="25000"/>
                </a:schemeClr>
              </a:solidFill>
              <a:effectLst>
                <a:outerShdw blurRad="31750" dist="25400" dir="5400000" algn="tl" rotWithShape="0">
                  <a:srgbClr val="000000">
                    <a:alpha val="25000"/>
                  </a:srgbClr>
                </a:outerShdw>
              </a:effectLst>
              <a:latin typeface="Arial Rounded MT Bold" pitchFamily="34" charset="0"/>
              <a:ea typeface="+mj-ea"/>
              <a:cs typeface="+mj-cs"/>
            </a:endParaRPr>
          </a:p>
        </p:txBody>
      </p:sp>
      <p:sp>
        <p:nvSpPr>
          <p:cNvPr id="3" name="Title 2"/>
          <p:cNvSpPr>
            <a:spLocks noGrp="1"/>
          </p:cNvSpPr>
          <p:nvPr>
            <p:ph type="title"/>
          </p:nvPr>
        </p:nvSpPr>
        <p:spPr>
          <a:xfrm>
            <a:off x="609600" y="457200"/>
            <a:ext cx="8229600" cy="1143000"/>
          </a:xfrm>
        </p:spPr>
        <p:txBody>
          <a:bodyPr>
            <a:normAutofit/>
          </a:bodyPr>
          <a:lstStyle/>
          <a:p>
            <a:r>
              <a:rPr lang="en-US" sz="4400" dirty="0" smtClean="0">
                <a:solidFill>
                  <a:schemeClr val="tx1">
                    <a:lumMod val="50000"/>
                    <a:lumOff val="50000"/>
                  </a:schemeClr>
                </a:solidFill>
                <a:latin typeface="Arial Rounded MT Bold" pitchFamily="34" charset="0"/>
              </a:rPr>
              <a:t>Background (cont’d)</a:t>
            </a:r>
          </a:p>
        </p:txBody>
      </p:sp>
      <p:sp>
        <p:nvSpPr>
          <p:cNvPr id="5" name="Slide Number Placeholder 4"/>
          <p:cNvSpPr>
            <a:spLocks noGrp="1"/>
          </p:cNvSpPr>
          <p:nvPr>
            <p:ph type="sldNum" sz="quarter" idx="12"/>
          </p:nvPr>
        </p:nvSpPr>
        <p:spPr/>
        <p:txBody>
          <a:bodyPr/>
          <a:lstStyle/>
          <a:p>
            <a:fld id="{BE46D0FE-6479-4DDB-8AAB-44559A93A94A}"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fade">
                                      <p:cBhvr>
                                        <p:cTn id="16"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0037"/>
            <a:ext cx="8229600" cy="4525963"/>
          </a:xfrm>
        </p:spPr>
        <p:txBody>
          <a:bodyPr>
            <a:normAutofit/>
          </a:bodyPr>
          <a:lstStyle/>
          <a:p>
            <a:pPr algn="l"/>
            <a:r>
              <a:rPr lang="en-US" sz="32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SimGrid</a:t>
            </a:r>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 is a generic framework for simulation of distributed applications on Grid platforms</a:t>
            </a:r>
            <a:r>
              <a:rPr lang="en-US" sz="28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a:t>
            </a:r>
          </a:p>
          <a:p>
            <a:pPr algn="l"/>
            <a:r>
              <a:rPr lang="en-US" sz="32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GangSim</a:t>
            </a:r>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 is a Grid simulation toolkit that provides support for modeling of Grid-based virtual organizations and resources.</a:t>
            </a:r>
          </a:p>
          <a:p>
            <a:pPr algn="l"/>
            <a:r>
              <a:rPr lang="en-US" sz="3200" b="1"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GridSim</a:t>
            </a:r>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 is an event-driven simulation toolkit for heterogeneous Grid resources. </a:t>
            </a:r>
            <a:endParaRPr lang="en-US" sz="2400" dirty="0">
              <a:solidFill>
                <a:schemeClr val="bg2">
                  <a:lumMod val="25000"/>
                </a:schemeClr>
              </a:solidFill>
              <a:effectLst>
                <a:outerShdw blurRad="31750" dist="25400" dir="5400000" algn="tl" rotWithShape="0">
                  <a:srgbClr val="000000">
                    <a:alpha val="25000"/>
                  </a:srgbClr>
                </a:outerShdw>
              </a:effectLst>
              <a:latin typeface="Arial Rounded MT Bold" pitchFamily="34" charset="0"/>
            </a:endParaRPr>
          </a:p>
        </p:txBody>
      </p:sp>
      <p:sp>
        <p:nvSpPr>
          <p:cNvPr id="3" name="Title 2"/>
          <p:cNvSpPr>
            <a:spLocks noGrp="1"/>
          </p:cNvSpPr>
          <p:nvPr>
            <p:ph type="title"/>
          </p:nvPr>
        </p:nvSpPr>
        <p:spPr>
          <a:xfrm>
            <a:off x="609600" y="457200"/>
            <a:ext cx="8229600" cy="1143000"/>
          </a:xfrm>
        </p:spPr>
        <p:txBody>
          <a:bodyPr>
            <a:normAutofit/>
          </a:bodyPr>
          <a:lstStyle/>
          <a:p>
            <a:r>
              <a:rPr lang="en-US" sz="4400" dirty="0" smtClean="0">
                <a:solidFill>
                  <a:schemeClr val="tx1">
                    <a:lumMod val="50000"/>
                    <a:lumOff val="50000"/>
                  </a:schemeClr>
                </a:solidFill>
                <a:latin typeface="Arial Rounded MT Bold" pitchFamily="34" charset="0"/>
              </a:rPr>
              <a:t>Related Work </a:t>
            </a:r>
          </a:p>
        </p:txBody>
      </p:sp>
      <p:sp>
        <p:nvSpPr>
          <p:cNvPr id="4" name="Slide Number Placeholder 3"/>
          <p:cNvSpPr>
            <a:spLocks noGrp="1"/>
          </p:cNvSpPr>
          <p:nvPr>
            <p:ph type="sldNum" sz="quarter" idx="12"/>
          </p:nvPr>
        </p:nvSpPr>
        <p:spPr/>
        <p:txBody>
          <a:bodyPr/>
          <a:lstStyle/>
          <a:p>
            <a:fld id="{BE46D0FE-6479-4DDB-8AAB-44559A93A94A}"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e30da0122133d4a33c72b701a0405cd.jpg"/>
          <p:cNvPicPr>
            <a:picLocks noChangeAspect="1"/>
          </p:cNvPicPr>
          <p:nvPr/>
        </p:nvPicPr>
        <p:blipFill>
          <a:blip r:embed="rId2" cstate="print"/>
          <a:stretch>
            <a:fillRect/>
          </a:stretch>
        </p:blipFill>
        <p:spPr>
          <a:xfrm>
            <a:off x="5562600" y="2895600"/>
            <a:ext cx="3326349" cy="3810000"/>
          </a:xfrm>
          <a:prstGeom prst="rect">
            <a:avLst/>
          </a:prstGeom>
          <a:ln>
            <a:noFill/>
          </a:ln>
          <a:effectLst>
            <a:softEdge rad="112500"/>
          </a:effectLst>
        </p:spPr>
      </p:pic>
      <p:sp>
        <p:nvSpPr>
          <p:cNvPr id="2" name="Content Placeholder 1"/>
          <p:cNvSpPr>
            <a:spLocks noGrp="1"/>
          </p:cNvSpPr>
          <p:nvPr>
            <p:ph idx="1"/>
          </p:nvPr>
        </p:nvSpPr>
        <p:spPr>
          <a:xfrm>
            <a:off x="457200" y="1722437"/>
            <a:ext cx="8229600" cy="4525963"/>
          </a:xfrm>
        </p:spPr>
        <p:txBody>
          <a:bodyPr>
            <a:normAutofit/>
          </a:bodyPr>
          <a:lstStyle/>
          <a:p>
            <a:pPr algn="l"/>
            <a:r>
              <a:rPr lang="en-US" sz="24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None of them are able to</a:t>
            </a:r>
          </a:p>
          <a:p>
            <a:pPr lvl="1"/>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Isolate the multi-layer service abstractions differentiation required</a:t>
            </a:r>
          </a:p>
          <a:p>
            <a:pPr lvl="1"/>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Virtualized infrastructures</a:t>
            </a:r>
          </a:p>
          <a:p>
            <a:pPr lvl="1"/>
            <a:r>
              <a:rPr lang="en-US" sz="2000" dirty="0" smtClean="0">
                <a:solidFill>
                  <a:schemeClr val="bg2">
                    <a:lumMod val="25000"/>
                  </a:schemeClr>
                </a:solidFill>
                <a:effectLst>
                  <a:outerShdw blurRad="31750" dist="25400" dir="5400000" algn="tl" rotWithShape="0">
                    <a:srgbClr val="000000">
                      <a:alpha val="25000"/>
                    </a:srgbClr>
                  </a:outerShdw>
                </a:effectLst>
                <a:latin typeface="Arial Rounded MT Bold" pitchFamily="34" charset="0"/>
              </a:rPr>
              <a:t>Modeling data-center type</a:t>
            </a:r>
            <a:endParaRPr lang="en-US" sz="2000" dirty="0">
              <a:solidFill>
                <a:schemeClr val="bg2">
                  <a:lumMod val="25000"/>
                </a:schemeClr>
              </a:solidFill>
              <a:effectLst>
                <a:outerShdw blurRad="31750" dist="25400" dir="5400000" algn="tl" rotWithShape="0">
                  <a:srgbClr val="000000">
                    <a:alpha val="25000"/>
                  </a:srgbClr>
                </a:outerShdw>
              </a:effectLst>
              <a:latin typeface="Arial Rounded MT Bold" pitchFamily="34" charset="0"/>
            </a:endParaRPr>
          </a:p>
        </p:txBody>
      </p:sp>
      <p:sp>
        <p:nvSpPr>
          <p:cNvPr id="3" name="Title 2"/>
          <p:cNvSpPr>
            <a:spLocks noGrp="1"/>
          </p:cNvSpPr>
          <p:nvPr>
            <p:ph type="title"/>
          </p:nvPr>
        </p:nvSpPr>
        <p:spPr>
          <a:xfrm>
            <a:off x="609600" y="457200"/>
            <a:ext cx="8229600" cy="1143000"/>
          </a:xfrm>
        </p:spPr>
        <p:txBody>
          <a:bodyPr>
            <a:normAutofit/>
          </a:bodyPr>
          <a:lstStyle/>
          <a:p>
            <a:r>
              <a:rPr lang="en-US" sz="4400" dirty="0" smtClean="0">
                <a:solidFill>
                  <a:schemeClr val="tx1">
                    <a:lumMod val="50000"/>
                    <a:lumOff val="50000"/>
                  </a:schemeClr>
                </a:solidFill>
                <a:latin typeface="Arial Rounded MT Bold" pitchFamily="34" charset="0"/>
              </a:rPr>
              <a:t>Related Work (cont’d)</a:t>
            </a:r>
          </a:p>
        </p:txBody>
      </p:sp>
      <p:sp>
        <p:nvSpPr>
          <p:cNvPr id="5" name="Slide Number Placeholder 4"/>
          <p:cNvSpPr>
            <a:spLocks noGrp="1"/>
          </p:cNvSpPr>
          <p:nvPr>
            <p:ph type="sldNum" sz="quarter" idx="12"/>
          </p:nvPr>
        </p:nvSpPr>
        <p:spPr/>
        <p:txBody>
          <a:bodyPr/>
          <a:lstStyle/>
          <a:p>
            <a:fld id="{BE46D0FE-6479-4DDB-8AAB-44559A93A94A}"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Cloud Simulation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2382</TotalTime>
  <Words>1617</Words>
  <Application>Microsoft Office PowerPoint</Application>
  <PresentationFormat>On-screen Show (4:3)</PresentationFormat>
  <Paragraphs>791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Slide 1</vt:lpstr>
      <vt:lpstr>  Introduction </vt:lpstr>
      <vt:lpstr>  Introduction (cont’d)</vt:lpstr>
      <vt:lpstr>  Introduction (cont’d)</vt:lpstr>
      <vt:lpstr>Background </vt:lpstr>
      <vt:lpstr>Background (cont’d)</vt:lpstr>
      <vt:lpstr>Background (cont’d)</vt:lpstr>
      <vt:lpstr>Related Work </vt:lpstr>
      <vt:lpstr>Related Work (cont’d)</vt:lpstr>
      <vt:lpstr>Proposed approach</vt:lpstr>
      <vt:lpstr>Proposed approach(cont’d)</vt:lpstr>
      <vt:lpstr>Proposed approach(cont’d)</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Design and Implementation of CloudSim </vt:lpstr>
      <vt:lpstr>Experiments and Evaluation </vt:lpstr>
      <vt:lpstr>Experiments and Evaluation</vt:lpstr>
      <vt:lpstr>Experiments and Evaluation</vt:lpstr>
      <vt:lpstr>Conclusion</vt:lpstr>
      <vt:lpstr>References </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aref</dc:creator>
  <cp:lastModifiedBy>Hadi</cp:lastModifiedBy>
  <cp:revision>395</cp:revision>
  <dcterms:created xsi:type="dcterms:W3CDTF">2011-01-12T14:32:24Z</dcterms:created>
  <dcterms:modified xsi:type="dcterms:W3CDTF">2011-02-11T17:53:55Z</dcterms:modified>
</cp:coreProperties>
</file>