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5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58" r:id="rId6"/>
    <p:sldId id="262" r:id="rId7"/>
    <p:sldId id="263" r:id="rId8"/>
    <p:sldId id="265" r:id="rId9"/>
    <p:sldId id="264" r:id="rId10"/>
    <p:sldId id="266" r:id="rId11"/>
    <p:sldId id="268" r:id="rId12"/>
    <p:sldId id="261" r:id="rId13"/>
    <p:sldId id="267" r:id="rId14"/>
    <p:sldId id="270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0" autoAdjust="0"/>
    <p:restoredTop sz="94590" autoAdjust="0"/>
  </p:normalViewPr>
  <p:slideViewPr>
    <p:cSldViewPr>
      <p:cViewPr varScale="1">
        <p:scale>
          <a:sx n="71" d="100"/>
          <a:sy n="71" d="100"/>
        </p:scale>
        <p:origin x="-13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7CC6C-2440-4BA4-9CEF-3F6C1D0ECEE1}" type="datetimeFigureOut">
              <a:rPr lang="en-US" smtClean="0"/>
              <a:t>2/4/2011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99906-A771-49E8-8D35-F362139E0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71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9906-A771-49E8-8D35-F362139E0E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85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9906-A771-49E8-8D35-F362139E0E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9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9906-A771-49E8-8D35-F362139E0E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81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9906-A771-49E8-8D35-F362139E0E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4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9906-A771-49E8-8D35-F362139E0E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75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9906-A771-49E8-8D35-F362139E0E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247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9906-A771-49E8-8D35-F362139E0EC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12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9906-A771-49E8-8D35-F362139E0E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2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9906-A771-49E8-8D35-F362139E0E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86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9906-A771-49E8-8D35-F362139E0E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50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9906-A771-49E8-8D35-F362139E0E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50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9906-A771-49E8-8D35-F362139E0E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16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9906-A771-49E8-8D35-F362139E0E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32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9906-A771-49E8-8D35-F362139E0E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9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9906-A771-49E8-8D35-F362139E0E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94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52400" y="3812066"/>
            <a:ext cx="87407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6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6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6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6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GB" sz="2000" i="1" dirty="0" smtClean="0">
                <a:solidFill>
                  <a:schemeClr val="tx1">
                    <a:lumMod val="75000"/>
                  </a:schemeClr>
                </a:solidFill>
              </a:rPr>
              <a:t>Your Name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810491"/>
            <a:ext cx="8788400" cy="791349"/>
          </a:xfrm>
        </p:spPr>
        <p:txBody>
          <a:bodyPr/>
          <a:lstStyle>
            <a:lvl1pPr algn="ctr">
              <a:defRPr sz="3600" i="0"/>
            </a:lvl1pPr>
          </a:lstStyle>
          <a:p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DF022262-B2B4-4022-8BFE-01DAD1C8624A}" type="datetime1">
              <a:rPr lang="en-US" smtClean="0"/>
              <a:t>2/4/2011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2724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2CD10E-6A33-49A7-9ABB-528B45486B3B}" type="datetime1">
              <a:rPr lang="en-US" smtClean="0"/>
              <a:t>2/4/2011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05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8D0B6E-FA1E-46BA-888A-B63463DBDE69}" type="datetime1">
              <a:rPr lang="en-US" smtClean="0"/>
              <a:t>2/4/2011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96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022262-B2B4-4022-8BFE-01DAD1C8624A}" type="datetime1">
              <a:rPr lang="en-US" smtClean="0"/>
              <a:t>2/4/2011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0775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022262-B2B4-4022-8BFE-01DAD1C8624A}" type="datetime1">
              <a:rPr lang="en-US" smtClean="0"/>
              <a:t>2/4/2011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4936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22262-B2B4-4022-8BFE-01DAD1C8624A}" type="datetime1">
              <a:rPr lang="en-US" smtClean="0"/>
              <a:t>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8339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28" y="6477000"/>
            <a:ext cx="1433772" cy="2430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>
            <a:lvl1pPr>
              <a:defRPr sz="3000">
                <a:solidFill>
                  <a:schemeClr val="tx2">
                    <a:lumMod val="75000"/>
                  </a:schemeClr>
                </a:solidFill>
                <a:latin typeface="Candar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06774"/>
            <a:ext cx="8229600" cy="4919389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Candara" pitchFamily="34" charset="0"/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  <a:latin typeface="Candar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Candar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Candar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Candar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15200" y="6477000"/>
            <a:ext cx="1066800" cy="353281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(#)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6908"/>
            <a:ext cx="657225" cy="5098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477000"/>
            <a:ext cx="914400" cy="304800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0" y="-1"/>
            <a:ext cx="9144000" cy="1206776"/>
            <a:chOff x="-52912" y="-1"/>
            <a:chExt cx="9273112" cy="1206776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2912" y="0"/>
              <a:ext cx="4636556" cy="120677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3644" y="-1"/>
              <a:ext cx="4636556" cy="12067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5508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FD5497-DDD8-48F0-994C-2D4B1105BEC6}" type="datetime1">
              <a:rPr lang="en-US" smtClean="0"/>
              <a:t>2/4/2011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82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849323-1CF5-4B1B-BA50-F26A060AA20B}" type="datetime1">
              <a:rPr lang="en-US" smtClean="0"/>
              <a:t>2/4/2011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21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ADB114-2101-4BE7-9176-5BCD9A946C25}" type="datetime1">
              <a:rPr lang="en-US" smtClean="0"/>
              <a:t>2/4/2011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77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376E2E-837C-405E-B24F-BD91AB0FC7A2}" type="datetime1">
              <a:rPr lang="en-US" smtClean="0"/>
              <a:t>2/4/2011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10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ADFBC5-09E4-445B-BC4E-2253886EBE5C}" type="datetime1">
              <a:rPr lang="en-US" smtClean="0"/>
              <a:t>2/4/2011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82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AF56F5-73B6-41DD-AAEC-851EE6639822}" type="datetime1">
              <a:rPr lang="en-US" smtClean="0"/>
              <a:t>2/4/2011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3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F7370F-3FF9-4EF9-83D8-461576925E07}" type="datetime1">
              <a:rPr lang="en-US" smtClean="0"/>
              <a:t>2/4/2011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61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fld id="{DF022262-B2B4-4022-8BFE-01DAD1C8624A}" type="datetime1">
              <a:rPr lang="en-US" smtClean="0"/>
              <a:t>2/4/2011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  <p:sldLayoutId id="2147484097" r:id="rId12"/>
    <p:sldLayoutId id="2147484098" r:id="rId13"/>
    <p:sldLayoutId id="2147484099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0" y="1981200"/>
            <a:ext cx="4268900" cy="1821990"/>
          </a:xfrm>
        </p:spPr>
        <p:txBody>
          <a:bodyPr>
            <a:noAutofit/>
          </a:bodyPr>
          <a:lstStyle/>
          <a:p>
            <a:r>
              <a:rPr lang="en-US" sz="6600" b="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app </a:t>
            </a:r>
            <a:r>
              <a:rPr lang="en-US" sz="6000" b="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engine</a:t>
            </a:r>
            <a:endParaRPr lang="en-US" sz="6000" b="0" dirty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67200"/>
            <a:ext cx="6934200" cy="2133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Candara" pitchFamily="34" charset="0"/>
              </a:rPr>
              <a:t>Ehsan </a:t>
            </a:r>
            <a:r>
              <a:rPr lang="en-US" sz="2800" dirty="0" err="1" smtClean="0">
                <a:solidFill>
                  <a:schemeClr val="tx2"/>
                </a:solidFill>
                <a:latin typeface="Candara" pitchFamily="34" charset="0"/>
              </a:rPr>
              <a:t>Khodarahmi</a:t>
            </a:r>
            <a:endParaRPr lang="en-US" sz="2800" dirty="0" smtClean="0">
              <a:solidFill>
                <a:schemeClr val="tx2"/>
              </a:solidFill>
              <a:latin typeface="Candara" pitchFamily="34" charset="0"/>
            </a:endParaRPr>
          </a:p>
          <a:p>
            <a:r>
              <a:rPr lang="en-US" sz="2400" dirty="0" err="1" smtClean="0">
                <a:solidFill>
                  <a:schemeClr val="tx2"/>
                </a:solidFill>
                <a:latin typeface="Candara" pitchFamily="34" charset="0"/>
              </a:rPr>
              <a:t>Mazandaran</a:t>
            </a:r>
            <a:r>
              <a:rPr lang="en-US" sz="2400" dirty="0" smtClean="0">
                <a:solidFill>
                  <a:schemeClr val="tx2"/>
                </a:solidFill>
                <a:latin typeface="Candara" pitchFamily="34" charset="0"/>
              </a:rPr>
              <a:t> University Of Science &amp; Technology</a:t>
            </a:r>
          </a:p>
          <a:p>
            <a:r>
              <a:rPr lang="en-US" sz="2200" dirty="0" smtClean="0">
                <a:solidFill>
                  <a:schemeClr val="tx2"/>
                </a:solidFill>
                <a:latin typeface="Candara" pitchFamily="34" charset="0"/>
              </a:rPr>
              <a:t>khodarahmi@ustmb.ac.ir</a:t>
            </a:r>
          </a:p>
          <a:p>
            <a:endParaRPr lang="en-US" sz="2200" dirty="0" smtClean="0">
              <a:solidFill>
                <a:schemeClr val="tx2"/>
              </a:solidFill>
              <a:latin typeface="Candara" pitchFamily="34" charset="0"/>
            </a:endParaRPr>
          </a:p>
          <a:p>
            <a:r>
              <a:rPr lang="en-US" sz="2000" dirty="0" smtClean="0">
                <a:solidFill>
                  <a:schemeClr val="tx2"/>
                </a:solidFill>
                <a:latin typeface="Candara" pitchFamily="34" charset="0"/>
              </a:rPr>
              <a:t>January 2011</a:t>
            </a:r>
            <a:endParaRPr lang="en-US" sz="2000" dirty="0">
              <a:solidFill>
                <a:schemeClr val="tx2"/>
              </a:solidFill>
              <a:latin typeface="Candar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512483"/>
            <a:ext cx="2895600" cy="99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1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5185" y="1776132"/>
            <a:ext cx="4008815" cy="395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 master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10/15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4094" y="3751729"/>
            <a:ext cx="4621306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latin typeface="Candara" pitchFamily="34" charset="0"/>
              </a:rPr>
              <a:t>Synchronizing all of the frontend servers when user replaces as existing version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828800"/>
            <a:ext cx="46482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latin typeface="Candara" pitchFamily="34" charset="0"/>
              </a:rPr>
              <a:t>Deploying new versions of application software and configuration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60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9200" y="1839289"/>
            <a:ext cx="4114800" cy="342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Datastore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11/15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2590799"/>
            <a:ext cx="5486400" cy="1447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err="1" smtClean="0">
                <a:latin typeface="Candara" pitchFamily="34" charset="0"/>
              </a:rPr>
              <a:t>Bigtable</a:t>
            </a:r>
            <a:r>
              <a:rPr lang="en-US" sz="2400" b="1" dirty="0" smtClean="0">
                <a:latin typeface="Candara" pitchFamily="34" charset="0"/>
              </a:rPr>
              <a:t> is a powerful distributed data storage service that features a query engine and transactions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4114800"/>
            <a:ext cx="57912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err="1" smtClean="0">
                <a:latin typeface="Candara" pitchFamily="34" charset="0"/>
              </a:rPr>
              <a:t>Bigtable</a:t>
            </a:r>
            <a:r>
              <a:rPr lang="en-US" sz="2400" b="1" dirty="0" smtClean="0">
                <a:latin typeface="Candara" pitchFamily="34" charset="0"/>
              </a:rPr>
              <a:t> stores and performs queries over data objects, known as </a:t>
            </a:r>
            <a:r>
              <a:rPr lang="en-US" sz="2400" b="1" i="1" dirty="0" smtClean="0">
                <a:latin typeface="Candara" pitchFamily="34" charset="0"/>
              </a:rPr>
              <a:t>entities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53340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err="1" smtClean="0">
                <a:latin typeface="Candara" pitchFamily="34" charset="0"/>
              </a:rPr>
              <a:t>Bigtable</a:t>
            </a:r>
            <a:r>
              <a:rPr lang="en-US" sz="2400" b="1" dirty="0" smtClean="0">
                <a:latin typeface="Candara" pitchFamily="34" charset="0"/>
              </a:rPr>
              <a:t> is strongly consistent, but it's not a relational database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4800" y="15240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err="1" smtClean="0">
                <a:latin typeface="Candara" pitchFamily="34" charset="0"/>
              </a:rPr>
              <a:t>Bigtable</a:t>
            </a:r>
            <a:r>
              <a:rPr lang="en-US" sz="2400" b="1" dirty="0" smtClean="0">
                <a:latin typeface="Candara" pitchFamily="34" charset="0"/>
              </a:rPr>
              <a:t> : A reliable, scalable persistent storage of data which is created based on GFS</a:t>
            </a:r>
          </a:p>
        </p:txBody>
      </p:sp>
    </p:spTree>
    <p:extLst>
      <p:ext uri="{BB962C8B-B14F-4D97-AF65-F5344CB8AC3E}">
        <p14:creationId xmlns:p14="http://schemas.microsoft.com/office/powerpoint/2010/main" val="335814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allAtOnce"/>
      <p:bldP spid="8" grpId="0" build="allAtOnce"/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Memcache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463" y="1295400"/>
            <a:ext cx="2638537" cy="49196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12/15</a:t>
            </a: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52400" y="1371600"/>
            <a:ext cx="6324600" cy="1981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err="1">
                <a:latin typeface="Candara" pitchFamily="34" charset="0"/>
              </a:rPr>
              <a:t>memcached</a:t>
            </a:r>
            <a:r>
              <a:rPr lang="en-US" sz="2400" b="1" dirty="0">
                <a:latin typeface="Candara" pitchFamily="34" charset="0"/>
              </a:rPr>
              <a:t> allows you to take memory from parts of your system where you have more than you need and make it accessible to areas where you have less than you </a:t>
            </a:r>
            <a:r>
              <a:rPr lang="en-US" sz="2400" b="1" dirty="0" smtClean="0">
                <a:latin typeface="Candara" pitchFamily="34" charset="0"/>
              </a:rPr>
              <a:t>need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38953" y="4876800"/>
            <a:ext cx="6338047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latin typeface="Candara" pitchFamily="34" charset="0"/>
              </a:rPr>
              <a:t>The </a:t>
            </a:r>
            <a:r>
              <a:rPr lang="en-US" sz="2400" b="1" dirty="0" err="1" smtClean="0">
                <a:latin typeface="Candara" pitchFamily="34" charset="0"/>
              </a:rPr>
              <a:t>memcache</a:t>
            </a:r>
            <a:r>
              <a:rPr lang="en-US" sz="2400" b="1" dirty="0" smtClean="0">
                <a:latin typeface="Candara" pitchFamily="34" charset="0"/>
              </a:rPr>
              <a:t> service is best used as a cache for the results of frequently performed queries or calculations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2400" y="3276600"/>
            <a:ext cx="632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latin typeface="Candara" pitchFamily="34" charset="0"/>
              </a:rPr>
              <a:t>The </a:t>
            </a:r>
            <a:r>
              <a:rPr lang="en-US" sz="2400" b="1" dirty="0" err="1" smtClean="0">
                <a:latin typeface="Candara" pitchFamily="34" charset="0"/>
              </a:rPr>
              <a:t>memcache</a:t>
            </a:r>
            <a:r>
              <a:rPr lang="en-US" sz="2400" b="1" dirty="0" smtClean="0">
                <a:latin typeface="Candara" pitchFamily="34" charset="0"/>
              </a:rPr>
              <a:t> </a:t>
            </a:r>
            <a:r>
              <a:rPr lang="en-US" sz="2400" b="1" dirty="0">
                <a:latin typeface="Candara" pitchFamily="34" charset="0"/>
              </a:rPr>
              <a:t>stores values in memory instead of on disk for faster access, so it is not persistent like the </a:t>
            </a:r>
            <a:r>
              <a:rPr lang="en-US" sz="2400" b="1" dirty="0" err="1">
                <a:latin typeface="Candara" pitchFamily="34" charset="0"/>
              </a:rPr>
              <a:t>datastore</a:t>
            </a:r>
            <a:endParaRPr lang="en-US" sz="2400" b="1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72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  <p:bldP spid="16" grpId="0" build="allAtOnce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13/15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6871" y="2209800"/>
            <a:ext cx="8382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Mail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: Allows </a:t>
            </a:r>
            <a:r>
              <a:rPr lang="en-US" sz="2400" b="1" dirty="0" smtClean="0">
                <a:latin typeface="Candara" pitchFamily="34" charset="0"/>
              </a:rPr>
              <a:t>applications to send email messages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977" y="2971800"/>
            <a:ext cx="8426823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i="1" dirty="0" smtClean="0">
                <a:latin typeface="Candara" pitchFamily="34" charset="0"/>
              </a:rPr>
              <a:t>Image Manipulation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: </a:t>
            </a:r>
            <a:r>
              <a:rPr lang="en-US" sz="2400" b="1" dirty="0" smtClean="0">
                <a:latin typeface="Candara" pitchFamily="34" charset="0"/>
              </a:rPr>
              <a:t>Lets applications to manipulate images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86871" y="1219200"/>
            <a:ext cx="83820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i="1" dirty="0" smtClean="0">
                <a:latin typeface="Candara" pitchFamily="34" charset="0"/>
              </a:rPr>
              <a:t>URL Fetch</a:t>
            </a:r>
            <a:r>
              <a:rPr lang="en-US" sz="2400" b="1" dirty="0" smtClean="0">
                <a:latin typeface="Candara" pitchFamily="34" charset="0"/>
              </a:rPr>
              <a:t>: Allows applications to access resources on the Internet, such as web services or other data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59977" y="3733800"/>
            <a:ext cx="83820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i="1" dirty="0" smtClean="0">
                <a:latin typeface="Candara" pitchFamily="34" charset="0"/>
              </a:rPr>
              <a:t>Scheduled Tasks(</a:t>
            </a:r>
            <a:r>
              <a:rPr lang="en-US" sz="2400" b="1" i="1" dirty="0" err="1" smtClean="0">
                <a:latin typeface="Candara" pitchFamily="34" charset="0"/>
              </a:rPr>
              <a:t>CornJobs</a:t>
            </a:r>
            <a:r>
              <a:rPr lang="en-US" sz="2400" b="1" i="1" dirty="0" smtClean="0">
                <a:latin typeface="Candara" pitchFamily="34" charset="0"/>
              </a:rPr>
              <a:t>) and Task Queues</a:t>
            </a:r>
            <a:r>
              <a:rPr lang="en-US" sz="2400" b="1" dirty="0" smtClean="0">
                <a:latin typeface="Candara" pitchFamily="34" charset="0"/>
              </a:rPr>
              <a:t>: Allows applications to perform tasks outside of responding  to web requests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59977" y="5105400"/>
            <a:ext cx="83820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XMPP</a:t>
            </a:r>
            <a:r>
              <a:rPr kumimoji="0" lang="en-US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: </a:t>
            </a:r>
            <a:r>
              <a:rPr lang="en-US" sz="2400" b="1" dirty="0" smtClean="0">
                <a:latin typeface="Candara" pitchFamily="34" charset="0"/>
              </a:rPr>
              <a:t>An App Engine application can send and receive instant messages to and from any XMPP-compatible instant messaging service</a:t>
            </a:r>
            <a:endParaRPr kumimoji="0" lang="en-US" sz="2400" b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45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14/15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5129" y="2895600"/>
            <a:ext cx="8229600" cy="685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D</a:t>
            </a:r>
            <a:r>
              <a:rPr lang="en-US" sz="2400" dirty="0" err="1" smtClean="0">
                <a:latin typeface="Candara" pitchFamily="34" charset="0"/>
              </a:rPr>
              <a:t>eveloping</a:t>
            </a:r>
            <a:r>
              <a:rPr lang="en-US" sz="2400" dirty="0" smtClean="0">
                <a:latin typeface="Candara" pitchFamily="34" charset="0"/>
              </a:rPr>
              <a:t> with </a:t>
            </a:r>
            <a:r>
              <a:rPr lang="en-US" sz="2400" dirty="0" err="1" smtClean="0">
                <a:latin typeface="Candara" pitchFamily="34" charset="0"/>
              </a:rPr>
              <a:t>google</a:t>
            </a:r>
            <a:r>
              <a:rPr lang="en-US" sz="2400" dirty="0" smtClean="0">
                <a:latin typeface="Candara" pitchFamily="34" charset="0"/>
              </a:rPr>
              <a:t> app engine, Eugene </a:t>
            </a:r>
            <a:r>
              <a:rPr lang="en-US" sz="2400" dirty="0" err="1" smtClean="0">
                <a:latin typeface="Candara" pitchFamily="34" charset="0"/>
              </a:rPr>
              <a:t>Cuirana</a:t>
            </a:r>
            <a:r>
              <a:rPr lang="en-US" sz="2400" dirty="0" smtClean="0">
                <a:latin typeface="Candara" pitchFamily="34" charset="0"/>
              </a:rPr>
              <a:t>, </a:t>
            </a:r>
            <a:r>
              <a:rPr lang="en-US" sz="2400" dirty="0" err="1" smtClean="0">
                <a:latin typeface="Candara" pitchFamily="34" charset="0"/>
              </a:rPr>
              <a:t>Apress</a:t>
            </a:r>
            <a:r>
              <a:rPr lang="en-US" sz="2400" dirty="0" smtClean="0">
                <a:latin typeface="Candara" pitchFamily="34" charset="0"/>
              </a:rPr>
              <a:t>, 2009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5129" y="1371600"/>
            <a:ext cx="8229600" cy="685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P</a:t>
            </a:r>
            <a:r>
              <a:rPr lang="en-US" sz="2400" dirty="0" err="1" smtClean="0">
                <a:latin typeface="Candara" pitchFamily="34" charset="0"/>
              </a:rPr>
              <a:t>rogramming</a:t>
            </a:r>
            <a:r>
              <a:rPr lang="en-US" sz="2400" dirty="0" smtClean="0">
                <a:latin typeface="Candara" pitchFamily="34" charset="0"/>
              </a:rPr>
              <a:t> </a:t>
            </a:r>
            <a:r>
              <a:rPr lang="en-US" sz="2600" dirty="0" smtClean="0">
                <a:latin typeface="Candara" pitchFamily="34" charset="0"/>
              </a:rPr>
              <a:t>with</a:t>
            </a:r>
            <a:r>
              <a:rPr lang="en-US" sz="2400" dirty="0" smtClean="0">
                <a:latin typeface="Candara" pitchFamily="34" charset="0"/>
              </a:rPr>
              <a:t> </a:t>
            </a:r>
            <a:r>
              <a:rPr lang="en-US" sz="2400" dirty="0" err="1" smtClean="0">
                <a:latin typeface="Candara" pitchFamily="34" charset="0"/>
              </a:rPr>
              <a:t>google</a:t>
            </a:r>
            <a:r>
              <a:rPr lang="en-US" sz="2400" dirty="0" smtClean="0">
                <a:latin typeface="Candara" pitchFamily="34" charset="0"/>
              </a:rPr>
              <a:t> app engine, Dan Sanderson, </a:t>
            </a:r>
            <a:r>
              <a:rPr lang="en-US" sz="2400" dirty="0" err="1" smtClean="0">
                <a:latin typeface="Candara" pitchFamily="34" charset="0"/>
              </a:rPr>
              <a:t>O’reilly</a:t>
            </a:r>
            <a:r>
              <a:rPr lang="en-US" sz="2400" dirty="0" smtClean="0">
                <a:latin typeface="Candara" pitchFamily="34" charset="0"/>
              </a:rPr>
              <a:t> &amp;  Google press, 2009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 smtClean="0">
              <a:latin typeface="Candara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75129" y="20574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ndara" pitchFamily="34" charset="0"/>
              </a:rPr>
              <a:t>Using </a:t>
            </a:r>
            <a:r>
              <a:rPr lang="en-US" sz="2400" dirty="0" err="1" smtClean="0">
                <a:latin typeface="Candara" pitchFamily="34" charset="0"/>
              </a:rPr>
              <a:t>google</a:t>
            </a:r>
            <a:r>
              <a:rPr lang="en-US" sz="2400" dirty="0" smtClean="0">
                <a:latin typeface="Candara" pitchFamily="34" charset="0"/>
              </a:rPr>
              <a:t> app engine, Charles Severance, </a:t>
            </a:r>
            <a:r>
              <a:rPr lang="en-US" sz="2400" dirty="0" err="1" smtClean="0">
                <a:latin typeface="Candara" pitchFamily="34" charset="0"/>
              </a:rPr>
              <a:t>O’reilly</a:t>
            </a:r>
            <a:r>
              <a:rPr lang="en-US" sz="2400" dirty="0" smtClean="0">
                <a:latin typeface="Candara" pitchFamily="34" charset="0"/>
              </a:rPr>
              <a:t> &amp;  Google press, 2009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 smtClean="0">
              <a:latin typeface="Candara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45720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Candara" pitchFamily="34" charset="0"/>
              </a:rPr>
              <a:t>Google </a:t>
            </a:r>
            <a:r>
              <a:rPr lang="en-US" sz="2400" dirty="0">
                <a:latin typeface="Candara" pitchFamily="34" charset="0"/>
              </a:rPr>
              <a:t>Developer’s </a:t>
            </a:r>
            <a:r>
              <a:rPr lang="en-US" sz="2400" dirty="0" smtClean="0">
                <a:latin typeface="Candara" pitchFamily="34" charset="0"/>
              </a:rPr>
              <a:t>Guide , http</a:t>
            </a:r>
            <a:r>
              <a:rPr lang="en-US" sz="2400" dirty="0">
                <a:latin typeface="Candara" pitchFamily="34" charset="0"/>
              </a:rPr>
              <a:t>://</a:t>
            </a:r>
            <a:r>
              <a:rPr lang="en-US" sz="2400" dirty="0" smtClean="0">
                <a:latin typeface="Candara" pitchFamily="34" charset="0"/>
              </a:rPr>
              <a:t>code.google.com/appengine/docs/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54102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Candara" pitchFamily="34" charset="0"/>
              </a:rPr>
              <a:t>Google </a:t>
            </a:r>
            <a:r>
              <a:rPr lang="en-US" sz="2400" dirty="0">
                <a:latin typeface="Candara" pitchFamily="34" charset="0"/>
              </a:rPr>
              <a:t>App Engine General </a:t>
            </a:r>
            <a:r>
              <a:rPr lang="en-US" sz="2400" dirty="0" smtClean="0">
                <a:latin typeface="Candara" pitchFamily="34" charset="0"/>
              </a:rPr>
              <a:t>Questions, http</a:t>
            </a:r>
            <a:r>
              <a:rPr lang="en-US" sz="2400" dirty="0">
                <a:latin typeface="Candara" pitchFamily="34" charset="0"/>
              </a:rPr>
              <a:t>://code.google.com/appengine/kb/general.html</a:t>
            </a:r>
            <a:endParaRPr lang="en-US" sz="2400" dirty="0" smtClean="0">
              <a:latin typeface="Candara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3733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latin typeface="Candara" pitchFamily="34" charset="0"/>
              </a:rPr>
              <a:t>Google App Engine Official Site, https</a:t>
            </a:r>
            <a:r>
              <a:rPr lang="en-US" sz="2400" dirty="0">
                <a:latin typeface="Candara" pitchFamily="34" charset="0"/>
              </a:rPr>
              <a:t>://appengine.google.com</a:t>
            </a:r>
            <a:endParaRPr lang="en-US" sz="2400" dirty="0" smtClean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53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11" grpId="0" build="p"/>
      <p:bldP spid="12" grpId="0" build="p"/>
      <p:bldP spid="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15/15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3052482"/>
            <a:ext cx="80010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218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9785" y="1904999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App Engine 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1" y="1219200"/>
            <a:ext cx="8229600" cy="4906963"/>
          </a:xfrm>
        </p:spPr>
        <p:txBody>
          <a:bodyPr/>
          <a:lstStyle/>
          <a:p>
            <a:pPr lvl="0"/>
            <a:r>
              <a:rPr lang="en-US" sz="2000" dirty="0"/>
              <a:t>Google App Engine is a runtime platform that provides web application hosting, data storage, and high-speed networking by running on top of Google’s massive infrastructure</a:t>
            </a:r>
            <a:endParaRPr lang="en-US" sz="2000" kern="1200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96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134035"/>
            <a:ext cx="8762997" cy="52030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Cloudy Scope 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3/15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3048000"/>
            <a:ext cx="6477000" cy="16002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1500" dirty="0"/>
              <a:t>A </a:t>
            </a:r>
            <a:r>
              <a:rPr lang="en-US" sz="1500" dirty="0" err="1"/>
              <a:t>PaaS</a:t>
            </a:r>
            <a:r>
              <a:rPr lang="en-US" sz="1500" dirty="0"/>
              <a:t> that development teams and organizations may use for </a:t>
            </a:r>
            <a:r>
              <a:rPr lang="en-US" sz="1500" dirty="0" smtClean="0"/>
              <a:t>building </a:t>
            </a:r>
            <a:r>
              <a:rPr lang="en-US" sz="1500" dirty="0"/>
              <a:t>	</a:t>
            </a:r>
            <a:r>
              <a:rPr lang="en-US" sz="1500" dirty="0" smtClean="0"/>
              <a:t>	              public or in-house </a:t>
            </a:r>
            <a:r>
              <a:rPr lang="en-US" sz="1500" dirty="0"/>
              <a:t>web </a:t>
            </a:r>
            <a:r>
              <a:rPr lang="en-US" sz="1500" dirty="0" smtClean="0"/>
              <a:t>applications that support</a:t>
            </a:r>
          </a:p>
          <a:p>
            <a:pPr marL="0" indent="0" algn="just">
              <a:buNone/>
            </a:pPr>
            <a:endParaRPr lang="en-US" sz="1500" dirty="0" smtClean="0"/>
          </a:p>
          <a:p>
            <a:pPr marL="0" indent="0" algn="just">
              <a:buNone/>
            </a:pPr>
            <a:endParaRPr lang="en-US" sz="1500" dirty="0" smtClean="0"/>
          </a:p>
          <a:p>
            <a:pPr marL="0" indent="0" algn="just">
              <a:buNone/>
            </a:pPr>
            <a:r>
              <a:rPr lang="en-US" sz="1500" dirty="0" smtClean="0"/>
              <a:t>transactions, uniform authentication,</a:t>
            </a:r>
          </a:p>
          <a:p>
            <a:pPr marL="0" indent="0" algn="just">
              <a:buNone/>
            </a:pPr>
            <a:r>
              <a:rPr lang="en-US" sz="1500" dirty="0" smtClean="0"/>
              <a:t>and </a:t>
            </a:r>
            <a:r>
              <a:rPr lang="en-US" sz="1500" dirty="0"/>
              <a:t>robust scalability and </a:t>
            </a:r>
            <a:r>
              <a:rPr lang="en-US" sz="1500" dirty="0" smtClean="0"/>
              <a:t>availability</a:t>
            </a:r>
            <a:endParaRPr lang="en-US" sz="1500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838200" y="4660666"/>
            <a:ext cx="6477000" cy="1587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>
                    <a:lumMod val="75000"/>
                  </a:schemeClr>
                </a:solidFill>
                <a:latin typeface="Candar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2">
                    <a:lumMod val="75000"/>
                  </a:schemeClr>
                </a:solidFill>
                <a:latin typeface="Candara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2">
                    <a:lumMod val="75000"/>
                  </a:schemeClr>
                </a:solidFill>
                <a:latin typeface="Candara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>
                    <a:lumMod val="75000"/>
                  </a:schemeClr>
                </a:solidFill>
                <a:latin typeface="Candara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>
                    <a:lumMod val="75000"/>
                  </a:schemeClr>
                </a:solidFill>
                <a:latin typeface="Candar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just">
              <a:buNone/>
            </a:pPr>
            <a:r>
              <a:rPr lang="en-US" sz="1400" dirty="0"/>
              <a:t>Applications </a:t>
            </a:r>
            <a:r>
              <a:rPr lang="en-US" sz="1500" dirty="0"/>
              <a:t>created</a:t>
            </a:r>
            <a:r>
              <a:rPr lang="en-US" sz="1400" dirty="0"/>
              <a:t> with Google App Engine that are offered as </a:t>
            </a:r>
            <a:r>
              <a:rPr lang="en-US" sz="1400" dirty="0" err="1"/>
              <a:t>SaaS</a:t>
            </a:r>
            <a:r>
              <a:rPr lang="en-US" sz="1400" dirty="0"/>
              <a:t>, </a:t>
            </a:r>
            <a:r>
              <a:rPr lang="en-US" sz="1400" dirty="0" smtClean="0"/>
              <a:t>consumed </a:t>
            </a:r>
            <a:r>
              <a:rPr lang="en-US" sz="1400" dirty="0"/>
              <a:t>directly from the end-user’s web browsers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72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410" y="1215433"/>
            <a:ext cx="5749590" cy="3966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App Engine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4/15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3753" y="1994648"/>
            <a:ext cx="8077200" cy="4571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Easy to Maintain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3753" y="2604247"/>
            <a:ext cx="8077200" cy="4571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Easy to Scale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3753" y="5652247"/>
            <a:ext cx="8077200" cy="4571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dirty="0" smtClean="0">
                <a:latin typeface="Candara" pitchFamily="34" charset="0"/>
              </a:rPr>
              <a:t>Supports several programming languages (Java / Python)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43753" y="3823447"/>
            <a:ext cx="8077200" cy="4571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Candara" pitchFamily="34" charset="0"/>
              </a:rPr>
              <a:t>Centralized Administration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43753" y="3213847"/>
            <a:ext cx="8077200" cy="4571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Secure Environment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43753" y="5042647"/>
            <a:ext cx="8077200" cy="4571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Pay as you go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43753" y="4433047"/>
            <a:ext cx="8077200" cy="4571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Candara" pitchFamily="34" charset="0"/>
              </a:rPr>
              <a:t>Reliability </a:t>
            </a:r>
            <a:r>
              <a:rPr lang="en-US" sz="2400" b="1" smtClean="0">
                <a:latin typeface="Candara" pitchFamily="34" charset="0"/>
              </a:rPr>
              <a:t>and Support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43753" y="1385047"/>
            <a:ext cx="8077200" cy="4571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Easy to Build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3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allAtOnce"/>
      <p:bldP spid="9" grpId="0" build="p"/>
      <p:bldP spid="10" grpId="0" build="allAtOnce"/>
      <p:bldP spid="11" grpId="0" build="allAtOnce"/>
      <p:bldP spid="1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 Engine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5/15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76400"/>
            <a:ext cx="8763000" cy="431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3514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Frontends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6/15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451848"/>
            <a:ext cx="8077200" cy="824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Candara" pitchFamily="34" charset="0"/>
              </a:rPr>
              <a:t>Routes </a:t>
            </a:r>
            <a:r>
              <a:rPr lang="en-US" sz="2400" b="1" dirty="0">
                <a:latin typeface="Candara" pitchFamily="34" charset="0"/>
              </a:rPr>
              <a:t>the request to application servers or static file servers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43753" y="4654923"/>
            <a:ext cx="8077200" cy="907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>
                <a:latin typeface="Candara" pitchFamily="34" charset="0"/>
              </a:rPr>
              <a:t>Interacts with end-users &amp; doing some optimizations like compressing  the response </a:t>
            </a:r>
            <a:r>
              <a:rPr lang="en-US" sz="2400" b="1" dirty="0" smtClean="0">
                <a:latin typeface="Candara" pitchFamily="34" charset="0"/>
              </a:rPr>
              <a:t>data</a:t>
            </a:r>
            <a:endParaRPr lang="en-US" sz="2400" b="1" dirty="0">
              <a:latin typeface="Candara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43753" y="3733801"/>
            <a:ext cx="8077200" cy="4571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latin typeface="Candara" pitchFamily="34" charset="0"/>
              </a:rPr>
              <a:t>Authenticates the user with Google Accounts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43753" y="1613647"/>
            <a:ext cx="8077200" cy="4571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Load Balancing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24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8" grpId="0" build="allAtOnce"/>
      <p:bldP spid="9" grpId="0" build="p"/>
      <p:bldP spid="1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file servers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7/15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1219200"/>
            <a:ext cx="3479799" cy="521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4572000"/>
            <a:ext cx="51054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latin typeface="Candara" pitchFamily="34" charset="0"/>
              </a:rPr>
              <a:t>When user uploads the app, static files are pushed to the static file servers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1409700"/>
            <a:ext cx="5105400" cy="2324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latin typeface="Candara" pitchFamily="34" charset="0"/>
              </a:rPr>
              <a:t>These servers are dedicated to the task of serving static files, with network topology and caching behavior optimized for fast delivery of resources that do not change often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b="1" dirty="0" smtClean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70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</a:t>
            </a:r>
            <a:r>
              <a:rPr lang="en-US" dirty="0" smtClean="0"/>
              <a:t>servers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8/15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50292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</a:rPr>
              <a:t>Controlling handlers behavior &amp; performance &amp; keep them separate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4800" y="2514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latin typeface="Candara" pitchFamily="34" charset="0"/>
              </a:rPr>
              <a:t>Manage the local resources available to the app, including CPU cycles, memory, and execution time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31694" y="16764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Candara" pitchFamily="34" charset="0"/>
              </a:rPr>
              <a:t>Handle Requests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3741003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latin typeface="Candara" pitchFamily="34" charset="0"/>
              </a:rPr>
              <a:t>Ensure that </a:t>
            </a:r>
            <a:r>
              <a:rPr lang="en-US" sz="2400" b="1" dirty="0">
                <a:latin typeface="Candara" pitchFamily="34" charset="0"/>
              </a:rPr>
              <a:t>apps do not consume system resources in a way that interferes with other apps</a:t>
            </a:r>
          </a:p>
        </p:txBody>
      </p:sp>
    </p:spTree>
    <p:extLst>
      <p:ext uri="{BB962C8B-B14F-4D97-AF65-F5344CB8AC3E}">
        <p14:creationId xmlns:p14="http://schemas.microsoft.com/office/powerpoint/2010/main" val="101124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servers (Cont.)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8805333" cy="49529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26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00553">
  <a:themeElements>
    <a:clrScheme name="Default Design 14">
      <a:dk1>
        <a:srgbClr val="0E2FAD"/>
      </a:dk1>
      <a:lt1>
        <a:srgbClr val="FFFFFF"/>
      </a:lt1>
      <a:dk2>
        <a:srgbClr val="0E2FAD"/>
      </a:dk2>
      <a:lt2>
        <a:srgbClr val="B3CCE6"/>
      </a:lt2>
      <a:accent1>
        <a:srgbClr val="7FD7FC"/>
      </a:accent1>
      <a:accent2>
        <a:srgbClr val="6BA7F8"/>
      </a:accent2>
      <a:accent3>
        <a:srgbClr val="FFFFFF"/>
      </a:accent3>
      <a:accent4>
        <a:srgbClr val="0A2793"/>
      </a:accent4>
      <a:accent5>
        <a:srgbClr val="C0E8FD"/>
      </a:accent5>
      <a:accent6>
        <a:srgbClr val="6097E1"/>
      </a:accent6>
      <a:hlink>
        <a:srgbClr val="FF9D3B"/>
      </a:hlink>
      <a:folHlink>
        <a:srgbClr val="007B7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00553</Template>
  <TotalTime>933</TotalTime>
  <Words>565</Words>
  <Application>Microsoft Office PowerPoint</Application>
  <PresentationFormat>On-screen Show (4:3)</PresentationFormat>
  <Paragraphs>93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00553</vt:lpstr>
      <vt:lpstr>app engine</vt:lpstr>
      <vt:lpstr>What is App Engine ?</vt:lpstr>
      <vt:lpstr>Cloudy Scope !</vt:lpstr>
      <vt:lpstr>Why App Engine ?</vt:lpstr>
      <vt:lpstr>App Engine Architecture</vt:lpstr>
      <vt:lpstr>Frontends</vt:lpstr>
      <vt:lpstr>Static file servers</vt:lpstr>
      <vt:lpstr>Application servers</vt:lpstr>
      <vt:lpstr>Application servers (Cont.)</vt:lpstr>
      <vt:lpstr>App master</vt:lpstr>
      <vt:lpstr>Datastore</vt:lpstr>
      <vt:lpstr>Memcache</vt:lpstr>
      <vt:lpstr>Other services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Ehsan</dc:creator>
  <cp:lastModifiedBy>Ehsan</cp:lastModifiedBy>
  <cp:revision>141</cp:revision>
  <dcterms:created xsi:type="dcterms:W3CDTF">2006-08-16T00:00:00Z</dcterms:created>
  <dcterms:modified xsi:type="dcterms:W3CDTF">2011-02-04T04:31:31Z</dcterms:modified>
</cp:coreProperties>
</file>