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4" r:id="rId8"/>
    <p:sldId id="307" r:id="rId9"/>
    <p:sldId id="304" r:id="rId10"/>
    <p:sldId id="305" r:id="rId11"/>
    <p:sldId id="302" r:id="rId12"/>
    <p:sldId id="296" r:id="rId13"/>
    <p:sldId id="301" r:id="rId14"/>
    <p:sldId id="306" r:id="rId15"/>
    <p:sldId id="303" r:id="rId1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85" autoAdjust="0"/>
    <p:restoredTop sz="90300" autoAdjust="0"/>
  </p:normalViewPr>
  <p:slideViewPr>
    <p:cSldViewPr>
      <p:cViewPr varScale="1">
        <p:scale>
          <a:sx n="67" d="100"/>
          <a:sy n="67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C27AABB-D4C9-4330-BB00-158464C271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fa-IR"/>
              <a:t>32</a:t>
            </a:r>
            <a:endParaRPr lang="fa-I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32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E0F279B-9BDC-445A-9C5C-B07BC350A5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7E944-412D-4DE4-858E-F97DC039B490}" type="slidenum">
              <a:rPr lang="de-DE" smtClean="0">
                <a:latin typeface="Arial" charset="0"/>
                <a:cs typeface="Arial" charset="0"/>
              </a:rPr>
              <a:pPr/>
              <a:t>1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defTabSz="947738" rtl="0"/>
            <a:fld id="{9F8CC786-B59B-46E5-A2C9-5B18F397ACFB}" type="slidenum">
              <a:rPr lang="en-GB" sz="1300"/>
              <a:pPr defTabSz="947738" rtl="0"/>
              <a:t>1</a:t>
            </a:fld>
            <a:endParaRPr lang="en-GB" sz="1300" dirty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>
                <a:latin typeface="Arial" charset="0"/>
                <a:cs typeface="Arial" charset="0"/>
              </a:rPr>
              <a:t>32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70309-5A5B-4338-9875-70E34B748C6D}" type="slidenum">
              <a:rPr lang="de-DE" smtClean="0">
                <a:latin typeface="Arial" charset="0"/>
                <a:cs typeface="Arial" charset="0"/>
              </a:rPr>
              <a:pPr/>
              <a:t>10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>
                <a:latin typeface="Arial" charset="0"/>
                <a:cs typeface="Arial" charset="0"/>
              </a:rPr>
              <a:t>32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8113" y="4843463"/>
            <a:ext cx="6484937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08113" y="5903913"/>
            <a:ext cx="6480175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latin typeface="+mn-lt"/>
              </a:defRPr>
            </a:lvl1pPr>
            <a:lvl2pPr algn="just">
              <a:buFont typeface="Wingdings" pitchFamily="2" charset="2"/>
              <a:buChar char="ü"/>
              <a:defRPr>
                <a:latin typeface="+mn-lt"/>
              </a:defRPr>
            </a:lvl2pPr>
            <a:lvl3pPr algn="just">
              <a:buFont typeface="Courier New" pitchFamily="49" charset="0"/>
              <a:buChar char="o"/>
              <a:defRPr>
                <a:latin typeface="+mn-lt"/>
              </a:defRPr>
            </a:lvl3pPr>
            <a:lvl4pPr algn="just">
              <a:buFont typeface="Wingdings" pitchFamily="2" charset="2"/>
              <a:buChar char="q"/>
              <a:defRPr>
                <a:latin typeface="+mn-lt"/>
              </a:defRPr>
            </a:lvl4pPr>
            <a:lvl5pPr algn="just"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1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5266D254-6D89-4928-A7F9-7E2EF995AF5D}" type="slidenum">
              <a:rPr lang="de-DE" sz="1000">
                <a:latin typeface="Arial" pitchFamily="34" charset="0"/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q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Font typeface="Courier New" pitchFamily="49" charset="0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har.fpour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330325" y="1281113"/>
            <a:ext cx="6484938" cy="1081087"/>
          </a:xfrm>
        </p:spPr>
        <p:txBody>
          <a:bodyPr anchor="ctr">
            <a:scene3d>
              <a:camera prst="perspectiveRigh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Green Cloud Computing</a:t>
            </a:r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643042" y="3643314"/>
            <a:ext cx="6480175" cy="2593977"/>
          </a:xfrm>
        </p:spPr>
        <p:txBody>
          <a:bodyPr/>
          <a:lstStyle/>
          <a:p>
            <a:pPr algn="ctr" eaLnBrk="1" hangingPunct="1"/>
            <a:r>
              <a:rPr lang="en-US" sz="1800" b="1" dirty="0" smtClean="0">
                <a:solidFill>
                  <a:schemeClr val="tx1"/>
                </a:solidFill>
              </a:rPr>
              <a:t>Present By : </a:t>
            </a:r>
            <a:r>
              <a:rPr lang="en-US" sz="1800" b="1" dirty="0" err="1" smtClean="0">
                <a:solidFill>
                  <a:schemeClr val="tx1"/>
                </a:solidFill>
              </a:rPr>
              <a:t>Bahar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Fatholapour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US" sz="1800" b="1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</a:rPr>
              <a:t>M.Sc. Student in Information Technology</a:t>
            </a:r>
          </a:p>
          <a:p>
            <a:pPr algn="ctr" eaLnBrk="1" hangingPunct="1"/>
            <a:r>
              <a:rPr lang="en-US" sz="1600" dirty="0" smtClean="0">
                <a:solidFill>
                  <a:schemeClr val="tx1"/>
                </a:solidFill>
              </a:rPr>
              <a:t>Mazandaran University of Science and Technology</a:t>
            </a:r>
          </a:p>
          <a:p>
            <a:pPr algn="ctr" eaLnBrk="1" hangingPunct="1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bahar.fpour@gmail.com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US" sz="16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1600" b="1" dirty="0" smtClean="0">
                <a:solidFill>
                  <a:schemeClr val="tx1"/>
                </a:solidFill>
              </a:rPr>
              <a:t>Supervisor: Hadi Salimi</a:t>
            </a:r>
          </a:p>
          <a:p>
            <a:pPr algn="ctr" eaLnBrk="1" hangingPunct="1"/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/>
            <a:endParaRPr lang="fa-IR" sz="1800" dirty="0" smtClean="0">
              <a:solidFill>
                <a:schemeClr val="tx1"/>
              </a:solidFill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Green Cloud Computing</a:t>
            </a:r>
            <a:endParaRPr lang="fa-I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Toward Energy Efficient Cloud Computing</a:t>
            </a:r>
            <a:endParaRPr lang="fa-IR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Energy-aware data centre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Energy savings in networks and protocols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The effect of Internet applications</a:t>
            </a:r>
            <a:endParaRPr lang="fa-I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pic>
        <p:nvPicPr>
          <p:cNvPr id="4099" name="Picture 3" descr="D:\arshad\present-GCC\enery-picture\ea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2860675"/>
            <a:ext cx="3082924" cy="308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arshad\present-GCC\enery-picture\green-energy-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82950">
            <a:off x="6015036" y="1338265"/>
            <a:ext cx="2128837" cy="249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Green Open Cloud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sp>
        <p:nvSpPr>
          <p:cNvPr id="143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Goal of this framework is to curb the energy consumption of Clouds without sacrificing the quality of service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GOC uses prediction algorithms to avoid frequent on/off cycles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The GOC framework relies on energy sensors (wattcmeters)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Network Presence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Cloud Infrastructure </a:t>
            </a:r>
            <a:endParaRPr lang="fa-I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42975"/>
            <a:ext cx="8915400" cy="519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Allocation Policies</a:t>
            </a:r>
            <a:endParaRPr lang="fa-IR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The VM reallocation problem can be divided in two: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/>
              <a:t>selection of VMs to migrate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/>
              <a:t>determining new placement of these VMs on physical hosts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18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fa-IR" sz="1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pic>
        <p:nvPicPr>
          <p:cNvPr id="6" name="Picture 5" descr="0,1468,i=219822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786058"/>
            <a:ext cx="5929354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Concluding</a:t>
            </a:r>
            <a:endParaRPr lang="fa-IR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 Clouds are more and more broadly used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New technologies have emerged for increasing their capacity to provide on-demand XaaS resources in a pay-as-you-use fashion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Propose an original software framework, the Green Open Cloud (GOC) which aims at controlling and optimizing the energy consumed by the overall Cloud infrastructure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This work advances Cloud computing field in two ways</a:t>
            </a:r>
          </a:p>
          <a:p>
            <a:pPr eaLnBrk="1" hangingPunct="1"/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  <a:endParaRPr lang="fa-IR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Berl, A., Gelenbe, E., Di Girolamo, M., Giuliani, G., De Meer, H., Dang, M. and Pentikousis, K. Energy-efficient cloud computing. </a:t>
            </a:r>
            <a:r>
              <a:rPr lang="en-US" i="1" dirty="0" smtClean="0"/>
              <a:t>The Computer Journal</a:t>
            </a:r>
            <a:r>
              <a:rPr lang="en-US" dirty="0" smtClean="0"/>
              <a:t>, 53, 7 2010), 1045.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Cafaro, M. and Aloisio, G. Grids, Clouds, and Virtualization. </a:t>
            </a:r>
            <a:r>
              <a:rPr lang="en-US" i="1" dirty="0" smtClean="0"/>
              <a:t>Grids, Clouds and Virtualization</a:t>
            </a:r>
            <a:r>
              <a:rPr lang="en-US" dirty="0" smtClean="0"/>
              <a:t>, 145-170.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Buyya, R., Beloglazov, A. and Abawajy, J. </a:t>
            </a:r>
            <a:r>
              <a:rPr lang="en-US" i="1" dirty="0" smtClean="0"/>
              <a:t>Energy-Efficient management of data center resources for cloud computing: A vision, architectural elements, and open challenges</a:t>
            </a:r>
            <a:r>
              <a:rPr lang="en-US" dirty="0" smtClean="0"/>
              <a:t>. City, 2010.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Beloglazov, A. and Buyya, R. </a:t>
            </a:r>
            <a:r>
              <a:rPr lang="en-US" i="1" dirty="0" smtClean="0"/>
              <a:t>Energy efficient allocation of virtual machines in cloud data centers</a:t>
            </a:r>
            <a:r>
              <a:rPr lang="en-US" dirty="0" smtClean="0"/>
              <a:t>. IEEE, City, 2010.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Kim, K. H., Buyya, R. and Kim, J. </a:t>
            </a:r>
            <a:r>
              <a:rPr lang="en-US" i="1" dirty="0" smtClean="0"/>
              <a:t>GreenCloud: Energy-Efficient Cloud Computing Project</a:t>
            </a:r>
            <a:r>
              <a:rPr lang="en-US" dirty="0" smtClean="0"/>
              <a:t>. City, 2007.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Energy-Efficient Cloud Computing</a:t>
            </a:r>
            <a:endParaRPr lang="fa-IR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Energy efficiency is increasingly important for future ICT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Rapid growth of the demand for computational power has led to the creation of large-scale data centers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Energy savings are achieved by continuous consolidation of VMs</a:t>
            </a:r>
            <a:endParaRPr lang="fa-I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pic>
        <p:nvPicPr>
          <p:cNvPr id="1026" name="Picture 2" descr="D:\arshad\present-GCC\enery-picture\save_energy_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2" y="4114800"/>
            <a:ext cx="6200773" cy="2022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distribution in the data centre </a:t>
            </a:r>
            <a:r>
              <a:rPr lang="en-US" sz="2000" b="0" dirty="0" smtClean="0"/>
              <a:t>[1]</a:t>
            </a:r>
            <a:endParaRPr lang="fa-IR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graphicFrame>
        <p:nvGraphicFramePr>
          <p:cNvPr id="6148" name="Content Placeholder 4"/>
          <p:cNvGraphicFramePr>
            <a:graphicFrameLocks noGrp="1"/>
          </p:cNvGraphicFramePr>
          <p:nvPr>
            <p:ph idx="1"/>
          </p:nvPr>
        </p:nvGraphicFramePr>
        <p:xfrm>
          <a:off x="295275" y="1489075"/>
          <a:ext cx="8524875" cy="4313238"/>
        </p:xfrm>
        <a:graphic>
          <a:graphicData uri="http://schemas.openxmlformats.org/presentationml/2006/ole">
            <p:oleObj spid="_x0000_s6148" r:id="rId3" imgW="8529043" imgH="43163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Introduction </a:t>
            </a:r>
            <a:endParaRPr lang="fa-I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Elastic characteristic of Clouds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In 2006 the cost of energy consumption by IT infrastructures in US was estimated as 4.5 billion dollars and it is likely to double by 2011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Virtualization technology allows :</a:t>
            </a:r>
          </a:p>
          <a:p>
            <a:pPr lvl="1" eaLnBrk="1" hangingPunct="1"/>
            <a:r>
              <a:rPr lang="en-US" sz="1800" dirty="0" smtClean="0"/>
              <a:t>create several Virtual Machines on a physical server </a:t>
            </a:r>
          </a:p>
          <a:p>
            <a:pPr lvl="1" eaLnBrk="1" hangingPunct="1"/>
            <a:r>
              <a:rPr lang="en-US" sz="1800" dirty="0" smtClean="0"/>
              <a:t>improved fault and performance isolation</a:t>
            </a:r>
          </a:p>
          <a:p>
            <a:pPr lvl="1" eaLnBrk="1" hangingPunct="1"/>
            <a:r>
              <a:rPr lang="en-US" sz="1800" dirty="0" smtClean="0"/>
              <a:t>using live or off-line migration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Vision and Potential of Cloud Computing</a:t>
            </a:r>
            <a:endParaRPr lang="fa-IR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Computer networks grow up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become  sophisticated!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Computing utilities based on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service  provisioning model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Users can access applications as services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from anywhere in the world on demand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Our Contributions to minimize the energy consumption</a:t>
            </a:r>
          </a:p>
          <a:p>
            <a:pPr eaLnBrk="1" hangingPunct="1"/>
            <a:endParaRPr lang="fa-I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pic>
        <p:nvPicPr>
          <p:cNvPr id="2050" name="Picture 2" descr="D:\arshad\present-GCC\enery-picture\clo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5860">
            <a:off x="4959878" y="1282976"/>
            <a:ext cx="3640552" cy="2418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Challenges </a:t>
            </a:r>
            <a:endParaRPr lang="fa-I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Ability to transfer VMs between physical nodes using live migration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Energy-aware Dynamic Resource Allocation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QoS-based Resource Selection and Provisioning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Optimization of Virtual Network Topologies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Autonomic Optimization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Efficient Consolidation of VMs</a:t>
            </a:r>
          </a:p>
          <a:p>
            <a:pPr eaLnBrk="1" hangingPunct="1">
              <a:buFont typeface="Wingdings" pitchFamily="2" charset="2"/>
              <a:buNone/>
            </a:pPr>
            <a:endParaRPr lang="fa-IR" dirty="0" smtClean="0"/>
          </a:p>
          <a:p>
            <a:pPr lvl="1" eaLnBrk="1" hangingPunct="1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pic>
        <p:nvPicPr>
          <p:cNvPr id="7" name="Picture 2" descr="D:\arshad\present-GCC\enery-picture\clouddisconnectimage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7008">
            <a:off x="4570304" y="3506292"/>
            <a:ext cx="3265170" cy="275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Related Work</a:t>
            </a:r>
            <a:endParaRPr lang="fa-IR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/>
              <a:t>Nathuji and Schwan have proposed an architecture of energy management system for virtualized data centers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/>
              <a:t>Srikantaiah have studied the problem of requests scheduling for multi-tiered web-applications in virtualized heterogeneous systems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/>
              <a:t>Song have proposed resource allocation to applications according to their priorities in  multi-application virtualized cluster.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/>
              <a:t>Cardosa have explored the problem of power efficient allocation of VMs in virtualized heterogeneous computing environments.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/>
              <a:t>Verma have formulated the problem of dynamic placement of applications in virtualized heterogeneous systems as continuous optimization</a:t>
            </a:r>
          </a:p>
          <a:p>
            <a:pPr lvl="1" eaLnBrk="1" hangingPunct="1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Green HPC</a:t>
            </a:r>
            <a:endParaRPr lang="fa-IR" sz="240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ko-KR" dirty="0" smtClean="0">
                <a:ea typeface="굴림" charset="-127"/>
              </a:rPr>
              <a:t>DVS-based Cluster Scheduling</a:t>
            </a:r>
          </a:p>
          <a:p>
            <a:pPr lvl="1" eaLnBrk="1" hangingPunct="1"/>
            <a:r>
              <a:rPr lang="en-US" altLang="ko-KR" sz="1800" dirty="0" smtClean="0">
                <a:ea typeface="굴림" charset="-127"/>
              </a:rPr>
              <a:t>EDF-based scheduling</a:t>
            </a:r>
          </a:p>
          <a:p>
            <a:pPr lvl="2" eaLnBrk="1" hangingPunct="1"/>
            <a:r>
              <a:rPr lang="en-US" altLang="ko-KR" sz="1800" dirty="0" smtClean="0">
                <a:ea typeface="굴림" charset="-127"/>
                <a:sym typeface="Symbol" pitchFamily="18" charset="2"/>
              </a:rPr>
              <a:t>The scheduler always executes the earliest-deadline task in the queue.</a:t>
            </a:r>
          </a:p>
          <a:p>
            <a:pPr lvl="2" eaLnBrk="1" hangingPunct="1"/>
            <a:endParaRPr lang="en-US" altLang="ko-KR" sz="1800" dirty="0" smtClean="0">
              <a:ea typeface="굴림" charset="-127"/>
            </a:endParaRPr>
          </a:p>
          <a:p>
            <a:pPr lvl="1" eaLnBrk="1" hangingPunct="1"/>
            <a:r>
              <a:rPr lang="en-US" altLang="ko-KR" sz="1800" dirty="0" smtClean="0">
                <a:ea typeface="굴림" charset="-127"/>
              </a:rPr>
              <a:t>Proportional share-based scheduling</a:t>
            </a:r>
          </a:p>
          <a:p>
            <a:pPr lvl="2" eaLnBrk="1" hangingPunct="1"/>
            <a:r>
              <a:rPr lang="en-US" altLang="ko-KR" sz="1800" dirty="0" smtClean="0">
                <a:ea typeface="굴림" charset="-127"/>
              </a:rPr>
              <a:t>Multiple tasks share the processor performance in proportion to each task’s weight.</a:t>
            </a:r>
          </a:p>
          <a:p>
            <a:pPr lvl="2" eaLnBrk="1" hangingPunct="1"/>
            <a:endParaRPr lang="en-US" altLang="ko-KR" sz="1800" dirty="0" smtClean="0">
              <a:ea typeface="굴림" charset="-127"/>
            </a:endParaRPr>
          </a:p>
          <a:p>
            <a:pPr lvl="2" eaLnBrk="1" hangingPunct="1">
              <a:buFont typeface="Courier New" pitchFamily="49" charset="0"/>
              <a:buNone/>
            </a:pPr>
            <a:endParaRPr lang="en-US" altLang="ko-KR" sz="1800" dirty="0" smtClean="0">
              <a:ea typeface="굴림" charset="-127"/>
            </a:endParaRPr>
          </a:p>
          <a:p>
            <a:pPr eaLnBrk="1" hangingPunct="1"/>
            <a:endParaRPr lang="fa-I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pic>
        <p:nvPicPr>
          <p:cNvPr id="5" name="Picture 2" descr="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4500563"/>
            <a:ext cx="3810000" cy="91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State OF Energy Efficiency In ICT Infrastructure</a:t>
            </a:r>
            <a:endParaRPr lang="fa-IR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Energy-efficient hardware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Energy-aware scheduling in multiprocessor and grid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Power minimization in clusters of servers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Power minimization in wireless and wired networks</a:t>
            </a:r>
            <a:endParaRPr lang="fa-I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Cloud Computing</a:t>
            </a:r>
            <a:endParaRPr lang="fa-IR"/>
          </a:p>
        </p:txBody>
      </p:sp>
      <p:pic>
        <p:nvPicPr>
          <p:cNvPr id="3074" name="Picture 2" descr="D:\arshad\present-GCC\enery-picture\green-data-ce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571875"/>
            <a:ext cx="4800599" cy="267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675</Words>
  <Application>Microsoft Office PowerPoint</Application>
  <PresentationFormat>On-screen Show (4:3)</PresentationFormat>
  <Paragraphs>112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Standarddesign</vt:lpstr>
      <vt:lpstr>Microsoft Office Excel 97-2003 Worksheet</vt:lpstr>
      <vt:lpstr>Green Cloud Computing</vt:lpstr>
      <vt:lpstr>Energy-Efficient Cloud Computing</vt:lpstr>
      <vt:lpstr>Energy distribution in the data centre [1]</vt:lpstr>
      <vt:lpstr> Introduction </vt:lpstr>
      <vt:lpstr>Vision and Potential of Cloud Computing</vt:lpstr>
      <vt:lpstr>Open Challenges </vt:lpstr>
      <vt:lpstr>Related Work</vt:lpstr>
      <vt:lpstr>Green HPC</vt:lpstr>
      <vt:lpstr>Current State OF Energy Efficiency In ICT Infrastructure</vt:lpstr>
      <vt:lpstr>Toward Energy Efficient Cloud Computing</vt:lpstr>
      <vt:lpstr>Green Open Cloud</vt:lpstr>
      <vt:lpstr>Cloud Infrastructure </vt:lpstr>
      <vt:lpstr>Allocation Policies</vt:lpstr>
      <vt:lpstr>Concluding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MR666</dc:creator>
  <dc:description>PresentationLoad.com</dc:description>
  <cp:lastModifiedBy>Bahar</cp:lastModifiedBy>
  <cp:revision>322</cp:revision>
  <dcterms:created xsi:type="dcterms:W3CDTF">2007-11-27T23:54:21Z</dcterms:created>
  <dcterms:modified xsi:type="dcterms:W3CDTF">2011-02-04T19:25:51Z</dcterms:modified>
</cp:coreProperties>
</file>