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84" r:id="rId2"/>
    <p:sldId id="256" r:id="rId3"/>
    <p:sldId id="261" r:id="rId4"/>
    <p:sldId id="257" r:id="rId5"/>
    <p:sldId id="264" r:id="rId6"/>
    <p:sldId id="260" r:id="rId7"/>
    <p:sldId id="267" r:id="rId8"/>
    <p:sldId id="268" r:id="rId9"/>
    <p:sldId id="258" r:id="rId10"/>
    <p:sldId id="283" r:id="rId11"/>
    <p:sldId id="273" r:id="rId12"/>
    <p:sldId id="280" r:id="rId13"/>
    <p:sldId id="263" r:id="rId14"/>
    <p:sldId id="270" r:id="rId15"/>
    <p:sldId id="282" r:id="rId16"/>
    <p:sldId id="277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84"/>
            <p14:sldId id="256"/>
            <p14:sldId id="261"/>
            <p14:sldId id="257"/>
            <p14:sldId id="264"/>
            <p14:sldId id="260"/>
            <p14:sldId id="267"/>
            <p14:sldId id="268"/>
            <p14:sldId id="258"/>
            <p14:sldId id="283"/>
            <p14:sldId id="273"/>
            <p14:sldId id="280"/>
            <p14:sldId id="263"/>
            <p14:sldId id="270"/>
            <p14:sldId id="282"/>
            <p14:sldId id="277"/>
            <p14:sldId id="285"/>
          </p14:sldIdLst>
        </p14:section>
        <p14:section name="Project Overview" id="{087866C3-7028-482C-8D34-6BF5363FBD75}">
          <p14:sldIdLst/>
        </p14:section>
        <p14:section name="Status Update" id="{521DEF98-8796-4632-831A-16252E9A6054}">
          <p14:sldIdLst/>
        </p14:section>
        <p14:section name="Timeline" id="{CF24EBA6-C924-424D-AC31-A4B9992A87E0}">
          <p14:sldIdLst/>
        </p14:section>
        <p14:section name="Next Steps and Action Items" id="{C24C98EC-938D-4034-8DB8-5E8DBF16E3CB}">
          <p14:sldIdLst/>
        </p14:section>
        <p14:section name="Appendix" id="{E35CCD6A-2288-476E-BC93-C75323AE1F3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88187" autoAdjust="0"/>
  </p:normalViewPr>
  <p:slideViewPr>
    <p:cSldViewPr>
      <p:cViewPr varScale="1">
        <p:scale>
          <a:sx n="70" d="100"/>
          <a:sy n="70" d="100"/>
        </p:scale>
        <p:origin x="-1212" y="-9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2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5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3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ahmani.farzane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://www.apple.com/science/software/lifescience.html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309" y="1143000"/>
            <a:ext cx="855137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44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High Performance Computing in the Cloud</a:t>
            </a:r>
            <a:endParaRPr lang="en-US" sz="4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1619" y="4583668"/>
            <a:ext cx="322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u="sng" dirty="0">
                <a:hlinkClick r:id="rId2"/>
              </a:rPr>
              <a:t>Rahmani.farzane@gmail.com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0305" y="4114800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Farzaneh</a:t>
            </a:r>
            <a:r>
              <a:rPr lang="en-US" dirty="0" smtClean="0"/>
              <a:t>  </a:t>
            </a:r>
            <a:r>
              <a:rPr lang="en-US" dirty="0" err="1" smtClean="0"/>
              <a:t>Rahmani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5040868"/>
            <a:ext cx="542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Mazandaran</a:t>
            </a:r>
            <a:r>
              <a:rPr lang="en-US" dirty="0" smtClean="0"/>
              <a:t> University of Science And Technology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6060" y="6163340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February, 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0500" y="5647223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Supervisor: </a:t>
            </a:r>
            <a:r>
              <a:rPr lang="en-US" dirty="0" err="1"/>
              <a:t>H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alimi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33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334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28600"/>
            <a:ext cx="5695790" cy="769441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Power and cooling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0600" y="62484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009" y="1552065"/>
            <a:ext cx="870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a critical aspect when architecting a HPC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958067"/>
            <a:ext cx="5486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Knowing the data center rack requirement will determine how many components can be installed in a single rack</a:t>
            </a:r>
            <a:endParaRPr lang="en-US" sz="2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887" y="4659699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LINPACK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135" y="518160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Amps</a:t>
            </a:r>
          </a:p>
        </p:txBody>
      </p:sp>
    </p:spTree>
    <p:extLst>
      <p:ext uri="{BB962C8B-B14F-4D97-AF65-F5344CB8AC3E}">
        <p14:creationId xmlns:p14="http://schemas.microsoft.com/office/powerpoint/2010/main" val="3196914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84" y="731249"/>
            <a:ext cx="9423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HPC </a:t>
            </a:r>
            <a:r>
              <a:rPr lang="en-US" sz="2800" b="1" dirty="0"/>
              <a:t>Applications Differences </a:t>
            </a:r>
            <a:r>
              <a:rPr lang="en-US" sz="2800" b="1" dirty="0" smtClean="0"/>
              <a:t>from Enterprise Applications</a:t>
            </a:r>
            <a:endParaRPr lang="en-US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4" y="2514600"/>
            <a:ext cx="835238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10600" y="63246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0"/>
            <a:ext cx="91591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34400" y="61722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Expanding </a:t>
            </a:r>
            <a:r>
              <a:rPr lang="en-US" sz="2400" b="1" dirty="0" smtClean="0"/>
              <a:t>compute power </a:t>
            </a:r>
            <a:r>
              <a:rPr lang="en-US" sz="2400" b="1" dirty="0"/>
              <a:t>by refreshing compute resources is no </a:t>
            </a:r>
            <a:r>
              <a:rPr lang="en-US" sz="2400" b="1" dirty="0" smtClean="0"/>
              <a:t>longer a </a:t>
            </a:r>
            <a:r>
              <a:rPr lang="en-US" sz="2400" b="1" dirty="0"/>
              <a:t>viable option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HPC, applications are generally</a:t>
            </a:r>
          </a:p>
          <a:p>
            <a:r>
              <a:rPr lang="en-US" sz="2400" b="1" dirty="0" smtClean="0"/>
              <a:t>    not </a:t>
            </a:r>
            <a:r>
              <a:rPr lang="en-US" sz="2400" b="1" dirty="0"/>
              <a:t>written to take advantage of more than one</a:t>
            </a:r>
          </a:p>
          <a:p>
            <a:r>
              <a:rPr lang="en-US" sz="2400" b="1" dirty="0" smtClean="0"/>
              <a:t>    thread </a:t>
            </a:r>
            <a:r>
              <a:rPr lang="en-US" sz="2400" b="1" dirty="0"/>
              <a:t>of execution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Virtualization was once touted as the savior of </a:t>
            </a:r>
            <a:r>
              <a:rPr lang="en-US" sz="2400" b="1" dirty="0"/>
              <a:t>IT but there </a:t>
            </a:r>
            <a:r>
              <a:rPr lang="en-US" sz="2400" b="1" dirty="0"/>
              <a:t>was a price to pay, </a:t>
            </a:r>
            <a:r>
              <a:rPr lang="en-US" sz="2400" b="1" dirty="0"/>
              <a:t>which primarily </a:t>
            </a:r>
            <a:r>
              <a:rPr lang="en-US" sz="2400" b="1" dirty="0"/>
              <a:t>included performance penalties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2" y="0"/>
            <a:ext cx="86855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Which factors </a:t>
            </a:r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limiting applicability </a:t>
            </a:r>
            <a:r>
              <a:rPr lang="en-US" sz="36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of HPC in the </a:t>
            </a:r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Cloud?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920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shutterstock_22625497_jp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" y="0"/>
            <a:ext cx="9144000" cy="689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762000"/>
            <a:ext cx="518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dirty="0">
                <a:latin typeface="Cambria" pitchFamily="18" charset="0"/>
              </a:rPr>
              <a:t>Open Question: Is the Cloud robust enough to handle the massive computing cycles and very high system throughput needed for an effective HPC environment?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10600" y="632460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54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312" y="660761"/>
            <a:ext cx="428625" cy="58578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Flowchart: Magnetic Disk 2"/>
          <p:cNvSpPr/>
          <p:nvPr/>
        </p:nvSpPr>
        <p:spPr>
          <a:xfrm>
            <a:off x="3643313" y="375011"/>
            <a:ext cx="428625" cy="285750"/>
          </a:xfrm>
          <a:prstGeom prst="flowChartMagneticDisk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-76200" y="838200"/>
            <a:ext cx="6248400" cy="2971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0" dirty="0" smtClean="0">
                <a:solidFill>
                  <a:schemeClr val="tx1"/>
                </a:solidFill>
              </a:rPr>
              <a:t>PBS Works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26" y="4495800"/>
            <a:ext cx="3122574" cy="23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34400" y="62484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76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The PBS Works Advantage: </a:t>
            </a:r>
          </a:p>
          <a:p>
            <a:endParaRPr lang="en-US" sz="28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/>
              <a:t>Purpose-Built for HPC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/>
              <a:t> Maximum Return on Investment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7095" y="4459868"/>
            <a:ext cx="8678305" cy="12311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How Does PBS Works Solve Today’s HPC Challenges?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624840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29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2855269" y="2831535"/>
            <a:ext cx="675697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Thanks for your attention!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34400" y="62484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56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Refrences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/>
              <a:t>[1] </a:t>
            </a:r>
            <a:r>
              <a:rPr lang="en-US" dirty="0" err="1"/>
              <a:t>Garg</a:t>
            </a:r>
            <a:r>
              <a:rPr lang="en-US" dirty="0"/>
              <a:t>, S., Yeo, C., </a:t>
            </a:r>
            <a:r>
              <a:rPr lang="en-US" dirty="0" err="1"/>
              <a:t>Anandasivam</a:t>
            </a:r>
            <a:r>
              <a:rPr lang="en-US" dirty="0"/>
              <a:t>, A. and </a:t>
            </a:r>
            <a:r>
              <a:rPr lang="en-US" dirty="0" err="1"/>
              <a:t>Buyya</a:t>
            </a:r>
            <a:r>
              <a:rPr lang="en-US" dirty="0"/>
              <a:t>, R. Energy-Efficient Scheduling of HPC Applications in Cloud Computing Environments. </a:t>
            </a:r>
            <a:r>
              <a:rPr lang="en-US" i="1" dirty="0" err="1"/>
              <a:t>Arxiv</a:t>
            </a:r>
            <a:r>
              <a:rPr lang="en-US" i="1" dirty="0"/>
              <a:t> preprint </a:t>
            </a:r>
            <a:r>
              <a:rPr lang="en-US" i="1" dirty="0" err="1"/>
              <a:t>arXiv</a:t>
            </a:r>
            <a:r>
              <a:rPr lang="en-US" i="1" dirty="0"/>
              <a:t>:</a:t>
            </a:r>
            <a:r>
              <a:rPr lang="fa-IR" dirty="0"/>
              <a:t>0909.11462009).</a:t>
            </a:r>
            <a:endParaRPr lang="en-US" dirty="0"/>
          </a:p>
          <a:p>
            <a:r>
              <a:rPr lang="fa-IR" dirty="0"/>
              <a:t>[2] </a:t>
            </a:r>
            <a:r>
              <a:rPr lang="en-US" dirty="0" err="1"/>
              <a:t>Masud</a:t>
            </a:r>
            <a:r>
              <a:rPr lang="en-US" dirty="0"/>
              <a:t>, R. High Performance Computing with Clouds</a:t>
            </a:r>
            <a:r>
              <a:rPr lang="fa-IR" dirty="0"/>
              <a:t>.</a:t>
            </a:r>
            <a:endParaRPr lang="en-US" dirty="0"/>
          </a:p>
          <a:p>
            <a:r>
              <a:rPr lang="fa-IR" dirty="0"/>
              <a:t>[3] </a:t>
            </a:r>
            <a:r>
              <a:rPr lang="en-US" dirty="0" err="1"/>
              <a:t>Napper</a:t>
            </a:r>
            <a:r>
              <a:rPr lang="en-US" dirty="0"/>
              <a:t>, J. and </a:t>
            </a:r>
            <a:r>
              <a:rPr lang="en-US" dirty="0" err="1"/>
              <a:t>Bientinesi</a:t>
            </a:r>
            <a:r>
              <a:rPr lang="fa-IR" dirty="0"/>
              <a:t>, </a:t>
            </a:r>
            <a:r>
              <a:rPr lang="en-US" dirty="0"/>
              <a:t>P. </a:t>
            </a:r>
            <a:r>
              <a:rPr lang="en-US" i="1" dirty="0"/>
              <a:t>Can cloud computing reach the top</a:t>
            </a:r>
            <a:r>
              <a:rPr lang="fa-IR" dirty="0"/>
              <a:t>500</a:t>
            </a:r>
            <a:r>
              <a:rPr lang="en-US" i="1" dirty="0"/>
              <a:t>?</a:t>
            </a:r>
            <a:r>
              <a:rPr lang="en-US" dirty="0"/>
              <a:t> ACM, City, </a:t>
            </a:r>
            <a:r>
              <a:rPr lang="fa-IR" dirty="0"/>
              <a:t>2009.</a:t>
            </a:r>
            <a:endParaRPr lang="en-US" dirty="0"/>
          </a:p>
          <a:p>
            <a:r>
              <a:rPr lang="fa-IR" dirty="0"/>
              <a:t>[4] </a:t>
            </a:r>
            <a:r>
              <a:rPr lang="en-US" dirty="0" err="1"/>
              <a:t>Youseff</a:t>
            </a:r>
            <a:r>
              <a:rPr lang="en-US" dirty="0"/>
              <a:t>, L., </a:t>
            </a:r>
            <a:r>
              <a:rPr lang="en-US" dirty="0" err="1"/>
              <a:t>Wolski</a:t>
            </a:r>
            <a:r>
              <a:rPr lang="en-US" dirty="0"/>
              <a:t>, R., </a:t>
            </a:r>
            <a:r>
              <a:rPr lang="en-US" dirty="0" err="1"/>
              <a:t>Gorda</a:t>
            </a:r>
            <a:r>
              <a:rPr lang="en-US" dirty="0"/>
              <a:t>, B. and </a:t>
            </a:r>
            <a:r>
              <a:rPr lang="en-US" dirty="0" err="1"/>
              <a:t>Krintz</a:t>
            </a:r>
            <a:r>
              <a:rPr lang="en-US" dirty="0"/>
              <a:t>, C. </a:t>
            </a:r>
            <a:r>
              <a:rPr lang="en-US" i="1" dirty="0" err="1"/>
              <a:t>Paravirtualization</a:t>
            </a:r>
            <a:r>
              <a:rPr lang="en-US" i="1" dirty="0"/>
              <a:t> for HPC systems</a:t>
            </a:r>
            <a:r>
              <a:rPr lang="en-US" dirty="0"/>
              <a:t>. Springer, City, </a:t>
            </a:r>
            <a:r>
              <a:rPr lang="fa-IR" dirty="0"/>
              <a:t>2006.</a:t>
            </a:r>
            <a:endParaRPr lang="en-US" dirty="0"/>
          </a:p>
          <a:p>
            <a:r>
              <a:rPr lang="fa-IR" dirty="0"/>
              <a:t>[5] </a:t>
            </a:r>
            <a:r>
              <a:rPr lang="en-US" dirty="0"/>
              <a:t>Alexander, M. and </a:t>
            </a:r>
            <a:r>
              <a:rPr lang="en-US" dirty="0" err="1"/>
              <a:t>Hardt</a:t>
            </a:r>
            <a:r>
              <a:rPr lang="en-US" dirty="0"/>
              <a:t>, M. </a:t>
            </a:r>
            <a:r>
              <a:rPr lang="en-US" i="1" dirty="0"/>
              <a:t>VHPC </a:t>
            </a:r>
            <a:r>
              <a:rPr lang="fa-IR" dirty="0"/>
              <a:t>2009</a:t>
            </a:r>
            <a:r>
              <a:rPr lang="en-US" i="1" dirty="0"/>
              <a:t>: </a:t>
            </a:r>
            <a:r>
              <a:rPr lang="fa-IR" dirty="0"/>
              <a:t>4</a:t>
            </a:r>
            <a:r>
              <a:rPr lang="en-US" i="1" dirty="0" err="1"/>
              <a:t>th</a:t>
            </a:r>
            <a:r>
              <a:rPr lang="en-US" i="1" dirty="0"/>
              <a:t> Workshop on Virtualization in High-Performance Cloud Computing</a:t>
            </a:r>
            <a:r>
              <a:rPr lang="en-US" dirty="0"/>
              <a:t>. Springer, City, </a:t>
            </a:r>
            <a:r>
              <a:rPr lang="fa-IR" dirty="0"/>
              <a:t>2010.</a:t>
            </a:r>
            <a:endParaRPr lang="en-US" dirty="0"/>
          </a:p>
          <a:p>
            <a:r>
              <a:rPr lang="fa-IR" dirty="0"/>
              <a:t>[6] </a:t>
            </a:r>
            <a:r>
              <a:rPr lang="en-US" dirty="0" err="1"/>
              <a:t>Vouk</a:t>
            </a:r>
            <a:r>
              <a:rPr lang="en-US" dirty="0"/>
              <a:t>, M., Sills, E. and </a:t>
            </a:r>
            <a:r>
              <a:rPr lang="en-US" dirty="0" err="1"/>
              <a:t>Dreher</a:t>
            </a:r>
            <a:r>
              <a:rPr lang="en-US" dirty="0"/>
              <a:t>, P. Integration of High-Performance Computing into Cloud Computing Services. </a:t>
            </a:r>
            <a:r>
              <a:rPr lang="en-US" i="1" dirty="0"/>
              <a:t>Handbook of Cloud Computing</a:t>
            </a:r>
            <a:r>
              <a:rPr lang="fa-IR" dirty="0"/>
              <a:t>2010</a:t>
            </a:r>
            <a:r>
              <a:rPr lang="en-US" dirty="0"/>
              <a:t>), </a:t>
            </a:r>
            <a:r>
              <a:rPr lang="fa-IR" dirty="0"/>
              <a:t>255-276.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0600" y="62484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09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"/>
          <p:cNvPicPr>
            <a:picLocks noChangeAspect="1" noChangeArrowheads="1"/>
          </p:cNvPicPr>
          <p:nvPr/>
        </p:nvPicPr>
        <p:blipFill>
          <a:blip r:embed="rId2" cstate="print"/>
          <a:srcRect r="4000"/>
          <a:stretch>
            <a:fillRect/>
          </a:stretch>
        </p:blipFill>
        <p:spPr bwMode="auto">
          <a:xfrm>
            <a:off x="0" y="70618"/>
            <a:ext cx="9296400" cy="6858000"/>
          </a:xfrm>
          <a:prstGeom prst="roundRect">
            <a:avLst>
              <a:gd name="adj" fmla="val 0"/>
            </a:avLst>
          </a:prstGeom>
          <a:ln>
            <a:noFill/>
          </a:ln>
          <a:effectLst>
            <a:softEdge rad="3175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31660" y="134633"/>
            <a:ext cx="7010400" cy="1477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HPC </a:t>
            </a:r>
            <a:r>
              <a:rPr lang="en-US" sz="5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</a:t>
            </a:r>
            <a:r>
              <a:rPr lang="en-US" sz="54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efenitions</a:t>
            </a:r>
            <a:r>
              <a:rPr lang="en-US" sz="5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1219200"/>
            <a:ext cx="4876800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charset="0"/>
              </a:rPr>
              <a:t>A computational model in which high performance is delivered to support highly compute-intensive calculations mainly by using parallel algorithms with tightly-coupled, data-intensive inter-process communication, running on hundreds or even thousands of processors or cores</a:t>
            </a:r>
          </a:p>
          <a:p>
            <a:pPr marL="0" indent="0">
              <a:buFont typeface="Arial" pitchFamily="34" charset="0"/>
              <a:buNone/>
            </a:pPr>
            <a:endParaRPr lang="en-US" b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mbria" charset="0"/>
            </a:endParaRPr>
          </a:p>
          <a:p>
            <a:endParaRPr lang="en-US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6096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42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shutterstock_22625497_jp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858000" y="1447800"/>
            <a:ext cx="2057400" cy="1676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5E5E9"/>
              </a:gs>
              <a:gs pos="100000">
                <a:srgbClr val="CBFFFF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 dirty="0">
                <a:latin typeface="+mn-lt"/>
                <a:ea typeface="+mn-ea"/>
              </a:rPr>
              <a:t>         HPC 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+mn-ea"/>
              </a:rPr>
              <a:t>(</a:t>
            </a:r>
            <a:r>
              <a:rPr lang="en-US" sz="1600" dirty="0" smtClean="0">
                <a:latin typeface="Cambria" pitchFamily="18" charset="0"/>
                <a:ea typeface="+mn-ea"/>
              </a:rPr>
              <a:t>Traditional computing </a:t>
            </a:r>
            <a:r>
              <a:rPr lang="en-US" sz="1600" dirty="0">
                <a:latin typeface="Cambria" pitchFamily="18" charset="0"/>
                <a:ea typeface="+mn-ea"/>
              </a:rPr>
              <a:t>with high throughput HW and optimized SW stack)</a:t>
            </a:r>
          </a:p>
        </p:txBody>
      </p:sp>
      <p:sp>
        <p:nvSpPr>
          <p:cNvPr id="5" name="Cloud 4"/>
          <p:cNvSpPr/>
          <p:nvPr/>
        </p:nvSpPr>
        <p:spPr bwMode="auto">
          <a:xfrm>
            <a:off x="6934200" y="3886200"/>
            <a:ext cx="1981200" cy="990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85800" y="1676400"/>
            <a:ext cx="4495800" cy="6858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dirty="0">
                <a:solidFill>
                  <a:srgbClr val="002060"/>
                </a:solidFill>
              </a:rPr>
              <a:t>Dynamic and adaptive workload management to fully utilize cloud resources  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7696200" y="3124200"/>
            <a:ext cx="381000" cy="838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Brace 16"/>
          <p:cNvSpPr>
            <a:spLocks/>
          </p:cNvSpPr>
          <p:nvPr/>
        </p:nvSpPr>
        <p:spPr bwMode="auto">
          <a:xfrm>
            <a:off x="5181600" y="1752600"/>
            <a:ext cx="533400" cy="3124200"/>
          </a:xfrm>
          <a:prstGeom prst="rightBrace">
            <a:avLst>
              <a:gd name="adj1" fmla="val 63423"/>
              <a:gd name="adj2" fmla="val 4934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152400" y="15240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4000" b="1" dirty="0">
                <a:latin typeface="Cambria" pitchFamily="18" charset="0"/>
              </a:rPr>
              <a:t>Gaps for Migration of HPC to Cloud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22194" y="2432713"/>
            <a:ext cx="4495800" cy="4572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Cloud don’t have customized storage facilities</a:t>
            </a:r>
          </a:p>
          <a:p>
            <a:pPr>
              <a:defRPr/>
            </a:pPr>
            <a:endParaRPr lang="en-US" sz="1400" dirty="0" smtClean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753068" y="4191000"/>
            <a:ext cx="4495800" cy="4572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Need virtualization of accelerators on the cloud </a:t>
            </a:r>
          </a:p>
          <a:p>
            <a:pPr>
              <a:defRPr/>
            </a:pPr>
            <a:endParaRPr lang="en-US" sz="1400" dirty="0" smtClean="0"/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7315200" y="4038600"/>
            <a:ext cx="127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Cambria" pitchFamily="18" charset="0"/>
              </a:rPr>
              <a:t>Cloud</a:t>
            </a:r>
          </a:p>
          <a:p>
            <a:r>
              <a:rPr lang="en-US" sz="1800">
                <a:latin typeface="Cambria" pitchFamily="18" charset="0"/>
              </a:rPr>
              <a:t>Computing</a:t>
            </a:r>
          </a:p>
        </p:txBody>
      </p:sp>
      <p:cxnSp>
        <p:nvCxnSpPr>
          <p:cNvPr id="13" name="Shape 26"/>
          <p:cNvCxnSpPr>
            <a:cxnSpLocks noChangeShapeType="1"/>
          </p:cNvCxnSpPr>
          <p:nvPr/>
        </p:nvCxnSpPr>
        <p:spPr bwMode="auto">
          <a:xfrm rot="10800000">
            <a:off x="5715000" y="3352800"/>
            <a:ext cx="2057400" cy="12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533400" y="5181600"/>
            <a:ext cx="4706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000" dirty="0">
                <a:latin typeface="Cambria" pitchFamily="18" charset="0"/>
              </a:rPr>
              <a:t> Some </a:t>
            </a:r>
            <a:r>
              <a:rPr lang="en-US" sz="2000" u="sng" dirty="0">
                <a:latin typeface="Cambria" pitchFamily="18" charset="0"/>
              </a:rPr>
              <a:t>HPC in Cloud </a:t>
            </a:r>
            <a:r>
              <a:rPr lang="en-US" sz="2000" dirty="0">
                <a:latin typeface="Cambria" pitchFamily="18" charset="0"/>
              </a:rPr>
              <a:t>offerings today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>
                <a:latin typeface="Cambria" pitchFamily="18" charset="0"/>
              </a:rPr>
              <a:t>Penguin’s HPC-as-a </a:t>
            </a:r>
            <a:r>
              <a:rPr lang="en-US" sz="2000" dirty="0" err="1">
                <a:latin typeface="Cambria" pitchFamily="18" charset="0"/>
              </a:rPr>
              <a:t>Service</a:t>
            </a:r>
            <a:r>
              <a:rPr lang="en-US" sz="2000" baseline="30000" dirty="0" err="1">
                <a:latin typeface="Cambria" pitchFamily="18" charset="0"/>
              </a:rPr>
              <a:t>TM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5200" y="617220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701889" y="3011606"/>
            <a:ext cx="4495800" cy="4191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Broad bandwidth</a:t>
            </a:r>
            <a:endParaRPr lang="en-US" sz="1400" dirty="0" smtClean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730121" y="3554792"/>
            <a:ext cx="4495800" cy="4191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1400" dirty="0" smtClean="0"/>
              <a:t>latency</a:t>
            </a:r>
          </a:p>
        </p:txBody>
      </p:sp>
    </p:spTree>
    <p:extLst>
      <p:ext uri="{BB962C8B-B14F-4D97-AF65-F5344CB8AC3E}">
        <p14:creationId xmlns:p14="http://schemas.microsoft.com/office/powerpoint/2010/main" val="187593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media.techeblog.com/images/spaghetti_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0"/>
            <a:ext cx="454596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1066800"/>
            <a:ext cx="4191000" cy="11900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The forms of HPC:</a:t>
            </a:r>
            <a:endParaRPr lang="en-US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466" y="2256882"/>
            <a:ext cx="4595734" cy="47123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commodity HPC cluster</a:t>
            </a:r>
          </a:p>
          <a:p>
            <a:r>
              <a:rPr lang="en-US" dirty="0" smtClean="0"/>
              <a:t>Dedicated supercomputer</a:t>
            </a:r>
          </a:p>
          <a:p>
            <a:r>
              <a:rPr lang="en-US" dirty="0" smtClean="0"/>
              <a:t>HPC cloud computing</a:t>
            </a:r>
          </a:p>
          <a:p>
            <a:r>
              <a:rPr lang="en-US" dirty="0" smtClean="0"/>
              <a:t>Grid computing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58674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8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12"/>
            <a:ext cx="9148315" cy="68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812" y="5867400"/>
            <a:ext cx="8308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Proliferation of the Cloud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1242" y="621925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44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shutterstock_22625497_jpg.jpg"/>
          <p:cNvPicPr>
            <a:picLocks noChangeAspect="1"/>
          </p:cNvPicPr>
          <p:nvPr/>
        </p:nvPicPr>
        <p:blipFill>
          <a:blip r:embed="rId3" cstate="email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3452" y="6096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Possible usage patterns:</a:t>
            </a:r>
            <a:endParaRPr lang="en-US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33600"/>
            <a:ext cx="51816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Processing Patterns</a:t>
            </a:r>
            <a:r>
              <a:rPr lang="fa-IR" sz="2800" dirty="0" smtClean="0"/>
              <a:t>                     </a:t>
            </a:r>
            <a:endParaRPr lang="en-US" sz="2800" dirty="0" smtClean="0"/>
          </a:p>
          <a:p>
            <a:r>
              <a:rPr lang="en-US" sz="2800" dirty="0" smtClean="0"/>
              <a:t>Memory</a:t>
            </a:r>
          </a:p>
          <a:p>
            <a:r>
              <a:rPr lang="en-US" sz="2800" dirty="0" smtClean="0"/>
              <a:t>storage </a:t>
            </a:r>
          </a:p>
          <a:p>
            <a:pPr lvl="1"/>
            <a:r>
              <a:rPr lang="en-US" sz="2800" dirty="0" smtClean="0"/>
              <a:t> HPC applications need two types of permanent :                                                      </a:t>
            </a:r>
          </a:p>
          <a:p>
            <a:pPr lvl="2"/>
            <a:r>
              <a:rPr lang="en-US" sz="2800" dirty="0" smtClean="0"/>
              <a:t>I/O storage</a:t>
            </a:r>
          </a:p>
          <a:p>
            <a:pPr lvl="2"/>
            <a:r>
              <a:rPr lang="en-US" sz="2800" dirty="0" smtClean="0"/>
              <a:t>Scratch storage</a:t>
            </a:r>
          </a:p>
          <a:p>
            <a:r>
              <a:rPr lang="en-US" sz="2800" dirty="0" smtClean="0"/>
              <a:t>networking</a:t>
            </a:r>
            <a:endParaRPr 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1" y="3962400"/>
            <a:ext cx="3176363" cy="27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58200" y="6172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31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0"/>
            <a:ext cx="9143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energy-</a:t>
            </a:r>
            <a:r>
              <a:rPr lang="en-US" sz="3200" dirty="0" err="1" smtClean="0"/>
              <a:t>effcient</a:t>
            </a:r>
            <a:r>
              <a:rPr lang="en-US" sz="3200" dirty="0" smtClean="0"/>
              <a:t> </a:t>
            </a:r>
            <a:r>
              <a:rPr lang="en-US" sz="3200" dirty="0"/>
              <a:t>solutions are required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not only form </a:t>
            </a:r>
            <a:r>
              <a:rPr lang="en-US" sz="3200" dirty="0"/>
              <a:t>Cloud provider but also from </a:t>
            </a:r>
            <a:r>
              <a:rPr lang="en-US" sz="3200" dirty="0" smtClean="0"/>
              <a:t>the environment</a:t>
            </a:r>
            <a:r>
              <a:rPr lang="en-US" sz="3200" dirty="0"/>
              <a:t>.</a:t>
            </a:r>
          </a:p>
        </p:txBody>
      </p:sp>
      <p:pic>
        <p:nvPicPr>
          <p:cNvPr id="4" name="Picture 3" descr="ICON_Cloud_Q3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00287"/>
            <a:ext cx="39624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pic>
      <p:pic>
        <p:nvPicPr>
          <p:cNvPr id="5" name="Picture 4" descr="ICON_Cloud_Q3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420" y="2214638"/>
            <a:ext cx="3581400" cy="20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173087" y="3240919"/>
            <a:ext cx="3468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CO2 emission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8800" y="3167390"/>
            <a:ext cx="2763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high energy cost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2698" y="61722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01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7200" y="8382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Computer </a:t>
            </a:r>
            <a:r>
              <a:rPr lang="en-US" sz="2400" dirty="0"/>
              <a:t>Power Consumption Index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0600" y="6248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40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76199"/>
            <a:ext cx="8798379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BED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BED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BED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BED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BED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BED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BED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BED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BED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HPC </a:t>
            </a:r>
            <a:r>
              <a:rPr lang="en-US" dirty="0">
                <a:solidFill>
                  <a:schemeClr val="bg1"/>
                </a:solidFill>
              </a:rPr>
              <a:t>&amp; Virtualization</a:t>
            </a:r>
          </a:p>
          <a:p>
            <a:endParaRPr lang="en-US" dirty="0" smtClean="0">
              <a:solidFill>
                <a:schemeClr val="tx1"/>
              </a:solidFill>
              <a:ea typeface="Geneva" pitchFamily="-96" charset="0"/>
              <a:cs typeface="Geneva" pitchFamily="-96" charset="0"/>
            </a:endParaRPr>
          </a:p>
          <a:p>
            <a:r>
              <a:rPr lang="en-US" dirty="0" smtClean="0">
                <a:solidFill>
                  <a:schemeClr val="tx1"/>
                </a:solidFill>
                <a:ea typeface="Geneva" pitchFamily="-96" charset="0"/>
                <a:cs typeface="Geneva" pitchFamily="-96" charset="0"/>
              </a:rPr>
              <a:t>Cloud:  Virtual Datacenter + HPC + more…</a:t>
            </a: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6136791" y="2617350"/>
            <a:ext cx="2895600" cy="3022600"/>
            <a:chOff x="6045900" y="540049"/>
            <a:chExt cx="2895599" cy="4030489"/>
          </a:xfrm>
        </p:grpSpPr>
        <p:sp>
          <p:nvSpPr>
            <p:cNvPr id="4" name="Rectangle 3"/>
            <p:cNvSpPr/>
            <p:nvPr/>
          </p:nvSpPr>
          <p:spPr bwMode="auto">
            <a:xfrm>
              <a:off x="6045900" y="887570"/>
              <a:ext cx="2895599" cy="2952199"/>
            </a:xfrm>
            <a:prstGeom prst="rect">
              <a:avLst/>
            </a:prstGeom>
            <a:gradFill flip="none" rotWithShape="1">
              <a:gsLst>
                <a:gs pos="0">
                  <a:srgbClr val="0860A8">
                    <a:lumMod val="20000"/>
                    <a:lumOff val="80000"/>
                  </a:srgbClr>
                </a:gs>
                <a:gs pos="50000">
                  <a:srgbClr val="0860A8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860A8">
                    <a:lumMod val="60000"/>
                    <a:lumOff val="40000"/>
                    <a:shade val="100000"/>
                    <a:satMod val="115000"/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1272" tIns="274320" rIns="91272" bIns="45634" anchorCtr="1"/>
            <a:lstStyle/>
            <a:p>
              <a:pPr defTabSz="1306513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US" sz="14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96" charset="-128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6079238" y="988822"/>
              <a:ext cx="2773361" cy="1799325"/>
            </a:xfrm>
            <a:prstGeom prst="rect">
              <a:avLst/>
            </a:prstGeom>
            <a:gradFill rotWithShape="1">
              <a:gsLst>
                <a:gs pos="0">
                  <a:srgbClr val="003366">
                    <a:gamma/>
                    <a:shade val="46275"/>
                    <a:invGamma/>
                    <a:alpha val="0"/>
                  </a:srgbClr>
                </a:gs>
                <a:gs pos="100000">
                  <a:srgbClr val="003366"/>
                </a:gs>
              </a:gsLst>
              <a:lin ang="0" scaled="1"/>
            </a:gradFill>
            <a:ln w="9525" algn="ctr">
              <a:solidFill>
                <a:srgbClr val="53BDFF"/>
              </a:solidFill>
              <a:miter lim="800000"/>
              <a:headEnd/>
              <a:tailEnd/>
            </a:ln>
            <a:effectLst>
              <a:prstShdw prst="shdw17" dist="17961" dir="2700000">
                <a:srgbClr val="53BDFF">
                  <a:gamma/>
                  <a:shade val="60000"/>
                  <a:invGamma/>
                </a:srgbClr>
              </a:prstShdw>
            </a:effectLst>
          </p:spPr>
          <p:txBody>
            <a:bodyPr wrap="none" lIns="91400" tIns="45702" rIns="91400" bIns="45702" anchor="ctr"/>
            <a:lstStyle/>
            <a:p>
              <a:pPr>
                <a:spcBef>
                  <a:spcPct val="30000"/>
                </a:spcBef>
                <a:buClr>
                  <a:srgbClr val="FFFFFF"/>
                </a:buClr>
                <a:buFont typeface="Wingdings" pitchFamily="2" charset="2"/>
                <a:buNone/>
                <a:defRPr/>
              </a:pPr>
              <a:endPara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96" charset="-128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6095113" y="1113717"/>
              <a:ext cx="1433512" cy="7260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003366">
                  <a:gamma/>
                  <a:shade val="60000"/>
                  <a:invGamma/>
                </a:srgbClr>
              </a:prstShdw>
            </a:effectLst>
          </p:spPr>
          <p:txBody>
            <a:bodyPr wrap="none" lIns="91400" tIns="45702" rIns="91400" bIns="45702">
              <a:spAutoFit/>
            </a:bodyPr>
            <a:lstStyle/>
            <a:p>
              <a:pPr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400" dirty="0">
                  <a:solidFill>
                    <a:srgbClr val="FFFFFF"/>
                  </a:solidFill>
                  <a:latin typeface="+mn-lt"/>
                  <a:ea typeface="ＭＳ Ｐゴシック" pitchFamily="-96" charset="-128"/>
                </a:rPr>
                <a:t>Cloud </a:t>
              </a:r>
            </a:p>
            <a:p>
              <a:pPr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400" dirty="0">
                  <a:solidFill>
                    <a:srgbClr val="FFFFFF"/>
                  </a:solidFill>
                  <a:latin typeface="+mn-lt"/>
                  <a:ea typeface="ＭＳ Ｐゴシック" pitchFamily="-96" charset="-128"/>
                </a:rPr>
                <a:t>Infrastructure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6135329" y="2307208"/>
              <a:ext cx="889906" cy="44132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20000"/>
                    <a:lumOff val="80000"/>
                  </a:schemeClr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bg1">
                    <a:lumMod val="60000"/>
                    <a:lumOff val="40000"/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88900" h="88900"/>
            </a:sp3d>
          </p:spPr>
          <p:txBody>
            <a:bodyPr lIns="91272" tIns="45634" rIns="91272" bIns="45634" anchor="ctr" anchorCtr="1"/>
            <a:lstStyle/>
            <a:p>
              <a:pPr>
                <a:lnSpc>
                  <a:spcPct val="95000"/>
                </a:lnSpc>
                <a:spcBef>
                  <a:spcPct val="30000"/>
                </a:spcBef>
                <a:buClr>
                  <a:srgbClr val="0860A8"/>
                </a:buClr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+mn-lt"/>
                  <a:ea typeface="ＭＳ Ｐゴシック" pitchFamily="-96" charset="-128"/>
                  <a:cs typeface="Arial"/>
                </a:rPr>
                <a:t>Network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7037362" y="2307208"/>
              <a:ext cx="820978" cy="44132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20000"/>
                    <a:lumOff val="80000"/>
                  </a:schemeClr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bg1">
                    <a:lumMod val="60000"/>
                    <a:lumOff val="40000"/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88900" h="88900"/>
            </a:sp3d>
          </p:spPr>
          <p:txBody>
            <a:bodyPr lIns="91272" tIns="45634" rIns="91272" bIns="45634" anchor="ctr" anchorCtr="1"/>
            <a:lstStyle/>
            <a:p>
              <a:pPr>
                <a:lnSpc>
                  <a:spcPct val="95000"/>
                </a:lnSpc>
                <a:spcBef>
                  <a:spcPct val="30000"/>
                </a:spcBef>
                <a:buClr>
                  <a:srgbClr val="0860A8"/>
                </a:buClr>
                <a:buFont typeface="Wingdings" pitchFamily="2" charset="2"/>
                <a:buNone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+mn-lt"/>
                  <a:ea typeface="ＭＳ Ｐゴシック" pitchFamily="-96" charset="-128"/>
                  <a:cs typeface="Arial"/>
                </a:rPr>
                <a:t>Storage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870466" y="2307208"/>
              <a:ext cx="909142" cy="44132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20000"/>
                    <a:lumOff val="80000"/>
                  </a:schemeClr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bg1">
                    <a:lumMod val="60000"/>
                    <a:lumOff val="40000"/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88900" h="88900"/>
            </a:sp3d>
          </p:spPr>
          <p:txBody>
            <a:bodyPr lIns="91272" tIns="45634" rIns="91272" bIns="45634" anchor="ctr" anchorCtr="1"/>
            <a:lstStyle/>
            <a:p>
              <a:pPr>
                <a:lnSpc>
                  <a:spcPct val="95000"/>
                </a:lnSpc>
                <a:spcBef>
                  <a:spcPct val="30000"/>
                </a:spcBef>
                <a:buClr>
                  <a:srgbClr val="0860A8"/>
                </a:buClr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+mn-lt"/>
                  <a:ea typeface="ＭＳ Ｐゴシック" pitchFamily="-96" charset="-128"/>
                  <a:cs typeface="Arial"/>
                </a:rPr>
                <a:t>Compute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128979" y="1926714"/>
              <a:ext cx="2651125" cy="35544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20000"/>
                    <a:lumOff val="80000"/>
                  </a:schemeClr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bg1">
                    <a:lumMod val="60000"/>
                    <a:lumOff val="40000"/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88900" h="88900"/>
            </a:sp3d>
          </p:spPr>
          <p:txBody>
            <a:bodyPr lIns="91272" tIns="45634" rIns="91272" bIns="45634" anchor="ctr" anchorCtr="1"/>
            <a:lstStyle/>
            <a:p>
              <a:pPr>
                <a:lnSpc>
                  <a:spcPct val="95000"/>
                </a:lnSpc>
                <a:spcBef>
                  <a:spcPct val="30000"/>
                </a:spcBef>
                <a:buClr>
                  <a:srgbClr val="0860A8"/>
                </a:buClr>
                <a:buFont typeface="Wingdings" pitchFamily="2" charset="2"/>
                <a:buNone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+mn-lt"/>
                  <a:ea typeface="ＭＳ Ｐゴシック" pitchFamily="-96" charset="-128"/>
                  <a:cs typeface="Arial"/>
                </a:rPr>
                <a:t>Security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6085052" y="2852245"/>
              <a:ext cx="2790825" cy="58896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20000"/>
                    <a:lumOff val="80000"/>
                  </a:schemeClr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bg1">
                    <a:lumMod val="60000"/>
                    <a:lumOff val="40000"/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88900" h="88900"/>
            </a:sp3d>
          </p:spPr>
          <p:txBody>
            <a:bodyPr lIns="91272" tIns="45634" rIns="91272" bIns="45634" anchor="ctr" anchorCtr="1"/>
            <a:lstStyle/>
            <a:p>
              <a:pPr>
                <a:lnSpc>
                  <a:spcPct val="95000"/>
                </a:lnSpc>
                <a:spcBef>
                  <a:spcPct val="30000"/>
                </a:spcBef>
                <a:buClr>
                  <a:srgbClr val="0860A8"/>
                </a:buClr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+mn-lt"/>
                  <a:ea typeface="ＭＳ Ｐゴシック" pitchFamily="-96" charset="-128"/>
                  <a:cs typeface="Arial"/>
                </a:rPr>
                <a:t>Datacenter facilities                            (e.g. cooling, power)  </a:t>
              </a:r>
            </a:p>
          </p:txBody>
        </p:sp>
        <p:grpSp>
          <p:nvGrpSpPr>
            <p:cNvPr id="12" name="Group 50"/>
            <p:cNvGrpSpPr>
              <a:grpSpLocks/>
            </p:cNvGrpSpPr>
            <p:nvPr/>
          </p:nvGrpSpPr>
          <p:grpSpPr bwMode="auto">
            <a:xfrm>
              <a:off x="7378341" y="940876"/>
              <a:ext cx="1503363" cy="1189038"/>
              <a:chOff x="2994926" y="3111331"/>
              <a:chExt cx="3275242" cy="1983180"/>
            </a:xfrm>
          </p:grpSpPr>
          <p:pic>
            <p:nvPicPr>
              <p:cNvPr id="15" name="Picture 20" descr="cloud2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4926" y="3111331"/>
                <a:ext cx="3275242" cy="1983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8" descr="10-foot-ring-blur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2408" y="3583923"/>
                <a:ext cx="2784817" cy="1259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" name="Group 45"/>
              <p:cNvGrpSpPr>
                <a:grpSpLocks/>
              </p:cNvGrpSpPr>
              <p:nvPr/>
            </p:nvGrpSpPr>
            <p:grpSpPr bwMode="auto">
              <a:xfrm>
                <a:off x="4019949" y="3469140"/>
                <a:ext cx="1265222" cy="861381"/>
                <a:chOff x="935052" y="942975"/>
                <a:chExt cx="3420698" cy="2328860"/>
              </a:xfrm>
            </p:grpSpPr>
            <p:pic>
              <p:nvPicPr>
                <p:cNvPr id="18" name="Picture 2" descr="http://www.rivethost.com/images/server_rack.gif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5052" y="963609"/>
                  <a:ext cx="2432324" cy="2308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66" descr="DMX-3_2_SO_300dpi_LAR.jpg"/>
                <p:cNvPicPr>
                  <a:picLocks noChangeAspect="1"/>
                </p:cNvPicPr>
                <p:nvPr/>
              </p:nvPicPr>
              <p:blipFill>
                <a:blip r:embed="rId5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6156" y="942975"/>
                  <a:ext cx="849594" cy="2143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67" descr="Rack Server.png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14" y="980776"/>
                  <a:ext cx="866150" cy="22227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68" descr="Rack Server.png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7051" y="1047448"/>
                  <a:ext cx="866150" cy="22227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3" name="Rectangle 12"/>
            <p:cNvSpPr/>
            <p:nvPr/>
          </p:nvSpPr>
          <p:spPr>
            <a:xfrm>
              <a:off x="6884100" y="540049"/>
              <a:ext cx="835025" cy="3852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+mn-lt"/>
                  <a:ea typeface="ＭＳ Ｐゴシック" pitchFamily="-96" charset="-128"/>
                  <a:cs typeface="Arial" charset="0"/>
                </a:rPr>
                <a:t>Cloud</a:t>
              </a:r>
              <a:endParaRPr lang="en-US" sz="1600" dirty="0">
                <a:latin typeface="+mn-lt"/>
                <a:ea typeface="ＭＳ Ｐゴシック" pitchFamily="-96" charset="-128"/>
              </a:endParaRP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6350700" y="3512111"/>
              <a:ext cx="2479674" cy="1058427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  <a:effectLst/>
          </p:spPr>
          <p:txBody>
            <a:bodyPr lIns="91391" tIns="45697" rIns="91391" bIns="45697">
              <a:spAutoFit/>
            </a:bodyPr>
            <a:lstStyle/>
            <a:p>
              <a:pPr algn="l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defRPr/>
              </a:pPr>
              <a:r>
                <a:rPr lang="en-US" altLang="zh-CN" sz="1600" b="1" dirty="0">
                  <a:solidFill>
                    <a:schemeClr val="tx2"/>
                  </a:solidFill>
                  <a:latin typeface="+mn-lt"/>
                  <a:ea typeface="ＭＳ Ｐゴシック" pitchFamily="-96" charset="-128"/>
                </a:rPr>
                <a:t>+ Services</a:t>
              </a:r>
              <a:br>
                <a:rPr lang="en-US" altLang="zh-CN" sz="1600" b="1" dirty="0">
                  <a:solidFill>
                    <a:schemeClr val="tx2"/>
                  </a:solidFill>
                  <a:latin typeface="+mn-lt"/>
                  <a:ea typeface="ＭＳ Ｐゴシック" pitchFamily="-96" charset="-128"/>
                </a:rPr>
              </a:br>
              <a:r>
                <a:rPr lang="en-US" altLang="zh-CN" sz="1600" b="1" dirty="0">
                  <a:solidFill>
                    <a:schemeClr val="tx2"/>
                  </a:solidFill>
                  <a:latin typeface="+mn-lt"/>
                  <a:ea typeface="ＭＳ Ｐゴシック" pitchFamily="-96" charset="-128"/>
                </a:rPr>
                <a:t>+ Quality of Service</a:t>
              </a:r>
              <a:br>
                <a:rPr lang="en-US" altLang="zh-CN" sz="1600" b="1" dirty="0">
                  <a:solidFill>
                    <a:schemeClr val="tx2"/>
                  </a:solidFill>
                  <a:latin typeface="+mn-lt"/>
                  <a:ea typeface="ＭＳ Ｐゴシック" pitchFamily="-96" charset="-128"/>
                </a:rPr>
              </a:br>
              <a:r>
                <a:rPr lang="en-US" altLang="zh-CN" sz="1600" b="1" dirty="0">
                  <a:solidFill>
                    <a:schemeClr val="tx2"/>
                  </a:solidFill>
                  <a:latin typeface="+mn-lt"/>
                  <a:ea typeface="ＭＳ Ｐゴシック" pitchFamily="-96" charset="-128"/>
                </a:rPr>
                <a:t>+ Security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76200" y="1218793"/>
            <a:ext cx="3352800" cy="2723809"/>
            <a:chOff x="2997688" y="1097353"/>
            <a:chExt cx="2934475" cy="3162481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997688" y="1445135"/>
              <a:ext cx="2589401" cy="2744036"/>
            </a:xfrm>
            <a:prstGeom prst="rect">
              <a:avLst/>
            </a:prstGeom>
            <a:gradFill flip="none" rotWithShape="1">
              <a:gsLst>
                <a:gs pos="0">
                  <a:srgbClr val="0860A8">
                    <a:lumMod val="20000"/>
                    <a:lumOff val="80000"/>
                  </a:srgbClr>
                </a:gs>
                <a:gs pos="50000">
                  <a:srgbClr val="0860A8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860A8">
                    <a:lumMod val="60000"/>
                    <a:lumOff val="40000"/>
                    <a:shade val="100000"/>
                    <a:satMod val="115000"/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1272" tIns="274320" rIns="91272" bIns="45634" anchorCtr="1"/>
            <a:lstStyle/>
            <a:p>
              <a:pPr defTabSz="1306513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US" sz="14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96" charset="-128"/>
              </a:endParaRP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V="1">
              <a:off x="3931385" y="3070199"/>
              <a:ext cx="358870" cy="3217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96" charset="-128"/>
              </a:endParaRPr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 flipV="1">
              <a:off x="4271199" y="2206550"/>
              <a:ext cx="1588" cy="9229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96" charset="-128"/>
              </a:endParaRP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 flipH="1" flipV="1">
              <a:off x="4306134" y="3072315"/>
              <a:ext cx="430327" cy="3725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96" charset="-128"/>
              </a:endParaRPr>
            </a:p>
          </p:txBody>
        </p:sp>
        <p:pic>
          <p:nvPicPr>
            <p:cNvPr id="27" name="Picture 337" descr="DC3 Icon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501" y="2651918"/>
              <a:ext cx="347663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37" descr="DC3 Icon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014" y="2739230"/>
              <a:ext cx="347662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37" descr="DC3 Icon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001" y="2836068"/>
              <a:ext cx="347663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4599899" y="2828885"/>
              <a:ext cx="1135362" cy="51649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+mn-lt"/>
                  <a:ea typeface="ＭＳ Ｐゴシック" pitchFamily="-96" charset="-128"/>
                </a:rPr>
                <a:t>Unified </a:t>
              </a:r>
              <a:b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+mn-lt"/>
                  <a:ea typeface="ＭＳ Ｐゴシック" pitchFamily="-96" charset="-128"/>
                </a:rPr>
              </a:b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+mn-lt"/>
                  <a:ea typeface="ＭＳ Ｐゴシック" pitchFamily="-96" charset="-128"/>
                </a:rPr>
                <a:t>Network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997688" y="3794141"/>
              <a:ext cx="930521" cy="31963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+mn-lt"/>
                  <a:ea typeface="ＭＳ Ｐゴシック" pitchFamily="-96" charset="-128"/>
                </a:rPr>
                <a:t>Servers</a:t>
              </a:r>
            </a:p>
          </p:txBody>
        </p:sp>
        <p:grpSp>
          <p:nvGrpSpPr>
            <p:cNvPr id="32" name="Group 37"/>
            <p:cNvGrpSpPr>
              <a:grpSpLocks noChangeAspect="1"/>
            </p:cNvGrpSpPr>
            <p:nvPr/>
          </p:nvGrpSpPr>
          <p:grpSpPr bwMode="auto">
            <a:xfrm>
              <a:off x="4853664" y="3386930"/>
              <a:ext cx="242887" cy="244475"/>
              <a:chOff x="3264" y="3024"/>
              <a:chExt cx="1104" cy="1008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/>
            </p:nvSpPr>
            <p:spPr bwMode="auto">
              <a:xfrm>
                <a:off x="3265" y="3760"/>
                <a:ext cx="1104" cy="271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62" name="Freeform 39"/>
              <p:cNvSpPr>
                <a:spLocks noChangeAspect="1"/>
              </p:cNvSpPr>
              <p:nvPr/>
            </p:nvSpPr>
            <p:spPr bwMode="auto">
              <a:xfrm>
                <a:off x="3265" y="3149"/>
                <a:ext cx="1104" cy="751"/>
              </a:xfrm>
              <a:custGeom>
                <a:avLst/>
                <a:gdLst/>
                <a:ahLst/>
                <a:cxnLst>
                  <a:cxn ang="0">
                    <a:pos x="0" y="4464"/>
                  </a:cxn>
                  <a:cxn ang="0">
                    <a:pos x="0" y="0"/>
                  </a:cxn>
                  <a:cxn ang="0">
                    <a:pos x="1944" y="0"/>
                  </a:cxn>
                  <a:cxn ang="0">
                    <a:pos x="1944" y="4464"/>
                  </a:cxn>
                </a:cxnLst>
                <a:rect l="0" t="0" r="r" b="b"/>
                <a:pathLst>
                  <a:path w="1944" h="4464">
                    <a:moveTo>
                      <a:pt x="0" y="4464"/>
                    </a:moveTo>
                    <a:lnTo>
                      <a:pt x="0" y="0"/>
                    </a:lnTo>
                    <a:lnTo>
                      <a:pt x="1944" y="0"/>
                    </a:lnTo>
                    <a:lnTo>
                      <a:pt x="1944" y="4464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63" name="Oval 40"/>
              <p:cNvSpPr>
                <a:spLocks noChangeAspect="1" noChangeArrowheads="1"/>
              </p:cNvSpPr>
              <p:nvPr/>
            </p:nvSpPr>
            <p:spPr bwMode="auto">
              <a:xfrm>
                <a:off x="3265" y="3027"/>
                <a:ext cx="1104" cy="271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</p:grpSp>
        <p:grpSp>
          <p:nvGrpSpPr>
            <p:cNvPr id="33" name="Group 41"/>
            <p:cNvGrpSpPr>
              <a:grpSpLocks noChangeAspect="1"/>
            </p:cNvGrpSpPr>
            <p:nvPr/>
          </p:nvGrpSpPr>
          <p:grpSpPr bwMode="auto">
            <a:xfrm>
              <a:off x="4555214" y="3396455"/>
              <a:ext cx="244475" cy="246063"/>
              <a:chOff x="3264" y="3024"/>
              <a:chExt cx="1104" cy="1008"/>
            </a:xfrm>
          </p:grpSpPr>
          <p:sp>
            <p:nvSpPr>
              <p:cNvPr id="58" name="Oval 42"/>
              <p:cNvSpPr>
                <a:spLocks noChangeAspect="1" noChangeArrowheads="1"/>
              </p:cNvSpPr>
              <p:nvPr/>
            </p:nvSpPr>
            <p:spPr bwMode="auto">
              <a:xfrm>
                <a:off x="3265" y="3760"/>
                <a:ext cx="1104" cy="2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59" name="Freeform 43"/>
              <p:cNvSpPr>
                <a:spLocks noChangeAspect="1"/>
              </p:cNvSpPr>
              <p:nvPr/>
            </p:nvSpPr>
            <p:spPr bwMode="auto">
              <a:xfrm>
                <a:off x="3265" y="3144"/>
                <a:ext cx="1104" cy="754"/>
              </a:xfrm>
              <a:custGeom>
                <a:avLst/>
                <a:gdLst/>
                <a:ahLst/>
                <a:cxnLst>
                  <a:cxn ang="0">
                    <a:pos x="0" y="4464"/>
                  </a:cxn>
                  <a:cxn ang="0">
                    <a:pos x="0" y="0"/>
                  </a:cxn>
                  <a:cxn ang="0">
                    <a:pos x="1944" y="0"/>
                  </a:cxn>
                  <a:cxn ang="0">
                    <a:pos x="1944" y="4464"/>
                  </a:cxn>
                </a:cxnLst>
                <a:rect l="0" t="0" r="r" b="b"/>
                <a:pathLst>
                  <a:path w="1944" h="4464">
                    <a:moveTo>
                      <a:pt x="0" y="4464"/>
                    </a:moveTo>
                    <a:lnTo>
                      <a:pt x="0" y="0"/>
                    </a:lnTo>
                    <a:lnTo>
                      <a:pt x="1944" y="0"/>
                    </a:lnTo>
                    <a:lnTo>
                      <a:pt x="1944" y="4464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60" name="Oval 44"/>
              <p:cNvSpPr>
                <a:spLocks noChangeAspect="1" noChangeArrowheads="1"/>
              </p:cNvSpPr>
              <p:nvPr/>
            </p:nvSpPr>
            <p:spPr bwMode="auto">
              <a:xfrm>
                <a:off x="3265" y="3023"/>
                <a:ext cx="1104" cy="2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</p:grpSp>
        <p:grpSp>
          <p:nvGrpSpPr>
            <p:cNvPr id="34" name="Group 45"/>
            <p:cNvGrpSpPr>
              <a:grpSpLocks noChangeAspect="1"/>
            </p:cNvGrpSpPr>
            <p:nvPr/>
          </p:nvGrpSpPr>
          <p:grpSpPr bwMode="auto">
            <a:xfrm>
              <a:off x="4691739" y="3502818"/>
              <a:ext cx="244475" cy="244475"/>
              <a:chOff x="3264" y="3024"/>
              <a:chExt cx="1104" cy="1008"/>
            </a:xfrm>
          </p:grpSpPr>
          <p:sp>
            <p:nvSpPr>
              <p:cNvPr id="55" name="Oval 46"/>
              <p:cNvSpPr>
                <a:spLocks noChangeAspect="1" noChangeArrowheads="1"/>
              </p:cNvSpPr>
              <p:nvPr/>
            </p:nvSpPr>
            <p:spPr bwMode="auto">
              <a:xfrm>
                <a:off x="3265" y="3754"/>
                <a:ext cx="1104" cy="27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56" name="Freeform 47"/>
              <p:cNvSpPr>
                <a:spLocks noChangeAspect="1"/>
              </p:cNvSpPr>
              <p:nvPr/>
            </p:nvSpPr>
            <p:spPr bwMode="auto">
              <a:xfrm>
                <a:off x="3265" y="3143"/>
                <a:ext cx="1104" cy="759"/>
              </a:xfrm>
              <a:custGeom>
                <a:avLst/>
                <a:gdLst/>
                <a:ahLst/>
                <a:cxnLst>
                  <a:cxn ang="0">
                    <a:pos x="0" y="4464"/>
                  </a:cxn>
                  <a:cxn ang="0">
                    <a:pos x="0" y="0"/>
                  </a:cxn>
                  <a:cxn ang="0">
                    <a:pos x="1944" y="0"/>
                  </a:cxn>
                  <a:cxn ang="0">
                    <a:pos x="1944" y="4464"/>
                  </a:cxn>
                </a:cxnLst>
                <a:rect l="0" t="0" r="r" b="b"/>
                <a:pathLst>
                  <a:path w="1944" h="4464">
                    <a:moveTo>
                      <a:pt x="0" y="4464"/>
                    </a:moveTo>
                    <a:lnTo>
                      <a:pt x="0" y="0"/>
                    </a:lnTo>
                    <a:lnTo>
                      <a:pt x="1944" y="0"/>
                    </a:lnTo>
                    <a:lnTo>
                      <a:pt x="1944" y="4464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57" name="Oval 48"/>
              <p:cNvSpPr>
                <a:spLocks noChangeAspect="1" noChangeArrowheads="1"/>
              </p:cNvSpPr>
              <p:nvPr/>
            </p:nvSpPr>
            <p:spPr bwMode="auto">
              <a:xfrm>
                <a:off x="3265" y="3021"/>
                <a:ext cx="1104" cy="27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</p:grpSp>
        <p:pic>
          <p:nvPicPr>
            <p:cNvPr id="35" name="Picture 50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501" y="3277393"/>
              <a:ext cx="309563" cy="46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314" y="3385343"/>
              <a:ext cx="309562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614" y="3479005"/>
              <a:ext cx="307975" cy="46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53"/>
            <p:cNvSpPr txBox="1">
              <a:spLocks noChangeArrowheads="1"/>
            </p:cNvSpPr>
            <p:nvPr/>
          </p:nvSpPr>
          <p:spPr bwMode="auto">
            <a:xfrm>
              <a:off x="4253733" y="3743338"/>
              <a:ext cx="930521" cy="51649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+mn-lt"/>
                  <a:ea typeface="ＭＳ Ｐゴシック" pitchFamily="-96" charset="-128"/>
                </a:rPr>
                <a:t>Storage Arrays</a:t>
              </a:r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3123134" y="2469032"/>
              <a:ext cx="932108" cy="31963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+mn-lt"/>
                  <a:ea typeface="ＭＳ Ｐゴシック" pitchFamily="-96" charset="-128"/>
                </a:rPr>
                <a:t>Mgmt</a:t>
              </a:r>
            </a:p>
          </p:txBody>
        </p:sp>
        <p:grpSp>
          <p:nvGrpSpPr>
            <p:cNvPr id="40" name="Group 47"/>
            <p:cNvGrpSpPr>
              <a:grpSpLocks/>
            </p:cNvGrpSpPr>
            <p:nvPr/>
          </p:nvGrpSpPr>
          <p:grpSpPr bwMode="auto">
            <a:xfrm>
              <a:off x="3206379" y="1646776"/>
              <a:ext cx="2138363" cy="532316"/>
              <a:chOff x="2875491" y="2057701"/>
              <a:chExt cx="2511425" cy="628650"/>
            </a:xfrm>
          </p:grpSpPr>
          <p:sp>
            <p:nvSpPr>
              <p:cNvPr id="43" name="Left Bracket 42"/>
              <p:cNvSpPr/>
              <p:nvPr/>
            </p:nvSpPr>
            <p:spPr bwMode="auto">
              <a:xfrm>
                <a:off x="4888847" y="2076311"/>
                <a:ext cx="124951" cy="607468"/>
              </a:xfrm>
              <a:prstGeom prst="leftBracket">
                <a:avLst/>
              </a:prstGeom>
              <a:noFill/>
              <a:ln w="5715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44" name="Left Bracket 43"/>
              <p:cNvSpPr/>
              <p:nvPr/>
            </p:nvSpPr>
            <p:spPr bwMode="auto">
              <a:xfrm flipH="1">
                <a:off x="4579265" y="2078812"/>
                <a:ext cx="121221" cy="604968"/>
              </a:xfrm>
              <a:prstGeom prst="leftBracket">
                <a:avLst/>
              </a:prstGeom>
              <a:noFill/>
              <a:ln w="5715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45" name="Left Bracket 44"/>
              <p:cNvSpPr/>
              <p:nvPr/>
            </p:nvSpPr>
            <p:spPr bwMode="auto">
              <a:xfrm>
                <a:off x="4224924" y="2071311"/>
                <a:ext cx="123087" cy="607468"/>
              </a:xfrm>
              <a:prstGeom prst="leftBracket">
                <a:avLst/>
              </a:prstGeom>
              <a:noFill/>
              <a:ln w="5715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46" name="Left Bracket 45"/>
              <p:cNvSpPr/>
              <p:nvPr/>
            </p:nvSpPr>
            <p:spPr bwMode="auto">
              <a:xfrm flipH="1">
                <a:off x="3904153" y="2071311"/>
                <a:ext cx="123087" cy="607468"/>
              </a:xfrm>
              <a:prstGeom prst="leftBracket">
                <a:avLst/>
              </a:prstGeom>
              <a:noFill/>
              <a:ln w="5715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47" name="Left Bracket 46"/>
              <p:cNvSpPr/>
              <p:nvPr/>
            </p:nvSpPr>
            <p:spPr bwMode="auto">
              <a:xfrm>
                <a:off x="3542353" y="2066312"/>
                <a:ext cx="123087" cy="604968"/>
              </a:xfrm>
              <a:prstGeom prst="leftBracket">
                <a:avLst/>
              </a:prstGeom>
              <a:noFill/>
              <a:ln w="5715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48" name="Left Bracket 47"/>
              <p:cNvSpPr/>
              <p:nvPr/>
            </p:nvSpPr>
            <p:spPr bwMode="auto">
              <a:xfrm flipH="1">
                <a:off x="3236501" y="2066312"/>
                <a:ext cx="124951" cy="607468"/>
              </a:xfrm>
              <a:prstGeom prst="leftBracket">
                <a:avLst/>
              </a:prstGeom>
              <a:noFill/>
              <a:ln w="5715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49" name="Left Bracket 48"/>
              <p:cNvSpPr/>
              <p:nvPr/>
            </p:nvSpPr>
            <p:spPr bwMode="auto">
              <a:xfrm>
                <a:off x="2874700" y="2058813"/>
                <a:ext cx="123087" cy="607467"/>
              </a:xfrm>
              <a:prstGeom prst="leftBracket">
                <a:avLst/>
              </a:prstGeom>
              <a:noFill/>
              <a:ln w="5715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50" name="Left Bracket 49"/>
              <p:cNvSpPr/>
              <p:nvPr/>
            </p:nvSpPr>
            <p:spPr bwMode="auto">
              <a:xfrm flipH="1">
                <a:off x="5263701" y="2078812"/>
                <a:ext cx="123087" cy="607467"/>
              </a:xfrm>
              <a:prstGeom prst="leftBracket">
                <a:avLst/>
              </a:prstGeom>
              <a:noFill/>
              <a:ln w="5715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 bwMode="auto">
              <a:xfrm>
                <a:off x="2938109" y="2186305"/>
                <a:ext cx="372990" cy="42747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ゴシック" pitchFamily="-96" charset="-128"/>
                  </a:rPr>
                  <a:t>VM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 bwMode="auto">
              <a:xfrm>
                <a:off x="3598301" y="2186305"/>
                <a:ext cx="374854" cy="42747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ゴシック" pitchFamily="-96" charset="-128"/>
                  </a:rPr>
                  <a:t>VM</a:t>
                </a:r>
              </a:p>
            </p:txBody>
          </p:sp>
          <p:sp>
            <p:nvSpPr>
              <p:cNvPr id="53" name="Rounded Rectangle 52"/>
              <p:cNvSpPr/>
              <p:nvPr/>
            </p:nvSpPr>
            <p:spPr bwMode="auto">
              <a:xfrm>
                <a:off x="4277143" y="2186305"/>
                <a:ext cx="374854" cy="427478"/>
              </a:xfrm>
              <a:prstGeom prst="round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ゴシック" pitchFamily="-96" charset="-128"/>
                  </a:rPr>
                  <a:t>VM</a:t>
                </a:r>
              </a:p>
            </p:txBody>
          </p:sp>
          <p:sp>
            <p:nvSpPr>
              <p:cNvPr id="54" name="Rounded Rectangle 53"/>
              <p:cNvSpPr/>
              <p:nvPr/>
            </p:nvSpPr>
            <p:spPr bwMode="auto">
              <a:xfrm>
                <a:off x="4946660" y="2186305"/>
                <a:ext cx="374856" cy="42747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ゴシック" pitchFamily="-96" charset="-128"/>
                  </a:rPr>
                  <a:t>VM</a:t>
                </a: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153304" y="1097353"/>
              <a:ext cx="2778859" cy="385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+mn-lt"/>
                  <a:ea typeface="ＭＳ Ｐゴシック" pitchFamily="-96" charset="-128"/>
                  <a:cs typeface="Arial" charset="0"/>
                </a:rPr>
                <a:t>Virtualized Datacenter</a:t>
              </a:r>
              <a:endParaRPr lang="en-US" sz="1600" dirty="0">
                <a:latin typeface="+mn-lt"/>
                <a:ea typeface="ＭＳ Ｐゴシック" pitchFamily="-96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167596" y="2587572"/>
              <a:ext cx="2237378" cy="140978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96" charset="-128"/>
                <a:cs typeface="Arial" charset="0"/>
              </a:endParaRPr>
            </a:p>
          </p:txBody>
        </p:sp>
      </p:grpSp>
      <p:grpSp>
        <p:nvGrpSpPr>
          <p:cNvPr id="64" name="Group 92"/>
          <p:cNvGrpSpPr>
            <a:grpSpLocks/>
          </p:cNvGrpSpPr>
          <p:nvPr/>
        </p:nvGrpSpPr>
        <p:grpSpPr bwMode="auto">
          <a:xfrm>
            <a:off x="120561" y="3946390"/>
            <a:ext cx="2970780" cy="2835409"/>
            <a:chOff x="3200401" y="1517351"/>
            <a:chExt cx="2895599" cy="28956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3200401" y="1871522"/>
              <a:ext cx="2895599" cy="2541429"/>
            </a:xfrm>
            <a:prstGeom prst="rect">
              <a:avLst/>
            </a:prstGeom>
            <a:gradFill flip="none" rotWithShape="1">
              <a:gsLst>
                <a:gs pos="0">
                  <a:srgbClr val="0860A8">
                    <a:lumMod val="20000"/>
                    <a:lumOff val="80000"/>
                  </a:srgbClr>
                </a:gs>
                <a:gs pos="50000">
                  <a:srgbClr val="0860A8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860A8">
                    <a:lumMod val="60000"/>
                    <a:lumOff val="40000"/>
                    <a:shade val="100000"/>
                    <a:satMod val="115000"/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1272" tIns="274320" rIns="91272" bIns="45634" anchorCtr="1"/>
            <a:lstStyle/>
            <a:p>
              <a:pPr defTabSz="1306513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US" sz="14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96" charset="-128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318001" y="1517351"/>
              <a:ext cx="655638" cy="385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+mn-lt"/>
                  <a:ea typeface="ＭＳ Ｐゴシック" pitchFamily="-96" charset="-128"/>
                  <a:cs typeface="Arial" charset="0"/>
                </a:rPr>
                <a:t>HPC</a:t>
              </a:r>
              <a:endParaRPr lang="en-US" sz="1600" dirty="0">
                <a:latin typeface="+mn-lt"/>
                <a:ea typeface="ＭＳ Ｐゴシック" pitchFamily="-96" charset="-128"/>
              </a:endParaRPr>
            </a:p>
          </p:txBody>
        </p:sp>
        <p:pic>
          <p:nvPicPr>
            <p:cNvPr id="67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27586" t="16565" b="8404"/>
            <a:stretch>
              <a:fillRect/>
            </a:stretch>
          </p:blipFill>
          <p:spPr bwMode="auto">
            <a:xfrm>
              <a:off x="3291841" y="2279352"/>
              <a:ext cx="822960" cy="457121"/>
            </a:xfrm>
            <a:prstGeom prst="roundRect">
              <a:avLst>
                <a:gd name="adj" fmla="val 10669"/>
              </a:avLst>
            </a:prstGeom>
            <a:solidFill>
              <a:srgbClr val="FFFFFF"/>
            </a:solidFill>
            <a:ln w="76200" cap="sq">
              <a:noFill/>
              <a:miter lim="800000"/>
            </a:ln>
            <a:effectLst>
              <a:outerShdw blurRad="127000" dist="1270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8" name="Picture 45" descr="CFD_BMW_F1_PressurePath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91000" y="2133600"/>
              <a:ext cx="822960" cy="464352"/>
            </a:xfrm>
            <a:prstGeom prst="roundRect">
              <a:avLst>
                <a:gd name="adj" fmla="val 9745"/>
              </a:avLst>
            </a:prstGeom>
            <a:solidFill>
              <a:srgbClr val="FFFFFF"/>
            </a:solidFill>
            <a:ln w="76200" cap="sq">
              <a:noFill/>
              <a:miter lim="800000"/>
            </a:ln>
            <a:effectLst>
              <a:outerShdw blurRad="127000" dist="1270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9" name="Picture 4" descr="Cell Image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 r="8517" b="39653"/>
            <a:stretch>
              <a:fillRect/>
            </a:stretch>
          </p:blipFill>
          <p:spPr bwMode="auto">
            <a:xfrm>
              <a:off x="5105400" y="2286000"/>
              <a:ext cx="822960" cy="464653"/>
            </a:xfrm>
            <a:prstGeom prst="roundRect">
              <a:avLst>
                <a:gd name="adj" fmla="val 8284"/>
              </a:avLst>
            </a:prstGeom>
            <a:solidFill>
              <a:srgbClr val="FFFFFF"/>
            </a:solidFill>
            <a:ln w="76200" cap="sq">
              <a:noFill/>
              <a:miter lim="800000"/>
            </a:ln>
            <a:effectLst>
              <a:outerShdw blurRad="127000" dist="1270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0" name="Picture 16" descr="server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3114675"/>
              <a:ext cx="47307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16" descr="server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438" y="3113087"/>
              <a:ext cx="47307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16" descr="server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261" y="3114675"/>
              <a:ext cx="47307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6" descr="server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299" y="3113087"/>
              <a:ext cx="47307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6" descr="server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925" y="3114675"/>
              <a:ext cx="47307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16" descr="server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963" y="3113087"/>
              <a:ext cx="47307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3675064" y="2831802"/>
              <a:ext cx="1895474" cy="3534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003366">
                  <a:gamma/>
                  <a:shade val="60000"/>
                  <a:invGamma/>
                </a:srgbClr>
              </a:prstShdw>
            </a:effectLst>
          </p:spPr>
          <p:txBody>
            <a:bodyPr wrap="none" lIns="91400" tIns="45702" rIns="91400" bIns="45702">
              <a:spAutoFit/>
            </a:bodyPr>
            <a:lstStyle/>
            <a:p>
              <a:pPr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pitchFamily="-96" charset="-128"/>
                </a:rPr>
                <a:t>Parallelized Cluster</a:t>
              </a:r>
            </a:p>
          </p:txBody>
        </p:sp>
        <p:sp>
          <p:nvSpPr>
            <p:cNvPr id="77" name="Cloud 76"/>
            <p:cNvSpPr/>
            <p:nvPr/>
          </p:nvSpPr>
          <p:spPr>
            <a:xfrm>
              <a:off x="3505201" y="3657302"/>
              <a:ext cx="2209799" cy="533400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Performance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Fabric</a:t>
              </a:r>
            </a:p>
          </p:txBody>
        </p:sp>
      </p:grpSp>
      <p:grpSp>
        <p:nvGrpSpPr>
          <p:cNvPr id="78" name="Group 82"/>
          <p:cNvGrpSpPr>
            <a:grpSpLocks/>
          </p:cNvGrpSpPr>
          <p:nvPr/>
        </p:nvGrpSpPr>
        <p:grpSpPr bwMode="auto">
          <a:xfrm>
            <a:off x="1842261" y="1608058"/>
            <a:ext cx="4581525" cy="2889250"/>
            <a:chOff x="2014387" y="398469"/>
            <a:chExt cx="4581540" cy="3853231"/>
          </a:xfrm>
        </p:grpSpPr>
        <p:pic>
          <p:nvPicPr>
            <p:cNvPr id="79" name="Picture 106" descr="arrow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01758" flipV="1">
              <a:off x="2014387" y="398469"/>
              <a:ext cx="4581540" cy="385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3"/>
            <p:cNvSpPr txBox="1">
              <a:spLocks noChangeArrowheads="1"/>
            </p:cNvSpPr>
            <p:nvPr/>
          </p:nvSpPr>
          <p:spPr bwMode="auto">
            <a:xfrm rot="1372918">
              <a:off x="3754178" y="1458301"/>
              <a:ext cx="2828934" cy="1060698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  <a:effectLst/>
          </p:spPr>
          <p:txBody>
            <a:bodyPr lIns="91391" tIns="45697" rIns="91391" bIns="45697">
              <a:spAutoFit/>
            </a:bodyPr>
            <a:lstStyle/>
            <a:p>
              <a:pPr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ＭＳ Ｐゴシック" pitchFamily="-96" charset="-128"/>
                </a:rPr>
                <a:t>Virtualization</a:t>
              </a:r>
              <a:br>
                <a:rPr lang="en-US" altLang="zh-CN" sz="1600" b="1" dirty="0">
                  <a:solidFill>
                    <a:schemeClr val="bg1"/>
                  </a:solidFill>
                  <a:latin typeface="+mn-lt"/>
                  <a:ea typeface="ＭＳ Ｐゴシック" pitchFamily="-96" charset="-128"/>
                </a:rPr>
              </a:b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ＭＳ Ｐゴシック" pitchFamily="-96" charset="-128"/>
                </a:rPr>
                <a:t>Unified Fabric</a:t>
              </a:r>
              <a:br>
                <a:rPr lang="en-US" altLang="zh-CN" sz="1600" b="1" dirty="0">
                  <a:solidFill>
                    <a:schemeClr val="bg1"/>
                  </a:solidFill>
                  <a:latin typeface="+mn-lt"/>
                  <a:ea typeface="ＭＳ Ｐゴシック" pitchFamily="-96" charset="-128"/>
                </a:rPr>
              </a:br>
              <a:endParaRPr lang="en-US" altLang="zh-CN" sz="1600" b="1" dirty="0">
                <a:solidFill>
                  <a:schemeClr val="bg1"/>
                </a:solidFill>
                <a:latin typeface="+mn-lt"/>
                <a:ea typeface="ＭＳ Ｐゴシック" pitchFamily="-96" charset="-128"/>
              </a:endParaRPr>
            </a:p>
          </p:txBody>
        </p:sp>
      </p:grpSp>
      <p:grpSp>
        <p:nvGrpSpPr>
          <p:cNvPr id="81" name="Group 83"/>
          <p:cNvGrpSpPr>
            <a:grpSpLocks/>
          </p:cNvGrpSpPr>
          <p:nvPr/>
        </p:nvGrpSpPr>
        <p:grpSpPr bwMode="auto">
          <a:xfrm>
            <a:off x="1549148" y="3285697"/>
            <a:ext cx="4581525" cy="2890837"/>
            <a:chOff x="1694539" y="2779605"/>
            <a:chExt cx="4581540" cy="3853231"/>
          </a:xfrm>
        </p:grpSpPr>
        <p:pic>
          <p:nvPicPr>
            <p:cNvPr id="82" name="Picture 4" descr="arrow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4111">
              <a:off x="1694539" y="2779605"/>
              <a:ext cx="4581540" cy="385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3"/>
            <p:cNvSpPr txBox="1">
              <a:spLocks noChangeArrowheads="1"/>
            </p:cNvSpPr>
            <p:nvPr/>
          </p:nvSpPr>
          <p:spPr bwMode="auto">
            <a:xfrm rot="20444118">
              <a:off x="3366181" y="4853283"/>
              <a:ext cx="2827347" cy="746946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  <a:effectLst/>
          </p:spPr>
          <p:txBody>
            <a:bodyPr lIns="91391" tIns="45697" rIns="91391" bIns="45697">
              <a:spAutoFit/>
            </a:bodyPr>
            <a:lstStyle/>
            <a:p>
              <a:pPr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ＭＳ Ｐゴシック" pitchFamily="-96" charset="-128"/>
                </a:rPr>
                <a:t>Low-Latency</a:t>
              </a:r>
              <a:br>
                <a:rPr lang="en-US" altLang="zh-CN" sz="1600" b="1" dirty="0">
                  <a:solidFill>
                    <a:schemeClr val="bg1"/>
                  </a:solidFill>
                  <a:latin typeface="+mn-lt"/>
                  <a:ea typeface="ＭＳ Ｐゴシック" pitchFamily="-96" charset="-128"/>
                </a:rPr>
              </a:b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ＭＳ Ｐゴシック" pitchFamily="-96" charset="-128"/>
                </a:rPr>
                <a:t>Parallel Compute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8520474" y="630301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32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579</Words>
  <Application>Microsoft Office PowerPoint</Application>
  <PresentationFormat>On-screen Show (4:3)</PresentationFormat>
  <Paragraphs>113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Project Status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Refrences: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2011-02-03T19:48:49Z</dcterms:created>
  <dcterms:modified xsi:type="dcterms:W3CDTF">2011-02-04T13:43:38Z</dcterms:modified>
</cp:coreProperties>
</file>