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7" r:id="rId3"/>
    <p:sldId id="259" r:id="rId4"/>
    <p:sldId id="290" r:id="rId5"/>
    <p:sldId id="291" r:id="rId6"/>
    <p:sldId id="309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10" r:id="rId20"/>
    <p:sldId id="304" r:id="rId21"/>
    <p:sldId id="305" r:id="rId22"/>
    <p:sldId id="306" r:id="rId23"/>
    <p:sldId id="307" r:id="rId24"/>
    <p:sldId id="308" r:id="rId25"/>
    <p:sldId id="27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4F5"/>
    <a:srgbClr val="DBE5F9"/>
    <a:srgbClr val="EFFD67"/>
    <a:srgbClr val="F1F5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3" autoAdjust="0"/>
    <p:restoredTop sz="95520" autoAdjust="0"/>
  </p:normalViewPr>
  <p:slideViewPr>
    <p:cSldViewPr>
      <p:cViewPr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CDF9C-67FB-4A71-A7C4-37C6212B421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490DF-6872-417E-A78E-AE4FBA2BF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DF2F-F857-474E-9FAE-A023D331188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88840-3C5B-45D5-A2D4-5640D9C1E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88840-3C5B-45D5-A2D4-5640D9C1E7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88840-3C5B-45D5-A2D4-5640D9C1E7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88840-3C5B-45D5-A2D4-5640D9C1E79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 userDrawn="1"/>
        </p:nvSpPr>
        <p:spPr bwMode="gray">
          <a:xfrm>
            <a:off x="0" y="0"/>
            <a:ext cx="9144000" cy="657227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72" y="0"/>
              </a:cxn>
              <a:cxn ang="0">
                <a:pos x="2832" y="4320"/>
              </a:cxn>
              <a:cxn ang="0">
                <a:pos x="0" y="4320"/>
              </a:cxn>
              <a:cxn ang="0">
                <a:pos x="0" y="0"/>
              </a:cxn>
            </a:cxnLst>
            <a:rect l="0" t="0" r="r" b="b"/>
            <a:pathLst>
              <a:path w="4272" h="4320">
                <a:moveTo>
                  <a:pt x="0" y="0"/>
                </a:moveTo>
                <a:lnTo>
                  <a:pt x="4272" y="0"/>
                </a:lnTo>
                <a:lnTo>
                  <a:pt x="2832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19216"/>
                  <a:invGamma/>
                </a:schemeClr>
              </a:gs>
              <a:gs pos="100000">
                <a:schemeClr val="folHlink">
                  <a:alpha val="23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 userDrawn="1"/>
        </p:nvSpPr>
        <p:spPr bwMode="gray">
          <a:xfrm>
            <a:off x="0" y="3124200"/>
            <a:ext cx="9144000" cy="762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239000" cy="609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6375"/>
            <a:ext cx="2133600" cy="134938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578600"/>
            <a:ext cx="2895600" cy="171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58200" y="6588125"/>
            <a:ext cx="457200" cy="168275"/>
          </a:xfrm>
        </p:spPr>
        <p:txBody>
          <a:bodyPr/>
          <a:lstStyle>
            <a:lvl1pPr algn="r">
              <a:defRPr>
                <a:latin typeface="Arial" charset="0"/>
              </a:defRPr>
            </a:lvl1pPr>
          </a:lstStyle>
          <a:p>
            <a:fld id="{BF1A23B2-EF5F-4D36-8DEF-C56B8234F8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>
            <a:off x="7643834" y="6500834"/>
            <a:ext cx="928694" cy="3571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EFC35-AFF4-49A5-B886-5CB76D483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12750"/>
            <a:ext cx="2076450" cy="5911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2750"/>
            <a:ext cx="6076950" cy="5911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288A81-F80A-40B4-9896-08F5768A0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275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70663"/>
            <a:ext cx="2133600" cy="1920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62400" y="6553200"/>
            <a:ext cx="1219200" cy="227013"/>
          </a:xfrm>
        </p:spPr>
        <p:txBody>
          <a:bodyPr/>
          <a:lstStyle>
            <a:lvl1pPr>
              <a:defRPr/>
            </a:lvl1pPr>
          </a:lstStyle>
          <a:p>
            <a:fld id="{2C513F79-B840-498D-A42B-B1D643D75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Vijaya" pitchFamily="34" charset="0"/>
                <a:cs typeface="Vijay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00"/>
              </a:spcBef>
              <a:defRPr sz="25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>
            <a:lvl1pPr>
              <a:defRPr sz="1600"/>
            </a:lvl1pPr>
          </a:lstStyle>
          <a:p>
            <a:fld id="{347E2B3F-3FDD-428C-B95F-6B9FADD5BE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7715272" y="6500834"/>
            <a:ext cx="928694" cy="3571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44EEEE-8154-47A3-BC65-E78FEC224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D0848-3354-4DCB-8FFB-CF1126D2F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820A2B-1973-48FC-BB0D-11F8D0EE7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AB171E-E9E2-46C3-A0B7-74457F6D9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A01C26-A396-464D-9A82-01414EE0C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6EB48-4AB1-4A4C-8405-5748B38F1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53A75B-F901-48F0-B642-14D1D45FC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rgbClr val="969696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Freeform 20" descr="gbc_3"/>
          <p:cNvSpPr>
            <a:spLocks/>
          </p:cNvSpPr>
          <p:nvPr/>
        </p:nvSpPr>
        <p:spPr bwMode="gray">
          <a:xfrm>
            <a:off x="0" y="0"/>
            <a:ext cx="8915400" cy="1014413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5465" y="563"/>
              </a:cxn>
              <a:cxn ang="0">
                <a:pos x="561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5616" h="576">
                <a:moveTo>
                  <a:pt x="0" y="576"/>
                </a:moveTo>
                <a:lnTo>
                  <a:pt x="5465" y="563"/>
                </a:lnTo>
                <a:lnTo>
                  <a:pt x="5616" y="0"/>
                </a:lnTo>
                <a:lnTo>
                  <a:pt x="0" y="0"/>
                </a:lnTo>
                <a:lnTo>
                  <a:pt x="0" y="576"/>
                </a:lnTo>
                <a:close/>
              </a:path>
            </a:pathLst>
          </a:cu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3" name="Freeform 19"/>
          <p:cNvSpPr>
            <a:spLocks/>
          </p:cNvSpPr>
          <p:nvPr/>
        </p:nvSpPr>
        <p:spPr bwMode="gray">
          <a:xfrm>
            <a:off x="0" y="0"/>
            <a:ext cx="8924925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22" y="0"/>
              </a:cxn>
              <a:cxn ang="0">
                <a:pos x="4457" y="4313"/>
              </a:cxn>
              <a:cxn ang="0">
                <a:pos x="0" y="4320"/>
              </a:cxn>
              <a:cxn ang="0">
                <a:pos x="0" y="0"/>
              </a:cxn>
            </a:cxnLst>
            <a:rect l="0" t="0" r="r" b="b"/>
            <a:pathLst>
              <a:path w="5622" h="4320">
                <a:moveTo>
                  <a:pt x="0" y="0"/>
                </a:moveTo>
                <a:lnTo>
                  <a:pt x="5622" y="0"/>
                </a:lnTo>
                <a:lnTo>
                  <a:pt x="4457" y="4313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1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403225"/>
            <a:ext cx="9144000" cy="609600"/>
          </a:xfrm>
          <a:prstGeom prst="rect">
            <a:avLst/>
          </a:prstGeom>
          <a:solidFill>
            <a:srgbClr val="173D89">
              <a:alpha val="7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0663"/>
            <a:ext cx="21336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553200"/>
            <a:ext cx="12192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fld id="{91E77153-BE77-4A48-8865-B072842F77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2" name="Freeform 18"/>
          <p:cNvSpPr>
            <a:spLocks/>
          </p:cNvSpPr>
          <p:nvPr/>
        </p:nvSpPr>
        <p:spPr bwMode="gray">
          <a:xfrm>
            <a:off x="8664575" y="403225"/>
            <a:ext cx="477838" cy="6096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384"/>
              </a:cxn>
              <a:cxn ang="0">
                <a:pos x="288" y="384"/>
              </a:cxn>
              <a:cxn ang="0">
                <a:pos x="288" y="0"/>
              </a:cxn>
              <a:cxn ang="0">
                <a:pos x="96" y="0"/>
              </a:cxn>
            </a:cxnLst>
            <a:rect l="0" t="0" r="r" b="b"/>
            <a:pathLst>
              <a:path w="288" h="384">
                <a:moveTo>
                  <a:pt x="96" y="0"/>
                </a:moveTo>
                <a:lnTo>
                  <a:pt x="0" y="384"/>
                </a:lnTo>
                <a:lnTo>
                  <a:pt x="288" y="384"/>
                </a:lnTo>
                <a:lnTo>
                  <a:pt x="288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41275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7543800" y="64897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Cloud Computing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4500570"/>
            <a:ext cx="47421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Hossein Abdolghafar  89191133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Advisor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:Dr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H.Salimi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Februray 2011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eat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85794"/>
            <a:ext cx="9144000" cy="2355273"/>
          </a:xfrm>
          <a:prstGeom prst="rect">
            <a:avLst/>
          </a:prstGeom>
        </p:spPr>
      </p:pic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43834" y="6500834"/>
            <a:ext cx="714380" cy="357166"/>
          </a:xfrm>
          <a:prstGeom prst="rect">
            <a:avLst/>
          </a:prstGeo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12750"/>
            <a:ext cx="8548718" cy="563563"/>
          </a:xfrm>
        </p:spPr>
        <p:txBody>
          <a:bodyPr/>
          <a:lstStyle/>
          <a:p>
            <a:r>
              <a:rPr lang="en-US" sz="2800" dirty="0" smtClean="0"/>
              <a:t>Overview of elastic application for mobile device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43050"/>
            <a:ext cx="7701910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Exisiting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application model is needed in order to</a:t>
            </a:r>
          </a:p>
          <a:p>
            <a:pPr lvl="2"/>
            <a:r>
              <a:rPr lang="en-US" dirty="0" smtClean="0"/>
              <a:t>launch or migrate some parts of an application in the cloud and others on the device.</a:t>
            </a:r>
          </a:p>
          <a:p>
            <a:endParaRPr lang="en-US" sz="1000" dirty="0" smtClean="0"/>
          </a:p>
          <a:p>
            <a:r>
              <a:rPr lang="en-US" dirty="0" smtClean="0"/>
              <a:t>An appropriate protocol is needed between weblets during runtime to:</a:t>
            </a:r>
          </a:p>
          <a:p>
            <a:pPr lvl="2"/>
            <a:r>
              <a:rPr lang="en-US" dirty="0" smtClean="0"/>
              <a:t>synchronize the state of the application</a:t>
            </a:r>
          </a:p>
          <a:p>
            <a:pPr lvl="2"/>
            <a:r>
              <a:rPr lang="en-US" dirty="0" smtClean="0"/>
              <a:t>respond to state change or user actions</a:t>
            </a:r>
          </a:p>
          <a:p>
            <a:endParaRPr lang="en-US" sz="1000" dirty="0" smtClean="0"/>
          </a:p>
          <a:p>
            <a:r>
              <a:rPr lang="en-US" dirty="0" smtClean="0"/>
              <a:t>A set of cost objective functions are needed</a:t>
            </a:r>
          </a:p>
          <a:p>
            <a:pPr lvl="2"/>
            <a:r>
              <a:rPr lang="en-US" dirty="0" smtClean="0"/>
              <a:t>which should be optimized when elastic scheduling decisions are made, such as when and where to migrate weblets</a:t>
            </a:r>
          </a:p>
          <a:p>
            <a:pPr lvl="2"/>
            <a:endParaRPr lang="en-US" sz="1000" dirty="0" smtClean="0"/>
          </a:p>
          <a:p>
            <a:r>
              <a:rPr lang="en-US" i="1" dirty="0" smtClean="0"/>
              <a:t>Security And Privacy</a:t>
            </a:r>
            <a:endParaRPr lang="en-US" i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/>
              <a:t>Elastic Framework Architecture)</a:t>
            </a:r>
            <a:endParaRPr lang="en-US" sz="3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typical elastic application includes:</a:t>
            </a:r>
          </a:p>
          <a:p>
            <a:pPr lvl="1"/>
            <a:r>
              <a:rPr lang="en-US" smtClean="0"/>
              <a:t>UI component and one or more weblets</a:t>
            </a:r>
          </a:p>
          <a:p>
            <a:pPr lvl="1"/>
            <a:r>
              <a:rPr lang="en-US" smtClean="0"/>
              <a:t>Device elasticity manager (DEM) :</a:t>
            </a:r>
          </a:p>
          <a:p>
            <a:pPr lvl="2"/>
            <a:r>
              <a:rPr lang="en-US" smtClean="0"/>
              <a:t>Where the application’s components (weblets) are located</a:t>
            </a:r>
          </a:p>
          <a:p>
            <a:pPr lvl="2"/>
            <a:r>
              <a:rPr lang="en-US" smtClean="0"/>
              <a:t>Selects paths used for communication with weblets</a:t>
            </a:r>
          </a:p>
          <a:p>
            <a:pPr lvl="2"/>
            <a:r>
              <a:rPr lang="en-US" smtClean="0"/>
              <a:t>Runs an optimizer which is responsible for determining the best application conﬁguration  given costs and user goals</a:t>
            </a:r>
          </a:p>
          <a:p>
            <a:pPr lvl="2"/>
            <a:endParaRPr lang="en-US" smtClean="0"/>
          </a:p>
          <a:p>
            <a:pPr lvl="1"/>
            <a:r>
              <a:rPr lang="en-US" smtClean="0"/>
              <a:t>cloud elasticity service (CES) :</a:t>
            </a:r>
          </a:p>
          <a:p>
            <a:pPr lvl="2"/>
            <a:r>
              <a:rPr lang="en-US" smtClean="0"/>
              <a:t> cloud manager, application manager, and sensing information collection</a:t>
            </a:r>
          </a:p>
          <a:p>
            <a:pPr lvl="2"/>
            <a:r>
              <a:rPr lang="en-US" smtClean="0"/>
              <a:t>provides a web service, referred to as the cloud fabric interface (CFI)</a:t>
            </a:r>
          </a:p>
          <a:p>
            <a:pPr lvl="2"/>
            <a:endParaRPr lang="en-US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Elastic Framework Architecture Contd.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2"/>
            <a:ext cx="6929487" cy="5043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Elastic Application Model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Partitions of an elastic application</a:t>
            </a:r>
          </a:p>
          <a:p>
            <a:pPr lvl="2"/>
            <a:r>
              <a:rPr lang="en-US" smtClean="0"/>
              <a:t>Each application should be partitioned into components called weblets.</a:t>
            </a:r>
          </a:p>
          <a:p>
            <a:pPr lvl="2"/>
            <a:r>
              <a:rPr lang="en-US" smtClean="0"/>
              <a:t>A weblet’s functionality should not be affected by the location or environment where it is running. </a:t>
            </a:r>
          </a:p>
          <a:p>
            <a:endParaRPr lang="en-US" smtClean="0"/>
          </a:p>
          <a:p>
            <a:r>
              <a:rPr lang="en-US" smtClean="0"/>
              <a:t>Data dependency of weblets</a:t>
            </a:r>
          </a:p>
          <a:p>
            <a:pPr lvl="2"/>
            <a:r>
              <a:rPr lang="en-US" smtClean="0"/>
              <a:t>An elastic application should allow reasonable data dependency between weblets</a:t>
            </a:r>
          </a:p>
          <a:p>
            <a:pPr lvl="2"/>
            <a:endParaRPr lang="en-US" smtClean="0"/>
          </a:p>
          <a:p>
            <a:r>
              <a:rPr lang="en-US" smtClean="0"/>
              <a:t>Communication protocols between weblets</a:t>
            </a:r>
          </a:p>
          <a:p>
            <a:pPr lvl="2"/>
            <a:r>
              <a:rPr lang="en-US" smtClean="0"/>
              <a:t>Lightweight web services protocols such as REST are used in this framework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Threat Model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Threats to Mobile Devices</a:t>
            </a:r>
          </a:p>
          <a:p>
            <a:pPr lvl="1"/>
            <a:r>
              <a:rPr lang="en-US" smtClean="0"/>
              <a:t>Malware targeting mobile devices e.g : </a:t>
            </a:r>
          </a:p>
          <a:p>
            <a:pPr lvl="2"/>
            <a:r>
              <a:rPr lang="en-US" smtClean="0"/>
              <a:t>A malware can change the battery status of the device thus DEM does not make decision of ofﬂoading execution when an application is launched</a:t>
            </a:r>
          </a:p>
          <a:p>
            <a:pPr lvl="2"/>
            <a:endParaRPr lang="en-US" sz="1000" smtClean="0"/>
          </a:p>
          <a:p>
            <a:r>
              <a:rPr lang="en-US" smtClean="0"/>
              <a:t>Threats to Cloud Platform and Application Container</a:t>
            </a:r>
          </a:p>
          <a:p>
            <a:pPr lvl="1"/>
            <a:r>
              <a:rPr lang="en-US" smtClean="0"/>
              <a:t>Malicious entities e.g :</a:t>
            </a:r>
          </a:p>
          <a:p>
            <a:pPr lvl="2"/>
            <a:r>
              <a:rPr lang="en-US" smtClean="0"/>
              <a:t>Can change network and cost settings, or even cloud sensing information to confuse the CES into making decisions</a:t>
            </a:r>
          </a:p>
          <a:p>
            <a:pPr lvl="2"/>
            <a:endParaRPr lang="en-US" sz="1000" smtClean="0"/>
          </a:p>
          <a:p>
            <a:r>
              <a:rPr lang="en-US" smtClean="0"/>
              <a:t>Threats to Communication Channels</a:t>
            </a:r>
          </a:p>
          <a:p>
            <a:pPr lvl="2"/>
            <a:r>
              <a:rPr lang="en-US" smtClean="0"/>
              <a:t>Code Red, and SQL Slammer</a:t>
            </a:r>
          </a:p>
          <a:p>
            <a:pPr lvl="2"/>
            <a:r>
              <a:rPr lang="en-US" smtClean="0"/>
              <a:t>MITM (Man-In-The-Middle), DDoS (Distributed-Denial-Of-Service)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Security Objectives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495947"/>
          </a:xfrm>
        </p:spPr>
        <p:txBody>
          <a:bodyPr/>
          <a:lstStyle/>
          <a:p>
            <a:r>
              <a:rPr lang="en-US" smtClean="0"/>
              <a:t>Trustworthy weblet containers (or VMs) on both device and cloud</a:t>
            </a:r>
          </a:p>
          <a:p>
            <a:pPr lvl="2"/>
            <a:r>
              <a:rPr lang="en-US" smtClean="0"/>
              <a:t>Weblets must be installed and execute in trusted runtime environments in all locations.</a:t>
            </a:r>
          </a:p>
          <a:p>
            <a:pPr lvl="2"/>
            <a:endParaRPr lang="en-US" sz="1000" smtClean="0"/>
          </a:p>
          <a:p>
            <a:r>
              <a:rPr lang="en-US" smtClean="0"/>
              <a:t>Authentication and secure session management</a:t>
            </a:r>
          </a:p>
          <a:p>
            <a:pPr lvl="2"/>
            <a:r>
              <a:rPr lang="en-US" smtClean="0"/>
              <a:t>The elastic framework should provide a mechanism to authenticate weblets belonging to the same application and user to each other</a:t>
            </a:r>
          </a:p>
          <a:p>
            <a:pPr lvl="2"/>
            <a:endParaRPr lang="en-US" sz="1000" smtClean="0"/>
          </a:p>
          <a:p>
            <a:r>
              <a:rPr lang="en-US" smtClean="0"/>
              <a:t>Authorization and access control</a:t>
            </a:r>
          </a:p>
          <a:p>
            <a:pPr lvl="2"/>
            <a:r>
              <a:rPr lang="en-US" smtClean="0"/>
              <a:t>A weblet on the cloud should adhere to the property of least privileges</a:t>
            </a:r>
          </a:p>
          <a:p>
            <a:pPr lvl="2"/>
            <a:endParaRPr lang="en-US" sz="1000" smtClean="0"/>
          </a:p>
          <a:p>
            <a:r>
              <a:rPr lang="en-US" smtClean="0"/>
              <a:t>Logging and auditing</a:t>
            </a:r>
          </a:p>
          <a:p>
            <a:pPr lvl="2"/>
            <a:r>
              <a:rPr lang="en-US" smtClean="0"/>
              <a:t>Behaviors of weblets should be logged and audited routinely to prevent malicious activities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Secure Installation of Elastic Applications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6325"/>
            <a:ext cx="7429552" cy="5353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Authorization of Weblets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Shared user credentials</a:t>
            </a:r>
          </a:p>
          <a:p>
            <a:pPr lvl="2"/>
            <a:r>
              <a:rPr lang="en-US" smtClean="0"/>
              <a:t>A hostile environment on cloud node can save the user credentials and impersonate the user later.</a:t>
            </a:r>
          </a:p>
          <a:p>
            <a:pPr lvl="2"/>
            <a:endParaRPr lang="en-US" smtClean="0"/>
          </a:p>
          <a:p>
            <a:r>
              <a:rPr lang="en-US" smtClean="0"/>
              <a:t>Shared session information</a:t>
            </a:r>
          </a:p>
          <a:p>
            <a:pPr lvl="2"/>
            <a:r>
              <a:rPr lang="en-US" smtClean="0"/>
              <a:t>After a device weblet authenticates with the web server, it should share ‘wsk’ and ‘wss’ with other weblets.</a:t>
            </a:r>
          </a:p>
          <a:p>
            <a:pPr lvl="2"/>
            <a:endParaRPr lang="en-US" smtClean="0"/>
          </a:p>
          <a:p>
            <a:r>
              <a:rPr lang="en-US" smtClean="0"/>
              <a:t>Using session information only on device weblet</a:t>
            </a:r>
          </a:p>
          <a:p>
            <a:pPr lvl="2"/>
            <a:r>
              <a:rPr lang="en-US" smtClean="0"/>
              <a:t>Whenever a cloud weblet needs access to user data on external web services, it forwards the requests to the authenticated device weblet</a:t>
            </a:r>
          </a:p>
          <a:p>
            <a:pPr lvl="2"/>
            <a:endParaRPr lang="en-US" smtClean="0"/>
          </a:p>
          <a:p>
            <a:r>
              <a:rPr lang="en-US" smtClean="0"/>
              <a:t>OAuth-like [3] authentication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gray">
          <a:xfrm>
            <a:off x="0" y="2643182"/>
            <a:ext cx="9144000" cy="17145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2857496"/>
            <a:ext cx="7724804" cy="1238256"/>
          </a:xfrm>
        </p:spPr>
        <p:txBody>
          <a:bodyPr/>
          <a:lstStyle/>
          <a:p>
            <a:r>
              <a:rPr lang="en-US" smtClean="0">
                <a:solidFill>
                  <a:srgbClr val="DBE5F9"/>
                </a:solidFill>
                <a:latin typeface="Algerian" pitchFamily="82" charset="0"/>
              </a:rPr>
              <a:t>Trust Cube And Implicit Authentication</a:t>
            </a:r>
            <a:endParaRPr lang="en-US" dirty="0">
              <a:solidFill>
                <a:srgbClr val="DBE5F9"/>
              </a:solidFill>
              <a:latin typeface="Algerian" pitchFamily="82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00958" y="6500834"/>
            <a:ext cx="857256" cy="357166"/>
          </a:xfrm>
          <a:prstGeom prst="rect">
            <a:avLst/>
          </a:prstGeo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88129" name="Group 65"/>
          <p:cNvGrpSpPr>
            <a:grpSpLocks/>
          </p:cNvGrpSpPr>
          <p:nvPr/>
        </p:nvGrpSpPr>
        <p:grpSpPr bwMode="auto">
          <a:xfrm>
            <a:off x="1857371" y="1500174"/>
            <a:ext cx="5560934" cy="685800"/>
            <a:chOff x="1296" y="1824"/>
            <a:chExt cx="3060" cy="432"/>
          </a:xfrm>
        </p:grpSpPr>
        <p:sp>
          <p:nvSpPr>
            <p:cNvPr id="88130" name="AutoShape 66"/>
            <p:cNvSpPr>
              <a:spLocks noChangeArrowheads="1"/>
            </p:cNvSpPr>
            <p:nvPr/>
          </p:nvSpPr>
          <p:spPr bwMode="gray">
            <a:xfrm>
              <a:off x="1620" y="1932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131" name="AutoShape 67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2" name="Text Box 68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</a:rPr>
                <a:t>Introduction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33" name="Text Box 69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8139" name="Group 75"/>
          <p:cNvGrpSpPr>
            <a:grpSpLocks/>
          </p:cNvGrpSpPr>
          <p:nvPr/>
        </p:nvGrpSpPr>
        <p:grpSpPr bwMode="auto">
          <a:xfrm>
            <a:off x="1857356" y="4214818"/>
            <a:ext cx="5572148" cy="685800"/>
            <a:chOff x="1296" y="1824"/>
            <a:chExt cx="2976" cy="432"/>
          </a:xfrm>
        </p:grpSpPr>
        <p:sp>
          <p:nvSpPr>
            <p:cNvPr id="88140" name="AutoShape 76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1" name="AutoShape 77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2" name="Text Box 78"/>
            <p:cNvSpPr txBox="1">
              <a:spLocks noChangeArrowheads="1"/>
            </p:cNvSpPr>
            <p:nvPr/>
          </p:nvSpPr>
          <p:spPr bwMode="gray">
            <a:xfrm>
              <a:off x="1680" y="1934"/>
              <a:ext cx="258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b="1" smtClean="0">
                  <a:solidFill>
                    <a:schemeClr val="bg1"/>
                  </a:solidFill>
                </a:rPr>
                <a:t>Secure Session Management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43" name="Text Box 79"/>
            <p:cNvSpPr txBox="1">
              <a:spLocks noChangeArrowheads="1"/>
            </p:cNvSpPr>
            <p:nvPr/>
          </p:nvSpPr>
          <p:spPr bwMode="gray">
            <a:xfrm>
              <a:off x="1409" y="1886"/>
              <a:ext cx="19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smtClean="0">
                  <a:solidFill>
                    <a:schemeClr val="bg1"/>
                  </a:solidFill>
                </a:rPr>
                <a:t>4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88144" name="Group 80"/>
          <p:cNvGrpSpPr>
            <a:grpSpLocks/>
          </p:cNvGrpSpPr>
          <p:nvPr/>
        </p:nvGrpSpPr>
        <p:grpSpPr bwMode="auto">
          <a:xfrm>
            <a:off x="1857371" y="3357562"/>
            <a:ext cx="5572148" cy="685800"/>
            <a:chOff x="1296" y="1824"/>
            <a:chExt cx="2976" cy="432"/>
          </a:xfrm>
        </p:grpSpPr>
        <p:sp>
          <p:nvSpPr>
            <p:cNvPr id="88145" name="AutoShape 81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6" name="AutoShape 82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47" name="Text Box 83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smtClean="0">
                  <a:solidFill>
                    <a:schemeClr val="bg1"/>
                  </a:solidFill>
                </a:rPr>
                <a:t>Elastic </a:t>
              </a:r>
              <a:r>
                <a:rPr lang="en-US" b="1" smtClean="0">
                  <a:solidFill>
                    <a:schemeClr val="bg1"/>
                  </a:solidFill>
                </a:rPr>
                <a:t>Framework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48" name="Text Box 84"/>
            <p:cNvSpPr txBox="1">
              <a:spLocks noChangeArrowheads="1"/>
            </p:cNvSpPr>
            <p:nvPr/>
          </p:nvSpPr>
          <p:spPr bwMode="gray">
            <a:xfrm>
              <a:off x="1409" y="1886"/>
              <a:ext cx="19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smtClean="0">
                  <a:solidFill>
                    <a:schemeClr val="bg1"/>
                  </a:solidFill>
                </a:rPr>
                <a:t>3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80"/>
          <p:cNvGrpSpPr>
            <a:grpSpLocks/>
          </p:cNvGrpSpPr>
          <p:nvPr/>
        </p:nvGrpSpPr>
        <p:grpSpPr bwMode="auto">
          <a:xfrm>
            <a:off x="1857371" y="5072074"/>
            <a:ext cx="5572148" cy="685800"/>
            <a:chOff x="1296" y="1824"/>
            <a:chExt cx="2976" cy="432"/>
          </a:xfrm>
        </p:grpSpPr>
        <p:sp>
          <p:nvSpPr>
            <p:cNvPr id="26" name="AutoShape 81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82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83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smtClean="0">
                  <a:solidFill>
                    <a:schemeClr val="bg1"/>
                  </a:solidFill>
                </a:rPr>
                <a:t>Trust Cube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 Box 84"/>
            <p:cNvSpPr txBox="1">
              <a:spLocks noChangeArrowheads="1"/>
            </p:cNvSpPr>
            <p:nvPr/>
          </p:nvSpPr>
          <p:spPr bwMode="gray">
            <a:xfrm>
              <a:off x="1409" y="1886"/>
              <a:ext cx="19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smtClean="0">
                  <a:solidFill>
                    <a:schemeClr val="bg1"/>
                  </a:solidFill>
                </a:rPr>
                <a:t>5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75"/>
          <p:cNvGrpSpPr>
            <a:grpSpLocks/>
          </p:cNvGrpSpPr>
          <p:nvPr/>
        </p:nvGrpSpPr>
        <p:grpSpPr bwMode="auto">
          <a:xfrm>
            <a:off x="1857372" y="2500306"/>
            <a:ext cx="5572148" cy="685800"/>
            <a:chOff x="1296" y="1824"/>
            <a:chExt cx="2976" cy="432"/>
          </a:xfrm>
        </p:grpSpPr>
        <p:sp>
          <p:nvSpPr>
            <p:cNvPr id="32" name="AutoShape 76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utoShape 77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78"/>
            <p:cNvSpPr txBox="1">
              <a:spLocks noChangeArrowheads="1"/>
            </p:cNvSpPr>
            <p:nvPr/>
          </p:nvSpPr>
          <p:spPr bwMode="gray">
            <a:xfrm>
              <a:off x="1680" y="1934"/>
              <a:ext cx="2586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400" b="1" dirty="0" smtClean="0">
                  <a:solidFill>
                    <a:schemeClr val="bg1"/>
                  </a:solidFill>
                </a:rPr>
                <a:t>Mobile Devices as a virtual </a:t>
              </a:r>
              <a:r>
                <a:rPr lang="en-US" sz="1400" b="1" smtClean="0">
                  <a:solidFill>
                    <a:schemeClr val="bg1"/>
                  </a:solidFill>
                </a:rPr>
                <a:t>cloud </a:t>
              </a:r>
              <a:r>
                <a:rPr lang="en-US" sz="1400" b="1" smtClean="0">
                  <a:solidFill>
                    <a:schemeClr val="bg1"/>
                  </a:solidFill>
                </a:rPr>
                <a:t>computing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provider 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ext Box 79"/>
            <p:cNvSpPr txBox="1">
              <a:spLocks noChangeArrowheads="1"/>
            </p:cNvSpPr>
            <p:nvPr/>
          </p:nvSpPr>
          <p:spPr bwMode="gray">
            <a:xfrm>
              <a:off x="1409" y="1886"/>
              <a:ext cx="19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smtClean="0">
                  <a:solidFill>
                    <a:schemeClr val="bg1"/>
                  </a:solidFill>
                </a:rPr>
                <a:t>2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Trust Cube And Implicit Authentication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TrustCube assumes a federated authentication framework,such as OpenID.</a:t>
            </a:r>
          </a:p>
          <a:p>
            <a:endParaRPr lang="en-US" smtClean="0"/>
          </a:p>
          <a:p>
            <a:r>
              <a:rPr lang="en-US" smtClean="0"/>
              <a:t>Implicit authentication is used to identify users by their habits, as opposed to their belongings, memorized data, and biometrics.</a:t>
            </a:r>
          </a:p>
          <a:p>
            <a:endParaRPr lang="en-US" smtClean="0"/>
          </a:p>
          <a:p>
            <a:r>
              <a:rPr lang="en-US" smtClean="0"/>
              <a:t>The use of implicit authentication implies a policy-based authentication framework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High-level Architecture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policy includes three parts: </a:t>
            </a:r>
          </a:p>
          <a:p>
            <a:pPr lvl="1"/>
            <a:r>
              <a:rPr lang="en-US" smtClean="0"/>
              <a:t>The access request</a:t>
            </a:r>
          </a:p>
          <a:p>
            <a:pPr lvl="1"/>
            <a:r>
              <a:rPr lang="en-US" smtClean="0"/>
              <a:t>The information to be collected from client devices or data aggregator for this access request </a:t>
            </a:r>
          </a:p>
          <a:p>
            <a:pPr lvl="1"/>
            <a:r>
              <a:rPr lang="en-US" smtClean="0"/>
              <a:t>Rule to generate the authentication result.</a:t>
            </a:r>
          </a:p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357562"/>
            <a:ext cx="5715040" cy="2910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Approach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client side agent was developed on Android which collects two kinds of data:</a:t>
            </a:r>
          </a:p>
          <a:p>
            <a:pPr lvl="2"/>
            <a:r>
              <a:rPr lang="en-US" smtClean="0"/>
              <a:t>First, it collects a user’s context and activities</a:t>
            </a:r>
          </a:p>
          <a:p>
            <a:pPr lvl="2"/>
            <a:r>
              <a:rPr lang="en-US" smtClean="0"/>
              <a:t>Second, during authentication, it collects information about the phone</a:t>
            </a:r>
          </a:p>
          <a:p>
            <a:endParaRPr lang="en-US" smtClean="0"/>
          </a:p>
          <a:p>
            <a:r>
              <a:rPr lang="en-US" smtClean="0"/>
              <a:t>The service is developed in Java and deployed as an Amazon EC2 instance and encapsulated as an AMI (Amazon Machine Image)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22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Based on the result of executing the first framework:</a:t>
            </a:r>
          </a:p>
          <a:p>
            <a:pPr lvl="2"/>
            <a:r>
              <a:rPr lang="en-US" smtClean="0"/>
              <a:t>The approach over small files shows that the execution of tasks is slightly slower than executing it directly on the mobile device (less than 1% slower in average)</a:t>
            </a:r>
          </a:p>
          <a:p>
            <a:pPr lvl="2"/>
            <a:r>
              <a:rPr lang="en-US" smtClean="0"/>
              <a:t>More over multiple small files trigger memory problems (hadoop problem)</a:t>
            </a:r>
          </a:p>
          <a:p>
            <a:endParaRPr lang="en-US" sz="1000" smtClean="0"/>
          </a:p>
          <a:p>
            <a:pPr lvl="2"/>
            <a:r>
              <a:rPr lang="en-US" smtClean="0"/>
              <a:t>Also Cloud computing has brought new challenges and opportunities for authentication. There is increasing demand for usable authentication to access services and data for both enterprises and consumers.</a:t>
            </a:r>
          </a:p>
          <a:p>
            <a:pPr lvl="2"/>
            <a:endParaRPr lang="en-US" sz="1000" smtClean="0"/>
          </a:p>
          <a:p>
            <a:pPr lvl="2"/>
            <a:r>
              <a:rPr lang="en-US" smtClean="0"/>
              <a:t>There is another trend that is important to understand in the context of cloud computing and authentication: the shift in platforms from traditional PCs toward smart phones and other mobile platforms.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smtClean="0"/>
              <a:t>Amazon</a:t>
            </a:r>
            <a:r>
              <a:rPr lang="en-US" sz="2000" smtClean="0"/>
              <a:t>. http://www.amazon.com</a:t>
            </a:r>
            <a:r>
              <a:rPr lang="fa-IR" sz="2000" smtClean="0"/>
              <a:t>.</a:t>
            </a:r>
            <a:endParaRPr lang="en-US" sz="2000" smtClean="0"/>
          </a:p>
          <a:p>
            <a:r>
              <a:rPr lang="en-US" sz="2000" smtClean="0"/>
              <a:t>Gonzalo Huerta-Canepa, D. L. A Virtual Cloud Computing Provider for Mobile Devices </a:t>
            </a:r>
            <a:r>
              <a:rPr lang="en-US" sz="2000" i="1" smtClean="0"/>
              <a:t>ACM</a:t>
            </a:r>
            <a:r>
              <a:rPr lang="en-US" sz="2000" smtClean="0"/>
              <a:t>2010), 5</a:t>
            </a:r>
            <a:r>
              <a:rPr lang="fa-IR" sz="2000" smtClean="0"/>
              <a:t>.</a:t>
            </a:r>
            <a:endParaRPr lang="en-US" sz="2000" smtClean="0"/>
          </a:p>
          <a:p>
            <a:r>
              <a:rPr lang="en-US" sz="2000" smtClean="0"/>
              <a:t>Xinwen Zhang, J. S., SimonGibbs, and Anugeetha Kunjithapatham, a. S. J. Securing Elastic Applications on Mobile Devices for Cloud Computing. </a:t>
            </a:r>
            <a:r>
              <a:rPr lang="en-US" sz="2000" i="1" smtClean="0"/>
              <a:t>ACM</a:t>
            </a:r>
            <a:r>
              <a:rPr lang="en-US" sz="2000" smtClean="0"/>
              <a:t>2010</a:t>
            </a:r>
            <a:r>
              <a:rPr lang="fa-IR" sz="2000" smtClean="0"/>
              <a:t>.</a:t>
            </a:r>
            <a:endParaRPr lang="en-US" sz="2000" smtClean="0"/>
          </a:p>
          <a:p>
            <a:r>
              <a:rPr lang="en-US" sz="2000" smtClean="0"/>
              <a:t>Christensen, J. H. Using RESTful web-services and cloud computing to create next generation mobile applications. </a:t>
            </a:r>
            <a:r>
              <a:rPr lang="en-US" sz="2000" i="1" smtClean="0"/>
              <a:t>ACM</a:t>
            </a:r>
            <a:r>
              <a:rPr lang="en-US" sz="2000" smtClean="0"/>
              <a:t>2009</a:t>
            </a:r>
            <a:r>
              <a:rPr lang="fa-IR" sz="2000" smtClean="0"/>
              <a:t>.</a:t>
            </a:r>
            <a:endParaRPr lang="en-US" sz="2000" smtClean="0"/>
          </a:p>
          <a:p>
            <a:r>
              <a:rPr lang="en-US" sz="2000" smtClean="0"/>
              <a:t>I. Giurgiu, O. R., D. Juric, I. Krivulev, and G. Alonso Calling the cloud: enabling mobile phones as interfaces to cloud applications2009</a:t>
            </a:r>
            <a:r>
              <a:rPr lang="fa-IR" sz="2000" smtClean="0"/>
              <a:t>.</a:t>
            </a:r>
            <a:endParaRPr lang="en-US" sz="2000" smtClean="0"/>
          </a:p>
          <a:p>
            <a:r>
              <a:rPr lang="en-US" sz="2000" smtClean="0"/>
              <a:t>Marinelli, E. Hyrax: Cloud Computing on Mobile Devices using MapReduce. </a:t>
            </a:r>
            <a:r>
              <a:rPr lang="en-US" sz="2000" i="1" smtClean="0"/>
              <a:t>ACM</a:t>
            </a:r>
            <a:r>
              <a:rPr lang="en-US" sz="2000" smtClean="0"/>
              <a:t>2009</a:t>
            </a:r>
            <a:r>
              <a:rPr lang="fa-IR" sz="2000" smtClean="0"/>
              <a:t>.</a:t>
            </a:r>
            <a:endParaRPr lang="en-US" sz="2000" smtClean="0"/>
          </a:p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362200" y="3200400"/>
            <a:ext cx="4343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Thank You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00958" y="6500834"/>
            <a:ext cx="857256" cy="357166"/>
          </a:xfrm>
          <a:prstGeom prst="rect">
            <a:avLst/>
          </a:prstGeo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loud-computing-devic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428868"/>
            <a:ext cx="2643206" cy="2286016"/>
          </a:xfrm>
          <a:prstGeom prst="rect">
            <a:avLst/>
          </a:prstGeom>
        </p:spPr>
      </p:pic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US" b="1" dirty="0" smtClean="0">
                <a:solidFill>
                  <a:schemeClr val="bg1"/>
                </a:solidFill>
              </a:rPr>
              <a:t>Introduction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7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Mobile phones are becoming pervasive.</a:t>
            </a:r>
            <a:endParaRPr lang="en-US" sz="2700"/>
          </a:p>
          <a:p>
            <a:pPr>
              <a:lnSpc>
                <a:spcPct val="80000"/>
              </a:lnSpc>
              <a:buNone/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	There is one mobile phone every two person in the world.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Given the advances :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 users start to consider a mobile phone a </a:t>
            </a:r>
          </a:p>
          <a:p>
            <a:pPr lvl="1">
              <a:lnSpc>
                <a:spcPct val="80000"/>
              </a:lnSpc>
              <a:buNone/>
            </a:pPr>
            <a:r>
              <a:rPr lang="en-US" smtClean="0"/>
              <a:t>	 personal information processing tool</a:t>
            </a:r>
            <a:endParaRPr lang="en-US" sz="3000" smtClean="0"/>
          </a:p>
          <a:p>
            <a:pPr lvl="1">
              <a:lnSpc>
                <a:spcPct val="80000"/>
              </a:lnSpc>
            </a:pPr>
            <a:r>
              <a:rPr lang="en-US" smtClean="0"/>
              <a:t>users expect to execute any application </a:t>
            </a:r>
          </a:p>
          <a:p>
            <a:pPr lvl="1">
              <a:lnSpc>
                <a:spcPct val="80000"/>
              </a:lnSpc>
              <a:buNone/>
            </a:pPr>
            <a:r>
              <a:rPr lang="en-US" smtClean="0"/>
              <a:t>	on top of a mobile device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One way  to overcome this limitation is</a:t>
            </a:r>
          </a:p>
          <a:p>
            <a:pPr lvl="1">
              <a:lnSpc>
                <a:spcPct val="80000"/>
              </a:lnSpc>
              <a:buNone/>
            </a:pPr>
            <a:r>
              <a:rPr lang="en-US" b="1" smtClean="0"/>
              <a:t>		</a:t>
            </a:r>
            <a:r>
              <a:rPr lang="en-US" b="1" i="1" smtClean="0"/>
              <a:t>mobile cloud computing</a:t>
            </a:r>
            <a:endParaRPr lang="en-US" b="1" i="1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2750"/>
            <a:ext cx="9001156" cy="56356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Mobile Devices as a virtual cloud computing provider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and Scenario </a:t>
            </a:r>
          </a:p>
          <a:p>
            <a:pPr lvl="1"/>
            <a:r>
              <a:rPr lang="en-US" dirty="0" smtClean="0"/>
              <a:t>On an economical basis, accessing cloud computing providers is associated with two costs:</a:t>
            </a:r>
          </a:p>
          <a:p>
            <a:pPr lvl="2"/>
            <a:r>
              <a:rPr lang="en-US" dirty="0" smtClean="0"/>
              <a:t>The cost of networking </a:t>
            </a:r>
          </a:p>
          <a:p>
            <a:pPr lvl="2"/>
            <a:r>
              <a:rPr lang="en-US" dirty="0" smtClean="0"/>
              <a:t>The cost of using the provider’s resources</a:t>
            </a:r>
          </a:p>
          <a:p>
            <a:endParaRPr lang="en-US" dirty="0"/>
          </a:p>
          <a:p>
            <a:r>
              <a:rPr lang="en-US" dirty="0" smtClean="0"/>
              <a:t>Design Considerations </a:t>
            </a:r>
          </a:p>
          <a:p>
            <a:pPr lvl="2"/>
            <a:r>
              <a:rPr lang="en-US" dirty="0" smtClean="0"/>
              <a:t>Resource monitoring and management</a:t>
            </a:r>
          </a:p>
          <a:p>
            <a:pPr lvl="2"/>
            <a:r>
              <a:rPr lang="en-US" dirty="0" smtClean="0"/>
              <a:t>Seamless integration with  the  existing cloud APIs</a:t>
            </a:r>
          </a:p>
          <a:p>
            <a:pPr lvl="2"/>
            <a:r>
              <a:rPr lang="en-US" dirty="0" smtClean="0"/>
              <a:t>Activity detection to find users of  the same or similar goals</a:t>
            </a:r>
          </a:p>
          <a:p>
            <a:pPr lvl="2"/>
            <a:r>
              <a:rPr lang="en-US" dirty="0" smtClean="0"/>
              <a:t>A memory cache scheme to save intermediate results</a:t>
            </a:r>
          </a:p>
          <a:p>
            <a:pPr lvl="2"/>
            <a:r>
              <a:rPr lang="en-US" dirty="0" smtClean="0"/>
              <a:t>….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bileArchitectur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643050"/>
            <a:ext cx="7429552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Current 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Architecture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1"/>
          <p:cNvSpPr>
            <a:spLocks noChangeArrowheads="1"/>
          </p:cNvSpPr>
          <p:nvPr/>
        </p:nvSpPr>
        <p:spPr bwMode="gray">
          <a:xfrm>
            <a:off x="0" y="2643182"/>
            <a:ext cx="9144000" cy="17145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C3D4F5"/>
                </a:solidFill>
                <a:latin typeface="Algerian" pitchFamily="82" charset="0"/>
              </a:rPr>
              <a:t>Elastic Framework</a:t>
            </a:r>
            <a:endParaRPr lang="en-US" dirty="0">
              <a:solidFill>
                <a:srgbClr val="C3D4F5"/>
              </a:solidFill>
              <a:latin typeface="Algerian" pitchFamily="82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43834" y="6500834"/>
            <a:ext cx="714380" cy="357166"/>
          </a:xfrm>
          <a:prstGeom prst="rect">
            <a:avLst/>
          </a:prstGeo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 Implementation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00726"/>
          </a:xfrm>
        </p:spPr>
        <p:txBody>
          <a:bodyPr/>
          <a:lstStyle/>
          <a:p>
            <a:r>
              <a:rPr lang="en-US" dirty="0" smtClean="0"/>
              <a:t>The  </a:t>
            </a:r>
            <a:r>
              <a:rPr lang="en-US" i="1" dirty="0" smtClean="0"/>
              <a:t>Application Manager</a:t>
            </a:r>
            <a:r>
              <a:rPr lang="en-US" dirty="0" smtClean="0"/>
              <a:t>  is in charge of launching and intercepting an application at loading time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Resource Manager  </a:t>
            </a:r>
            <a:r>
              <a:rPr lang="en-US" dirty="0" smtClean="0"/>
              <a:t>is in charge of application profiling and resource monitoring on a local device</a:t>
            </a:r>
          </a:p>
          <a:p>
            <a:endParaRPr lang="en-US" dirty="0" smtClean="0"/>
          </a:p>
          <a:p>
            <a:r>
              <a:rPr lang="en-US" dirty="0" smtClean="0"/>
              <a:t>The  </a:t>
            </a:r>
            <a:r>
              <a:rPr lang="en-US" i="1" dirty="0" smtClean="0"/>
              <a:t>Context Manager  </a:t>
            </a:r>
            <a:r>
              <a:rPr lang="en-US" dirty="0" smtClean="0"/>
              <a:t>wields  and synchronizes  contextual information from context widgets</a:t>
            </a:r>
          </a:p>
          <a:p>
            <a:pPr>
              <a:spcBef>
                <a:spcPts val="300"/>
              </a:spcBef>
            </a:pP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The </a:t>
            </a:r>
            <a:r>
              <a:rPr lang="en-US" i="1" dirty="0" smtClean="0"/>
              <a:t>Offloading manager </a:t>
            </a:r>
            <a:r>
              <a:rPr lang="en-US" dirty="0" smtClean="0"/>
              <a:t>component is in charge of sending and managing jobs from the node to other remote devices</a:t>
            </a:r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 Implementation (cont.)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project consists of two sub implementations: </a:t>
            </a:r>
          </a:p>
          <a:p>
            <a:pPr lvl="1"/>
            <a:r>
              <a:rPr lang="en-US" dirty="0" smtClean="0"/>
              <a:t> Cloud computing provider client </a:t>
            </a:r>
          </a:p>
          <a:p>
            <a:pPr lvl="1"/>
            <a:r>
              <a:rPr lang="en-US" dirty="0" smtClean="0"/>
              <a:t> Ad Hoc mobile cloud framework </a:t>
            </a:r>
          </a:p>
          <a:p>
            <a:endParaRPr lang="en-US" dirty="0" smtClean="0"/>
          </a:p>
          <a:p>
            <a:r>
              <a:rPr lang="en-US" dirty="0" smtClean="0"/>
              <a:t>Both are developed based on Hadoop </a:t>
            </a:r>
            <a:r>
              <a:rPr lang="en-US" i="1" dirty="0" smtClean="0"/>
              <a:t>(a cloud computing platform from Apache.)</a:t>
            </a:r>
          </a:p>
          <a:p>
            <a:endParaRPr lang="en-US" i="1" dirty="0" smtClean="0"/>
          </a:p>
          <a:p>
            <a:r>
              <a:rPr lang="en-US" dirty="0" smtClean="0"/>
              <a:t>Communication between devices is based on the  Extensible Messaging and Presence Protocol  (XMPP)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14380"/>
          </a:xfrm>
        </p:spPr>
        <p:txBody>
          <a:bodyPr/>
          <a:lstStyle/>
          <a:p>
            <a:r>
              <a:rPr lang="en-US" sz="3000" smtClean="0"/>
              <a:t>Another application platform for mobile (elastic framework)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elastic application can consist of one or more </a:t>
            </a:r>
            <a:r>
              <a:rPr lang="en-US" i="1" dirty="0" smtClean="0"/>
              <a:t>weblets</a:t>
            </a:r>
          </a:p>
          <a:p>
            <a:pPr lvl="2"/>
            <a:r>
              <a:rPr lang="en-US" dirty="0" smtClean="0"/>
              <a:t> which function independently, but communicate with each other.</a:t>
            </a:r>
          </a:p>
          <a:p>
            <a:pPr>
              <a:spcBef>
                <a:spcPts val="0"/>
              </a:spcBef>
              <a:buNone/>
            </a:pPr>
            <a:endParaRPr lang="en-US" sz="1000" i="1" dirty="0" smtClean="0"/>
          </a:p>
          <a:p>
            <a:r>
              <a:rPr lang="en-US" i="1" dirty="0" smtClean="0"/>
              <a:t>Elasticity manager </a:t>
            </a:r>
            <a:r>
              <a:rPr lang="en-US" dirty="0" smtClean="0"/>
              <a:t>running on the device monitors </a:t>
            </a:r>
          </a:p>
          <a:p>
            <a:pPr lvl="2"/>
            <a:r>
              <a:rPr lang="en-US" dirty="0" smtClean="0"/>
              <a:t>the resource requirements of the weblets of the application</a:t>
            </a:r>
          </a:p>
          <a:p>
            <a:endParaRPr lang="en-US" sz="1000" dirty="0" smtClean="0"/>
          </a:p>
          <a:p>
            <a:r>
              <a:rPr lang="en-US" dirty="0" smtClean="0"/>
              <a:t> </a:t>
            </a:r>
            <a:r>
              <a:rPr lang="en-US" i="1" dirty="0" smtClean="0"/>
              <a:t>Elasticity manager </a:t>
            </a:r>
            <a:r>
              <a:rPr lang="en-US" dirty="0" smtClean="0"/>
              <a:t>talks to an </a:t>
            </a:r>
            <a:r>
              <a:rPr lang="en-US" i="1" dirty="0" smtClean="0"/>
              <a:t>Elasticity service </a:t>
            </a:r>
            <a:r>
              <a:rPr lang="en-US" dirty="0" smtClean="0"/>
              <a:t>residing on the cloud</a:t>
            </a:r>
          </a:p>
          <a:p>
            <a:pPr lvl="2"/>
            <a:r>
              <a:rPr lang="en-US" dirty="0" smtClean="0"/>
              <a:t>on which cloud node it should be launched, and how much storage should be allocated</a:t>
            </a:r>
          </a:p>
          <a:p>
            <a:pPr lvl="2"/>
            <a:endParaRPr lang="en-US" sz="1000" dirty="0" smtClean="0"/>
          </a:p>
          <a:p>
            <a:r>
              <a:rPr lang="en-US" i="1" dirty="0" smtClean="0"/>
              <a:t>Elasticity manager </a:t>
            </a:r>
            <a:r>
              <a:rPr lang="en-US" dirty="0" smtClean="0"/>
              <a:t>can also make decisions about: </a:t>
            </a:r>
          </a:p>
          <a:p>
            <a:pPr lvl="2"/>
            <a:r>
              <a:rPr lang="en-US" dirty="0" smtClean="0"/>
              <a:t>migrating running weblets from the device to cloud</a:t>
            </a:r>
          </a:p>
          <a:p>
            <a:pPr lvl="2"/>
            <a:r>
              <a:rPr lang="en-US" dirty="0" smtClean="0"/>
              <a:t>or from cloud to device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43834" y="6500834"/>
            <a:ext cx="714380" cy="357166"/>
          </a:xfrm>
        </p:spPr>
        <p:txBody>
          <a:bodyPr/>
          <a:lstStyle/>
          <a:p>
            <a:fld id="{347E2B3F-3FDD-428C-B95F-6B9FADD5BE01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r>
              <a:rPr lang="en-US" smtClean="0">
                <a:latin typeface="Arial" pitchFamily="34" charset="0"/>
                <a:cs typeface="Arial" pitchFamily="34" charset="0"/>
              </a:rPr>
              <a:t>/25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dfr-powerpoint-template9">
  <a:themeElements>
    <a:clrScheme name="sample 3">
      <a:dk1>
        <a:srgbClr val="000000"/>
      </a:dk1>
      <a:lt1>
        <a:srgbClr val="FFFFFF"/>
      </a:lt1>
      <a:dk2>
        <a:srgbClr val="173D89"/>
      </a:dk2>
      <a:lt2>
        <a:srgbClr val="969696"/>
      </a:lt2>
      <a:accent1>
        <a:srgbClr val="9181E1"/>
      </a:accent1>
      <a:accent2>
        <a:srgbClr val="4CD2AF"/>
      </a:accent2>
      <a:accent3>
        <a:srgbClr val="FFFFFF"/>
      </a:accent3>
      <a:accent4>
        <a:srgbClr val="000000"/>
      </a:accent4>
      <a:accent5>
        <a:srgbClr val="C7C1EE"/>
      </a:accent5>
      <a:accent6>
        <a:srgbClr val="44BE9E"/>
      </a:accent6>
      <a:hlink>
        <a:srgbClr val="5FB6F1"/>
      </a:hlink>
      <a:folHlink>
        <a:srgbClr val="94B1EC"/>
      </a:folHlink>
    </a:clrScheme>
    <a:fontScheme name="sampl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7E6256"/>
        </a:dk2>
        <a:lt2>
          <a:srgbClr val="969696"/>
        </a:lt2>
        <a:accent1>
          <a:srgbClr val="E4CF84"/>
        </a:accent1>
        <a:accent2>
          <a:srgbClr val="92A5E0"/>
        </a:accent2>
        <a:accent3>
          <a:srgbClr val="FFFFFF"/>
        </a:accent3>
        <a:accent4>
          <a:srgbClr val="000000"/>
        </a:accent4>
        <a:accent5>
          <a:srgbClr val="EFE4C2"/>
        </a:accent5>
        <a:accent6>
          <a:srgbClr val="8495CB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8DB1F3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7FA0D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73D89"/>
        </a:dk2>
        <a:lt2>
          <a:srgbClr val="969696"/>
        </a:lt2>
        <a:accent1>
          <a:srgbClr val="9181E1"/>
        </a:accent1>
        <a:accent2>
          <a:srgbClr val="4CD2AF"/>
        </a:accent2>
        <a:accent3>
          <a:srgbClr val="FFFFFF"/>
        </a:accent3>
        <a:accent4>
          <a:srgbClr val="000000"/>
        </a:accent4>
        <a:accent5>
          <a:srgbClr val="C7C1EE"/>
        </a:accent5>
        <a:accent6>
          <a:srgbClr val="44BE9E"/>
        </a:accent6>
        <a:hlink>
          <a:srgbClr val="5FB6F1"/>
        </a:hlink>
        <a:folHlink>
          <a:srgbClr val="94B1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gdfr-powerpoint-template9</Template>
  <TotalTime>4402</TotalTime>
  <Words>1260</Words>
  <Application>Microsoft Office PowerPoint</Application>
  <PresentationFormat>On-screen Show (4:3)</PresentationFormat>
  <Paragraphs>207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gdfr-powerpoint-template9</vt:lpstr>
      <vt:lpstr>Mobile Cloud Computing</vt:lpstr>
      <vt:lpstr>Contents</vt:lpstr>
      <vt:lpstr>Introduction</vt:lpstr>
      <vt:lpstr>Mobile Devices as a virtual cloud computing provider </vt:lpstr>
      <vt:lpstr>Current  Implementation</vt:lpstr>
      <vt:lpstr>Elastic Framework</vt:lpstr>
      <vt:lpstr>Current  Implementation (cont.)</vt:lpstr>
      <vt:lpstr>Current  Implementation (cont.)</vt:lpstr>
      <vt:lpstr>Another application platform for mobile (elastic framework)</vt:lpstr>
      <vt:lpstr>Overview of elastic application for mobile device</vt:lpstr>
      <vt:lpstr>Exisiting challenges</vt:lpstr>
      <vt:lpstr>Elastic Framework Architecture)</vt:lpstr>
      <vt:lpstr>Elastic Framework Architecture Contd.</vt:lpstr>
      <vt:lpstr>Elastic Application Model</vt:lpstr>
      <vt:lpstr>Threat Model</vt:lpstr>
      <vt:lpstr> Security Objectives</vt:lpstr>
      <vt:lpstr>Secure Installation of Elastic Applications</vt:lpstr>
      <vt:lpstr>Authorization of Weblets</vt:lpstr>
      <vt:lpstr>Trust Cube And Implicit Authentication</vt:lpstr>
      <vt:lpstr>Trust Cube And Implicit Authentication</vt:lpstr>
      <vt:lpstr>High-level Architecture</vt:lpstr>
      <vt:lpstr>Implementation Approach</vt:lpstr>
      <vt:lpstr>Conclusion</vt:lpstr>
      <vt:lpstr>References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Cloud</dc:title>
  <dc:creator>m</dc:creator>
  <cp:lastModifiedBy>Hossein</cp:lastModifiedBy>
  <cp:revision>235</cp:revision>
  <dcterms:created xsi:type="dcterms:W3CDTF">2010-12-21T05:36:30Z</dcterms:created>
  <dcterms:modified xsi:type="dcterms:W3CDTF">2011-02-05T18:30:03Z</dcterms:modified>
</cp:coreProperties>
</file>