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21"/>
  </p:notesMasterIdLst>
  <p:sldIdLst>
    <p:sldId id="256" r:id="rId2"/>
    <p:sldId id="263" r:id="rId3"/>
    <p:sldId id="259" r:id="rId4"/>
    <p:sldId id="258" r:id="rId5"/>
    <p:sldId id="264" r:id="rId6"/>
    <p:sldId id="260" r:id="rId7"/>
    <p:sldId id="265" r:id="rId8"/>
    <p:sldId id="278" r:id="rId9"/>
    <p:sldId id="267" r:id="rId10"/>
    <p:sldId id="266" r:id="rId11"/>
    <p:sldId id="268" r:id="rId12"/>
    <p:sldId id="269" r:id="rId13"/>
    <p:sldId id="271" r:id="rId14"/>
    <p:sldId id="280" r:id="rId15"/>
    <p:sldId id="284" r:id="rId16"/>
    <p:sldId id="281" r:id="rId17"/>
    <p:sldId id="279" r:id="rId18"/>
    <p:sldId id="285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4660"/>
  </p:normalViewPr>
  <p:slideViewPr>
    <p:cSldViewPr>
      <p:cViewPr varScale="1">
        <p:scale>
          <a:sx n="69" d="100"/>
          <a:sy n="69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9892-FDE5-4345-99FE-78AB0785595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9075-E40F-4FDC-B2F5-209414FD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9075-E40F-4FDC-B2F5-209414FD6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299B67-1A36-4D25-8D09-C95B627DBB18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7997-7082-4578-98FE-605A6F5D16E5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7B7D-E2BE-4CAD-A596-EC51271E2462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B0B3-1829-4CC8-9D65-851637332388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E86-8935-49B4-975E-8A103204EB02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97E7-915C-4C1C-BE99-BD562C6A4B74}" type="datetime1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0F5-2819-4011-9F71-243EFFF99FFD}" type="datetime1">
              <a:rPr lang="en-US" smtClean="0"/>
              <a:t>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5C0-1608-4743-9098-CA84620BB72F}" type="datetime1">
              <a:rPr lang="en-US" smtClean="0"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2AA-0558-4327-8DFF-1CCF7BA95A4F}" type="datetime1">
              <a:rPr lang="en-US" smtClean="0"/>
              <a:t>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48E6-DCC7-46FD-B4BB-F281FBD0C092}" type="datetime1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0D27-D128-489A-9F03-ACBF3BB5107F}" type="datetime1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D8E124-88E9-421D-93C5-1AB2B9DAEEFD}" type="datetime1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ws.amazon.com/ec2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47800"/>
          </a:xfrm>
        </p:spPr>
        <p:txBody>
          <a:bodyPr anchor="b"/>
          <a:lstStyle/>
          <a:p>
            <a:pPr>
              <a:lnSpc>
                <a:spcPct val="114000"/>
              </a:lnSpc>
            </a:pPr>
            <a:r>
              <a:rPr lang="en-US" sz="2800" b="0" dirty="0" smtClean="0">
                <a:latin typeface="Book Antiqua" pitchFamily="18" charset="0"/>
              </a:rPr>
              <a:t>Mahyar Taheri Tehrani</a:t>
            </a:r>
            <a:r>
              <a:rPr lang="en-US" sz="2000" b="0" dirty="0" smtClean="0">
                <a:latin typeface="Book Antiqua" pitchFamily="18" charset="0"/>
              </a:rPr>
              <a:t/>
            </a:r>
            <a:br>
              <a:rPr lang="en-US" sz="2000" b="0" dirty="0" smtClean="0">
                <a:latin typeface="Book Antiqua" pitchFamily="18" charset="0"/>
              </a:rPr>
            </a:br>
            <a:r>
              <a:rPr lang="en-US" sz="1800" b="0" dirty="0">
                <a:latin typeface="Book Antiqua" pitchFamily="18" charset="0"/>
              </a:rPr>
              <a:t>Department of </a:t>
            </a:r>
            <a:r>
              <a:rPr lang="en-US" sz="1800" b="0" dirty="0" smtClean="0">
                <a:latin typeface="Book Antiqua" pitchFamily="18" charset="0"/>
              </a:rPr>
              <a:t>Computer Science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1400" b="0" dirty="0">
                <a:latin typeface="Book Antiqua" pitchFamily="18" charset="0"/>
                <a:cs typeface="Times New Roman" pitchFamily="18" charset="0"/>
              </a:rPr>
              <a:t>Email : </a:t>
            </a:r>
            <a:r>
              <a:rPr lang="en-US" sz="1400" b="0" dirty="0" smtClean="0">
                <a:latin typeface="Book Antiqua" pitchFamily="18" charset="0"/>
                <a:cs typeface="Times New Roman" pitchFamily="18" charset="0"/>
              </a:rPr>
              <a:t>mahyar.tahery@gmail.com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b="0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3810000"/>
            <a:ext cx="7581900" cy="2667000"/>
          </a:xfrm>
        </p:spPr>
        <p:txBody>
          <a:bodyPr/>
          <a:lstStyle/>
          <a:p>
            <a:r>
              <a:rPr lang="en-US" sz="1800" dirty="0">
                <a:latin typeface="Book Antiqua" pitchFamily="18" charset="0"/>
              </a:rPr>
              <a:t>Supervisor </a:t>
            </a:r>
            <a:r>
              <a:rPr lang="en-US" sz="2000" dirty="0" smtClean="0">
                <a:latin typeface="Book Antiqua" pitchFamily="18" charset="0"/>
              </a:rPr>
              <a:t>:</a:t>
            </a:r>
          </a:p>
          <a:p>
            <a:r>
              <a:rPr lang="en-US" sz="2400" dirty="0" smtClean="0">
                <a:latin typeface="Book Antiqua" pitchFamily="18" charset="0"/>
              </a:rPr>
              <a:t>Mr. Hadi Salimi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dirty="0"/>
              <a:t>Advanced Topics in Information </a:t>
            </a:r>
            <a:r>
              <a:rPr lang="en-US" dirty="0" smtClean="0"/>
              <a:t>Systems</a:t>
            </a:r>
          </a:p>
          <a:p>
            <a:r>
              <a:rPr lang="en-US" sz="1800" dirty="0" err="1"/>
              <a:t>Mazandaran</a:t>
            </a:r>
            <a:r>
              <a:rPr lang="en-US" sz="1800" dirty="0"/>
              <a:t> University of Science and </a:t>
            </a:r>
            <a:r>
              <a:rPr lang="en-US" sz="1800" dirty="0" smtClean="0"/>
              <a:t>Technology</a:t>
            </a:r>
          </a:p>
          <a:p>
            <a:r>
              <a:rPr lang="en-US" sz="1800" dirty="0"/>
              <a:t>February 4,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838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Survey 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Cloud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Computing Risk 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24469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is stored outside the enterprise </a:t>
            </a:r>
            <a:r>
              <a:rPr lang="en-US" dirty="0" smtClean="0"/>
              <a:t>boundary.</a:t>
            </a:r>
          </a:p>
          <a:p>
            <a:pPr algn="just"/>
            <a:r>
              <a:rPr lang="en-US" smtClean="0"/>
              <a:t>Strong </a:t>
            </a:r>
            <a:r>
              <a:rPr lang="en-US" dirty="0"/>
              <a:t>encryption techniques for data </a:t>
            </a:r>
            <a:r>
              <a:rPr lang="en-US" dirty="0" smtClean="0"/>
              <a:t>security.</a:t>
            </a:r>
            <a:endParaRPr lang="en-US" dirty="0"/>
          </a:p>
          <a:p>
            <a:pPr algn="just"/>
            <a:r>
              <a:rPr lang="en-US" dirty="0"/>
              <a:t>Malicious users can exploit weaknesses in </a:t>
            </a:r>
            <a:r>
              <a:rPr lang="en-US" dirty="0" smtClean="0"/>
              <a:t>security.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security </a:t>
            </a:r>
          </a:p>
        </p:txBody>
      </p:sp>
      <p:pic>
        <p:nvPicPr>
          <p:cNvPr id="2051" name="Picture 3" descr="C:\Users\M A H Y A R\Desktop\1\cloud_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191000"/>
            <a:ext cx="20955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All data flow over the network needs to be </a:t>
            </a:r>
            <a:r>
              <a:rPr lang="en-US" dirty="0" smtClean="0"/>
              <a:t>secured.</a:t>
            </a:r>
          </a:p>
          <a:p>
            <a:pPr algn="just"/>
            <a:r>
              <a:rPr lang="en-US" dirty="0"/>
              <a:t>U</a:t>
            </a:r>
            <a:r>
              <a:rPr lang="en-US" dirty="0" smtClean="0"/>
              <a:t>se of strong network traffic encryption techniques.</a:t>
            </a:r>
          </a:p>
          <a:p>
            <a:pPr algn="just"/>
            <a:r>
              <a:rPr lang="en-US" dirty="0" smtClean="0"/>
              <a:t>Amazon </a:t>
            </a:r>
            <a:r>
              <a:rPr lang="en-US" dirty="0"/>
              <a:t>Web Services (AWS</a:t>
            </a:r>
            <a:r>
              <a:rPr lang="en-US" dirty="0" smtClean="0"/>
              <a:t>), provides protection against </a:t>
            </a:r>
            <a:r>
              <a:rPr lang="en-US" dirty="0"/>
              <a:t>traditional network </a:t>
            </a:r>
            <a:r>
              <a:rPr lang="en-US" dirty="0" smtClean="0"/>
              <a:t>security.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 </a:t>
            </a:r>
          </a:p>
        </p:txBody>
      </p:sp>
      <p:pic>
        <p:nvPicPr>
          <p:cNvPr id="1027" name="Picture 3" descr="C:\Users\M A H Y A R\Desktop\1\network-security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93029"/>
            <a:ext cx="4267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</a:t>
            </a:r>
            <a:r>
              <a:rPr lang="en-US" dirty="0" smtClean="0"/>
              <a:t>ustomer must </a:t>
            </a:r>
            <a:r>
              <a:rPr lang="en-US" dirty="0"/>
              <a:t>know where the data </a:t>
            </a:r>
            <a:r>
              <a:rPr lang="en-US" dirty="0" smtClean="0"/>
              <a:t>stored.</a:t>
            </a:r>
          </a:p>
          <a:p>
            <a:pPr algn="just"/>
            <a:r>
              <a:rPr lang="en-US" dirty="0"/>
              <a:t>Why is locality of data </a:t>
            </a:r>
            <a:r>
              <a:rPr lang="en-US" dirty="0" smtClean="0"/>
              <a:t>importance</a:t>
            </a:r>
            <a:r>
              <a:rPr lang="en-US" dirty="0"/>
              <a:t>?</a:t>
            </a:r>
          </a:p>
          <a:p>
            <a:pPr lvl="1" algn="just"/>
            <a:r>
              <a:rPr lang="en-US" dirty="0" smtClean="0"/>
              <a:t>data </a:t>
            </a:r>
            <a:r>
              <a:rPr lang="en-US" dirty="0"/>
              <a:t>privacy laws in various </a:t>
            </a:r>
            <a:r>
              <a:rPr lang="en-US" dirty="0" smtClean="0"/>
              <a:t>countries </a:t>
            </a:r>
            <a:r>
              <a:rPr lang="en-US" dirty="0"/>
              <a:t>are </a:t>
            </a:r>
            <a:r>
              <a:rPr lang="en-US" dirty="0" smtClean="0"/>
              <a:t>different.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secure </a:t>
            </a:r>
            <a:r>
              <a:rPr lang="en-US" dirty="0" smtClean="0"/>
              <a:t>SaaS must </a:t>
            </a:r>
            <a:r>
              <a:rPr lang="en-US" dirty="0"/>
              <a:t>providing reliability on the location of the </a:t>
            </a:r>
            <a:r>
              <a:rPr lang="en-US" dirty="0" smtClean="0"/>
              <a:t>data.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locality </a:t>
            </a:r>
          </a:p>
        </p:txBody>
      </p:sp>
      <p:pic>
        <p:nvPicPr>
          <p:cNvPr id="3074" name="Picture 2" descr="C:\Users\M A H Y A R\Desktop\1\Pi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895600" cy="23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Data access issue is related to security policies provided to the users while accessing the data.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SaaS model must be flexible </a:t>
            </a:r>
            <a:r>
              <a:rPr lang="en-US" dirty="0" smtClean="0"/>
              <a:t>to </a:t>
            </a:r>
            <a:r>
              <a:rPr lang="en-US" dirty="0"/>
              <a:t>incorporate specific </a:t>
            </a:r>
            <a:r>
              <a:rPr lang="en-US" dirty="0" smtClean="0"/>
              <a:t>policies </a:t>
            </a:r>
            <a:r>
              <a:rPr lang="en-US" dirty="0"/>
              <a:t>put forward by the organization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access </a:t>
            </a:r>
          </a:p>
        </p:txBody>
      </p:sp>
      <p:pic>
        <p:nvPicPr>
          <p:cNvPr id="4098" name="Picture 2" descr="C:\Users\M A H Y A R\Desktop\1\data_a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181600" cy="236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The security responsibilities of both the provider and the </a:t>
            </a:r>
            <a:r>
              <a:rPr lang="en-US" dirty="0" smtClean="0"/>
              <a:t>consumer.</a:t>
            </a:r>
          </a:p>
          <a:p>
            <a:pPr algn="just"/>
            <a:r>
              <a:rPr lang="en-US" dirty="0"/>
              <a:t>Physical security of infrastructure and disaster </a:t>
            </a:r>
            <a:r>
              <a:rPr lang="en-US" dirty="0" smtClean="0"/>
              <a:t>management is </a:t>
            </a:r>
            <a:r>
              <a:rPr lang="en-US" dirty="0"/>
              <a:t>of utmost </a:t>
            </a:r>
            <a:r>
              <a:rPr lang="en-US" dirty="0" smtClean="0"/>
              <a:t>importance.</a:t>
            </a:r>
          </a:p>
          <a:p>
            <a:pPr algn="just"/>
            <a:r>
              <a:rPr lang="en-US" dirty="0"/>
              <a:t>Virtualization vulnerability </a:t>
            </a:r>
            <a:endParaRPr lang="en-US" dirty="0" smtClean="0"/>
          </a:p>
          <a:p>
            <a:pPr lvl="1" algn="just"/>
            <a:r>
              <a:rPr lang="en-US" dirty="0"/>
              <a:t>Virtualization is one of the main components of a </a:t>
            </a:r>
            <a:r>
              <a:rPr lang="en-US" dirty="0" smtClean="0"/>
              <a:t>Cloud</a:t>
            </a:r>
            <a:r>
              <a:rPr lang="en-US" dirty="0"/>
              <a:t>.</a:t>
            </a:r>
          </a:p>
          <a:p>
            <a:pPr lvl="1" algn="just"/>
            <a:r>
              <a:rPr lang="en-US" dirty="0"/>
              <a:t>Running on the same physical machine are isolated from each other is a major task of </a:t>
            </a:r>
            <a:r>
              <a:rPr lang="en-US" dirty="0" smtClean="0"/>
              <a:t>virtualization.</a:t>
            </a:r>
            <a:endParaRPr lang="en-US" dirty="0"/>
          </a:p>
          <a:p>
            <a:pPr lvl="1" algn="just"/>
            <a:r>
              <a:rPr lang="en-US" dirty="0"/>
              <a:t>Current VMMs do not offer perfect </a:t>
            </a:r>
            <a:r>
              <a:rPr lang="en-US" dirty="0" smtClean="0"/>
              <a:t>isolation.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issues in </a:t>
            </a:r>
            <a:r>
              <a:rPr lang="en-US" dirty="0" smtClean="0"/>
              <a:t>IaaS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Microsoft Virtual PC and Microsoft Virtual Server could allow a guest operating system user to run code on the host or another guest operating </a:t>
            </a:r>
            <a:r>
              <a:rPr lang="en-US" dirty="0" smtClean="0"/>
              <a:t>system.</a:t>
            </a:r>
          </a:p>
          <a:p>
            <a:pPr algn="just"/>
            <a:r>
              <a:rPr lang="en-US" dirty="0"/>
              <a:t>vulnerability in Xen caused due to an input validation error in </a:t>
            </a:r>
            <a:r>
              <a:rPr lang="en-US" dirty="0" smtClean="0"/>
              <a:t>tools/pygrub/src/GrubConf.py.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Virtualization vulnerability e</a:t>
            </a:r>
            <a:r>
              <a:rPr lang="en-US" sz="4000" dirty="0" smtClean="0"/>
              <a:t>xample</a:t>
            </a:r>
            <a:endParaRPr lang="en-US" sz="4000" dirty="0"/>
          </a:p>
        </p:txBody>
      </p:sp>
      <p:pic>
        <p:nvPicPr>
          <p:cNvPr id="2050" name="Picture 2" descr="C:\Users\M A H Y A R\Desktop\1\virtual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2160414"/>
            <a:ext cx="27559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 A H Y A R\Desktop\1\xen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0" y="4572000"/>
            <a:ext cx="28575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1198 3.7037E-6 C 0.30712 3.7037E-6 0.42413 0.11458 0.42413 0.2081 L 0.42413 0.4168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6597 L 0.2401 -0.13171 C 0.29045 -0.17685 0.36579 -0.20069 0.44427 -0.20069 C 0.53385 -0.20069 0.60538 -0.17685 0.6559 -0.13171 L 0.89652 0.06597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26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Several groups and organization are interested in developing security solutions and standards for the </a:t>
            </a:r>
            <a:r>
              <a:rPr lang="en-US" dirty="0"/>
              <a:t>C</a:t>
            </a:r>
            <a:r>
              <a:rPr lang="en-US" dirty="0" smtClean="0"/>
              <a:t>loud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/>
              <a:t>European Network and Information Security Agency (</a:t>
            </a:r>
            <a:r>
              <a:rPr lang="en-US" dirty="0" smtClean="0"/>
              <a:t>ENISA), Cloud </a:t>
            </a:r>
            <a:r>
              <a:rPr lang="en-US" dirty="0"/>
              <a:t>Security Alliance </a:t>
            </a:r>
            <a:r>
              <a:rPr lang="en-US" dirty="0" smtClean="0"/>
              <a:t>(CSA), National </a:t>
            </a:r>
            <a:r>
              <a:rPr lang="en-US" dirty="0"/>
              <a:t>Institute of Standards and Technology (</a:t>
            </a:r>
            <a:r>
              <a:rPr lang="en-US" dirty="0" smtClean="0"/>
              <a:t>NIST), Centre for </a:t>
            </a:r>
            <a:r>
              <a:rPr lang="en-US" dirty="0"/>
              <a:t>the Protection of National Infrastructure (</a:t>
            </a:r>
            <a:r>
              <a:rPr lang="en-US" dirty="0" smtClean="0"/>
              <a:t>CPNI), and,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security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835153" cy="3877815"/>
          </a:xfrm>
        </p:spPr>
        <p:txBody>
          <a:bodyPr/>
          <a:lstStyle/>
          <a:p>
            <a:pPr algn="just"/>
            <a:r>
              <a:rPr lang="en-US" dirty="0"/>
              <a:t>There are extreme advantages in using </a:t>
            </a:r>
            <a:r>
              <a:rPr lang="en-US" dirty="0" err="1" smtClean="0"/>
              <a:t>aCloud</a:t>
            </a:r>
            <a:r>
              <a:rPr lang="en-US" dirty="0" smtClean="0"/>
              <a:t>-based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/>
              <a:t>Customers should research about </a:t>
            </a:r>
            <a:r>
              <a:rPr lang="en-US" dirty="0" smtClean="0"/>
              <a:t>Cloud </a:t>
            </a:r>
            <a:r>
              <a:rPr lang="en-US" dirty="0"/>
              <a:t>risk and security issues of </a:t>
            </a:r>
            <a:r>
              <a:rPr lang="en-US" dirty="0" smtClean="0"/>
              <a:t>Cloud </a:t>
            </a:r>
            <a:r>
              <a:rPr lang="en-US" dirty="0"/>
              <a:t>infrastructures that vendors offer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Customers should consider how to continue their business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Public, private or </a:t>
            </a:r>
            <a:r>
              <a:rPr lang="en-US" dirty="0"/>
              <a:t>virtual private </a:t>
            </a:r>
            <a:r>
              <a:rPr lang="en-US" dirty="0"/>
              <a:t>C</a:t>
            </a:r>
            <a:r>
              <a:rPr lang="en-US" dirty="0" smtClean="0"/>
              <a:t>louds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C. Wang</a:t>
            </a:r>
            <a:r>
              <a:rPr lang="en-US" i="1" dirty="0"/>
              <a:t>, et al.</a:t>
            </a:r>
            <a:r>
              <a:rPr lang="en-US" dirty="0"/>
              <a:t>, "Ensuring data storage security in </a:t>
            </a:r>
            <a:r>
              <a:rPr lang="en-US" dirty="0" smtClean="0"/>
              <a:t>Cloud Computing," </a:t>
            </a:r>
            <a:r>
              <a:rPr lang="fa-IR" dirty="0"/>
              <a:t>2009</a:t>
            </a:r>
            <a:r>
              <a:rPr lang="en-US" dirty="0"/>
              <a:t>, pp. </a:t>
            </a:r>
            <a:r>
              <a:rPr lang="fa-IR" dirty="0"/>
              <a:t>1-9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/>
              <a:t>A. </a:t>
            </a:r>
            <a:r>
              <a:rPr lang="en-US" dirty="0" err="1"/>
              <a:t>Seccombe</a:t>
            </a:r>
            <a:r>
              <a:rPr lang="en-US" i="1" dirty="0"/>
              <a:t>, et al.</a:t>
            </a:r>
            <a:r>
              <a:rPr lang="en-US" dirty="0"/>
              <a:t>, "Security guidance for critical areas of focus in </a:t>
            </a:r>
            <a:r>
              <a:rPr lang="en-US" dirty="0" smtClean="0"/>
              <a:t>Cloud Computing, </a:t>
            </a:r>
            <a:r>
              <a:rPr lang="en-US" dirty="0"/>
              <a:t>v</a:t>
            </a:r>
            <a:r>
              <a:rPr lang="fa-IR" dirty="0"/>
              <a:t>2.1</a:t>
            </a:r>
            <a:r>
              <a:rPr lang="en-US" dirty="0"/>
              <a:t>," </a:t>
            </a:r>
            <a:r>
              <a:rPr lang="en-US" i="1" dirty="0"/>
              <a:t>CSA (Cloud Security Alliance), USA. </a:t>
            </a:r>
            <a:r>
              <a:rPr lang="en-US" i="1" dirty="0" err="1"/>
              <a:t>Disponible</a:t>
            </a:r>
            <a:r>
              <a:rPr lang="en-US" i="1" dirty="0"/>
              <a:t> en, </a:t>
            </a:r>
            <a:r>
              <a:rPr lang="en-US" dirty="0" err="1"/>
              <a:t>vol</a:t>
            </a:r>
            <a:r>
              <a:rPr lang="fa-IR" dirty="0"/>
              <a:t>. 1, 2009.</a:t>
            </a:r>
            <a:endParaRPr lang="en-US" dirty="0"/>
          </a:p>
          <a:p>
            <a:r>
              <a:rPr lang="en-US" dirty="0"/>
              <a:t>V. </a:t>
            </a:r>
            <a:r>
              <a:rPr lang="en-US" dirty="0" err="1"/>
              <a:t>Choudhary</a:t>
            </a:r>
            <a:r>
              <a:rPr lang="en-US" dirty="0"/>
              <a:t>, "Software as a service: Implications for investment in software development," </a:t>
            </a:r>
            <a:r>
              <a:rPr lang="fa-IR" dirty="0"/>
              <a:t>2007</a:t>
            </a:r>
            <a:r>
              <a:rPr lang="en-US" dirty="0"/>
              <a:t>, p. </a:t>
            </a:r>
            <a:r>
              <a:rPr lang="fa-IR" dirty="0"/>
              <a:t>209</a:t>
            </a:r>
            <a:r>
              <a:rPr lang="en-US" dirty="0"/>
              <a:t>a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/>
              <a:t>C. </a:t>
            </a:r>
            <a:r>
              <a:rPr lang="en-US" dirty="0" err="1"/>
              <a:t>Attanasio</a:t>
            </a:r>
            <a:r>
              <a:rPr lang="en-US" dirty="0"/>
              <a:t>, "Virtual machines and data security," </a:t>
            </a:r>
            <a:r>
              <a:rPr lang="fa-IR" dirty="0"/>
              <a:t>1973</a:t>
            </a:r>
            <a:r>
              <a:rPr lang="en-US" dirty="0"/>
              <a:t>, pp. </a:t>
            </a:r>
            <a:r>
              <a:rPr lang="fa-IR" dirty="0"/>
              <a:t>206-209.</a:t>
            </a:r>
            <a:endParaRPr lang="en-US" dirty="0"/>
          </a:p>
          <a:p>
            <a:r>
              <a:rPr lang="fa-IR" u="sng" dirty="0"/>
              <a:t>[19]	</a:t>
            </a:r>
            <a:r>
              <a:rPr lang="en-US" dirty="0"/>
              <a:t>Amazon. (</a:t>
            </a:r>
            <a:r>
              <a:rPr lang="fa-IR" dirty="0"/>
              <a:t>10 </a:t>
            </a:r>
            <a:r>
              <a:rPr lang="en-US" dirty="0"/>
              <a:t>December </a:t>
            </a:r>
            <a:r>
              <a:rPr lang="fa-IR" dirty="0"/>
              <a:t>2009</a:t>
            </a:r>
            <a:r>
              <a:rPr lang="en-US" dirty="0"/>
              <a:t>). </a:t>
            </a:r>
            <a:r>
              <a:rPr lang="en-US" i="1" dirty="0"/>
              <a:t>Elastic Compute Cloud(EC</a:t>
            </a:r>
            <a:r>
              <a:rPr lang="fa-IR" dirty="0"/>
              <a:t>2</a:t>
            </a:r>
            <a:r>
              <a:rPr lang="en-US" i="1" dirty="0"/>
              <a:t>)</a:t>
            </a:r>
            <a:r>
              <a:rPr lang="en-US" dirty="0"/>
              <a:t>. Available: </a:t>
            </a:r>
            <a:r>
              <a:rPr lang="en-US" u="sng" dirty="0">
                <a:hlinkClick r:id="rId2"/>
              </a:rPr>
              <a:t>http://aws.amazon.com/ec</a:t>
            </a:r>
            <a:r>
              <a:rPr lang="fa-IR" u="sng" dirty="0">
                <a:hlinkClick r:id="rId2"/>
              </a:rPr>
              <a:t>2/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/19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7" name="Picture 3" descr="C:\Users\M A H Y A R\Desktop\1\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599"/>
            <a:ext cx="3810000" cy="430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 A H Y A R\Desktop\1\man_question_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2133237"/>
            <a:ext cx="3632201" cy="43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Cloud </a:t>
            </a:r>
            <a:r>
              <a:rPr lang="en-US" dirty="0"/>
              <a:t>C</a:t>
            </a:r>
            <a:r>
              <a:rPr lang="en-US" dirty="0" smtClean="0"/>
              <a:t>omputing</a:t>
            </a:r>
            <a:r>
              <a:rPr lang="en-US" dirty="0" smtClean="0"/>
              <a:t>. </a:t>
            </a:r>
          </a:p>
          <a:p>
            <a:r>
              <a:rPr lang="en-US" dirty="0"/>
              <a:t>Cloud </a:t>
            </a:r>
            <a:r>
              <a:rPr lang="en-US" dirty="0" smtClean="0"/>
              <a:t>Computing </a:t>
            </a:r>
            <a:r>
              <a:rPr lang="en-US" dirty="0"/>
              <a:t>essential characteristics. </a:t>
            </a:r>
            <a:endParaRPr lang="en-US" dirty="0" smtClean="0"/>
          </a:p>
          <a:p>
            <a:r>
              <a:rPr lang="en-US" dirty="0"/>
              <a:t>The services of </a:t>
            </a:r>
            <a:r>
              <a:rPr lang="en-US" dirty="0" smtClean="0"/>
              <a:t>Cloud </a:t>
            </a:r>
            <a:r>
              <a:rPr lang="en-US" dirty="0"/>
              <a:t>C</a:t>
            </a:r>
            <a:r>
              <a:rPr lang="en-US" dirty="0" smtClean="0"/>
              <a:t>omputing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delivery </a:t>
            </a:r>
            <a:r>
              <a:rPr lang="en-US" dirty="0"/>
              <a:t>models of </a:t>
            </a:r>
            <a:r>
              <a:rPr lang="en-US" dirty="0" smtClean="0"/>
              <a:t>Cloud Computing.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Cloud Computing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0507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68" y="533400"/>
            <a:ext cx="7756263" cy="105425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NIST Cloud Definition Framework </a:t>
            </a:r>
          </a:p>
        </p:txBody>
      </p:sp>
      <p:pic>
        <p:nvPicPr>
          <p:cNvPr id="1027" name="Picture 3" descr="C:\Users\M A H Y A R\Desktop\1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057400"/>
            <a:ext cx="8334376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66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Security is the Major Issue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5" y="2057400"/>
            <a:ext cx="7934671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00600"/>
          </a:xfrm>
        </p:spPr>
        <p:txBody>
          <a:bodyPr>
            <a:normAutofit/>
          </a:bodyPr>
          <a:lstStyle/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Cloud </a:t>
            </a:r>
            <a:r>
              <a:rPr lang="en-US" sz="2000" dirty="0" smtClean="0"/>
              <a:t>Computing </a:t>
            </a:r>
            <a:r>
              <a:rPr lang="en-US" sz="2000" dirty="0" smtClean="0"/>
              <a:t>targeted to provide better </a:t>
            </a:r>
            <a:r>
              <a:rPr lang="en-US" sz="2000" dirty="0"/>
              <a:t>utilization of resources using virtualization </a:t>
            </a:r>
            <a:r>
              <a:rPr lang="en-US" sz="2000" dirty="0" smtClean="0"/>
              <a:t>techniques.</a:t>
            </a:r>
          </a:p>
          <a:p>
            <a:pPr algn="just"/>
            <a:r>
              <a:rPr lang="en-US" sz="2000" dirty="0" smtClean="0"/>
              <a:t>Cloud </a:t>
            </a:r>
            <a:r>
              <a:rPr lang="en-US" sz="2000" dirty="0" smtClean="0"/>
              <a:t>Computing </a:t>
            </a:r>
            <a:r>
              <a:rPr lang="en-US" sz="2000" dirty="0"/>
              <a:t>moves the application software and databases to the large data centers, where the management of the data and services are not </a:t>
            </a:r>
            <a:r>
              <a:rPr lang="en-US" sz="2000" dirty="0" smtClean="0"/>
              <a:t>trustworthy.</a:t>
            </a:r>
          </a:p>
          <a:p>
            <a:pPr algn="just"/>
            <a:r>
              <a:rPr lang="en-US" sz="2000" b="1" dirty="0" smtClean="0"/>
              <a:t>Some </a:t>
            </a:r>
            <a:r>
              <a:rPr lang="en-US" sz="2000" b="1" dirty="0"/>
              <a:t>s</a:t>
            </a:r>
            <a:r>
              <a:rPr lang="en-US" sz="2000" b="1" dirty="0" smtClean="0"/>
              <a:t>ecurity challenges</a:t>
            </a:r>
            <a:r>
              <a:rPr lang="en-US" sz="2000" dirty="0" smtClean="0"/>
              <a:t>: </a:t>
            </a:r>
            <a:r>
              <a:rPr lang="en-US" sz="2000" dirty="0"/>
              <a:t>virtualization vulnerabilities, web application </a:t>
            </a:r>
            <a:r>
              <a:rPr lang="en-US" sz="2000" dirty="0" smtClean="0"/>
              <a:t>vulnerabilities, physical </a:t>
            </a:r>
            <a:r>
              <a:rPr lang="en-US" sz="2000" dirty="0"/>
              <a:t>access issues</a:t>
            </a:r>
            <a:r>
              <a:rPr lang="en-US" sz="2000" dirty="0" smtClean="0"/>
              <a:t>, </a:t>
            </a:r>
            <a:r>
              <a:rPr lang="en-US" sz="2000" dirty="0"/>
              <a:t>identity and credential management, data verification, integrity, </a:t>
            </a:r>
            <a:r>
              <a:rPr lang="en-US" sz="2000" dirty="0" smtClean="0"/>
              <a:t>confidentiality, loss </a:t>
            </a:r>
            <a:r>
              <a:rPr lang="en-US" sz="2000" dirty="0"/>
              <a:t>and theft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Why security is important</a:t>
            </a:r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0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Virtual Private Cloud</a:t>
            </a:r>
            <a:endParaRPr lang="en-US" sz="4000" dirty="0"/>
          </a:p>
        </p:txBody>
      </p:sp>
      <p:pic>
        <p:nvPicPr>
          <p:cNvPr id="2050" name="Picture 2" descr="C:\Users\M A H Y A R\Desktop\1\image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81200"/>
            <a:ext cx="78486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716" y="6054022"/>
            <a:ext cx="657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Amazon </a:t>
            </a:r>
            <a:r>
              <a:rPr lang="en-US" dirty="0"/>
              <a:t>Virtual Private Cloud and how it connects </a:t>
            </a:r>
            <a:r>
              <a:rPr lang="en-US" dirty="0" smtClean="0"/>
              <a:t>cloud-based </a:t>
            </a:r>
            <a:r>
              <a:rPr lang="en-US" dirty="0"/>
              <a:t>resources </a:t>
            </a:r>
            <a:r>
              <a:rPr lang="en-US" dirty="0" smtClean="0"/>
              <a:t>to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existing private networks.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Privacy</a:t>
            </a:r>
          </a:p>
          <a:p>
            <a:pPr lvl="1" algn="just"/>
            <a:r>
              <a:rPr lang="en-US" dirty="0"/>
              <a:t>Data and information on cloud are Secure!!?</a:t>
            </a:r>
          </a:p>
          <a:p>
            <a:pPr lvl="1" algn="just"/>
            <a:r>
              <a:rPr lang="en-US" dirty="0" smtClean="0"/>
              <a:t>Guarantee of privacy.</a:t>
            </a:r>
          </a:p>
          <a:p>
            <a:pPr lvl="1" algn="just"/>
            <a:r>
              <a:rPr lang="en-US" dirty="0" smtClean="0"/>
              <a:t>Hacker.</a:t>
            </a:r>
          </a:p>
          <a:p>
            <a:pPr lvl="1" algn="just"/>
            <a:r>
              <a:rPr lang="en-US" dirty="0" smtClean="0"/>
              <a:t>Control and monitor lawfully </a:t>
            </a:r>
            <a:r>
              <a:rPr lang="en-US" dirty="0"/>
              <a:t>or </a:t>
            </a:r>
            <a:r>
              <a:rPr lang="en-US" dirty="0" smtClean="0"/>
              <a:t>unlawfully.</a:t>
            </a:r>
          </a:p>
          <a:p>
            <a:pPr lvl="2" algn="just"/>
            <a:r>
              <a:rPr lang="en-US" dirty="0"/>
              <a:t>secret NSA program, working with AT&amp;T, and Verizon</a:t>
            </a:r>
            <a:endParaRPr lang="en-US" dirty="0" smtClean="0"/>
          </a:p>
          <a:p>
            <a:pPr algn="just"/>
            <a:r>
              <a:rPr lang="en-US" dirty="0" smtClean="0"/>
              <a:t>Information preservation </a:t>
            </a:r>
          </a:p>
          <a:p>
            <a:pPr lvl="1" algn="just"/>
            <a:r>
              <a:rPr lang="en-US" dirty="0"/>
              <a:t>Could cloud to keep </a:t>
            </a:r>
            <a:r>
              <a:rPr lang="en-US" dirty="0" smtClean="0"/>
              <a:t>data </a:t>
            </a:r>
            <a:r>
              <a:rPr lang="en-US" dirty="0"/>
              <a:t>and information forever?</a:t>
            </a:r>
          </a:p>
          <a:p>
            <a:pPr lvl="1" algn="just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huge server for keeping and preservation of data.</a:t>
            </a:r>
          </a:p>
          <a:p>
            <a:pPr lvl="1" algn="just"/>
            <a:r>
              <a:rPr lang="en-US" dirty="0"/>
              <a:t>Backup data and information of user.</a:t>
            </a:r>
          </a:p>
          <a:p>
            <a:pPr algn="just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Cloud Computing Risk Issues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Boycott</a:t>
            </a:r>
          </a:p>
          <a:p>
            <a:pPr lvl="1"/>
            <a:r>
              <a:rPr lang="en-US" dirty="0" smtClean="0"/>
              <a:t>International politics.</a:t>
            </a:r>
          </a:p>
          <a:p>
            <a:r>
              <a:rPr lang="en-US" dirty="0"/>
              <a:t>Availability and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Salesforce.com not available </a:t>
            </a:r>
            <a:r>
              <a:rPr lang="en-US" dirty="0" smtClean="0"/>
              <a:t>at March 11, 2010.</a:t>
            </a:r>
            <a:endParaRPr lang="en-US" dirty="0"/>
          </a:p>
          <a:p>
            <a:pPr lvl="1"/>
            <a:r>
              <a:rPr lang="en-US" dirty="0"/>
              <a:t>Amazon </a:t>
            </a:r>
            <a:r>
              <a:rPr lang="en-US" dirty="0" smtClean="0"/>
              <a:t>services </a:t>
            </a:r>
            <a:r>
              <a:rPr lang="en-US" dirty="0"/>
              <a:t>not available for </a:t>
            </a:r>
            <a:r>
              <a:rPr lang="en-US" dirty="0" smtClean="0"/>
              <a:t>tow hours.</a:t>
            </a:r>
          </a:p>
          <a:p>
            <a:pPr lvl="1"/>
            <a:r>
              <a:rPr lang="en-US" dirty="0"/>
              <a:t>Recovery Time </a:t>
            </a:r>
            <a:r>
              <a:rPr lang="en-US" dirty="0" smtClean="0"/>
              <a:t>Objectives(RTO).</a:t>
            </a:r>
            <a:endParaRPr lang="en-US" dirty="0"/>
          </a:p>
          <a:p>
            <a:pPr lvl="1"/>
            <a:r>
              <a:rPr lang="en-US" dirty="0"/>
              <a:t>Recovery Point </a:t>
            </a:r>
            <a:r>
              <a:rPr lang="en-US" dirty="0" smtClean="0"/>
              <a:t>Objectives(RPO).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Risk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security </a:t>
            </a:r>
            <a:endParaRPr lang="en-US" dirty="0" smtClean="0"/>
          </a:p>
          <a:p>
            <a:r>
              <a:rPr lang="en-US" dirty="0"/>
              <a:t>Network security </a:t>
            </a:r>
            <a:endParaRPr lang="en-US" dirty="0" smtClean="0"/>
          </a:p>
          <a:p>
            <a:r>
              <a:rPr lang="en-US" dirty="0"/>
              <a:t>Data locality </a:t>
            </a:r>
            <a:endParaRPr lang="en-US" dirty="0" smtClean="0"/>
          </a:p>
          <a:p>
            <a:r>
              <a:rPr lang="en-US" dirty="0"/>
              <a:t>Data segregation </a:t>
            </a:r>
            <a:endParaRPr lang="en-US" dirty="0" smtClean="0"/>
          </a:p>
          <a:p>
            <a:r>
              <a:rPr lang="en-US" dirty="0"/>
              <a:t>Data access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breaches </a:t>
            </a:r>
            <a:endParaRPr lang="en-US" dirty="0" smtClean="0"/>
          </a:p>
          <a:p>
            <a:r>
              <a:rPr lang="en-US" dirty="0"/>
              <a:t>Backup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issues </a:t>
            </a:r>
            <a:r>
              <a:rPr lang="en-US" dirty="0" smtClean="0"/>
              <a:t>in SaaS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3228</TotalTime>
  <Words>673</Words>
  <Application>Microsoft Office PowerPoint</Application>
  <PresentationFormat>On-screen Show (4:3)</PresentationFormat>
  <Paragraphs>111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Mahyar Taheri Tehrani Department of Computer Science Email : mahyar.tahery@gmail.com </vt:lpstr>
      <vt:lpstr>Definition of Cloud Computing </vt:lpstr>
      <vt:lpstr>The NIST Cloud Definition Framework </vt:lpstr>
      <vt:lpstr>Security is the Major Issue</vt:lpstr>
      <vt:lpstr>Why security is important</vt:lpstr>
      <vt:lpstr>Virtual Private Cloud</vt:lpstr>
      <vt:lpstr>Cloud Computing Risk Issues</vt:lpstr>
      <vt:lpstr>Cloud Computing Risk Issues</vt:lpstr>
      <vt:lpstr>Security issues in SaaS</vt:lpstr>
      <vt:lpstr>Data security </vt:lpstr>
      <vt:lpstr>Network security </vt:lpstr>
      <vt:lpstr>Data locality </vt:lpstr>
      <vt:lpstr>Data access </vt:lpstr>
      <vt:lpstr>Security issues in IaaS</vt:lpstr>
      <vt:lpstr>Virtualization vulnerability example</vt:lpstr>
      <vt:lpstr>Current security solutions</vt:lpstr>
      <vt:lpstr>Conclusion</vt:lpstr>
      <vt:lpstr>Refrence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A H Y A R</dc:creator>
  <cp:lastModifiedBy>M A H Y A R</cp:lastModifiedBy>
  <cp:revision>135</cp:revision>
  <dcterms:created xsi:type="dcterms:W3CDTF">2006-08-16T00:00:00Z</dcterms:created>
  <dcterms:modified xsi:type="dcterms:W3CDTF">2011-02-03T18:15:26Z</dcterms:modified>
</cp:coreProperties>
</file>