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70" r:id="rId13"/>
    <p:sldId id="269" r:id="rId14"/>
    <p:sldId id="265" r:id="rId15"/>
    <p:sldId id="266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53198A-9FCC-4A37-A399-64F66D4E23AA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A97905-5BA5-488C-B67F-EDE451C62E85}">
      <dgm:prSet phldrT="[Text]" custT="1"/>
      <dgm:spPr/>
      <dgm:t>
        <a:bodyPr/>
        <a:lstStyle/>
        <a:p>
          <a:r>
            <a: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True Scalability</a:t>
          </a:r>
          <a:endParaRPr lang="en-US" sz="4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E66C1B-3DE3-443C-92EE-F42A66433450}" type="parTrans" cxnId="{94729845-ED02-43B9-B9EE-644671EDA31A}">
      <dgm:prSet/>
      <dgm:spPr/>
      <dgm:t>
        <a:bodyPr/>
        <a:lstStyle/>
        <a:p>
          <a:endParaRPr lang="en-US"/>
        </a:p>
      </dgm:t>
    </dgm:pt>
    <dgm:pt modelId="{B1A9E350-D71C-48A5-99C8-01BA88FBE754}" type="sibTrans" cxnId="{94729845-ED02-43B9-B9EE-644671EDA31A}">
      <dgm:prSet/>
      <dgm:spPr/>
      <dgm:t>
        <a:bodyPr/>
        <a:lstStyle/>
        <a:p>
          <a:endParaRPr lang="en-US"/>
        </a:p>
      </dgm:t>
    </dgm:pt>
    <dgm:pt modelId="{B274CA5F-015B-46A0-9D6D-B918BC57B10C}">
      <dgm:prSet phldrT="[Text]"/>
      <dgm:spPr/>
      <dgm:t>
        <a:bodyPr/>
        <a:lstStyle/>
        <a:p>
          <a:r>
            <a:rPr lang="en-US" b="1" dirty="0" smtClean="0"/>
            <a:t>Service Provisioning </a:t>
          </a:r>
          <a:endParaRPr lang="en-US" dirty="0"/>
        </a:p>
      </dgm:t>
    </dgm:pt>
    <dgm:pt modelId="{8D0F0379-5568-455B-BEB4-B2D98ADB495C}" type="parTrans" cxnId="{1573AE34-6306-4BA9-91CD-E5D7EAB01AA1}">
      <dgm:prSet/>
      <dgm:spPr/>
      <dgm:t>
        <a:bodyPr/>
        <a:lstStyle/>
        <a:p>
          <a:endParaRPr lang="en-US"/>
        </a:p>
      </dgm:t>
    </dgm:pt>
    <dgm:pt modelId="{20E0B872-42B5-434C-858A-189797B55F45}" type="sibTrans" cxnId="{1573AE34-6306-4BA9-91CD-E5D7EAB01AA1}">
      <dgm:prSet/>
      <dgm:spPr/>
      <dgm:t>
        <a:bodyPr/>
        <a:lstStyle/>
        <a:p>
          <a:endParaRPr lang="en-US"/>
        </a:p>
      </dgm:t>
    </dgm:pt>
    <dgm:pt modelId="{81B1A6F4-A6FE-427A-8041-A78B00A6731A}">
      <dgm:prSet phldrT="[Text]"/>
      <dgm:spPr/>
      <dgm:t>
        <a:bodyPr/>
        <a:lstStyle/>
        <a:p>
          <a:r>
            <a:rPr lang="en-US" b="1" dirty="0" smtClean="0"/>
            <a:t>Means Testing </a:t>
          </a:r>
          <a:endParaRPr lang="en-US" dirty="0"/>
        </a:p>
      </dgm:t>
    </dgm:pt>
    <dgm:pt modelId="{0DE44D59-2C9A-4F0A-89D0-421BD482130F}" type="parTrans" cxnId="{AB02ADEC-9904-4D49-917B-113042192476}">
      <dgm:prSet/>
      <dgm:spPr/>
      <dgm:t>
        <a:bodyPr/>
        <a:lstStyle/>
        <a:p>
          <a:endParaRPr lang="en-US"/>
        </a:p>
      </dgm:t>
    </dgm:pt>
    <dgm:pt modelId="{22D30983-0350-4602-8D9C-7A4838311F38}" type="sibTrans" cxnId="{AB02ADEC-9904-4D49-917B-113042192476}">
      <dgm:prSet/>
      <dgm:spPr/>
      <dgm:t>
        <a:bodyPr/>
        <a:lstStyle/>
        <a:p>
          <a:endParaRPr lang="en-US"/>
        </a:p>
      </dgm:t>
    </dgm:pt>
    <dgm:pt modelId="{536CED30-4FAB-458B-9599-B2B70092F1AB}">
      <dgm:prSet phldrT="[Text]"/>
      <dgm:spPr/>
      <dgm:t>
        <a:bodyPr/>
        <a:lstStyle/>
        <a:p>
          <a:r>
            <a:rPr lang="en-US" b="1" dirty="0" smtClean="0"/>
            <a:t>Dynamism</a:t>
          </a:r>
          <a:endParaRPr lang="en-US" dirty="0"/>
        </a:p>
      </dgm:t>
    </dgm:pt>
    <dgm:pt modelId="{FA0A54E9-DA38-4040-887C-F44B93EB275E}" type="parTrans" cxnId="{65636867-0C37-498E-9166-F8F50521C7F1}">
      <dgm:prSet/>
      <dgm:spPr/>
      <dgm:t>
        <a:bodyPr/>
        <a:lstStyle/>
        <a:p>
          <a:endParaRPr lang="en-US"/>
        </a:p>
      </dgm:t>
    </dgm:pt>
    <dgm:pt modelId="{BDBE0542-A1E7-46CD-A8FF-742CFC324C88}" type="sibTrans" cxnId="{65636867-0C37-498E-9166-F8F50521C7F1}">
      <dgm:prSet/>
      <dgm:spPr/>
      <dgm:t>
        <a:bodyPr/>
        <a:lstStyle/>
        <a:p>
          <a:endParaRPr lang="en-US"/>
        </a:p>
      </dgm:t>
    </dgm:pt>
    <dgm:pt modelId="{F0C82A04-4B29-4809-921A-66AC3A9C16A4}">
      <dgm:prSet phldrT="[Text]"/>
      <dgm:spPr/>
      <dgm:t>
        <a:bodyPr/>
        <a:lstStyle/>
        <a:p>
          <a:r>
            <a:rPr lang="en-US" b="1" dirty="0" smtClean="0"/>
            <a:t>Quality of the IT service/system </a:t>
          </a:r>
          <a:endParaRPr lang="en-US" dirty="0"/>
        </a:p>
      </dgm:t>
    </dgm:pt>
    <dgm:pt modelId="{5D64FBBB-C4B1-4D2D-842A-9FEBC941CF2D}" type="parTrans" cxnId="{65292148-D006-48AC-9FDF-1A8AC721150D}">
      <dgm:prSet/>
      <dgm:spPr/>
      <dgm:t>
        <a:bodyPr/>
        <a:lstStyle/>
        <a:p>
          <a:endParaRPr lang="en-US"/>
        </a:p>
      </dgm:t>
    </dgm:pt>
    <dgm:pt modelId="{0A845D48-C743-45BB-A637-CE99CA2180AB}" type="sibTrans" cxnId="{65292148-D006-48AC-9FDF-1A8AC721150D}">
      <dgm:prSet/>
      <dgm:spPr/>
      <dgm:t>
        <a:bodyPr/>
        <a:lstStyle/>
        <a:p>
          <a:endParaRPr lang="en-US"/>
        </a:p>
      </dgm:t>
    </dgm:pt>
    <dgm:pt modelId="{BB2E1E58-BBD7-4248-8F56-33BA7BE6369A}" type="pres">
      <dgm:prSet presAssocID="{A753198A-9FCC-4A37-A399-64F66D4E23A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EBDA00-5654-4AA5-A150-52F687552D6B}" type="pres">
      <dgm:prSet presAssocID="{A753198A-9FCC-4A37-A399-64F66D4E23AA}" presName="matrix" presStyleCnt="0"/>
      <dgm:spPr/>
    </dgm:pt>
    <dgm:pt modelId="{4B10E37D-44DE-4A68-950D-0F3B37E539A6}" type="pres">
      <dgm:prSet presAssocID="{A753198A-9FCC-4A37-A399-64F66D4E23AA}" presName="tile1" presStyleLbl="node1" presStyleIdx="0" presStyleCnt="4" custLinFactNeighborX="-67500" custLinFactNeighborY="-18750"/>
      <dgm:spPr/>
      <dgm:t>
        <a:bodyPr/>
        <a:lstStyle/>
        <a:p>
          <a:endParaRPr lang="en-US"/>
        </a:p>
      </dgm:t>
    </dgm:pt>
    <dgm:pt modelId="{9B9EA37A-A0F8-4C07-A5DF-D6DEFE0E6489}" type="pres">
      <dgm:prSet presAssocID="{A753198A-9FCC-4A37-A399-64F66D4E23A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89A676-6264-496C-BA18-E470C05D8465}" type="pres">
      <dgm:prSet presAssocID="{A753198A-9FCC-4A37-A399-64F66D4E23AA}" presName="tile2" presStyleLbl="node1" presStyleIdx="1" presStyleCnt="4"/>
      <dgm:spPr/>
      <dgm:t>
        <a:bodyPr/>
        <a:lstStyle/>
        <a:p>
          <a:endParaRPr lang="en-US"/>
        </a:p>
      </dgm:t>
    </dgm:pt>
    <dgm:pt modelId="{E3999F9E-1B81-428C-AB3D-A82F80A8E099}" type="pres">
      <dgm:prSet presAssocID="{A753198A-9FCC-4A37-A399-64F66D4E23A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17F39-6322-4837-B45B-AFDAC5B5CA51}" type="pres">
      <dgm:prSet presAssocID="{A753198A-9FCC-4A37-A399-64F66D4E23AA}" presName="tile3" presStyleLbl="node1" presStyleIdx="2" presStyleCnt="4"/>
      <dgm:spPr/>
      <dgm:t>
        <a:bodyPr/>
        <a:lstStyle/>
        <a:p>
          <a:endParaRPr lang="en-US"/>
        </a:p>
      </dgm:t>
    </dgm:pt>
    <dgm:pt modelId="{61A1CE6A-102B-49DE-9C6D-7B5249154F1E}" type="pres">
      <dgm:prSet presAssocID="{A753198A-9FCC-4A37-A399-64F66D4E23A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A48E2D-564C-4A0F-886C-695EFBE38ABD}" type="pres">
      <dgm:prSet presAssocID="{A753198A-9FCC-4A37-A399-64F66D4E23AA}" presName="tile4" presStyleLbl="node1" presStyleIdx="3" presStyleCnt="4"/>
      <dgm:spPr/>
      <dgm:t>
        <a:bodyPr/>
        <a:lstStyle/>
        <a:p>
          <a:endParaRPr lang="en-US"/>
        </a:p>
      </dgm:t>
    </dgm:pt>
    <dgm:pt modelId="{3A67CC2B-644F-4B0E-9E37-D1A4835F217C}" type="pres">
      <dgm:prSet presAssocID="{A753198A-9FCC-4A37-A399-64F66D4E23A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E9174A-FF57-4293-92BF-7FF71A93D356}" type="pres">
      <dgm:prSet presAssocID="{A753198A-9FCC-4A37-A399-64F66D4E23AA}" presName="centerTile" presStyleLbl="fgShp" presStyleIdx="0" presStyleCnt="1" custScaleX="191667" custScaleY="15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5292148-D006-48AC-9FDF-1A8AC721150D}" srcId="{79A97905-5BA5-488C-B67F-EDE451C62E85}" destId="{F0C82A04-4B29-4809-921A-66AC3A9C16A4}" srcOrd="3" destOrd="0" parTransId="{5D64FBBB-C4B1-4D2D-842A-9FEBC941CF2D}" sibTransId="{0A845D48-C743-45BB-A637-CE99CA2180AB}"/>
    <dgm:cxn modelId="{E5998826-3597-4226-9F0E-4C1223558291}" type="presOf" srcId="{536CED30-4FAB-458B-9599-B2B70092F1AB}" destId="{61A1CE6A-102B-49DE-9C6D-7B5249154F1E}" srcOrd="1" destOrd="0" presId="urn:microsoft.com/office/officeart/2005/8/layout/matrix1"/>
    <dgm:cxn modelId="{94729845-ED02-43B9-B9EE-644671EDA31A}" srcId="{A753198A-9FCC-4A37-A399-64F66D4E23AA}" destId="{79A97905-5BA5-488C-B67F-EDE451C62E85}" srcOrd="0" destOrd="0" parTransId="{3CE66C1B-3DE3-443C-92EE-F42A66433450}" sibTransId="{B1A9E350-D71C-48A5-99C8-01BA88FBE754}"/>
    <dgm:cxn modelId="{A88E429C-4468-411A-849D-C66965FB16A9}" type="presOf" srcId="{F0C82A04-4B29-4809-921A-66AC3A9C16A4}" destId="{3A67CC2B-644F-4B0E-9E37-D1A4835F217C}" srcOrd="1" destOrd="0" presId="urn:microsoft.com/office/officeart/2005/8/layout/matrix1"/>
    <dgm:cxn modelId="{CEF544B0-D550-462C-8382-893CAC1F95B9}" type="presOf" srcId="{F0C82A04-4B29-4809-921A-66AC3A9C16A4}" destId="{8DA48E2D-564C-4A0F-886C-695EFBE38ABD}" srcOrd="0" destOrd="0" presId="urn:microsoft.com/office/officeart/2005/8/layout/matrix1"/>
    <dgm:cxn modelId="{3BB4E624-5009-4FAD-9754-F0239F747B16}" type="presOf" srcId="{536CED30-4FAB-458B-9599-B2B70092F1AB}" destId="{21B17F39-6322-4837-B45B-AFDAC5B5CA51}" srcOrd="0" destOrd="0" presId="urn:microsoft.com/office/officeart/2005/8/layout/matrix1"/>
    <dgm:cxn modelId="{D4846947-9B1C-48F0-A9DA-E88EFDB1394D}" type="presOf" srcId="{B274CA5F-015B-46A0-9D6D-B918BC57B10C}" destId="{4B10E37D-44DE-4A68-950D-0F3B37E539A6}" srcOrd="0" destOrd="0" presId="urn:microsoft.com/office/officeart/2005/8/layout/matrix1"/>
    <dgm:cxn modelId="{D3CDE831-724B-46C6-81D6-78E453ECA213}" type="presOf" srcId="{81B1A6F4-A6FE-427A-8041-A78B00A6731A}" destId="{E3999F9E-1B81-428C-AB3D-A82F80A8E099}" srcOrd="1" destOrd="0" presId="urn:microsoft.com/office/officeart/2005/8/layout/matrix1"/>
    <dgm:cxn modelId="{AB02ADEC-9904-4D49-917B-113042192476}" srcId="{79A97905-5BA5-488C-B67F-EDE451C62E85}" destId="{81B1A6F4-A6FE-427A-8041-A78B00A6731A}" srcOrd="1" destOrd="0" parTransId="{0DE44D59-2C9A-4F0A-89D0-421BD482130F}" sibTransId="{22D30983-0350-4602-8D9C-7A4838311F38}"/>
    <dgm:cxn modelId="{65636867-0C37-498E-9166-F8F50521C7F1}" srcId="{79A97905-5BA5-488C-B67F-EDE451C62E85}" destId="{536CED30-4FAB-458B-9599-B2B70092F1AB}" srcOrd="2" destOrd="0" parTransId="{FA0A54E9-DA38-4040-887C-F44B93EB275E}" sibTransId="{BDBE0542-A1E7-46CD-A8FF-742CFC324C88}"/>
    <dgm:cxn modelId="{F102BE43-9464-4165-B958-D46FD122A5FB}" type="presOf" srcId="{79A97905-5BA5-488C-B67F-EDE451C62E85}" destId="{ABE9174A-FF57-4293-92BF-7FF71A93D356}" srcOrd="0" destOrd="0" presId="urn:microsoft.com/office/officeart/2005/8/layout/matrix1"/>
    <dgm:cxn modelId="{1DEB6327-D545-46EF-B784-09C9C44F8AC3}" type="presOf" srcId="{81B1A6F4-A6FE-427A-8041-A78B00A6731A}" destId="{FB89A676-6264-496C-BA18-E470C05D8465}" srcOrd="0" destOrd="0" presId="urn:microsoft.com/office/officeart/2005/8/layout/matrix1"/>
    <dgm:cxn modelId="{1573AE34-6306-4BA9-91CD-E5D7EAB01AA1}" srcId="{79A97905-5BA5-488C-B67F-EDE451C62E85}" destId="{B274CA5F-015B-46A0-9D6D-B918BC57B10C}" srcOrd="0" destOrd="0" parTransId="{8D0F0379-5568-455B-BEB4-B2D98ADB495C}" sibTransId="{20E0B872-42B5-434C-858A-189797B55F45}"/>
    <dgm:cxn modelId="{A1DFE11A-3B40-42AF-B5CC-4A1A503E17CD}" type="presOf" srcId="{A753198A-9FCC-4A37-A399-64F66D4E23AA}" destId="{BB2E1E58-BBD7-4248-8F56-33BA7BE6369A}" srcOrd="0" destOrd="0" presId="urn:microsoft.com/office/officeart/2005/8/layout/matrix1"/>
    <dgm:cxn modelId="{85339AF4-6C21-44A8-8429-FDA35F09E15C}" type="presOf" srcId="{B274CA5F-015B-46A0-9D6D-B918BC57B10C}" destId="{9B9EA37A-A0F8-4C07-A5DF-D6DEFE0E6489}" srcOrd="1" destOrd="0" presId="urn:microsoft.com/office/officeart/2005/8/layout/matrix1"/>
    <dgm:cxn modelId="{65696402-B6B1-417A-84C2-563D69CCA2E4}" type="presParOf" srcId="{BB2E1E58-BBD7-4248-8F56-33BA7BE6369A}" destId="{0FEBDA00-5654-4AA5-A150-52F687552D6B}" srcOrd="0" destOrd="0" presId="urn:microsoft.com/office/officeart/2005/8/layout/matrix1"/>
    <dgm:cxn modelId="{B5BFA97C-99A3-48CC-BE38-4EE3A56661D3}" type="presParOf" srcId="{0FEBDA00-5654-4AA5-A150-52F687552D6B}" destId="{4B10E37D-44DE-4A68-950D-0F3B37E539A6}" srcOrd="0" destOrd="0" presId="urn:microsoft.com/office/officeart/2005/8/layout/matrix1"/>
    <dgm:cxn modelId="{523ABC39-DC6F-4293-8F98-8BB618A386CF}" type="presParOf" srcId="{0FEBDA00-5654-4AA5-A150-52F687552D6B}" destId="{9B9EA37A-A0F8-4C07-A5DF-D6DEFE0E6489}" srcOrd="1" destOrd="0" presId="urn:microsoft.com/office/officeart/2005/8/layout/matrix1"/>
    <dgm:cxn modelId="{135E28D6-61A4-40E6-A83A-450523BE807C}" type="presParOf" srcId="{0FEBDA00-5654-4AA5-A150-52F687552D6B}" destId="{FB89A676-6264-496C-BA18-E470C05D8465}" srcOrd="2" destOrd="0" presId="urn:microsoft.com/office/officeart/2005/8/layout/matrix1"/>
    <dgm:cxn modelId="{2361E877-08C4-4177-A451-506FCB388633}" type="presParOf" srcId="{0FEBDA00-5654-4AA5-A150-52F687552D6B}" destId="{E3999F9E-1B81-428C-AB3D-A82F80A8E099}" srcOrd="3" destOrd="0" presId="urn:microsoft.com/office/officeart/2005/8/layout/matrix1"/>
    <dgm:cxn modelId="{D8C0613B-41EB-49F1-A384-9704B400D102}" type="presParOf" srcId="{0FEBDA00-5654-4AA5-A150-52F687552D6B}" destId="{21B17F39-6322-4837-B45B-AFDAC5B5CA51}" srcOrd="4" destOrd="0" presId="urn:microsoft.com/office/officeart/2005/8/layout/matrix1"/>
    <dgm:cxn modelId="{E81F6763-5511-479D-8CEA-BB33919AD236}" type="presParOf" srcId="{0FEBDA00-5654-4AA5-A150-52F687552D6B}" destId="{61A1CE6A-102B-49DE-9C6D-7B5249154F1E}" srcOrd="5" destOrd="0" presId="urn:microsoft.com/office/officeart/2005/8/layout/matrix1"/>
    <dgm:cxn modelId="{57732977-F114-427B-A914-EB8E94F1B870}" type="presParOf" srcId="{0FEBDA00-5654-4AA5-A150-52F687552D6B}" destId="{8DA48E2D-564C-4A0F-886C-695EFBE38ABD}" srcOrd="6" destOrd="0" presId="urn:microsoft.com/office/officeart/2005/8/layout/matrix1"/>
    <dgm:cxn modelId="{F6A04DD3-95C6-40AC-9AFE-7A6A4AD71602}" type="presParOf" srcId="{0FEBDA00-5654-4AA5-A150-52F687552D6B}" destId="{3A67CC2B-644F-4B0E-9E37-D1A4835F217C}" srcOrd="7" destOrd="0" presId="urn:microsoft.com/office/officeart/2005/8/layout/matrix1"/>
    <dgm:cxn modelId="{4F1A5463-854D-40FA-97B6-950C488F1342}" type="presParOf" srcId="{BB2E1E58-BBD7-4248-8F56-33BA7BE6369A}" destId="{ABE9174A-FF57-4293-92BF-7FF71A93D356}" srcOrd="1" destOrd="0" presId="urn:microsoft.com/office/officeart/2005/8/layout/matrix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0A2165-D6E5-429E-8676-EF8381E269A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F296B9-9254-4656-B211-89C69A9FCE76}">
      <dgm:prSet phldrT="[Text]" custT="1"/>
      <dgm:spPr/>
      <dgm:t>
        <a:bodyPr/>
        <a:lstStyle/>
        <a:p>
          <a:r>
            <a: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Cloud scalability</a:t>
          </a:r>
          <a:endParaRPr lang="en-US" sz="3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6EB1B5-7C52-4878-8366-5897DA4B7929}" type="parTrans" cxnId="{85C22902-3ED3-4768-A776-5A7C92369EBC}">
      <dgm:prSet/>
      <dgm:spPr/>
      <dgm:t>
        <a:bodyPr/>
        <a:lstStyle/>
        <a:p>
          <a:endParaRPr lang="en-US"/>
        </a:p>
      </dgm:t>
    </dgm:pt>
    <dgm:pt modelId="{EF124E80-CE49-41C8-8440-1468EACC8F59}" type="sibTrans" cxnId="{85C22902-3ED3-4768-A776-5A7C92369EBC}">
      <dgm:prSet/>
      <dgm:spPr/>
      <dgm:t>
        <a:bodyPr/>
        <a:lstStyle/>
        <a:p>
          <a:endParaRPr lang="en-US"/>
        </a:p>
      </dgm:t>
    </dgm:pt>
    <dgm:pt modelId="{1937DB9D-8CA0-4C17-8317-83234DE2C36F}">
      <dgm:prSet phldrT="[Text]" custT="1"/>
      <dgm:spPr/>
      <dgm:t>
        <a:bodyPr/>
        <a:lstStyle/>
        <a:p>
          <a:r>
            <a:rPr lang="en-US" sz="2400" b="0" i="0" dirty="0" smtClean="0"/>
            <a:t>Virtualization</a:t>
          </a:r>
          <a:endParaRPr lang="en-US" sz="2400" b="0" i="0" dirty="0"/>
        </a:p>
      </dgm:t>
    </dgm:pt>
    <dgm:pt modelId="{5E802D86-2B8F-4E34-9B01-3EBAAED28639}" type="parTrans" cxnId="{08C7CC08-DDD5-4E48-BCEC-3C1D3B112621}">
      <dgm:prSet/>
      <dgm:spPr/>
      <dgm:t>
        <a:bodyPr/>
        <a:lstStyle/>
        <a:p>
          <a:endParaRPr lang="en-US"/>
        </a:p>
      </dgm:t>
    </dgm:pt>
    <dgm:pt modelId="{DCD2C1BF-CA4D-4544-9C7A-E0460CCFBFE9}" type="sibTrans" cxnId="{08C7CC08-DDD5-4E48-BCEC-3C1D3B112621}">
      <dgm:prSet/>
      <dgm:spPr/>
      <dgm:t>
        <a:bodyPr/>
        <a:lstStyle/>
        <a:p>
          <a:endParaRPr lang="en-US"/>
        </a:p>
      </dgm:t>
    </dgm:pt>
    <dgm:pt modelId="{0980063F-3A52-4B42-BA5A-7C971111843C}">
      <dgm:prSet phldrT="[Text]" custT="1"/>
      <dgm:spPr/>
      <dgm:t>
        <a:bodyPr/>
        <a:lstStyle/>
        <a:p>
          <a:r>
            <a:rPr lang="en-US" sz="2400" b="0" i="0" dirty="0" smtClean="0"/>
            <a:t>Resource sharing</a:t>
          </a:r>
          <a:endParaRPr lang="en-US" sz="2400" b="0" i="0" dirty="0"/>
        </a:p>
      </dgm:t>
    </dgm:pt>
    <dgm:pt modelId="{FA929AFA-46BF-4169-9A84-FBF586B334F3}" type="parTrans" cxnId="{3B11AEAD-DD21-4657-986A-B2E4851DE2A5}">
      <dgm:prSet/>
      <dgm:spPr/>
      <dgm:t>
        <a:bodyPr/>
        <a:lstStyle/>
        <a:p>
          <a:endParaRPr lang="en-US"/>
        </a:p>
      </dgm:t>
    </dgm:pt>
    <dgm:pt modelId="{5368EE91-4569-4382-A0E3-C3081DC2CF22}" type="sibTrans" cxnId="{3B11AEAD-DD21-4657-986A-B2E4851DE2A5}">
      <dgm:prSet/>
      <dgm:spPr/>
      <dgm:t>
        <a:bodyPr/>
        <a:lstStyle/>
        <a:p>
          <a:endParaRPr lang="en-US"/>
        </a:p>
      </dgm:t>
    </dgm:pt>
    <dgm:pt modelId="{10373809-8F43-4757-ADE5-D5E67B5D3684}">
      <dgm:prSet phldrT="[Text]" custT="1"/>
      <dgm:spPr/>
      <dgm:t>
        <a:bodyPr/>
        <a:lstStyle/>
        <a:p>
          <a:r>
            <a:rPr lang="en-US" sz="2400" b="0" i="0" dirty="0" smtClean="0"/>
            <a:t>Dynamic provisioning</a:t>
          </a:r>
          <a:endParaRPr lang="en-US" sz="2400" b="0" i="0" dirty="0"/>
        </a:p>
      </dgm:t>
    </dgm:pt>
    <dgm:pt modelId="{D3796B35-8D35-46BF-9977-E878524218EA}" type="parTrans" cxnId="{8C4B224E-E785-4C9B-B8C3-1E42E4C57F1B}">
      <dgm:prSet/>
      <dgm:spPr/>
      <dgm:t>
        <a:bodyPr/>
        <a:lstStyle/>
        <a:p>
          <a:endParaRPr lang="en-US"/>
        </a:p>
      </dgm:t>
    </dgm:pt>
    <dgm:pt modelId="{EFC086AF-6D41-4F19-9DA5-33F8F751AB89}" type="sibTrans" cxnId="{8C4B224E-E785-4C9B-B8C3-1E42E4C57F1B}">
      <dgm:prSet/>
      <dgm:spPr/>
      <dgm:t>
        <a:bodyPr/>
        <a:lstStyle/>
        <a:p>
          <a:endParaRPr lang="en-US"/>
        </a:p>
      </dgm:t>
    </dgm:pt>
    <dgm:pt modelId="{5D4EB6E5-3955-49B5-A80C-DE8611D18339}" type="pres">
      <dgm:prSet presAssocID="{9C0A2165-D6E5-429E-8676-EF8381E269A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22F683-D8A3-4CFC-ABFF-F9AD0A4DE124}" type="pres">
      <dgm:prSet presAssocID="{50F296B9-9254-4656-B211-89C69A9FCE76}" presName="centerShape" presStyleLbl="node0" presStyleIdx="0" presStyleCnt="1" custScaleX="126733" custScaleY="101926"/>
      <dgm:spPr/>
      <dgm:t>
        <a:bodyPr/>
        <a:lstStyle/>
        <a:p>
          <a:endParaRPr lang="en-US"/>
        </a:p>
      </dgm:t>
    </dgm:pt>
    <dgm:pt modelId="{63B65C25-DF7A-4FBE-BECD-09CEA72572E1}" type="pres">
      <dgm:prSet presAssocID="{5E802D86-2B8F-4E34-9B01-3EBAAED28639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D23A21BF-C140-4950-9277-2DC2F23241A1}" type="pres">
      <dgm:prSet presAssocID="{1937DB9D-8CA0-4C17-8317-83234DE2C36F}" presName="node" presStyleLbl="node1" presStyleIdx="0" presStyleCnt="3" custScaleY="662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D1C30B-8E34-4E5C-855B-9D78CB64398D}" type="pres">
      <dgm:prSet presAssocID="{FA929AFA-46BF-4169-9A84-FBF586B334F3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D2EF4227-22AA-4205-8EED-C8AD2FB7F7D9}" type="pres">
      <dgm:prSet presAssocID="{0980063F-3A52-4B42-BA5A-7C971111843C}" presName="node" presStyleLbl="node1" presStyleIdx="1" presStyleCnt="3" custScaleY="616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402276-D66E-4178-872A-3BE043F50DDE}" type="pres">
      <dgm:prSet presAssocID="{D3796B35-8D35-46BF-9977-E878524218EA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4AEB75B8-3147-4F2A-8231-A32390AE6D17}" type="pres">
      <dgm:prSet presAssocID="{10373809-8F43-4757-ADE5-D5E67B5D3684}" presName="node" presStyleLbl="node1" presStyleIdx="2" presStyleCnt="3" custScaleY="64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A4F106-0216-4383-AADF-437BCFF7BBC2}" type="presOf" srcId="{9C0A2165-D6E5-429E-8676-EF8381E269A3}" destId="{5D4EB6E5-3955-49B5-A80C-DE8611D18339}" srcOrd="0" destOrd="0" presId="urn:microsoft.com/office/officeart/2005/8/layout/radial4"/>
    <dgm:cxn modelId="{9D492D06-6686-4BFD-BC52-4982D3237C93}" type="presOf" srcId="{0980063F-3A52-4B42-BA5A-7C971111843C}" destId="{D2EF4227-22AA-4205-8EED-C8AD2FB7F7D9}" srcOrd="0" destOrd="0" presId="urn:microsoft.com/office/officeart/2005/8/layout/radial4"/>
    <dgm:cxn modelId="{B19D3EC9-5D43-41E2-9B49-171B637884F6}" type="presOf" srcId="{10373809-8F43-4757-ADE5-D5E67B5D3684}" destId="{4AEB75B8-3147-4F2A-8231-A32390AE6D17}" srcOrd="0" destOrd="0" presId="urn:microsoft.com/office/officeart/2005/8/layout/radial4"/>
    <dgm:cxn modelId="{3B11AEAD-DD21-4657-986A-B2E4851DE2A5}" srcId="{50F296B9-9254-4656-B211-89C69A9FCE76}" destId="{0980063F-3A52-4B42-BA5A-7C971111843C}" srcOrd="1" destOrd="0" parTransId="{FA929AFA-46BF-4169-9A84-FBF586B334F3}" sibTransId="{5368EE91-4569-4382-A0E3-C3081DC2CF22}"/>
    <dgm:cxn modelId="{08C7CC08-DDD5-4E48-BCEC-3C1D3B112621}" srcId="{50F296B9-9254-4656-B211-89C69A9FCE76}" destId="{1937DB9D-8CA0-4C17-8317-83234DE2C36F}" srcOrd="0" destOrd="0" parTransId="{5E802D86-2B8F-4E34-9B01-3EBAAED28639}" sibTransId="{DCD2C1BF-CA4D-4544-9C7A-E0460CCFBFE9}"/>
    <dgm:cxn modelId="{B8543C54-B917-4707-AE6D-F451E9438B61}" type="presOf" srcId="{D3796B35-8D35-46BF-9977-E878524218EA}" destId="{F2402276-D66E-4178-872A-3BE043F50DDE}" srcOrd="0" destOrd="0" presId="urn:microsoft.com/office/officeart/2005/8/layout/radial4"/>
    <dgm:cxn modelId="{85C22902-3ED3-4768-A776-5A7C92369EBC}" srcId="{9C0A2165-D6E5-429E-8676-EF8381E269A3}" destId="{50F296B9-9254-4656-B211-89C69A9FCE76}" srcOrd="0" destOrd="0" parTransId="{B66EB1B5-7C52-4878-8366-5897DA4B7929}" sibTransId="{EF124E80-CE49-41C8-8440-1468EACC8F59}"/>
    <dgm:cxn modelId="{8C4B224E-E785-4C9B-B8C3-1E42E4C57F1B}" srcId="{50F296B9-9254-4656-B211-89C69A9FCE76}" destId="{10373809-8F43-4757-ADE5-D5E67B5D3684}" srcOrd="2" destOrd="0" parTransId="{D3796B35-8D35-46BF-9977-E878524218EA}" sibTransId="{EFC086AF-6D41-4F19-9DA5-33F8F751AB89}"/>
    <dgm:cxn modelId="{6C692349-E31E-4112-84A3-9EA1D68A72C5}" type="presOf" srcId="{5E802D86-2B8F-4E34-9B01-3EBAAED28639}" destId="{63B65C25-DF7A-4FBE-BECD-09CEA72572E1}" srcOrd="0" destOrd="0" presId="urn:microsoft.com/office/officeart/2005/8/layout/radial4"/>
    <dgm:cxn modelId="{35D58E3F-C368-4B78-B54B-DC1FD92115FE}" type="presOf" srcId="{FA929AFA-46BF-4169-9A84-FBF586B334F3}" destId="{49D1C30B-8E34-4E5C-855B-9D78CB64398D}" srcOrd="0" destOrd="0" presId="urn:microsoft.com/office/officeart/2005/8/layout/radial4"/>
    <dgm:cxn modelId="{AA44FE54-FD51-4CFC-991E-60086D788A12}" type="presOf" srcId="{1937DB9D-8CA0-4C17-8317-83234DE2C36F}" destId="{D23A21BF-C140-4950-9277-2DC2F23241A1}" srcOrd="0" destOrd="0" presId="urn:microsoft.com/office/officeart/2005/8/layout/radial4"/>
    <dgm:cxn modelId="{1BF9B75B-D8E2-43AB-9393-D4AC5EB88BFC}" type="presOf" srcId="{50F296B9-9254-4656-B211-89C69A9FCE76}" destId="{E722F683-D8A3-4CFC-ABFF-F9AD0A4DE124}" srcOrd="0" destOrd="0" presId="urn:microsoft.com/office/officeart/2005/8/layout/radial4"/>
    <dgm:cxn modelId="{222C131F-FF68-4974-9F71-6CBD8A6C6DFF}" type="presParOf" srcId="{5D4EB6E5-3955-49B5-A80C-DE8611D18339}" destId="{E722F683-D8A3-4CFC-ABFF-F9AD0A4DE124}" srcOrd="0" destOrd="0" presId="urn:microsoft.com/office/officeart/2005/8/layout/radial4"/>
    <dgm:cxn modelId="{EDC41A55-9383-4457-AB65-5BDD7EEE5B40}" type="presParOf" srcId="{5D4EB6E5-3955-49B5-A80C-DE8611D18339}" destId="{63B65C25-DF7A-4FBE-BECD-09CEA72572E1}" srcOrd="1" destOrd="0" presId="urn:microsoft.com/office/officeart/2005/8/layout/radial4"/>
    <dgm:cxn modelId="{BF4F0E4B-CE28-4F0D-8D2B-FC673CE3B5D1}" type="presParOf" srcId="{5D4EB6E5-3955-49B5-A80C-DE8611D18339}" destId="{D23A21BF-C140-4950-9277-2DC2F23241A1}" srcOrd="2" destOrd="0" presId="urn:microsoft.com/office/officeart/2005/8/layout/radial4"/>
    <dgm:cxn modelId="{E9549B9F-792E-49EA-9175-ADF52B99A289}" type="presParOf" srcId="{5D4EB6E5-3955-49B5-A80C-DE8611D18339}" destId="{49D1C30B-8E34-4E5C-855B-9D78CB64398D}" srcOrd="3" destOrd="0" presId="urn:microsoft.com/office/officeart/2005/8/layout/radial4"/>
    <dgm:cxn modelId="{5E50EF04-8F2F-4BE5-8F24-FE7A62846BC2}" type="presParOf" srcId="{5D4EB6E5-3955-49B5-A80C-DE8611D18339}" destId="{D2EF4227-22AA-4205-8EED-C8AD2FB7F7D9}" srcOrd="4" destOrd="0" presId="urn:microsoft.com/office/officeart/2005/8/layout/radial4"/>
    <dgm:cxn modelId="{B91F4BC0-A070-4EF4-8794-D1E5CC935E61}" type="presParOf" srcId="{5D4EB6E5-3955-49B5-A80C-DE8611D18339}" destId="{F2402276-D66E-4178-872A-3BE043F50DDE}" srcOrd="5" destOrd="0" presId="urn:microsoft.com/office/officeart/2005/8/layout/radial4"/>
    <dgm:cxn modelId="{111B6CAB-3698-4E6B-AE13-142A04B24D8D}" type="presParOf" srcId="{5D4EB6E5-3955-49B5-A80C-DE8611D18339}" destId="{4AEB75B8-3147-4F2A-8231-A32390AE6D17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7C59F-C2AB-4B85-833C-80722C3F2A0D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A4426-A786-47BF-823F-6A41D8946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772400" cy="4114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Scalability challenges in cloud computing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anvas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" y="533400"/>
            <a:ext cx="9144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Scalability challenges in cloud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098" name="Picture 2" descr="C:\Users\ali\Desktop\order-now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5731994"/>
            <a:ext cx="1143000" cy="92097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524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Scalability challenges in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cloud computing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772400" cy="30480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Supervisor: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Candara" pitchFamily="34" charset="0"/>
              </a:rPr>
              <a:t>Hadi</a:t>
            </a:r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Candara" pitchFamily="34" charset="0"/>
              </a:rPr>
              <a:t>Salimi</a:t>
            </a:r>
            <a:endParaRPr lang="en-US" sz="3600" dirty="0" smtClean="0">
              <a:solidFill>
                <a:schemeClr val="tx1"/>
              </a:solidFill>
              <a:latin typeface="Candara" pitchFamily="34" charset="0"/>
            </a:endParaRPr>
          </a:p>
          <a:p>
            <a:endParaRPr lang="en-US" sz="3600" dirty="0" smtClean="0">
              <a:solidFill>
                <a:schemeClr val="tx1"/>
              </a:solidFill>
              <a:latin typeface="Candara" pitchFamily="34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Candara" pitchFamily="34" charset="0"/>
              </a:rPr>
              <a:t>Peresenter</a:t>
            </a:r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: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Ali Akbar </a:t>
            </a:r>
            <a:r>
              <a:rPr lang="en-US" sz="3600" dirty="0" err="1" smtClean="0">
                <a:solidFill>
                  <a:schemeClr val="tx1"/>
                </a:solidFill>
                <a:latin typeface="Candara" pitchFamily="34" charset="0"/>
              </a:rPr>
              <a:t>Akhavan</a:t>
            </a:r>
            <a:endParaRPr lang="en-US" sz="3600" dirty="0" smtClean="0">
              <a:solidFill>
                <a:schemeClr val="tx1"/>
              </a:solidFill>
              <a:latin typeface="Candara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Candara" pitchFamily="34" charset="0"/>
              </a:rPr>
              <a:t>A.Akhavan@ustmb.ac.ir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andara" pitchFamily="34" charset="0"/>
              </a:rPr>
              <a:t>Mazandaran</a:t>
            </a:r>
            <a:r>
              <a:rPr lang="en-US" dirty="0" smtClean="0">
                <a:solidFill>
                  <a:schemeClr val="tx1"/>
                </a:solidFill>
                <a:latin typeface="Candara" pitchFamily="34" charset="0"/>
              </a:rPr>
              <a:t> University of Science &amp; Technology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andara" pitchFamily="34" charset="0"/>
              </a:rPr>
              <a:t>February, 2011</a:t>
            </a:r>
            <a:endParaRPr lang="en-US" sz="28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 dirty="0"/>
          </a:p>
        </p:txBody>
      </p:sp>
      <p:pic>
        <p:nvPicPr>
          <p:cNvPr id="6147" name="Picture 3" descr="C:\Users\ali\Desktop\scalabili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334000"/>
            <a:ext cx="1752600" cy="1377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Administrative and Geographical Scalability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 </a:t>
            </a:r>
            <a:r>
              <a:rPr lang="en-US" sz="2800" b="1" dirty="0" smtClean="0"/>
              <a:t>Administrative scalability: </a:t>
            </a:r>
            <a:r>
              <a:rPr lang="en-US" sz="2800" dirty="0" smtClean="0"/>
              <a:t>The ability for an increasing number of organizations to easily share a single distributed system.</a:t>
            </a:r>
          </a:p>
          <a:p>
            <a:pPr algn="just"/>
            <a:r>
              <a:rPr lang="en-US" sz="2800" b="1" dirty="0" smtClean="0"/>
              <a:t>Geographical scalability: </a:t>
            </a:r>
            <a:r>
              <a:rPr lang="en-US" sz="2800" dirty="0" smtClean="0"/>
              <a:t>The ability to maintain performance, usefulness, or usability regardless of expansion from concentration in a local area to a more distributed geographic pattern.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  <p:pic>
        <p:nvPicPr>
          <p:cNvPr id="5122" name="Picture 2" descr="C:\Users\ali\Desktop\geographic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4481052"/>
            <a:ext cx="2286000" cy="18435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Practical and Theoretical Limits of Scale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companies cannot commit an infinite amount of money, people, or time to improving performance.</a:t>
            </a:r>
          </a:p>
          <a:p>
            <a:r>
              <a:rPr lang="en-US" dirty="0" smtClean="0"/>
              <a:t>Cloud vendors also may have a limited amount of experience, personnel, or bandwidth</a:t>
            </a:r>
          </a:p>
          <a:p>
            <a:r>
              <a:rPr lang="en-US" dirty="0" smtClean="0"/>
              <a:t>Every computing infrastructure is bound by a certain level of complexity and scale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Loosely coupled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Cloud computing applications have to be scalable, the number of each component have to </a:t>
            </a:r>
            <a:r>
              <a:rPr lang="en-US" dirty="0" err="1" smtClean="0"/>
              <a:t>to</a:t>
            </a:r>
            <a:r>
              <a:rPr lang="en-US" dirty="0" smtClean="0"/>
              <a:t> be </a:t>
            </a:r>
            <a:r>
              <a:rPr lang="en-US" dirty="0" err="1" smtClean="0"/>
              <a:t>modied</a:t>
            </a:r>
            <a:r>
              <a:rPr lang="en-US" dirty="0" smtClean="0"/>
              <a:t> on demand.</a:t>
            </a:r>
          </a:p>
          <a:p>
            <a:pPr algn="just"/>
            <a:r>
              <a:rPr lang="en-US" dirty="0" smtClean="0"/>
              <a:t>High coupling does not allow it and improves dependency and scalability 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Access a resource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Whether multiple nodes are trying to access a resource for the same reason, or perhaps two </a:t>
            </a:r>
            <a:r>
              <a:rPr lang="en-US" dirty="0" err="1" smtClean="0"/>
              <a:t>dierent</a:t>
            </a:r>
            <a:r>
              <a:rPr lang="en-US" dirty="0" smtClean="0"/>
              <a:t> tiers want the same piece of information for two </a:t>
            </a:r>
            <a:r>
              <a:rPr lang="en-US" dirty="0" err="1" smtClean="0"/>
              <a:t>dierent</a:t>
            </a:r>
            <a:r>
              <a:rPr lang="en-US" dirty="0" smtClean="0"/>
              <a:t> reasons, sharing resources can be hard.</a:t>
            </a:r>
          </a:p>
          <a:p>
            <a:r>
              <a:rPr lang="en-US" dirty="0" smtClean="0"/>
              <a:t>FIFO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  <p:pic>
        <p:nvPicPr>
          <p:cNvPr id="2050" name="Picture 2" descr="C:\Users\ali\Desktop\think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8849" y="1150620"/>
            <a:ext cx="4933951" cy="4792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References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en-US" dirty="0" smtClean="0"/>
              <a:t>[1]  “Dynamically Scaling Applications in the Cloud”  ;  Luis M. Vaquero , Luis </a:t>
            </a:r>
            <a:r>
              <a:rPr lang="en-US" dirty="0" err="1" smtClean="0"/>
              <a:t>Rodero</a:t>
            </a:r>
            <a:r>
              <a:rPr lang="en-US" dirty="0" smtClean="0"/>
              <a:t> Merino , </a:t>
            </a:r>
            <a:r>
              <a:rPr lang="en-US" dirty="0" err="1" smtClean="0"/>
              <a:t>Rajkumar</a:t>
            </a:r>
            <a:r>
              <a:rPr lang="en-US" dirty="0" smtClean="0"/>
              <a:t> </a:t>
            </a:r>
            <a:r>
              <a:rPr lang="en-US" dirty="0" err="1" smtClean="0"/>
              <a:t>Buyya</a:t>
            </a:r>
            <a:r>
              <a:rPr lang="en-US" dirty="0" smtClean="0"/>
              <a:t> ; ACM SIGCOMM Computer Communication Review ; January 2011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[2]  “Scaling Into The Cloud” ; Jonathan </a:t>
            </a:r>
            <a:r>
              <a:rPr lang="en-US" dirty="0" err="1" smtClean="0"/>
              <a:t>Kupferman</a:t>
            </a:r>
            <a:r>
              <a:rPr lang="en-US" dirty="0" smtClean="0"/>
              <a:t>, Jeff Silverman, Patricio </a:t>
            </a:r>
            <a:r>
              <a:rPr lang="en-US" dirty="0" err="1" smtClean="0"/>
              <a:t>Jara</a:t>
            </a:r>
            <a:r>
              <a:rPr lang="en-US" dirty="0" smtClean="0"/>
              <a:t>, Jeff Browne ; University of California, Santa Barbara ; CS270 - ADVANCED OPERATING SYSTEMS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dirty="0" smtClean="0"/>
              <a:t>[3]  “Characteristics of Scalability and Their Impact on Performance” ; André B. </a:t>
            </a:r>
            <a:r>
              <a:rPr lang="en-US" dirty="0" err="1" smtClean="0"/>
              <a:t>Bondi</a:t>
            </a:r>
            <a:r>
              <a:rPr lang="en-US" dirty="0" smtClean="0"/>
              <a:t> ; AT&amp;T Labs ; Network Design and Performance Analysis Department ; ACM 2000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[4]  “Patterns for Scalability in the Cloud” ; </a:t>
            </a:r>
            <a:r>
              <a:rPr lang="en-US" dirty="0" err="1" smtClean="0"/>
              <a:t>Fabrice</a:t>
            </a:r>
            <a:r>
              <a:rPr lang="en-US" dirty="0" smtClean="0"/>
              <a:t> </a:t>
            </a:r>
            <a:r>
              <a:rPr lang="en-US" dirty="0" err="1" smtClean="0"/>
              <a:t>Troilo</a:t>
            </a:r>
            <a:r>
              <a:rPr lang="en-US" dirty="0" smtClean="0"/>
              <a:t> , Xavier Blanc; University Bordeaux ;years  2010  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[5]  “DISTRIBUTED COMPUTING APPROACHES FOR SCALABILITY AND HIGH PERFORMANCE” ; MANJULA K A , KARTHIKEYAN P; International Journal of Engineering Science and Technology Vol. 2(6), 2010, 2328-2336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[6]  “Handbook of Cloud Computing”  ; </a:t>
            </a:r>
            <a:r>
              <a:rPr lang="en-US" dirty="0" err="1" smtClean="0"/>
              <a:t>Borko</a:t>
            </a:r>
            <a:r>
              <a:rPr lang="en-US" dirty="0" smtClean="0"/>
              <a:t> </a:t>
            </a:r>
            <a:r>
              <a:rPr lang="en-US" dirty="0" err="1" smtClean="0"/>
              <a:t>Furht</a:t>
            </a:r>
            <a:r>
              <a:rPr lang="en-US" dirty="0" smtClean="0"/>
              <a:t> , Armando Escalante ; ISBN 978-1-4419-6523- Springer New York Dordrecht Heidelberg London</a:t>
            </a:r>
          </a:p>
          <a:p>
            <a:pPr algn="just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cloud-questio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1983" y="1295400"/>
            <a:ext cx="5120033" cy="35446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Introduction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Scalability is the ability of a particular system to fit a problem as the scope of that problem increases.[6]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Scale-up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Scale-Down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  <p:pic>
        <p:nvPicPr>
          <p:cNvPr id="8" name="Picture 7" descr="CloudQualityAttribut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2773238"/>
            <a:ext cx="4572000" cy="35074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What elements of IT can be scaled?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Almost all elements of IT can be scaled. A few of them are shown below 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CPU% allocated for a task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Amount of on-chip memory (RAM)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Space on the hard disk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Number of application instances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Number of end users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Number of communication ports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Communication bandwidth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Number of software licenses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. . . 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How do I detect true scalability?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  <p:graphicFrame>
        <p:nvGraphicFramePr>
          <p:cNvPr id="7" name="Diagram 6"/>
          <p:cNvGraphicFramePr/>
          <p:nvPr/>
        </p:nvGraphicFramePr>
        <p:xfrm>
          <a:off x="1676400" y="1600200"/>
          <a:ext cx="57912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Three basic pillars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  <p:graphicFrame>
        <p:nvGraphicFramePr>
          <p:cNvPr id="8" name="Diagram 7"/>
          <p:cNvGraphicFramePr/>
          <p:nvPr/>
        </p:nvGraphicFramePr>
        <p:xfrm>
          <a:off x="1524000" y="1371600"/>
          <a:ext cx="60960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Types of scalability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We consider four types of scalability here:[3]</a:t>
            </a:r>
          </a:p>
          <a:p>
            <a:r>
              <a:rPr lang="en-US" b="1" dirty="0" smtClean="0"/>
              <a:t>Load scalability</a:t>
            </a:r>
          </a:p>
          <a:p>
            <a:pPr lvl="1"/>
            <a:r>
              <a:rPr lang="en-US" dirty="0" smtClean="0"/>
              <a:t>The ability for a distributed system to easily expand and contract its resource pool to accommodate heavier or lighter loads </a:t>
            </a:r>
            <a:r>
              <a:rPr lang="en-US" sz="2200" dirty="0" smtClean="0"/>
              <a:t>(Ethernet vs. Token Ring)</a:t>
            </a:r>
            <a:endParaRPr lang="en-US" dirty="0" smtClean="0"/>
          </a:p>
          <a:p>
            <a:r>
              <a:rPr lang="en-US" b="1" dirty="0" smtClean="0"/>
              <a:t>Space scalability</a:t>
            </a:r>
          </a:p>
          <a:p>
            <a:pPr lvl="1"/>
            <a:r>
              <a:rPr lang="en-US" dirty="0" smtClean="0"/>
              <a:t>A system or application is regarded as having space scalability if its </a:t>
            </a:r>
            <a:r>
              <a:rPr lang="en-US" b="1" dirty="0" smtClean="0"/>
              <a:t>memory requirements </a:t>
            </a:r>
            <a:r>
              <a:rPr lang="en-US" dirty="0" smtClean="0"/>
              <a:t>do not grow to intolerable levels as the number of items it supports increases </a:t>
            </a:r>
            <a:r>
              <a:rPr lang="en-US" sz="2200" dirty="0" smtClean="0"/>
              <a:t>(Sparse </a:t>
            </a:r>
            <a:r>
              <a:rPr lang="en-US" sz="2200" dirty="0" err="1" smtClean="0"/>
              <a:t>Matrixs</a:t>
            </a:r>
            <a:r>
              <a:rPr lang="en-US" sz="2200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Types of scalability 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Space-time scalability</a:t>
            </a:r>
          </a:p>
          <a:p>
            <a:pPr lvl="1"/>
            <a:r>
              <a:rPr lang="en-US" dirty="0" smtClean="0"/>
              <a:t>We regard a system as having space-time scalability if it continues to function gracefully as the number of objects it encompasses increases  by orders of magnitude.</a:t>
            </a:r>
          </a:p>
          <a:p>
            <a:r>
              <a:rPr lang="en-US" b="1" dirty="0" smtClean="0"/>
              <a:t>Structural scalability</a:t>
            </a:r>
          </a:p>
          <a:p>
            <a:pPr lvl="1"/>
            <a:r>
              <a:rPr lang="en-US" dirty="0" smtClean="0"/>
              <a:t>We think of a system as being structurally scalable if its implementation or standards do not impede the growth of the number of objects it encompasses, or at least will not do so within a chosen time frame.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Horizontal and Vertical Scalability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Vertical scaling (up)</a:t>
            </a:r>
            <a:r>
              <a:rPr lang="en-US" sz="1800" dirty="0" smtClean="0"/>
              <a:t> entails adding more resources to the same computing  pool</a:t>
            </a:r>
          </a:p>
          <a:p>
            <a:r>
              <a:rPr lang="en-US" sz="1800" b="1" dirty="0" smtClean="0"/>
              <a:t>Horizontal scaling (out)</a:t>
            </a:r>
            <a:r>
              <a:rPr lang="en-US" sz="1800" dirty="0" smtClean="0"/>
              <a:t> requires the addition of more machines or devices to the computing platform to handle the increased demand.</a:t>
            </a:r>
          </a:p>
          <a:p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  <p:pic>
        <p:nvPicPr>
          <p:cNvPr id="2055" name="Picture 7" descr="C:\Users\ali\Desktop\New folder\New Bitmap Image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5900" y="2667000"/>
            <a:ext cx="6172200" cy="1524000"/>
          </a:xfrm>
          <a:prstGeom prst="rect">
            <a:avLst/>
          </a:prstGeom>
          <a:noFill/>
        </p:spPr>
      </p:pic>
      <p:pic>
        <p:nvPicPr>
          <p:cNvPr id="2056" name="Picture 8" descr="C:\Users\ali\Desktop\New folder\New Bitmap Image (2)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1" y="4038600"/>
            <a:ext cx="63246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Horizontal and Vertical Scalability (cont.)</a:t>
            </a:r>
            <a:endParaRPr lang="en-US" sz="4000" dirty="0"/>
          </a:p>
        </p:txBody>
      </p:sp>
      <p:pic>
        <p:nvPicPr>
          <p:cNvPr id="6" name="Content Placeholder 5" descr="New Bitmap Image (2)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2057400"/>
            <a:ext cx="6278827" cy="3360580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Scalability challenges in cloud computing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740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Scalability challenges in  cloud computing</vt:lpstr>
      <vt:lpstr>Introduction</vt:lpstr>
      <vt:lpstr>What elements of IT can be scaled? </vt:lpstr>
      <vt:lpstr>How do I detect true scalability? </vt:lpstr>
      <vt:lpstr>Three basic pillars</vt:lpstr>
      <vt:lpstr>Types of scalability</vt:lpstr>
      <vt:lpstr>Types of scalability (cont.)</vt:lpstr>
      <vt:lpstr>Horizontal and Vertical Scalability</vt:lpstr>
      <vt:lpstr>Horizontal and Vertical Scalability (cont.)</vt:lpstr>
      <vt:lpstr>Administrative and Geographical Scalability</vt:lpstr>
      <vt:lpstr>Practical and Theoretical Limits of Scale</vt:lpstr>
      <vt:lpstr>Loosely coupled</vt:lpstr>
      <vt:lpstr>Access a resource</vt:lpstr>
      <vt:lpstr>Slide 14</vt:lpstr>
      <vt:lpstr>References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Scalability</dc:title>
  <dc:creator>ali</dc:creator>
  <cp:lastModifiedBy>ali</cp:lastModifiedBy>
  <cp:revision>50</cp:revision>
  <dcterms:created xsi:type="dcterms:W3CDTF">2006-08-16T00:00:00Z</dcterms:created>
  <dcterms:modified xsi:type="dcterms:W3CDTF">2011-02-04T10:59:34Z</dcterms:modified>
</cp:coreProperties>
</file>