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71" r:id="rId2"/>
    <p:sldId id="276" r:id="rId3"/>
    <p:sldId id="278" r:id="rId4"/>
    <p:sldId id="292" r:id="rId5"/>
    <p:sldId id="284" r:id="rId6"/>
    <p:sldId id="298" r:id="rId7"/>
    <p:sldId id="308" r:id="rId8"/>
    <p:sldId id="309" r:id="rId9"/>
    <p:sldId id="285" r:id="rId10"/>
    <p:sldId id="297" r:id="rId11"/>
    <p:sldId id="295" r:id="rId12"/>
    <p:sldId id="296" r:id="rId13"/>
    <p:sldId id="286" r:id="rId14"/>
    <p:sldId id="291" r:id="rId15"/>
    <p:sldId id="277" r:id="rId16"/>
    <p:sldId id="306" r:id="rId17"/>
    <p:sldId id="307" r:id="rId18"/>
    <p:sldId id="279" r:id="rId19"/>
    <p:sldId id="280" r:id="rId20"/>
    <p:sldId id="299" r:id="rId21"/>
    <p:sldId id="310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4" autoAdjust="0"/>
    <p:restoredTop sz="94660"/>
  </p:normalViewPr>
  <p:slideViewPr>
    <p:cSldViewPr>
      <p:cViewPr varScale="1">
        <p:scale>
          <a:sx n="65" d="100"/>
          <a:sy n="65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BDF0C-7D7F-451E-A04F-7D6C650BF900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6788B-FE76-491F-B5E2-8EB4FBDFC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EC855-63FF-4A02-94FD-B35E747CCB01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B06FC-AA70-438A-A8DE-A78B95E20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B06FC-AA70-438A-A8DE-A78B95E200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B06FC-AA70-438A-A8DE-A78B95E200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_wht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331913" y="4371975"/>
            <a:ext cx="7804150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85938" y="4781550"/>
            <a:ext cx="6427787" cy="1074738"/>
          </a:xfrm>
        </p:spPr>
        <p:txBody>
          <a:bodyPr/>
          <a:lstStyle>
            <a:lvl1pPr>
              <a:defRPr sz="2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 bwMode="auto">
          <a:xfrm>
            <a:off x="1782763" y="3054350"/>
            <a:ext cx="6421437" cy="1252538"/>
          </a:xfrm>
        </p:spPr>
        <p:txBody>
          <a:bodyPr/>
          <a:lstStyle>
            <a:lvl1pPr>
              <a:lnSpc>
                <a:spcPts val="5000"/>
              </a:lnSpc>
              <a:defRPr sz="53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1785938" y="5970588"/>
            <a:ext cx="4429125" cy="457200"/>
          </a:xfrm>
        </p:spPr>
        <p:txBody>
          <a:bodyPr/>
          <a:lstStyle>
            <a:lvl1pPr algn="l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6D665FDD-98C0-4E85-BFB4-53A0873C02E8}" type="datetime1">
              <a:rPr lang="en-US" smtClean="0"/>
              <a:pPr/>
              <a:t>2/6/2011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70E366-4CE0-48CD-94C5-839F8289D8BA}" type="datetime1">
              <a:rPr lang="en-US" smtClean="0"/>
              <a:pPr/>
              <a:t>2/6/2011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480977-CFA8-477C-B673-831FA8BE4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188" y="201613"/>
            <a:ext cx="1887537" cy="6161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0813" y="201613"/>
            <a:ext cx="5514975" cy="6161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37B665-D5E4-4DBB-ACD1-3A0E6CBA8FCF}" type="datetime1">
              <a:rPr lang="en-US" smtClean="0"/>
              <a:pPr/>
              <a:t>2/6/2011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480977-CFA8-477C-B673-831FA8BE4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248400"/>
            <a:ext cx="8382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cs typeface="Times New Roman" pitchFamily="18" charset="0"/>
              </a:defRPr>
            </a:lvl2pPr>
            <a:lvl3pPr>
              <a:defRPr sz="2200">
                <a:latin typeface="Times New Roman" pitchFamily="18" charset="0"/>
                <a:cs typeface="Times New Roman" pitchFamily="18" charset="0"/>
              </a:defRPr>
            </a:lvl3pPr>
            <a:lvl4pPr>
              <a:defRPr sz="2000"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30FA1F-6FE0-4137-8248-923E97FA66C7}" type="datetime1">
              <a:rPr lang="en-US" smtClean="0"/>
              <a:pPr/>
              <a:t>2/6/2011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73480977-CFA8-477C-B673-831FA8BE4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428A7-538A-4995-91B6-0783BC2A2924}" type="datetime1">
              <a:rPr lang="en-US" smtClean="0"/>
              <a:pPr/>
              <a:t>2/6/2011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480977-CFA8-477C-B673-831FA8BE4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3513" y="1909763"/>
            <a:ext cx="3684587" cy="4452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0500" y="1909763"/>
            <a:ext cx="3686175" cy="4452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E43CCC-21B2-4495-B1B0-D06AA5F81DB5}" type="datetime1">
              <a:rPr lang="en-US" smtClean="0"/>
              <a:pPr/>
              <a:t>2/6/2011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480977-CFA8-477C-B673-831FA8BE4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2C2239-696F-418F-A5F5-C3AC8A1A2C95}" type="datetime1">
              <a:rPr lang="en-US" smtClean="0"/>
              <a:pPr/>
              <a:t>2/6/2011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480977-CFA8-477C-B673-831FA8BE4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0A4355-37BB-4EB0-B4F4-36AD42C66653}" type="datetime1">
              <a:rPr lang="en-US" smtClean="0"/>
              <a:pPr/>
              <a:t>2/6/2011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480977-CFA8-477C-B673-831FA8BE4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C549E8-C481-46B8-9191-C8E4585C2783}" type="datetime1">
              <a:rPr lang="en-US" smtClean="0"/>
              <a:pPr/>
              <a:t>2/6/2011</a:t>
            </a:fld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480977-CFA8-477C-B673-831FA8BE4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8CEB5-9300-4A90-B883-C25965816AAF}" type="datetime1">
              <a:rPr lang="en-US" smtClean="0"/>
              <a:pPr/>
              <a:t>2/6/2011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480977-CFA8-477C-B673-831FA8BE4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9AB99-9E9A-4FD6-9061-8B40A15A6028}" type="datetime1">
              <a:rPr lang="en-US" smtClean="0"/>
              <a:pPr/>
              <a:t>2/6/2011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480977-CFA8-477C-B673-831FA8BE4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034" name="Picture 4" descr="body_wht_final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243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3513" y="1909763"/>
            <a:ext cx="7523162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42100" y="6529388"/>
            <a:ext cx="15367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292929"/>
                </a:solidFill>
              </a:defRPr>
            </a:lvl1pPr>
          </a:lstStyle>
          <a:p>
            <a:fld id="{4ABFDA1D-F626-47B2-AACD-E3924E33EEAB}" type="datetime1">
              <a:rPr lang="en-US" smtClean="0"/>
              <a:pPr/>
              <a:t>2/6/2011</a:t>
            </a:fld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35100" y="6529388"/>
            <a:ext cx="50323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rgbClr val="292929"/>
                </a:solidFill>
              </a:defRPr>
            </a:lvl1pPr>
          </a:lstStyle>
          <a:p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4225" y="6529388"/>
            <a:ext cx="4476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292929"/>
                </a:solidFill>
              </a:defRPr>
            </a:lvl1pPr>
          </a:lstStyle>
          <a:p>
            <a:fld id="{73480977-CFA8-477C-B673-831FA8BE48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412750" y="1455738"/>
            <a:ext cx="8723313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2" name="Rectangle 10"/>
          <p:cNvSpPr>
            <a:spLocks noGrp="1" noChangeArrowheads="1"/>
          </p:cNvSpPr>
          <p:nvPr>
            <p:ph type="title"/>
          </p:nvPr>
        </p:nvSpPr>
        <p:spPr bwMode="gray">
          <a:xfrm>
            <a:off x="1420813" y="201613"/>
            <a:ext cx="7554912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85000"/>
        </a:lnSpc>
        <a:spcBef>
          <a:spcPct val="45000"/>
        </a:spcBef>
        <a:spcAft>
          <a:spcPct val="0"/>
        </a:spcAft>
        <a:buChar char="•"/>
        <a:defRPr sz="2600">
          <a:solidFill>
            <a:srgbClr val="292929"/>
          </a:solidFill>
          <a:latin typeface="+mn-lt"/>
          <a:ea typeface="+mn-ea"/>
          <a:cs typeface="+mn-cs"/>
        </a:defRPr>
      </a:lvl1pPr>
      <a:lvl2pPr marL="228600" indent="-227013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rgbClr val="292929"/>
          </a:solidFill>
          <a:latin typeface="+mn-lt"/>
        </a:defRPr>
      </a:lvl2pPr>
      <a:lvl3pPr marL="436563" indent="-206375" algn="l" rtl="0" eaLnBrk="1" fontAlgn="base" hangingPunct="1">
        <a:lnSpc>
          <a:spcPct val="85000"/>
        </a:lnSpc>
        <a:spcBef>
          <a:spcPct val="45000"/>
        </a:spcBef>
        <a:spcAft>
          <a:spcPct val="0"/>
        </a:spcAft>
        <a:buClr>
          <a:schemeClr val="accent1"/>
        </a:buClr>
        <a:buChar char="­"/>
        <a:defRPr sz="2400">
          <a:solidFill>
            <a:srgbClr val="292929"/>
          </a:solidFill>
          <a:latin typeface="+mn-lt"/>
        </a:defRPr>
      </a:lvl3pPr>
      <a:lvl4pPr marL="638175" indent="-200025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500">
          <a:solidFill>
            <a:srgbClr val="292929"/>
          </a:solidFill>
          <a:latin typeface="+mn-lt"/>
        </a:defRPr>
      </a:lvl4pPr>
      <a:lvl5pPr marL="812800" indent="-173038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accent1"/>
        </a:buClr>
        <a:buChar char="­"/>
        <a:defRPr sz="1500">
          <a:solidFill>
            <a:srgbClr val="292929"/>
          </a:solidFill>
          <a:latin typeface="+mn-lt"/>
        </a:defRPr>
      </a:lvl5pPr>
      <a:lvl6pPr marL="1270000" indent="-173038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accent1"/>
        </a:buClr>
        <a:buChar char="­"/>
        <a:defRPr sz="1500">
          <a:solidFill>
            <a:srgbClr val="292929"/>
          </a:solidFill>
          <a:latin typeface="+mn-lt"/>
        </a:defRPr>
      </a:lvl6pPr>
      <a:lvl7pPr marL="1727200" indent="-173038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accent1"/>
        </a:buClr>
        <a:buChar char="­"/>
        <a:defRPr sz="1500">
          <a:solidFill>
            <a:srgbClr val="292929"/>
          </a:solidFill>
          <a:latin typeface="+mn-lt"/>
        </a:defRPr>
      </a:lvl7pPr>
      <a:lvl8pPr marL="2184400" indent="-173038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accent1"/>
        </a:buClr>
        <a:buChar char="­"/>
        <a:defRPr sz="1500">
          <a:solidFill>
            <a:srgbClr val="292929"/>
          </a:solidFill>
          <a:latin typeface="+mn-lt"/>
        </a:defRPr>
      </a:lvl8pPr>
      <a:lvl9pPr marL="2641600" indent="-173038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accent1"/>
        </a:buClr>
        <a:buChar char="­"/>
        <a:defRPr sz="1500">
          <a:solidFill>
            <a:srgbClr val="29292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600200" y="4495800"/>
            <a:ext cx="4267201" cy="2209800"/>
          </a:xfrm>
        </p:spPr>
        <p:txBody>
          <a:bodyPr/>
          <a:lstStyle/>
          <a:p>
            <a:pPr algn="ctr">
              <a:buNone/>
            </a:pPr>
            <a:r>
              <a:rPr lang="en-US" dirty="0" err="1" smtClean="0"/>
              <a:t>Mojdeh</a:t>
            </a:r>
            <a:r>
              <a:rPr lang="en-US" dirty="0" smtClean="0"/>
              <a:t> </a:t>
            </a:r>
            <a:r>
              <a:rPr lang="en-US" dirty="0" err="1" smtClean="0"/>
              <a:t>Feyzi</a:t>
            </a:r>
            <a:r>
              <a:rPr lang="en-US" dirty="0" smtClean="0"/>
              <a:t>   89191134</a:t>
            </a:r>
          </a:p>
          <a:p>
            <a:pPr algn="ctr">
              <a:buNone/>
            </a:pPr>
            <a:r>
              <a:rPr lang="en-US" smtClean="0"/>
              <a:t>Prof : </a:t>
            </a:r>
            <a:r>
              <a:rPr lang="en-US" smtClean="0"/>
              <a:t>Dr. </a:t>
            </a:r>
            <a:r>
              <a:rPr lang="en-US" dirty="0" err="1" smtClean="0"/>
              <a:t>Salimi</a:t>
            </a:r>
            <a:endParaRPr lang="en-US" dirty="0" smtClean="0"/>
          </a:p>
          <a:p>
            <a:pPr algn="ctr">
              <a:buNone/>
            </a:pPr>
            <a:r>
              <a:rPr lang="en-US" u="sng" dirty="0" smtClean="0">
                <a:solidFill>
                  <a:srgbClr val="00B0F0"/>
                </a:solidFill>
              </a:rPr>
              <a:t>feyzi1366@gmail.com</a:t>
            </a:r>
          </a:p>
          <a:p>
            <a:pPr algn="ctr">
              <a:buNone/>
            </a:pPr>
            <a:endParaRPr lang="en-US" u="sng" dirty="0" smtClean="0">
              <a:solidFill>
                <a:srgbClr val="00B0F0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 algn="ctr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92563" y="2438400"/>
            <a:ext cx="5151437" cy="1828800"/>
          </a:xfrm>
        </p:spPr>
        <p:txBody>
          <a:bodyPr/>
          <a:lstStyle/>
          <a:p>
            <a:pPr algn="ctr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Security Issues</a:t>
            </a:r>
            <a:br>
              <a:rPr lang="en-US" smtClean="0"/>
            </a:br>
            <a:r>
              <a:rPr lang="en-US" smtClean="0"/>
              <a:t>in </a:t>
            </a:r>
            <a:br>
              <a:rPr lang="en-US" smtClean="0"/>
            </a:br>
            <a:r>
              <a:rPr lang="en-US" smtClean="0"/>
              <a:t>Elastic Clouds</a:t>
            </a:r>
            <a:endParaRPr lang="en-US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495800"/>
            <a:ext cx="2895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OF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914400"/>
            <a:ext cx="1001268" cy="10668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Challenges for Cloud Networking Security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05000"/>
            <a:ext cx="7924801" cy="4953000"/>
          </a:xfrm>
        </p:spPr>
        <p:txBody>
          <a:bodyPr/>
          <a:lstStyle/>
          <a:p>
            <a:r>
              <a:rPr lang="en-US" smtClean="0"/>
              <a:t>performance of some applications running in the cloud depends heavily on the :</a:t>
            </a:r>
          </a:p>
          <a:p>
            <a:pPr lvl="2">
              <a:buFont typeface="Wingdings" pitchFamily="2" charset="2"/>
              <a:buChar char="v"/>
            </a:pPr>
            <a:r>
              <a:rPr lang="en-US" smtClean="0"/>
              <a:t>network connecting the different cloud sites </a:t>
            </a:r>
          </a:p>
          <a:p>
            <a:pPr lvl="2">
              <a:buFont typeface="Wingdings" pitchFamily="2" charset="2"/>
              <a:buChar char="v"/>
            </a:pPr>
            <a:r>
              <a:rPr lang="en-US" smtClean="0"/>
              <a:t>connecting the user to the cloud</a:t>
            </a:r>
          </a:p>
          <a:p>
            <a:r>
              <a:rPr lang="en-US" smtClean="0"/>
              <a:t>number of known vulnerabilities </a:t>
            </a:r>
          </a:p>
          <a:p>
            <a:pPr lvl="2">
              <a:buFont typeface="Wingdings" pitchFamily="2" charset="2"/>
              <a:buChar char="v"/>
            </a:pPr>
            <a:r>
              <a:rPr lang="en-US" smtClean="0"/>
              <a:t>obtain computing services for free</a:t>
            </a:r>
          </a:p>
          <a:p>
            <a:pPr lvl="2">
              <a:buFont typeface="Wingdings" pitchFamily="2" charset="2"/>
              <a:buChar char="v"/>
            </a:pPr>
            <a:r>
              <a:rPr lang="en-US" smtClean="0"/>
              <a:t>steal information from cloud users</a:t>
            </a:r>
          </a:p>
          <a:p>
            <a:pPr lvl="2">
              <a:buFont typeface="Wingdings" pitchFamily="2" charset="2"/>
              <a:buChar char="v"/>
            </a:pPr>
            <a:r>
              <a:rPr lang="en-US" smtClean="0"/>
              <a:t>penetrate the infrastructure remaining in client premises</a:t>
            </a:r>
          </a:p>
          <a:p>
            <a:pPr lvl="2"/>
            <a:endParaRPr lang="en-US" smtClean="0"/>
          </a:p>
          <a:p>
            <a:r>
              <a:rPr lang="en-US" smtClean="0"/>
              <a:t>Information Security in Clouds:</a:t>
            </a:r>
          </a:p>
          <a:p>
            <a:pPr lvl="2">
              <a:buFont typeface="Wingdings" pitchFamily="2" charset="2"/>
              <a:buChar char="v"/>
            </a:pPr>
            <a:r>
              <a:rPr lang="en-US" smtClean="0"/>
              <a:t>Confidentiality ,  Integrity , availability</a:t>
            </a:r>
          </a:p>
          <a:p>
            <a:pPr lvl="2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0977-CFA8-477C-B673-831FA8BE482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Cloud Physical Infrastructure Architecture</a:t>
            </a:r>
            <a:endParaRPr lang="en-US"/>
          </a:p>
        </p:txBody>
      </p:sp>
      <p:pic>
        <p:nvPicPr>
          <p:cNvPr id="5" name="Content Placeholder 4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133600"/>
            <a:ext cx="7343775" cy="3562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0977-CFA8-477C-B673-831FA8BE482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Dynamic Virtual Networks Connecting a Distributed Service</a:t>
            </a:r>
            <a:endParaRPr lang="en-US"/>
          </a:p>
        </p:txBody>
      </p:sp>
      <p:pic>
        <p:nvPicPr>
          <p:cNvPr id="5" name="Content Placeholder 4" descr="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3513" y="2467392"/>
            <a:ext cx="7523162" cy="333767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0977-CFA8-477C-B673-831FA8BE482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Cloud Network and Perimeter Security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00B0F0"/>
                </a:solidFill>
              </a:rPr>
              <a:t>Challenges</a:t>
            </a:r>
          </a:p>
          <a:p>
            <a:endParaRPr lang="en-US" smtClean="0">
              <a:solidFill>
                <a:srgbClr val="00B0F0"/>
              </a:solidFill>
            </a:endParaRPr>
          </a:p>
          <a:p>
            <a:pPr marL="458787" lvl="1" indent="-457200">
              <a:buFont typeface="+mj-lt"/>
              <a:buAutoNum type="arabicPeriod"/>
            </a:pPr>
            <a:r>
              <a:rPr lang="en-US" smtClean="0"/>
              <a:t> Isolation between Virtual Machines</a:t>
            </a:r>
          </a:p>
          <a:p>
            <a:pPr marL="458787" lvl="1" indent="-457200">
              <a:buFont typeface="+mj-lt"/>
              <a:buAutoNum type="arabicPeriod"/>
            </a:pPr>
            <a:r>
              <a:rPr lang="en-US" smtClean="0"/>
              <a:t>Information Theft through Malicious Use of Hypervisor</a:t>
            </a:r>
          </a:p>
          <a:p>
            <a:pPr marL="458787" lvl="1" indent="-457200">
              <a:buFont typeface="+mj-lt"/>
              <a:buAutoNum type="arabicPeriod"/>
            </a:pPr>
            <a:r>
              <a:rPr lang="en-US" smtClean="0"/>
              <a:t> Untrusted Hypervisors</a:t>
            </a:r>
          </a:p>
          <a:p>
            <a:pPr marL="458787" lvl="1" indent="-457200">
              <a:buFont typeface="+mj-lt"/>
              <a:buAutoNum type="arabicPeriod"/>
            </a:pPr>
            <a:r>
              <a:rPr lang="en-US" smtClean="0"/>
              <a:t>Untrusted Virtual Machines</a:t>
            </a:r>
          </a:p>
          <a:p>
            <a:pPr marL="458787" lvl="1" indent="-457200">
              <a:buFont typeface="+mj-lt"/>
              <a:buAutoNum type="arabicPeriod"/>
            </a:pPr>
            <a:r>
              <a:rPr lang="en-US" smtClean="0"/>
              <a:t>Untrusted Virtual Machines Misusing Hardware Virtualization Functionality</a:t>
            </a:r>
          </a:p>
          <a:p>
            <a:pPr marL="458787" lvl="1" indent="-457200">
              <a:buFont typeface="+mj-lt"/>
              <a:buAutoNum type="arabicPeriod"/>
            </a:pPr>
            <a:r>
              <a:rPr lang="en-US" smtClean="0"/>
              <a:t>Unsecure Network Transfer on Inter Device Migrations</a:t>
            </a:r>
          </a:p>
          <a:p>
            <a:pPr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0977-CFA8-477C-B673-831FA8BE482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Cloud Network and Perimeter Security</a:t>
            </a:r>
            <a:endParaRPr lang="en-US"/>
          </a:p>
        </p:txBody>
      </p:sp>
      <p:pic>
        <p:nvPicPr>
          <p:cNvPr id="5" name="Content Placeholder 4" descr="vm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981200"/>
            <a:ext cx="6934199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0977-CFA8-477C-B673-831FA8BE482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Elasticity Securing Challenges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0977-CFA8-477C-B673-831FA8BE482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1" y="2057400"/>
            <a:ext cx="6324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Solving Security issues with ACPS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0977-CFA8-477C-B673-831FA8BE482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95400" y="1909763"/>
            <a:ext cx="7661275" cy="4643437"/>
          </a:xfrm>
        </p:spPr>
        <p:txBody>
          <a:bodyPr/>
          <a:lstStyle/>
          <a:p>
            <a:r>
              <a:rPr lang="en-US" smtClean="0"/>
              <a:t>One of the key issues of cloud computing is </a:t>
            </a:r>
            <a:r>
              <a:rPr lang="en-US" smtClean="0">
                <a:solidFill>
                  <a:srgbClr val="00B0F0"/>
                </a:solidFill>
              </a:rPr>
              <a:t>loss of control</a:t>
            </a:r>
          </a:p>
          <a:p>
            <a:r>
              <a:rPr lang="en-US" smtClean="0"/>
              <a:t>Some of the security issues Of a cloud are:</a:t>
            </a:r>
          </a:p>
          <a:p>
            <a:pPr lvl="2"/>
            <a:r>
              <a:rPr lang="en-US" smtClean="0"/>
              <a:t>Privileged user access</a:t>
            </a:r>
          </a:p>
          <a:p>
            <a:pPr lvl="2"/>
            <a:r>
              <a:rPr lang="en-US" smtClean="0"/>
              <a:t>Data segregation</a:t>
            </a:r>
          </a:p>
          <a:p>
            <a:pPr lvl="2"/>
            <a:r>
              <a:rPr lang="en-US" smtClean="0"/>
              <a:t>Privacy</a:t>
            </a:r>
          </a:p>
          <a:p>
            <a:pPr lvl="2"/>
            <a:r>
              <a:rPr lang="en-US" smtClean="0"/>
              <a:t>Bug Exploitation</a:t>
            </a:r>
          </a:p>
          <a:p>
            <a:pPr lvl="2"/>
            <a:r>
              <a:rPr lang="en-US" smtClean="0"/>
              <a:t>Recovery</a:t>
            </a:r>
          </a:p>
          <a:p>
            <a:pPr lvl="2"/>
            <a:r>
              <a:rPr lang="en-US" smtClean="0"/>
              <a:t>Accountability</a:t>
            </a:r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Advanced Cloud  Protection </a:t>
            </a:r>
            <a:br>
              <a:rPr lang="en-US" smtClean="0"/>
            </a:br>
            <a:r>
              <a:rPr lang="en-US" smtClean="0"/>
              <a:t>    System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513" y="1828801"/>
            <a:ext cx="7523162" cy="4876800"/>
          </a:xfrm>
        </p:spPr>
        <p:txBody>
          <a:bodyPr/>
          <a:lstStyle/>
          <a:p>
            <a:r>
              <a:rPr lang="en-US" smtClean="0"/>
              <a:t>Possible attacks against cloud systems are :</a:t>
            </a:r>
          </a:p>
          <a:p>
            <a:pPr lvl="2"/>
            <a:r>
              <a:rPr lang="en-US" smtClean="0"/>
              <a:t>Resource attacks against CPs</a:t>
            </a:r>
          </a:p>
          <a:p>
            <a:pPr lvl="2"/>
            <a:r>
              <a:rPr lang="en-US" smtClean="0"/>
              <a:t>Resource attacks against SPs</a:t>
            </a:r>
          </a:p>
          <a:p>
            <a:pPr lvl="2"/>
            <a:r>
              <a:rPr lang="en-US" smtClean="0"/>
              <a:t>Data attacks against CPs</a:t>
            </a:r>
          </a:p>
          <a:p>
            <a:pPr lvl="2"/>
            <a:r>
              <a:rPr lang="en-US" smtClean="0"/>
              <a:t>Data attacks against SPs</a:t>
            </a:r>
          </a:p>
          <a:p>
            <a:pPr lvl="2"/>
            <a:r>
              <a:rPr lang="en-US" smtClean="0"/>
              <a:t>Data attacks against </a:t>
            </a:r>
            <a:r>
              <a:rPr lang="en-US" err="1" smtClean="0"/>
              <a:t>Sus</a:t>
            </a:r>
            <a:endParaRPr lang="en-US" smtClean="0"/>
          </a:p>
          <a:p>
            <a:pPr lvl="2"/>
            <a:endParaRPr lang="en-US" smtClean="0"/>
          </a:p>
          <a:p>
            <a:r>
              <a:rPr lang="en-US" smtClean="0"/>
              <a:t>Advanced Cloud  Protection </a:t>
            </a:r>
          </a:p>
          <a:p>
            <a:pPr>
              <a:buNone/>
            </a:pPr>
            <a:r>
              <a:rPr lang="en-US" smtClean="0"/>
              <a:t>    System (</a:t>
            </a:r>
            <a:r>
              <a:rPr lang="en-US" smtClean="0">
                <a:solidFill>
                  <a:srgbClr val="00B0F0"/>
                </a:solidFill>
              </a:rPr>
              <a:t>ACPS</a:t>
            </a:r>
            <a:r>
              <a:rPr lang="en-US" smtClean="0"/>
              <a:t>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0977-CFA8-477C-B673-831FA8BE482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Content Placeholder 4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62600" y="2362200"/>
            <a:ext cx="3200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201613"/>
            <a:ext cx="7010400" cy="1243012"/>
          </a:xfrm>
        </p:spPr>
        <p:txBody>
          <a:bodyPr/>
          <a:lstStyle/>
          <a:p>
            <a:r>
              <a:rPr lang="en-US" smtClean="0"/>
              <a:t>Other Elasticity Securing Challenges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0977-CFA8-477C-B673-831FA8BE482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95400" y="1909763"/>
            <a:ext cx="7661275" cy="4452937"/>
          </a:xfrm>
        </p:spPr>
        <p:txBody>
          <a:bodyPr/>
          <a:lstStyle/>
          <a:p>
            <a:r>
              <a:rPr lang="en-US" smtClean="0"/>
              <a:t>one is able to traverse </a:t>
            </a:r>
            <a:r>
              <a:rPr lang="en-US" smtClean="0">
                <a:solidFill>
                  <a:srgbClr val="00B0F0"/>
                </a:solidFill>
              </a:rPr>
              <a:t>from one VM </a:t>
            </a:r>
            <a:r>
              <a:rPr lang="en-US" smtClean="0"/>
              <a:t>(virtual machine) client environment </a:t>
            </a:r>
            <a:r>
              <a:rPr lang="en-US" smtClean="0">
                <a:solidFill>
                  <a:srgbClr val="00B0F0"/>
                </a:solidFill>
              </a:rPr>
              <a:t>to other client environments </a:t>
            </a:r>
            <a:r>
              <a:rPr lang="en-US" smtClean="0"/>
              <a:t>being managed by the </a:t>
            </a:r>
            <a:r>
              <a:rPr lang="en-US" smtClean="0">
                <a:solidFill>
                  <a:srgbClr val="00B0F0"/>
                </a:solidFill>
              </a:rPr>
              <a:t>same hypervisor</a:t>
            </a:r>
          </a:p>
          <a:p>
            <a:endParaRPr lang="en-US" smtClean="0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tx1"/>
                </a:solidFill>
              </a:rPr>
              <a:t>ability to provide </a:t>
            </a:r>
            <a:r>
              <a:rPr lang="en-US" err="1" smtClean="0">
                <a:solidFill>
                  <a:srgbClr val="00B0F0"/>
                </a:solidFill>
              </a:rPr>
              <a:t>ﬁne</a:t>
            </a:r>
            <a:r>
              <a:rPr lang="en-US" smtClean="0">
                <a:solidFill>
                  <a:srgbClr val="00B0F0"/>
                </a:solidFill>
              </a:rPr>
              <a:t>-grained access </a:t>
            </a:r>
            <a:r>
              <a:rPr lang="en-US" smtClean="0">
                <a:solidFill>
                  <a:schemeClr val="tx1"/>
                </a:solidFill>
              </a:rPr>
              <a:t>and </a:t>
            </a:r>
            <a:r>
              <a:rPr lang="en-US" err="1" smtClean="0">
                <a:solidFill>
                  <a:srgbClr val="00B0F0"/>
                </a:solidFill>
              </a:rPr>
              <a:t>predeﬁned</a:t>
            </a:r>
            <a:r>
              <a:rPr lang="en-US" smtClean="0">
                <a:solidFill>
                  <a:srgbClr val="00B0F0"/>
                </a:solidFill>
              </a:rPr>
              <a:t> security controls </a:t>
            </a:r>
            <a:r>
              <a:rPr lang="en-US" smtClean="0">
                <a:solidFill>
                  <a:schemeClr val="tx1"/>
                </a:solidFill>
              </a:rPr>
              <a:t>across the entirety of a virtual customer environment</a:t>
            </a:r>
          </a:p>
          <a:p>
            <a:endParaRPr lang="en-US" smtClean="0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tx1"/>
                </a:solidFill>
              </a:rPr>
              <a:t>how to enforce </a:t>
            </a:r>
            <a:r>
              <a:rPr lang="en-US" smtClean="0">
                <a:solidFill>
                  <a:srgbClr val="00B0F0"/>
                </a:solidFill>
              </a:rPr>
              <a:t>proper conﬁguration </a:t>
            </a:r>
            <a:r>
              <a:rPr lang="en-US" smtClean="0">
                <a:solidFill>
                  <a:schemeClr val="tx1"/>
                </a:solidFill>
              </a:rPr>
              <a:t>and </a:t>
            </a:r>
            <a:r>
              <a:rPr lang="en-US" smtClean="0">
                <a:solidFill>
                  <a:srgbClr val="00B0F0"/>
                </a:solidFill>
              </a:rPr>
              <a:t>change management</a:t>
            </a:r>
            <a:r>
              <a:rPr lang="en-US" smtClean="0">
                <a:solidFill>
                  <a:schemeClr val="tx1"/>
                </a:solidFill>
              </a:rPr>
              <a:t> in this more dynamic and elastic model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01613"/>
            <a:ext cx="7756525" cy="1243012"/>
          </a:xfrm>
        </p:spPr>
        <p:txBody>
          <a:bodyPr/>
          <a:lstStyle/>
          <a:p>
            <a:r>
              <a:rPr lang="en-US" smtClean="0"/>
              <a:t>Elasticity Securing Challenges-cont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0977-CFA8-477C-B673-831FA8BE482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19200" y="1909763"/>
            <a:ext cx="7737475" cy="4719637"/>
          </a:xfrm>
        </p:spPr>
        <p:txBody>
          <a:bodyPr/>
          <a:lstStyle/>
          <a:p>
            <a:r>
              <a:rPr lang="en-US" smtClean="0">
                <a:solidFill>
                  <a:srgbClr val="00B0F0"/>
                </a:solidFill>
              </a:rPr>
              <a:t>Encryption</a:t>
            </a:r>
            <a:r>
              <a:rPr lang="en-US" smtClean="0"/>
              <a:t> for data-at-rest </a:t>
            </a:r>
          </a:p>
          <a:p>
            <a:endParaRPr lang="en-US" smtClean="0"/>
          </a:p>
          <a:p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576755"/>
            <a:ext cx="3262947" cy="268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Elasticity Definition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09763"/>
            <a:ext cx="7585075" cy="4452937"/>
          </a:xfrm>
        </p:spPr>
        <p:txBody>
          <a:bodyPr/>
          <a:lstStyle/>
          <a:p>
            <a:r>
              <a:rPr lang="en-US" smtClean="0"/>
              <a:t>NIST’s deﬁnition of elasticity  is :</a:t>
            </a:r>
          </a:p>
          <a:p>
            <a:pPr lvl="1"/>
            <a:r>
              <a:rPr lang="en-US" smtClean="0"/>
              <a:t>“Capabilities can be </a:t>
            </a:r>
            <a:r>
              <a:rPr lang="en-US" smtClean="0">
                <a:solidFill>
                  <a:srgbClr val="00B0F0"/>
                </a:solidFill>
              </a:rPr>
              <a:t>rapidly</a:t>
            </a:r>
            <a:r>
              <a:rPr lang="en-US" smtClean="0"/>
              <a:t> and </a:t>
            </a:r>
            <a:r>
              <a:rPr lang="en-US" smtClean="0">
                <a:solidFill>
                  <a:srgbClr val="00B0F0"/>
                </a:solidFill>
              </a:rPr>
              <a:t>elastically</a:t>
            </a:r>
            <a:r>
              <a:rPr lang="en-US" smtClean="0"/>
              <a:t> provisioned, in some cases automatically, to quickly </a:t>
            </a:r>
            <a:r>
              <a:rPr lang="en-US" smtClean="0">
                <a:solidFill>
                  <a:srgbClr val="00B0F0"/>
                </a:solidFill>
              </a:rPr>
              <a:t>scale out </a:t>
            </a:r>
            <a:r>
              <a:rPr lang="en-US" smtClean="0"/>
              <a:t>and rapidly released to quickly </a:t>
            </a:r>
            <a:r>
              <a:rPr lang="en-US" smtClean="0">
                <a:solidFill>
                  <a:srgbClr val="00B0F0"/>
                </a:solidFill>
              </a:rPr>
              <a:t>scale in</a:t>
            </a:r>
            <a:r>
              <a:rPr lang="en-US" smtClean="0"/>
              <a:t>. To the consumer, the capabilities available for provisioning often appear to be </a:t>
            </a:r>
            <a:r>
              <a:rPr lang="en-US" smtClean="0">
                <a:solidFill>
                  <a:srgbClr val="00B0F0"/>
                </a:solidFill>
              </a:rPr>
              <a:t>unlimited</a:t>
            </a:r>
            <a:r>
              <a:rPr lang="en-US" smtClean="0"/>
              <a:t> and can be purchased in any quantity </a:t>
            </a:r>
            <a:r>
              <a:rPr lang="en-US" smtClean="0">
                <a:solidFill>
                  <a:srgbClr val="00B0F0"/>
                </a:solidFill>
              </a:rPr>
              <a:t>at any time</a:t>
            </a:r>
            <a:r>
              <a:rPr lang="en-US" smtClean="0"/>
              <a:t>.”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0977-CFA8-477C-B673-831FA8BE482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Requirements for Building Elastic Cloud Services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Heterogeneous Systems Support</a:t>
            </a:r>
          </a:p>
          <a:p>
            <a:r>
              <a:rPr lang="en-US" smtClean="0"/>
              <a:t>Service Management</a:t>
            </a:r>
          </a:p>
          <a:p>
            <a:r>
              <a:rPr lang="en-US" smtClean="0"/>
              <a:t>Dynamic Workload and Resource Management</a:t>
            </a:r>
          </a:p>
          <a:p>
            <a:r>
              <a:rPr lang="en-US" smtClean="0"/>
              <a:t>Reliability, Availability and Security</a:t>
            </a:r>
          </a:p>
          <a:p>
            <a:r>
              <a:rPr lang="en-US" smtClean="0"/>
              <a:t>Integration with Datacenter Management Tools</a:t>
            </a:r>
          </a:p>
          <a:p>
            <a:r>
              <a:rPr lang="en-US" smtClean="0"/>
              <a:t>Visibility and Reporting</a:t>
            </a:r>
          </a:p>
          <a:p>
            <a:r>
              <a:rPr lang="en-US" smtClean="0"/>
              <a:t>Administrator, Developer and End User Interfaces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0977-CFA8-477C-B673-831FA8BE482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000" smtClean="0"/>
              <a:t>Chiu, B. D. </a:t>
            </a:r>
            <a:r>
              <a:rPr lang="en-US" sz="2000" i="1" smtClean="0"/>
              <a:t>Elasticity in the Cloud</a:t>
            </a:r>
            <a:r>
              <a:rPr lang="en-US" sz="2000" smtClean="0"/>
              <a:t>. www.acm.org/crossroads, City, 2010</a:t>
            </a:r>
            <a:r>
              <a:rPr lang="fa-IR" sz="2000" smtClean="0"/>
              <a:t>.</a:t>
            </a:r>
            <a:endParaRPr lang="en-US" sz="2000" smtClean="0"/>
          </a:p>
          <a:p>
            <a:pPr>
              <a:buFont typeface="Wingdings" pitchFamily="2" charset="2"/>
              <a:buChar char="v"/>
            </a:pPr>
            <a:r>
              <a:rPr lang="en-US" sz="2000" smtClean="0"/>
              <a:t>Micro, T. Addressing Data Security Challenges in the Cloud(</a:t>
            </a:r>
            <a:r>
              <a:rPr lang="en-US" sz="2000" err="1" smtClean="0"/>
              <a:t>july</a:t>
            </a:r>
            <a:r>
              <a:rPr lang="en-US" sz="2000" smtClean="0"/>
              <a:t> 2010 2010</a:t>
            </a:r>
            <a:r>
              <a:rPr lang="fa-IR" sz="2000" smtClean="0"/>
              <a:t>).</a:t>
            </a:r>
            <a:endParaRPr lang="en-US" sz="2000" smtClean="0"/>
          </a:p>
          <a:p>
            <a:pPr>
              <a:buFont typeface="Wingdings" pitchFamily="2" charset="2"/>
              <a:buChar char="v"/>
            </a:pPr>
            <a:r>
              <a:rPr lang="en-US" sz="2000" smtClean="0"/>
              <a:t>Peter </a:t>
            </a:r>
            <a:r>
              <a:rPr lang="en-US" sz="2000" err="1" smtClean="0"/>
              <a:t>Schoo</a:t>
            </a:r>
            <a:r>
              <a:rPr lang="en-US" sz="2000" smtClean="0"/>
              <a:t>, V. F., Victor Souza, </a:t>
            </a:r>
            <a:r>
              <a:rPr lang="en-US" sz="2000" err="1" smtClean="0"/>
              <a:t>Márcio</a:t>
            </a:r>
            <a:r>
              <a:rPr lang="en-US" sz="2000" smtClean="0"/>
              <a:t> </a:t>
            </a:r>
            <a:r>
              <a:rPr lang="en-US" sz="2000" err="1" smtClean="0"/>
              <a:t>Melo</a:t>
            </a:r>
            <a:r>
              <a:rPr lang="en-US" sz="2000" smtClean="0"/>
              <a:t>, Paul </a:t>
            </a:r>
            <a:r>
              <a:rPr lang="en-US" sz="2000" err="1" smtClean="0"/>
              <a:t>Murray,Hervé</a:t>
            </a:r>
            <a:r>
              <a:rPr lang="en-US" sz="2000" smtClean="0"/>
              <a:t> Debar, </a:t>
            </a:r>
            <a:r>
              <a:rPr lang="en-US" sz="2000" err="1" smtClean="0"/>
              <a:t>Houssem</a:t>
            </a:r>
            <a:r>
              <a:rPr lang="en-US" sz="2000" smtClean="0"/>
              <a:t> </a:t>
            </a:r>
            <a:r>
              <a:rPr lang="en-US" sz="2000" err="1" smtClean="0"/>
              <a:t>Medhioub</a:t>
            </a:r>
            <a:r>
              <a:rPr lang="en-US" sz="2000" smtClean="0"/>
              <a:t>, </a:t>
            </a:r>
            <a:r>
              <a:rPr lang="en-US" sz="2000" err="1" smtClean="0"/>
              <a:t>Djamal</a:t>
            </a:r>
            <a:r>
              <a:rPr lang="en-US" sz="2000" smtClean="0"/>
              <a:t> </a:t>
            </a:r>
            <a:r>
              <a:rPr lang="en-US" sz="2000" err="1" smtClean="0"/>
              <a:t>Zeghlache</a:t>
            </a:r>
            <a:r>
              <a:rPr lang="en-US" sz="2000" smtClean="0"/>
              <a:t> Challenges for Cloud Networking Security. </a:t>
            </a:r>
            <a:r>
              <a:rPr lang="en-US" sz="2000" i="1" smtClean="0"/>
              <a:t>ICST Conference on Mobile Networks and Management</a:t>
            </a:r>
            <a:r>
              <a:rPr lang="en-US" sz="2000" smtClean="0"/>
              <a:t>(October 6, 2010 2010), 17</a:t>
            </a:r>
            <a:r>
              <a:rPr lang="fa-IR" sz="2000" smtClean="0"/>
              <a:t>.</a:t>
            </a:r>
            <a:endParaRPr lang="en-US" sz="2000" smtClean="0"/>
          </a:p>
          <a:p>
            <a:pPr>
              <a:buFont typeface="Wingdings" pitchFamily="2" charset="2"/>
              <a:buChar char="v"/>
            </a:pPr>
            <a:r>
              <a:rPr lang="en-US" sz="2000" smtClean="0"/>
              <a:t>Dustin Owens, B. A. </a:t>
            </a:r>
            <a:r>
              <a:rPr lang="en-US" sz="2000" i="1" smtClean="0"/>
              <a:t>Securing Elasticity in the Cloud</a:t>
            </a:r>
            <a:r>
              <a:rPr lang="en-US" sz="2000" smtClean="0"/>
              <a:t>. City, 2010</a:t>
            </a:r>
            <a:r>
              <a:rPr lang="fa-IR" sz="2000" smtClean="0"/>
              <a:t>.</a:t>
            </a:r>
            <a:endParaRPr lang="en-US" sz="2000" smtClean="0"/>
          </a:p>
          <a:p>
            <a:pPr>
              <a:buFont typeface="Wingdings" pitchFamily="2" charset="2"/>
              <a:buChar char="v"/>
            </a:pPr>
            <a:r>
              <a:rPr lang="en-US" sz="2000" err="1" smtClean="0"/>
              <a:t>Sudipto</a:t>
            </a:r>
            <a:r>
              <a:rPr lang="en-US" sz="2000" smtClean="0"/>
              <a:t> Das, D. A., </a:t>
            </a:r>
            <a:r>
              <a:rPr lang="en-US" sz="2000" err="1" smtClean="0"/>
              <a:t>Amr</a:t>
            </a:r>
            <a:r>
              <a:rPr lang="en-US" sz="2000" smtClean="0"/>
              <a:t> El </a:t>
            </a:r>
            <a:r>
              <a:rPr lang="en-US" sz="2000" err="1" smtClean="0"/>
              <a:t>Abbadi</a:t>
            </a:r>
            <a:r>
              <a:rPr lang="en-US" sz="2000" smtClean="0"/>
              <a:t> </a:t>
            </a:r>
            <a:r>
              <a:rPr lang="en-US" sz="2000" err="1" smtClean="0"/>
              <a:t>ElasTraS</a:t>
            </a:r>
            <a:r>
              <a:rPr lang="en-US" sz="2000" smtClean="0"/>
              <a:t>: An Elastic Transactional Data Store in the Cloud2010), 5</a:t>
            </a:r>
            <a:r>
              <a:rPr lang="fa-IR" sz="2000" smtClean="0"/>
              <a:t>.</a:t>
            </a:r>
            <a:endParaRPr lang="en-US" sz="2000" smtClean="0"/>
          </a:p>
          <a:p>
            <a:pPr>
              <a:buFont typeface="Wingdings" pitchFamily="2" charset="2"/>
              <a:buChar char="v"/>
            </a:pPr>
            <a:r>
              <a:rPr lang="en-US" sz="2000" err="1" smtClean="0"/>
              <a:t>VMOps</a:t>
            </a:r>
            <a:r>
              <a:rPr lang="en-US" sz="2000" smtClean="0"/>
              <a:t> Cloud Computing</a:t>
            </a:r>
            <a:r>
              <a:rPr lang="fa-IR" sz="2000" smtClean="0"/>
              <a:t>:</a:t>
            </a:r>
            <a:r>
              <a:rPr lang="en-US" sz="2000" smtClean="0"/>
              <a:t>Elastic, Scalable, On-Demand IT Services for Everyone(April 2010 2010), 7</a:t>
            </a:r>
            <a:r>
              <a:rPr lang="fa-IR" sz="2000" smtClean="0"/>
              <a:t>.</a:t>
            </a:r>
            <a:endParaRPr lang="en-US" sz="2000" smtClean="0"/>
          </a:p>
          <a:p>
            <a:pPr>
              <a:buNone/>
            </a:pPr>
            <a:endParaRPr 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0977-CFA8-477C-B673-831FA8BE482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733800" y="1295400"/>
            <a:ext cx="5181600" cy="762000"/>
          </a:xfrm>
        </p:spPr>
        <p:txBody>
          <a:bodyPr/>
          <a:lstStyle/>
          <a:p>
            <a:pPr algn="ctr"/>
            <a:r>
              <a:rPr lang="en-US" smtClean="0"/>
              <a:t>Thanks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6325" y="6529388"/>
            <a:ext cx="447675" cy="261937"/>
          </a:xfrm>
        </p:spPr>
        <p:txBody>
          <a:bodyPr/>
          <a:lstStyle/>
          <a:p>
            <a:fld id="{73480977-CFA8-477C-B673-831FA8BE482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Elastic Elements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1"/>
            <a:ext cx="7737475" cy="4610100"/>
          </a:xfrm>
        </p:spPr>
        <p:txBody>
          <a:bodyPr/>
          <a:lstStyle/>
          <a:p>
            <a:r>
              <a:rPr lang="en-US" smtClean="0"/>
              <a:t>Storage</a:t>
            </a:r>
          </a:p>
          <a:p>
            <a:r>
              <a:rPr lang="en-US" smtClean="0"/>
              <a:t> Processing</a:t>
            </a:r>
          </a:p>
          <a:p>
            <a:r>
              <a:rPr lang="en-US" smtClean="0"/>
              <a:t>Virtual Networks</a:t>
            </a:r>
          </a:p>
          <a:p>
            <a:r>
              <a:rPr lang="en-US" sz="2800" smtClean="0">
                <a:solidFill>
                  <a:srgbClr val="00B0F0"/>
                </a:solidFill>
              </a:rPr>
              <a:t>Security Relevant Cloud Components</a:t>
            </a:r>
          </a:p>
          <a:p>
            <a:pPr marL="495300" lvl="1" indent="-609600"/>
            <a:r>
              <a:rPr lang="en-US" smtClean="0"/>
              <a:t>Cloud Data Storage Services </a:t>
            </a:r>
          </a:p>
          <a:p>
            <a:pPr marL="495300" lvl="1" indent="-609600"/>
            <a:r>
              <a:rPr lang="en-US" smtClean="0"/>
              <a:t>Cloud Processing Infrastructure</a:t>
            </a:r>
          </a:p>
          <a:p>
            <a:pPr marL="495300" lvl="1" indent="-609600"/>
            <a:r>
              <a:rPr lang="en-US" smtClean="0"/>
              <a:t>Cloud Network and Perimeter Security</a:t>
            </a:r>
          </a:p>
          <a:p>
            <a:pPr lvl="2"/>
            <a:endParaRPr lang="en-US" smtClean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0977-CFA8-477C-B673-831FA8BE482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686800" cy="1169987"/>
          </a:xfrm>
        </p:spPr>
        <p:txBody>
          <a:bodyPr/>
          <a:lstStyle/>
          <a:p>
            <a:r>
              <a:rPr lang="en-US" sz="2800" smtClean="0"/>
              <a:t>Cloud Security = SOA Security + Virtualization Security</a:t>
            </a:r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0977-CFA8-477C-B673-831FA8BE482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Picture 8" descr="Clou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600200"/>
            <a:ext cx="7772399" cy="52578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201613"/>
            <a:ext cx="6934200" cy="1243012"/>
          </a:xfrm>
        </p:spPr>
        <p:txBody>
          <a:bodyPr/>
          <a:lstStyle/>
          <a:p>
            <a:pPr lvl="1"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Cloud Data Storage Services 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513" y="1752601"/>
            <a:ext cx="7523162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B0F0"/>
                </a:solidFill>
              </a:rPr>
              <a:t>Challenges</a:t>
            </a:r>
          </a:p>
          <a:p>
            <a:pPr>
              <a:lnSpc>
                <a:spcPct val="90000"/>
              </a:lnSpc>
            </a:pPr>
            <a:endParaRPr lang="en-US" sz="2400" smtClean="0">
              <a:solidFill>
                <a:srgbClr val="00B0F0"/>
              </a:solidFill>
            </a:endParaRPr>
          </a:p>
          <a:p>
            <a:pPr lvl="1"/>
            <a:r>
              <a:rPr lang="en-US" sz="2200" smtClean="0"/>
              <a:t>Data multi-tenancy</a:t>
            </a:r>
          </a:p>
          <a:p>
            <a:pPr lvl="1"/>
            <a:r>
              <a:rPr lang="en-US" sz="2200" smtClean="0"/>
              <a:t>Data Mobility and Control</a:t>
            </a:r>
          </a:p>
          <a:p>
            <a:pPr lvl="1"/>
            <a:r>
              <a:rPr lang="en-US" sz="2200" smtClean="0"/>
              <a:t>Data Remanence</a:t>
            </a:r>
          </a:p>
          <a:p>
            <a:pPr lvl="1"/>
            <a:r>
              <a:rPr lang="en-US" sz="2200" smtClean="0"/>
              <a:t>Data Privacy</a:t>
            </a:r>
          </a:p>
          <a:p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0977-CFA8-477C-B673-831FA8BE482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j043380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52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Solving The Cloud Security Challenges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9763"/>
            <a:ext cx="7661275" cy="4643437"/>
          </a:xfrm>
        </p:spPr>
        <p:txBody>
          <a:bodyPr/>
          <a:lstStyle/>
          <a:p>
            <a:endParaRPr lang="en-US" sz="2400" smtClean="0"/>
          </a:p>
          <a:p>
            <a:r>
              <a:rPr lang="en-US" sz="2400" smtClean="0"/>
              <a:t>Easy deployment</a:t>
            </a:r>
          </a:p>
          <a:p>
            <a:r>
              <a:rPr lang="en-US" sz="2400" smtClean="0"/>
              <a:t>Secure key management</a:t>
            </a:r>
          </a:p>
          <a:p>
            <a:r>
              <a:rPr lang="en-US" sz="2400" smtClean="0"/>
              <a:t>Industry standard encryption</a:t>
            </a:r>
          </a:p>
          <a:p>
            <a:r>
              <a:rPr lang="en-US" sz="2400" smtClean="0"/>
              <a:t>Granular control</a:t>
            </a:r>
          </a:p>
          <a:p>
            <a:r>
              <a:rPr lang="en-US" sz="2400" smtClean="0"/>
              <a:t>Custody of encryption keys</a:t>
            </a:r>
          </a:p>
          <a:p>
            <a:r>
              <a:rPr lang="en-US" sz="2400" smtClean="0"/>
              <a:t>Reporting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0977-CFA8-477C-B673-831FA8BE482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5257800"/>
            <a:ext cx="1809750" cy="828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Elastic Data Store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Elasticity of resources is major factors to success</a:t>
            </a:r>
          </a:p>
          <a:p>
            <a:endParaRPr lang="en-US" sz="2400" smtClean="0"/>
          </a:p>
          <a:p>
            <a:r>
              <a:rPr lang="en-US" sz="2400" smtClean="0"/>
              <a:t>Underlying database is not very elastic and scalable</a:t>
            </a:r>
          </a:p>
          <a:p>
            <a:endParaRPr lang="en-US" sz="2400" smtClean="0"/>
          </a:p>
          <a:p>
            <a:r>
              <a:rPr lang="en-US" sz="2400" smtClean="0"/>
              <a:t>2 spectrum:</a:t>
            </a:r>
          </a:p>
          <a:p>
            <a:r>
              <a:rPr lang="en-US" sz="2400" smtClean="0">
                <a:solidFill>
                  <a:srgbClr val="00B0F0"/>
                </a:solidFill>
              </a:rPr>
              <a:t>IaaS providers </a:t>
            </a:r>
          </a:p>
          <a:p>
            <a:pPr lvl="2"/>
            <a:r>
              <a:rPr lang="en-US" sz="2000" smtClean="0">
                <a:latin typeface="Times New Roman"/>
              </a:rPr>
              <a:t>Compute cycles, storage, network bandwidth , ….</a:t>
            </a:r>
            <a:endParaRPr lang="en-US" sz="8400" smtClean="0"/>
          </a:p>
          <a:p>
            <a:r>
              <a:rPr lang="en-US" sz="2400" smtClean="0">
                <a:solidFill>
                  <a:srgbClr val="00B0F0"/>
                </a:solidFill>
              </a:rPr>
              <a:t>PaaS providers </a:t>
            </a:r>
            <a:r>
              <a:rPr lang="en-US" sz="2400" smtClean="0"/>
              <a:t>:</a:t>
            </a:r>
          </a:p>
          <a:p>
            <a:pPr lvl="2"/>
            <a:r>
              <a:rPr lang="en-US" sz="2000" smtClean="0"/>
              <a:t> Microsoft’s Azure and Google’s AppEngine</a:t>
            </a:r>
          </a:p>
          <a:p>
            <a:endParaRPr lang="en-US" sz="24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0977-CFA8-477C-B673-831FA8BE482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 of the </a:t>
            </a:r>
            <a:r>
              <a:rPr lang="en-US" err="1" smtClean="0"/>
              <a:t>ElasTraS</a:t>
            </a:r>
            <a:r>
              <a:rPr lang="en-US" smtClean="0"/>
              <a:t> system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Distributed Storage</a:t>
            </a:r>
          </a:p>
          <a:p>
            <a:r>
              <a:rPr lang="en-US" sz="2400" smtClean="0"/>
              <a:t>Owning Transaction Managers</a:t>
            </a:r>
          </a:p>
          <a:p>
            <a:r>
              <a:rPr lang="en-US" sz="2400" smtClean="0"/>
              <a:t>Metadata Manager and Master</a:t>
            </a:r>
          </a:p>
          <a:p>
            <a:r>
              <a:rPr lang="en-US" sz="2400" smtClean="0"/>
              <a:t>Higher level Transaction Managers</a:t>
            </a:r>
          </a:p>
          <a:p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0977-CFA8-477C-B673-831FA8BE482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3810000"/>
            <a:ext cx="5086350" cy="30480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Cloud Processing Infrastructure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00B0F0"/>
                </a:solidFill>
              </a:rPr>
              <a:t>Challenges</a:t>
            </a:r>
          </a:p>
          <a:p>
            <a:endParaRPr lang="en-US" smtClean="0">
              <a:solidFill>
                <a:srgbClr val="00B0F0"/>
              </a:solidFill>
            </a:endParaRPr>
          </a:p>
          <a:p>
            <a:pPr lvl="1"/>
            <a:r>
              <a:rPr lang="en-US" smtClean="0"/>
              <a:t>Application multi-tenancy</a:t>
            </a:r>
          </a:p>
          <a:p>
            <a:pPr lvl="1"/>
            <a:r>
              <a:rPr lang="en-US" smtClean="0"/>
              <a:t>Reliance on hypervisors</a:t>
            </a:r>
          </a:p>
          <a:p>
            <a:pPr lvl="1"/>
            <a:r>
              <a:rPr lang="en-US" smtClean="0"/>
              <a:t>Process isolation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0977-CFA8-477C-B673-831FA8BE482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eo White Presentation Template pot">
  <a:themeElements>
    <a:clrScheme name="">
      <a:dk1>
        <a:srgbClr val="000000"/>
      </a:dk1>
      <a:lt1>
        <a:srgbClr val="0C2E86"/>
      </a:lt1>
      <a:dk2>
        <a:srgbClr val="FFFFFF"/>
      </a:dk2>
      <a:lt2>
        <a:srgbClr val="C0C0C0"/>
      </a:lt2>
      <a:accent1>
        <a:srgbClr val="FF9805"/>
      </a:accent1>
      <a:accent2>
        <a:srgbClr val="FFCC00"/>
      </a:accent2>
      <a:accent3>
        <a:srgbClr val="AAADC3"/>
      </a:accent3>
      <a:accent4>
        <a:srgbClr val="000000"/>
      </a:accent4>
      <a:accent5>
        <a:srgbClr val="FFCAAA"/>
      </a:accent5>
      <a:accent6>
        <a:srgbClr val="E7B900"/>
      </a:accent6>
      <a:hlink>
        <a:srgbClr val="CC3300"/>
      </a:hlink>
      <a:folHlink>
        <a:srgbClr val="00ACEC"/>
      </a:folHlink>
    </a:clrScheme>
    <a:fontScheme name="Creo White Presentation Template 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reo White Presentation Template 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o White Presentation Template 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eo White Presentation Template 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o White Presentation Template 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o White Presentation Template 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o White Presentation Template 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o White Presentation Template 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2688</TotalTime>
  <Words>654</Words>
  <Application>Microsoft Office PowerPoint</Application>
  <PresentationFormat>On-screen Show (4:3)</PresentationFormat>
  <Paragraphs>144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Creo White Presentation Template pot</vt:lpstr>
      <vt:lpstr>                           Security Issues in  Elastic Clouds</vt:lpstr>
      <vt:lpstr>Elasticity Definition</vt:lpstr>
      <vt:lpstr>Elastic Elements</vt:lpstr>
      <vt:lpstr>Cloud Security = SOA Security + Virtualization Security</vt:lpstr>
      <vt:lpstr>Cloud Data Storage Services </vt:lpstr>
      <vt:lpstr>Solving The Cloud Security Challenges</vt:lpstr>
      <vt:lpstr>An Elastic Data Store </vt:lpstr>
      <vt:lpstr>Overview of the ElasTraS system</vt:lpstr>
      <vt:lpstr>Cloud Processing Infrastructure</vt:lpstr>
      <vt:lpstr>Challenges for Cloud Networking Security</vt:lpstr>
      <vt:lpstr>Cloud Physical Infrastructure Architecture</vt:lpstr>
      <vt:lpstr>Dynamic Virtual Networks Connecting a Distributed Service</vt:lpstr>
      <vt:lpstr>Cloud Network and Perimeter Security</vt:lpstr>
      <vt:lpstr>Cloud Network and Perimeter Security</vt:lpstr>
      <vt:lpstr> Elasticity Securing Challenges</vt:lpstr>
      <vt:lpstr>Solving Security issues with ACPS</vt:lpstr>
      <vt:lpstr>Advanced Cloud  Protection      System</vt:lpstr>
      <vt:lpstr>Other Elasticity Securing Challenges</vt:lpstr>
      <vt:lpstr>Elasticity Securing Challenges-cont</vt:lpstr>
      <vt:lpstr>Requirements for Building Elastic Cloud Services</vt:lpstr>
      <vt:lpstr>References</vt:lpstr>
      <vt:lpstr>Thanks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تاریخچه لینوکس</dc:title>
  <dc:creator>Mojdeh</dc:creator>
  <cp:lastModifiedBy>Hadi</cp:lastModifiedBy>
  <cp:revision>279</cp:revision>
  <dcterms:created xsi:type="dcterms:W3CDTF">2010-04-14T01:24:24Z</dcterms:created>
  <dcterms:modified xsi:type="dcterms:W3CDTF">2011-02-06T15:07:30Z</dcterms:modified>
</cp:coreProperties>
</file>