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59" r:id="rId6"/>
    <p:sldId id="263" r:id="rId7"/>
    <p:sldId id="261" r:id="rId8"/>
    <p:sldId id="264" r:id="rId9"/>
    <p:sldId id="262" r:id="rId10"/>
    <p:sldId id="265" r:id="rId11"/>
    <p:sldId id="266" r:id="rId12"/>
    <p:sldId id="267" r:id="rId13"/>
    <p:sldId id="274" r:id="rId14"/>
    <p:sldId id="275" r:id="rId15"/>
    <p:sldId id="268" r:id="rId16"/>
    <p:sldId id="269" r:id="rId17"/>
    <p:sldId id="270" r:id="rId18"/>
    <p:sldId id="273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40" autoAdjust="0"/>
  </p:normalViewPr>
  <p:slideViewPr>
    <p:cSldViewPr>
      <p:cViewPr>
        <p:scale>
          <a:sx n="72" d="100"/>
          <a:sy n="72" d="100"/>
        </p:scale>
        <p:origin x="-1230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8C1D8-C5BC-434F-9D51-12C33B68C8CF}" type="datetimeFigureOut">
              <a:rPr lang="en-US" smtClean="0"/>
              <a:t>2/6/2011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8BA17-6E08-4BDA-BA99-0F676480B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06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8BA17-6E08-4BDA-BA99-0F676480BC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84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8BA17-6E08-4BDA-BA99-0F676480BC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58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8BA17-6E08-4BDA-BA99-0F676480BC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7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8BA17-6E08-4BDA-BA99-0F676480BC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70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8BA17-6E08-4BDA-BA99-0F676480BC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50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8BA17-6E08-4BDA-BA99-0F676480BC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82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8BA17-6E08-4BDA-BA99-0F676480BC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88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8BA17-6E08-4BDA-BA99-0F676480BC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2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8BA17-6E08-4BDA-BA99-0F676480BC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69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8BA17-6E08-4BDA-BA99-0F676480BC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12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8BA17-6E08-4BDA-BA99-0F676480BC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17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8BA17-6E08-4BDA-BA99-0F676480BC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183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8BA17-6E08-4BDA-BA99-0F676480BC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87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8BA17-6E08-4BDA-BA99-0F676480BC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07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8BA17-6E08-4BDA-BA99-0F676480BC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85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8BA17-6E08-4BDA-BA99-0F676480BC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86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8BA17-6E08-4BDA-BA99-0F676480BC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91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8BA17-6E08-4BDA-BA99-0F676480BC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15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8BA17-6E08-4BDA-BA99-0F676480BC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63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8BA17-6E08-4BDA-BA99-0F676480BC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22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229600" cy="1133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0"/>
            <a:ext cx="4038600" cy="2819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763000" cy="26670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Mostafa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Abdollahi</a:t>
            </a:r>
            <a:endParaRPr lang="en-US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Mazandaran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University Of Science And Technology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m.abdollahi@ustmb.ac.ir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January 2011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47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Storage Service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524000"/>
            <a:ext cx="86487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48600" y="6351639"/>
            <a:ext cx="79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6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Storage Service(Cont’d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Blobs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/>
              <a:t>blob contains binary </a:t>
            </a:r>
            <a:r>
              <a:rPr lang="en-US" sz="2400" dirty="0" smtClean="0"/>
              <a:t>data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A storage account can have one or more </a:t>
            </a:r>
            <a:r>
              <a:rPr lang="en-US" sz="2400" i="1" dirty="0"/>
              <a:t>containers</a:t>
            </a:r>
            <a:r>
              <a:rPr lang="en-US" sz="2400" dirty="0"/>
              <a:t>, each of which holds one or more blobs 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Information </a:t>
            </a:r>
            <a:r>
              <a:rPr lang="en-US" sz="2400" dirty="0"/>
              <a:t>about where a JPEG photograph was taken or who the singer is for an MP3 </a:t>
            </a:r>
            <a:r>
              <a:rPr lang="en-US" sz="2400" dirty="0" smtClean="0"/>
              <a:t>file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Block or Page Blobs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Private or Public </a:t>
            </a:r>
            <a:endParaRPr lang="en-US" sz="2400" dirty="0"/>
          </a:p>
          <a:p>
            <a:r>
              <a:rPr lang="en-US" dirty="0" smtClean="0"/>
              <a:t>Tables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These aren’t relational </a:t>
            </a:r>
            <a:r>
              <a:rPr lang="en-US" sz="2400" dirty="0" smtClean="0"/>
              <a:t>tables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the data each one holds is actually stored in a group of </a:t>
            </a:r>
            <a:r>
              <a:rPr lang="en-US" sz="2400" i="1" dirty="0"/>
              <a:t>entities </a:t>
            </a:r>
            <a:r>
              <a:rPr lang="en-US" sz="2400" dirty="0"/>
              <a:t>that contain </a:t>
            </a:r>
            <a:r>
              <a:rPr lang="en-US" sz="2400" i="1" dirty="0"/>
              <a:t>properties 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48600" y="6351639"/>
            <a:ext cx="79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5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Storage Service</a:t>
            </a:r>
            <a:r>
              <a:rPr lang="en-US" sz="3200" dirty="0" smtClean="0"/>
              <a:t>(Cont’d)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/>
              <a:t>The reason for this apparently idiosyncratic approach is that it allows </a:t>
            </a:r>
            <a:r>
              <a:rPr lang="en-US" sz="2400" i="1" dirty="0"/>
              <a:t>scale-out </a:t>
            </a:r>
            <a:r>
              <a:rPr lang="en-US" sz="2400" i="1" dirty="0" smtClean="0"/>
              <a:t>storage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a single Windows Azure table can contain billions of entities holding terabytes of </a:t>
            </a:r>
            <a:r>
              <a:rPr lang="en-US" sz="2400" dirty="0" smtClean="0"/>
              <a:t>data</a:t>
            </a:r>
            <a:endParaRPr lang="en-US" sz="2400" dirty="0"/>
          </a:p>
          <a:p>
            <a:r>
              <a:rPr lang="en-US" dirty="0" smtClean="0"/>
              <a:t>Queues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Blobs and tables are both focused on storing and accessing data 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provide a way for Web role instances to communicate asynchronously with Worker role </a:t>
            </a:r>
            <a:r>
              <a:rPr lang="en-US" sz="2400" dirty="0" smtClean="0"/>
              <a:t>instances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48600" y="6351639"/>
            <a:ext cx="79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88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Tables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752600"/>
            <a:ext cx="73533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48600" y="6351639"/>
            <a:ext cx="79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9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Queues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82417"/>
            <a:ext cx="80010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48600" y="6351639"/>
            <a:ext cx="79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3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Fabric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20090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48600" y="6351639"/>
            <a:ext cx="79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87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</a:t>
            </a:r>
            <a:r>
              <a:rPr lang="en-US" sz="3200" dirty="0" smtClean="0"/>
              <a:t>Fabric(Cont’d)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Windows Azure Fabric consists of a (large) group of machines, all of which are managed by software called the </a:t>
            </a:r>
            <a:r>
              <a:rPr lang="en-US" sz="2800" i="1" dirty="0"/>
              <a:t>fabric </a:t>
            </a:r>
            <a:r>
              <a:rPr lang="en-US" sz="2800" i="1" dirty="0" smtClean="0"/>
              <a:t>controller</a:t>
            </a:r>
          </a:p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fabric controller is replicated across a group of five to seven machines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It </a:t>
            </a:r>
            <a:r>
              <a:rPr lang="en-US" sz="2800" dirty="0"/>
              <a:t>can communicate with a </a:t>
            </a:r>
            <a:r>
              <a:rPr lang="en-US" sz="2800" i="1" dirty="0"/>
              <a:t>fabric agent </a:t>
            </a:r>
            <a:r>
              <a:rPr lang="en-US" sz="2800" dirty="0"/>
              <a:t>on every computer, </a:t>
            </a:r>
            <a:r>
              <a:rPr lang="en-US" sz="2800" dirty="0" smtClean="0"/>
              <a:t>so it’s </a:t>
            </a:r>
            <a:r>
              <a:rPr lang="en-US" sz="2800" dirty="0"/>
              <a:t>also aware of every Windows Azure application in this fabric </a:t>
            </a:r>
            <a:endParaRPr lang="en-US" sz="2800" i="1" dirty="0" smtClean="0"/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848600" y="6351639"/>
            <a:ext cx="79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78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Duties Of Fabric Controller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Monitors </a:t>
            </a:r>
            <a:r>
              <a:rPr lang="en-US" sz="2800" dirty="0"/>
              <a:t>all running applications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Manages </a:t>
            </a:r>
            <a:r>
              <a:rPr lang="en-US" sz="2800" dirty="0"/>
              <a:t>operating systems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Taking </a:t>
            </a:r>
            <a:r>
              <a:rPr lang="en-US" sz="2800" dirty="0"/>
              <a:t>care of things like patching the version of Windows Server that runs in Windows Azure VMs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Decides </a:t>
            </a:r>
            <a:r>
              <a:rPr lang="en-US" sz="2800" dirty="0"/>
              <a:t>where new applications should run </a:t>
            </a:r>
            <a:endParaRPr lang="en-US" sz="2800" dirty="0" smtClean="0"/>
          </a:p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848600" y="6351639"/>
            <a:ext cx="79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9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Where </a:t>
            </a:r>
            <a:r>
              <a:rPr lang="en-US" sz="3200" dirty="0" smtClean="0"/>
              <a:t>should </a:t>
            </a:r>
            <a:r>
              <a:rPr lang="en-US" sz="3200" dirty="0"/>
              <a:t>new </a:t>
            </a:r>
            <a:r>
              <a:rPr lang="en-US" sz="3200" dirty="0" smtClean="0"/>
              <a:t>applications run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Fabric </a:t>
            </a:r>
            <a:r>
              <a:rPr lang="en-US" sz="2800" dirty="0"/>
              <a:t>controller depends on a configuration file that is uploaded with each Windows Azure application </a:t>
            </a:r>
            <a:endParaRPr lang="en-US" sz="2800" dirty="0" smtClean="0"/>
          </a:p>
          <a:p>
            <a:r>
              <a:rPr lang="en-US" sz="2800" dirty="0" smtClean="0"/>
              <a:t>An </a:t>
            </a:r>
            <a:r>
              <a:rPr lang="en-US" sz="2800" dirty="0"/>
              <a:t>XML-based description of what the application needs </a:t>
            </a: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How </a:t>
            </a:r>
            <a:r>
              <a:rPr lang="en-US" sz="2400" dirty="0"/>
              <a:t>many Web role </a:t>
            </a:r>
            <a:r>
              <a:rPr lang="en-US" sz="2400" dirty="0" smtClean="0"/>
              <a:t>instances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How </a:t>
            </a:r>
            <a:r>
              <a:rPr lang="en-US" sz="2400" dirty="0"/>
              <a:t>many Worker role </a:t>
            </a:r>
            <a:r>
              <a:rPr lang="en-US" sz="2400" dirty="0" smtClean="0"/>
              <a:t>instances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And more</a:t>
            </a:r>
          </a:p>
          <a:p>
            <a:r>
              <a:rPr lang="en-US" dirty="0" smtClean="0"/>
              <a:t>Fabric </a:t>
            </a:r>
            <a:r>
              <a:rPr lang="en-US" dirty="0"/>
              <a:t>controller then monitors each of them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If </a:t>
            </a:r>
            <a:r>
              <a:rPr lang="en-US" sz="2400" dirty="0" smtClean="0"/>
              <a:t>one of Web </a:t>
            </a:r>
            <a:r>
              <a:rPr lang="en-US" sz="2400" dirty="0"/>
              <a:t>role instances </a:t>
            </a:r>
            <a:r>
              <a:rPr lang="en-US" sz="2400" dirty="0" smtClean="0"/>
              <a:t>dies</a:t>
            </a:r>
            <a:r>
              <a:rPr lang="en-US" sz="2400" dirty="0"/>
              <a:t>, </a:t>
            </a:r>
            <a:r>
              <a:rPr lang="en-US" sz="2400" dirty="0" smtClean="0"/>
              <a:t>the </a:t>
            </a:r>
            <a:r>
              <a:rPr lang="en-US" sz="2400" dirty="0"/>
              <a:t>fabric controller will automatically restart a new </a:t>
            </a:r>
            <a:r>
              <a:rPr lang="en-US" sz="2400" dirty="0" smtClean="0"/>
              <a:t>one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848600" y="6351639"/>
            <a:ext cx="79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8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D. Chappell, "Introducing windows azure," </a:t>
            </a:r>
            <a:r>
              <a:rPr lang="en-US" sz="2400" i="1" dirty="0"/>
              <a:t>Microsoft, Dec, </a:t>
            </a:r>
            <a:r>
              <a:rPr lang="en-US" sz="2400" dirty="0"/>
              <a:t>2009</a:t>
            </a:r>
            <a:r>
              <a:rPr lang="fa-IR" sz="2400" dirty="0"/>
              <a:t>.</a:t>
            </a:r>
            <a:endParaRPr lang="en-US" sz="2400" dirty="0"/>
          </a:p>
          <a:p>
            <a:r>
              <a:rPr lang="en-US" sz="2400" dirty="0" smtClean="0"/>
              <a:t>D. </a:t>
            </a:r>
            <a:r>
              <a:rPr lang="en-US" sz="2400" dirty="0"/>
              <a:t>l </a:t>
            </a:r>
            <a:r>
              <a:rPr lang="en-US" sz="2400" dirty="0" err="1"/>
              <a:t>Augustyn</a:t>
            </a:r>
            <a:r>
              <a:rPr lang="en-US" sz="2400" dirty="0"/>
              <a:t> and L. </a:t>
            </a:r>
            <a:r>
              <a:rPr lang="en-US" sz="2400" dirty="0" err="1"/>
              <a:t>Warcha</a:t>
            </a:r>
            <a:r>
              <a:rPr lang="en-US" sz="2400" dirty="0"/>
              <a:t>, "Cloud Service Solving N-Body Problem Based on Windows Azure Platform," 2010, p. 84</a:t>
            </a:r>
            <a:r>
              <a:rPr lang="fa-IR" sz="2400" dirty="0"/>
              <a:t>.</a:t>
            </a:r>
            <a:endParaRPr lang="en-US" sz="2400" dirty="0"/>
          </a:p>
          <a:p>
            <a:r>
              <a:rPr lang="en-US" sz="2400" dirty="0" smtClean="0"/>
              <a:t>H</a:t>
            </a:r>
            <a:r>
              <a:rPr lang="en-US" sz="2400" dirty="0"/>
              <a:t>. Li, </a:t>
            </a:r>
            <a:r>
              <a:rPr lang="en-US" sz="2400" i="1" dirty="0"/>
              <a:t>Introducing Windows Azure</a:t>
            </a:r>
            <a:r>
              <a:rPr lang="en-US" sz="2400" dirty="0"/>
              <a:t>: Springer, 2009</a:t>
            </a:r>
            <a:r>
              <a:rPr lang="fa-IR" sz="2400" dirty="0"/>
              <a:t>.</a:t>
            </a:r>
            <a:endParaRPr lang="en-US" sz="2400" dirty="0"/>
          </a:p>
          <a:p>
            <a:r>
              <a:rPr lang="en-US" sz="2400" dirty="0" smtClean="0"/>
              <a:t>A</a:t>
            </a:r>
            <a:r>
              <a:rPr lang="en-US" sz="2400" dirty="0"/>
              <a:t>. Mackey</a:t>
            </a:r>
            <a:r>
              <a:rPr lang="fa-IR" sz="2400" dirty="0"/>
              <a:t>, "</a:t>
            </a:r>
            <a:r>
              <a:rPr lang="en-US" sz="2400" dirty="0"/>
              <a:t>Windows Azure," </a:t>
            </a:r>
            <a:r>
              <a:rPr lang="en-US" sz="2400" i="1" dirty="0"/>
              <a:t>Introducing. NET 4.0, </a:t>
            </a:r>
            <a:r>
              <a:rPr lang="en-US" sz="2400" dirty="0"/>
              <a:t>pp. 411-448, 2010</a:t>
            </a:r>
            <a:r>
              <a:rPr lang="fa-IR" sz="2400" dirty="0"/>
              <a:t>.</a:t>
            </a:r>
            <a:endParaRPr lang="en-US" sz="2400" dirty="0"/>
          </a:p>
          <a:p>
            <a:r>
              <a:rPr lang="en-US" sz="2400" dirty="0" smtClean="0"/>
              <a:t>T</a:t>
            </a:r>
            <a:r>
              <a:rPr lang="en-US" sz="2400" dirty="0"/>
              <a:t>. </a:t>
            </a:r>
            <a:r>
              <a:rPr lang="en-US" sz="2400" dirty="0" err="1"/>
              <a:t>Redkar</a:t>
            </a:r>
            <a:r>
              <a:rPr lang="en-US" sz="2400" dirty="0"/>
              <a:t>, "Introducing Cloud Services," </a:t>
            </a:r>
            <a:r>
              <a:rPr lang="en-US" sz="2400" i="1" dirty="0"/>
              <a:t>Windows Azure Platform, </a:t>
            </a:r>
            <a:r>
              <a:rPr lang="en-US" sz="2400" dirty="0"/>
              <a:t>pp. 1-51, 2009</a:t>
            </a:r>
            <a:r>
              <a:rPr lang="fa-IR" sz="2400" dirty="0" smtClean="0"/>
              <a:t>.</a:t>
            </a:r>
            <a:r>
              <a:rPr lang="fa-IR" sz="2400" dirty="0"/>
              <a:t> </a:t>
            </a:r>
            <a:endParaRPr lang="en-US" sz="2400" dirty="0"/>
          </a:p>
          <a:p>
            <a:r>
              <a:rPr lang="en-US" sz="2400" smtClean="0"/>
              <a:t>Windows </a:t>
            </a:r>
            <a:r>
              <a:rPr lang="en-US" sz="2400" dirty="0"/>
              <a:t>Azure Platform Home Page http://www.microsoft.com/windowsazur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48600" y="6351639"/>
            <a:ext cx="79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7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cs typeface="Times New Roman" pitchFamily="18" charset="0"/>
              </a:rPr>
              <a:t>AN OVERVIEW OF WINDOWS AZURE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+mj-lt"/>
                <a:cs typeface="Times New Roman" pitchFamily="18" charset="0"/>
              </a:rPr>
              <a:t>Windows Azure applications run in Microsoft data centers and are accessed via the Internet</a:t>
            </a:r>
            <a:r>
              <a:rPr lang="en-US" sz="2000" dirty="0" smtClean="0">
                <a:latin typeface="+mj-lt"/>
                <a:cs typeface="Times New Roman" pitchFamily="18" charset="0"/>
              </a:rPr>
              <a:t>. </a:t>
            </a:r>
            <a:r>
              <a:rPr lang="en-US" sz="2000" dirty="0">
                <a:latin typeface="+mj-lt"/>
              </a:rPr>
              <a:t>Customers use it to run applications and store data on Internet-accessible machines owned by Microsoft. 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2" y="2819400"/>
            <a:ext cx="6567488" cy="323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48600" y="6351639"/>
            <a:ext cx="79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9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48600" y="6351639"/>
            <a:ext cx="79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19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+mn-lt"/>
                <a:cs typeface="Times New Roman" pitchFamily="18" charset="0"/>
              </a:rPr>
              <a:t>Applications </a:t>
            </a:r>
            <a:r>
              <a:rPr lang="en-US" sz="3200" dirty="0">
                <a:latin typeface="+mn-lt"/>
                <a:cs typeface="Times New Roman" pitchFamily="18" charset="0"/>
              </a:rPr>
              <a:t>that can be built on Windows Azure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An ISV might create a </a:t>
            </a:r>
            <a:r>
              <a:rPr lang="en-US" sz="2800" dirty="0" err="1"/>
              <a:t>SaaS</a:t>
            </a:r>
            <a:r>
              <a:rPr lang="en-US" sz="2800" dirty="0"/>
              <a:t> application that targets consumers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Enterprises might use Windows Azure to build and run applications that are used by their own employees </a:t>
            </a: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848600" y="6351639"/>
            <a:ext cx="79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21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Windows Azure Benefits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Easy to build</a:t>
            </a:r>
          </a:p>
          <a:p>
            <a:r>
              <a:rPr lang="en-US" sz="2800" dirty="0" smtClean="0"/>
              <a:t>Easy to maintain</a:t>
            </a:r>
          </a:p>
          <a:p>
            <a:r>
              <a:rPr lang="en-US" sz="2800" dirty="0" smtClean="0"/>
              <a:t>High scalability</a:t>
            </a:r>
          </a:p>
          <a:p>
            <a:r>
              <a:rPr lang="en-US" sz="2800" dirty="0" smtClean="0"/>
              <a:t>High security</a:t>
            </a:r>
          </a:p>
          <a:p>
            <a:r>
              <a:rPr lang="en-US" sz="2800" dirty="0" smtClean="0"/>
              <a:t>Reliable environment</a:t>
            </a:r>
          </a:p>
          <a:p>
            <a:r>
              <a:rPr lang="en-US" sz="2800" dirty="0" smtClean="0"/>
              <a:t>Pay as you go</a:t>
            </a:r>
          </a:p>
          <a:p>
            <a:r>
              <a:rPr lang="en-US" sz="2800" dirty="0" smtClean="0"/>
              <a:t>Support multiple programming languages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848600" y="6351639"/>
            <a:ext cx="79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90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Windows Azure Architecture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47875"/>
            <a:ext cx="866775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48600" y="6351639"/>
            <a:ext cx="79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8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Compute Service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Run </a:t>
            </a:r>
            <a:r>
              <a:rPr lang="en-US" sz="2800" dirty="0"/>
              <a:t>many different kinds of applications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Support </a:t>
            </a:r>
            <a:r>
              <a:rPr lang="en-US" sz="2800" dirty="0"/>
              <a:t>applications that have a very large number of simultaneous users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Microsoft  would build </a:t>
            </a:r>
            <a:r>
              <a:rPr lang="en-US" sz="2800" dirty="0"/>
              <a:t>its own </a:t>
            </a:r>
            <a:r>
              <a:rPr lang="en-US" sz="2800" dirty="0" err="1"/>
              <a:t>SaaS</a:t>
            </a:r>
            <a:r>
              <a:rPr lang="en-US" sz="2800" dirty="0"/>
              <a:t> applications on Windows </a:t>
            </a:r>
            <a:r>
              <a:rPr lang="en-US" sz="2800" dirty="0" smtClean="0"/>
              <a:t>Azure</a:t>
            </a:r>
          </a:p>
          <a:p>
            <a:endParaRPr lang="en-US" sz="2800" dirty="0" smtClean="0"/>
          </a:p>
          <a:p>
            <a:r>
              <a:rPr lang="en-US" sz="2800" dirty="0" smtClean="0"/>
              <a:t>Windows </a:t>
            </a:r>
            <a:r>
              <a:rPr lang="en-US" sz="2800" dirty="0"/>
              <a:t>Azure is designed to support applications that scale </a:t>
            </a:r>
            <a:r>
              <a:rPr lang="en-US" sz="2800" i="1" dirty="0"/>
              <a:t>out</a:t>
            </a:r>
            <a:r>
              <a:rPr lang="en-US" sz="2800" dirty="0"/>
              <a:t>, </a:t>
            </a:r>
            <a:r>
              <a:rPr lang="en-US" sz="2800" dirty="0" smtClean="0"/>
              <a:t>not scale up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848600" y="6351639"/>
            <a:ext cx="79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6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Compute Service(Cont’d)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06780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48600" y="6351639"/>
            <a:ext cx="79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3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Web Role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</a:t>
            </a:r>
            <a:r>
              <a:rPr lang="en-US" dirty="0"/>
              <a:t>Web role instance can accept incoming HTTP or HTTPS requests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runs in a VM that includes Internet Information Services (IIS) </a:t>
            </a:r>
            <a:r>
              <a:rPr lang="en-US" dirty="0" smtClean="0"/>
              <a:t>7</a:t>
            </a:r>
          </a:p>
          <a:p>
            <a:endParaRPr lang="en-US" dirty="0" smtClean="0"/>
          </a:p>
          <a:p>
            <a:r>
              <a:rPr lang="en-US" dirty="0" smtClean="0"/>
              <a:t>Developers </a:t>
            </a:r>
            <a:r>
              <a:rPr lang="en-US" dirty="0"/>
              <a:t>can create Web role instances using ASP.NET, Windows Communication Foundation (WCF), or another .NET technology that works with IIS.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Using </a:t>
            </a:r>
            <a:r>
              <a:rPr lang="en-US" dirty="0"/>
              <a:t>the .NET Framework isn’t required. This means that developers can upload and run other technologies as well, including PHP and the Java-based Tomcat 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Web </a:t>
            </a:r>
            <a:r>
              <a:rPr lang="en-US" dirty="0"/>
              <a:t>role instances must be stateless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48600" y="6351639"/>
            <a:ext cx="79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0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Worker Role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Worker role instances are similar to, but not quite the same as their Web role cousins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Worker </a:t>
            </a:r>
            <a:r>
              <a:rPr lang="en-US" sz="2800" dirty="0"/>
              <a:t>role instances don’t have IIS </a:t>
            </a:r>
            <a:r>
              <a:rPr lang="en-US" sz="2800" dirty="0" smtClean="0"/>
              <a:t>configured</a:t>
            </a:r>
          </a:p>
          <a:p>
            <a:endParaRPr lang="en-US" sz="2800" dirty="0" smtClean="0"/>
          </a:p>
          <a:p>
            <a:r>
              <a:rPr lang="en-US" sz="2800" dirty="0" smtClean="0"/>
              <a:t>Running </a:t>
            </a:r>
            <a:r>
              <a:rPr lang="en-US" sz="2800" dirty="0"/>
              <a:t>a Web </a:t>
            </a:r>
            <a:r>
              <a:rPr lang="en-US" sz="2800" dirty="0" smtClean="0"/>
              <a:t>server like Apache Web Server </a:t>
            </a:r>
            <a:r>
              <a:rPr lang="en-US" sz="2800" dirty="0"/>
              <a:t>is </a:t>
            </a:r>
            <a:r>
              <a:rPr lang="en-US" sz="2800" dirty="0" smtClean="0"/>
              <a:t>allowed</a:t>
            </a:r>
          </a:p>
          <a:p>
            <a:endParaRPr lang="en-US" sz="2800" dirty="0" smtClean="0"/>
          </a:p>
          <a:p>
            <a:r>
              <a:rPr lang="en-US" sz="2800" dirty="0" smtClean="0"/>
              <a:t>Worker </a:t>
            </a:r>
            <a:r>
              <a:rPr lang="en-US" sz="2800" dirty="0"/>
              <a:t>role instance is more likely to function like a background job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48600" y="6351639"/>
            <a:ext cx="79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1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721</Words>
  <Application>Microsoft Office PowerPoint</Application>
  <PresentationFormat>On-screen Show (4:3)</PresentationFormat>
  <Paragraphs>141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AN OVERVIEW OF WINDOWS AZURE </vt:lpstr>
      <vt:lpstr>Applications that can be built on Windows Azure </vt:lpstr>
      <vt:lpstr>Windows Azure Benefits</vt:lpstr>
      <vt:lpstr>Windows Azure Architecture</vt:lpstr>
      <vt:lpstr>The Compute Service</vt:lpstr>
      <vt:lpstr>The Compute Service(Cont’d)</vt:lpstr>
      <vt:lpstr>Web Role </vt:lpstr>
      <vt:lpstr>Worker Role</vt:lpstr>
      <vt:lpstr>The Storage Service</vt:lpstr>
      <vt:lpstr>The Storage Service(Cont’d)</vt:lpstr>
      <vt:lpstr>The Storage Service(Cont’d)</vt:lpstr>
      <vt:lpstr>Tables</vt:lpstr>
      <vt:lpstr>Queues</vt:lpstr>
      <vt:lpstr>The Fabric</vt:lpstr>
      <vt:lpstr>The Fabric(Cont’d)</vt:lpstr>
      <vt:lpstr>Duties Of Fabric Controller</vt:lpstr>
      <vt:lpstr>Where should new applications run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Mostafa</dc:creator>
  <cp:lastModifiedBy>Mostafa</cp:lastModifiedBy>
  <cp:revision>22</cp:revision>
  <dcterms:created xsi:type="dcterms:W3CDTF">2006-08-16T00:00:00Z</dcterms:created>
  <dcterms:modified xsi:type="dcterms:W3CDTF">2011-02-05T21:22:29Z</dcterms:modified>
</cp:coreProperties>
</file>