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914400"/>
            <a:ext cx="7406640" cy="1472184"/>
          </a:xfrm>
        </p:spPr>
        <p:txBody>
          <a:bodyPr/>
          <a:lstStyle/>
          <a:p>
            <a:r>
              <a:rPr lang="en-US" dirty="0" smtClean="0"/>
              <a:t>Advanced Topic in Information Systems: Cloud Computing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124200"/>
            <a:ext cx="7406640" cy="2819400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/>
              <a:t>Hadi </a:t>
            </a:r>
            <a:r>
              <a:rPr lang="en-US" sz="2000" dirty="0" err="1" smtClean="0"/>
              <a:t>Salimi</a:t>
            </a:r>
            <a:endParaRPr lang="en-US" sz="2000" dirty="0" smtClean="0"/>
          </a:p>
          <a:p>
            <a:pPr algn="ctr"/>
            <a:r>
              <a:rPr lang="en-US" sz="2000" dirty="0" smtClean="0"/>
              <a:t>Distributed Systems Lab,</a:t>
            </a:r>
          </a:p>
          <a:p>
            <a:pPr algn="ctr"/>
            <a:r>
              <a:rPr lang="en-US" sz="2000" dirty="0" smtClean="0"/>
              <a:t>School of Computer Engineering,</a:t>
            </a:r>
          </a:p>
          <a:p>
            <a:pPr algn="ctr"/>
            <a:r>
              <a:rPr lang="en-US" sz="2000" dirty="0" smtClean="0"/>
              <a:t>Iran University of Science and Technology,</a:t>
            </a:r>
          </a:p>
          <a:p>
            <a:pPr algn="ctr"/>
            <a:r>
              <a:rPr lang="en-US" sz="2000" dirty="0" smtClean="0"/>
              <a:t>Tehran, Iran</a:t>
            </a:r>
          </a:p>
          <a:p>
            <a:pPr algn="ctr"/>
            <a:r>
              <a:rPr lang="en-US" dirty="0" smtClean="0"/>
              <a:t>hsalimi@iust.ac.ir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 Models in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Computational Model</a:t>
            </a:r>
          </a:p>
          <a:p>
            <a:r>
              <a:rPr lang="en-US" dirty="0" smtClean="0"/>
              <a:t>Storage Model</a:t>
            </a:r>
          </a:p>
          <a:p>
            <a:r>
              <a:rPr lang="en-US" dirty="0" smtClean="0"/>
              <a:t>Communication Model</a:t>
            </a:r>
          </a:p>
          <a:p>
            <a:r>
              <a:rPr lang="en-US" dirty="0" smtClean="0"/>
              <a:t>Programming 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Availability of a Service</a:t>
            </a:r>
          </a:p>
          <a:p>
            <a:r>
              <a:rPr lang="en-US" dirty="0" smtClean="0"/>
              <a:t>Data Lock-In</a:t>
            </a:r>
          </a:p>
          <a:p>
            <a:r>
              <a:rPr lang="en-US" dirty="0" smtClean="0"/>
              <a:t>Data </a:t>
            </a:r>
            <a:r>
              <a:rPr lang="en-US" dirty="0" err="1" smtClean="0"/>
              <a:t>Conﬁdentiality</a:t>
            </a:r>
            <a:r>
              <a:rPr lang="en-US" dirty="0" smtClean="0"/>
              <a:t> and </a:t>
            </a:r>
            <a:r>
              <a:rPr lang="en-US" dirty="0" err="1" smtClean="0"/>
              <a:t>Auditability</a:t>
            </a:r>
            <a:endParaRPr lang="en-US" dirty="0" smtClean="0"/>
          </a:p>
          <a:p>
            <a:r>
              <a:rPr lang="en-US" dirty="0" smtClean="0"/>
              <a:t>Data Transfer Bottlenecks</a:t>
            </a:r>
          </a:p>
          <a:p>
            <a:r>
              <a:rPr lang="en-US" dirty="0" smtClean="0"/>
              <a:t>Performance Unpredictability</a:t>
            </a:r>
          </a:p>
          <a:p>
            <a:r>
              <a:rPr lang="en-US" dirty="0" smtClean="0"/>
              <a:t>Scalable Storage</a:t>
            </a:r>
          </a:p>
          <a:p>
            <a:r>
              <a:rPr lang="en-US" dirty="0" smtClean="0"/>
              <a:t>Bugs in Large-Scale Distributed Systems</a:t>
            </a:r>
          </a:p>
          <a:p>
            <a:r>
              <a:rPr lang="en-US" dirty="0" smtClean="0"/>
              <a:t>Scaling Quickly</a:t>
            </a:r>
          </a:p>
          <a:p>
            <a:r>
              <a:rPr lang="en-US" dirty="0" smtClean="0"/>
              <a:t>Reputation Fate Sharing</a:t>
            </a:r>
          </a:p>
          <a:p>
            <a:r>
              <a:rPr lang="en-US" dirty="0" smtClean="0"/>
              <a:t>Software Licensing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Cloud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Cloud Computing refers to both the applications delivered as services over the Internet and the hardware and systems software in the datacenters that provide those services.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a Cloud is made available in a pay-as-you-go manner to the public, we call it a Public Cloud; </a:t>
            </a:r>
          </a:p>
          <a:p>
            <a:r>
              <a:rPr lang="en-US" dirty="0" smtClean="0"/>
              <a:t>The service being sold is Utility Computing. </a:t>
            </a:r>
          </a:p>
          <a:p>
            <a:r>
              <a:rPr lang="en-US" dirty="0" smtClean="0"/>
              <a:t>Current examples of public Utility Computing include:</a:t>
            </a:r>
          </a:p>
          <a:p>
            <a:pPr lvl="1"/>
            <a:r>
              <a:rPr lang="en-US" dirty="0" err="1" smtClean="0"/>
              <a:t>AmazonWeb</a:t>
            </a:r>
            <a:r>
              <a:rPr lang="en-US" dirty="0" smtClean="0"/>
              <a:t> Services, </a:t>
            </a:r>
          </a:p>
          <a:p>
            <a:pPr lvl="1"/>
            <a:r>
              <a:rPr lang="en-US" dirty="0" smtClean="0"/>
              <a:t>Google</a:t>
            </a:r>
          </a:p>
          <a:p>
            <a:pPr lvl="1"/>
            <a:r>
              <a:rPr lang="en-US" dirty="0" err="1" smtClean="0"/>
              <a:t>AppEngine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Microsoft Azure.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 the term Private Cloud to refer to internal datacenters of a business or other organization that are not made available to the public. </a:t>
            </a:r>
          </a:p>
          <a:p>
            <a:r>
              <a:rPr lang="en-US" dirty="0" smtClean="0"/>
              <a:t>Thus, Cloud Computing is the sum of </a:t>
            </a:r>
            <a:r>
              <a:rPr lang="en-US" dirty="0" err="1" smtClean="0"/>
              <a:t>SaaS</a:t>
            </a:r>
            <a:r>
              <a:rPr lang="en-US" dirty="0" smtClean="0"/>
              <a:t> and Utility Computing, but does not normally include Private Clouds.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486400"/>
            <a:ext cx="7498080" cy="7620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Users and Providers of Cloud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511201"/>
            <a:ext cx="5867400" cy="3953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as the emergence of semiconductor foundries gave chip companies the opportunity to design and sell chips without owning a </a:t>
            </a:r>
            <a:r>
              <a:rPr lang="en-US" dirty="0" err="1" smtClean="0"/>
              <a:t>fab</a:t>
            </a:r>
            <a:r>
              <a:rPr lang="en-US" dirty="0" smtClean="0"/>
              <a:t>, Cloud Computing allows deploying </a:t>
            </a:r>
            <a:r>
              <a:rPr lang="en-US" dirty="0" err="1" smtClean="0"/>
              <a:t>SaaS</a:t>
            </a:r>
            <a:r>
              <a:rPr lang="en-US" dirty="0" smtClean="0"/>
              <a:t> — and scaling on demand — without building or provisioning a datacenter.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 as a service (</a:t>
            </a:r>
            <a:r>
              <a:rPr lang="en-US" dirty="0" err="1" smtClean="0"/>
              <a:t>XaaS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 may be:</a:t>
            </a:r>
          </a:p>
          <a:p>
            <a:pPr lvl="1"/>
            <a:r>
              <a:rPr lang="en-US" dirty="0" smtClean="0"/>
              <a:t>Infrastructure</a:t>
            </a:r>
          </a:p>
          <a:p>
            <a:pPr lvl="1"/>
            <a:r>
              <a:rPr lang="en-US" dirty="0" smtClean="0"/>
              <a:t>Hardware</a:t>
            </a:r>
          </a:p>
          <a:p>
            <a:pPr lvl="1"/>
            <a:r>
              <a:rPr lang="en-US" dirty="0" smtClean="0"/>
              <a:t>Platform</a:t>
            </a:r>
          </a:p>
          <a:p>
            <a:pPr lvl="1"/>
            <a:r>
              <a:rPr lang="en-US" dirty="0" smtClean="0"/>
              <a:t>Application</a:t>
            </a:r>
          </a:p>
          <a:p>
            <a:pPr lvl="1"/>
            <a:r>
              <a:rPr lang="en-US" dirty="0" smtClean="0"/>
              <a:t>Software</a:t>
            </a:r>
          </a:p>
          <a:p>
            <a:pPr lvl="1"/>
            <a:r>
              <a:rPr lang="en-US" dirty="0" smtClean="0"/>
              <a:t>And 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Think of PayPal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Application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Mobile interactive applications</a:t>
            </a:r>
          </a:p>
          <a:p>
            <a:r>
              <a:rPr lang="en-US" dirty="0" smtClean="0"/>
              <a:t>Parallel batch processing</a:t>
            </a:r>
          </a:p>
          <a:p>
            <a:r>
              <a:rPr lang="en-US" dirty="0" smtClean="0"/>
              <a:t>The rise of analytics</a:t>
            </a:r>
          </a:p>
          <a:p>
            <a:r>
              <a:rPr lang="en-US" dirty="0" smtClean="0"/>
              <a:t>Extension of compute-intensive desktop applications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of Utility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Infrastructure</a:t>
            </a:r>
          </a:p>
          <a:p>
            <a:pPr lvl="1"/>
            <a:r>
              <a:rPr lang="en-US" dirty="0" smtClean="0"/>
              <a:t>Amazon</a:t>
            </a:r>
          </a:p>
          <a:p>
            <a:r>
              <a:rPr lang="en-US" dirty="0" smtClean="0"/>
              <a:t>In Platform</a:t>
            </a:r>
          </a:p>
          <a:p>
            <a:pPr lvl="1"/>
            <a:r>
              <a:rPr lang="en-US" dirty="0" smtClean="0"/>
              <a:t>Windows Azure</a:t>
            </a:r>
          </a:p>
          <a:p>
            <a:r>
              <a:rPr lang="en-US" dirty="0" smtClean="0"/>
              <a:t>In Applications</a:t>
            </a:r>
          </a:p>
          <a:p>
            <a:pPr lvl="1"/>
            <a:r>
              <a:rPr lang="en-US" dirty="0" err="1" smtClean="0"/>
              <a:t>GoogleApp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1960</TotalTime>
  <Words>301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Advanced Topic in Information Systems: Cloud Computing</vt:lpstr>
      <vt:lpstr>What is Cloud Computing</vt:lpstr>
      <vt:lpstr>Definitions</vt:lpstr>
      <vt:lpstr>Definitions</vt:lpstr>
      <vt:lpstr>Cloud Layers</vt:lpstr>
      <vt:lpstr>An Example</vt:lpstr>
      <vt:lpstr>X as a service (XaaS)</vt:lpstr>
      <vt:lpstr>New Application Opportunity</vt:lpstr>
      <vt:lpstr>Models of Utility Computing</vt:lpstr>
      <vt:lpstr>X Models in Cloud</vt:lpstr>
      <vt:lpstr>Challenges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Hadi</dc:creator>
  <cp:lastModifiedBy>Hadi</cp:lastModifiedBy>
  <cp:revision>24</cp:revision>
  <dcterms:created xsi:type="dcterms:W3CDTF">2006-08-16T00:00:00Z</dcterms:created>
  <dcterms:modified xsi:type="dcterms:W3CDTF">2011-02-08T10:45:55Z</dcterms:modified>
</cp:coreProperties>
</file>