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257" r:id="rId3"/>
    <p:sldId id="261" r:id="rId4"/>
    <p:sldId id="262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1F472A-6514-4B34-B947-F23B4501ED8F}" type="doc">
      <dgm:prSet loTypeId="urn:microsoft.com/office/officeart/2005/8/layout/pyramid2" loCatId="pyramid" qsTypeId="urn:microsoft.com/office/officeart/2005/8/quickstyle/3d9" qsCatId="3D" csTypeId="urn:microsoft.com/office/officeart/2005/8/colors/colorful4" csCatId="colorful" phldr="1"/>
      <dgm:spPr>
        <a:scene3d>
          <a:camera prst="perspectiveContrastingRightFacing"/>
          <a:lightRig rig="soft" dir="t"/>
          <a:backdrop>
            <a:anchor x="0" y="0" z="-210000"/>
            <a:norm dx="0" dy="0" dz="914400"/>
            <a:up dx="0" dy="914400" dz="0"/>
          </a:backdrop>
        </a:scene3d>
      </dgm:spPr>
    </dgm:pt>
    <dgm:pt modelId="{2C79E302-B95F-45F5-AA08-F70919A788A6}">
      <dgm:prSet phldrT="[Text]" custT="1"/>
      <dgm:spPr/>
      <dgm:t>
        <a:bodyPr/>
        <a:lstStyle/>
        <a:p>
          <a:r>
            <a:rPr lang="en-US" sz="3200" dirty="0" smtClean="0"/>
            <a:t>Singh et al</a:t>
          </a:r>
          <a:endParaRPr lang="en-US" sz="3200" dirty="0"/>
        </a:p>
      </dgm:t>
    </dgm:pt>
    <dgm:pt modelId="{2B403286-B4B4-4046-BC3E-5330D7979F17}" type="parTrans" cxnId="{F37469DF-2523-49A4-B219-F7D37B12E292}">
      <dgm:prSet/>
      <dgm:spPr/>
      <dgm:t>
        <a:bodyPr/>
        <a:lstStyle/>
        <a:p>
          <a:endParaRPr lang="en-US"/>
        </a:p>
      </dgm:t>
    </dgm:pt>
    <dgm:pt modelId="{607AB2E1-EC3E-4DBC-B7CA-797701431DEF}" type="sibTrans" cxnId="{F37469DF-2523-49A4-B219-F7D37B12E292}">
      <dgm:prSet/>
      <dgm:spPr/>
      <dgm:t>
        <a:bodyPr/>
        <a:lstStyle/>
        <a:p>
          <a:endParaRPr lang="en-US"/>
        </a:p>
      </dgm:t>
    </dgm:pt>
    <dgm:pt modelId="{7C551B11-2A31-4C97-9081-AF563E506BA6}">
      <dgm:prSet phldrT="[Text]" custT="1"/>
      <dgm:spPr/>
      <dgm:t>
        <a:bodyPr/>
        <a:lstStyle/>
        <a:p>
          <a:r>
            <a:rPr lang="en-US" sz="3200" dirty="0" smtClean="0"/>
            <a:t>Jimenez et al</a:t>
          </a:r>
          <a:endParaRPr lang="en-US" sz="3200" dirty="0"/>
        </a:p>
      </dgm:t>
    </dgm:pt>
    <dgm:pt modelId="{29695A06-7B24-4A91-969A-CB58BEF2570D}" type="parTrans" cxnId="{A622A880-2E60-4A0B-B683-B0D5DDB9C6E7}">
      <dgm:prSet/>
      <dgm:spPr/>
      <dgm:t>
        <a:bodyPr/>
        <a:lstStyle/>
        <a:p>
          <a:endParaRPr lang="en-US"/>
        </a:p>
      </dgm:t>
    </dgm:pt>
    <dgm:pt modelId="{1664B3FF-AF92-487F-8AFA-A100CC62EB3E}" type="sibTrans" cxnId="{A622A880-2E60-4A0B-B683-B0D5DDB9C6E7}">
      <dgm:prSet/>
      <dgm:spPr/>
      <dgm:t>
        <a:bodyPr/>
        <a:lstStyle/>
        <a:p>
          <a:endParaRPr lang="en-US"/>
        </a:p>
      </dgm:t>
    </dgm:pt>
    <dgm:pt modelId="{2DE6B180-48A1-49E6-97AD-5587885C7C19}">
      <dgm:prSet phldrT="[Text]" custT="1"/>
      <dgm:spPr/>
      <dgm:t>
        <a:bodyPr/>
        <a:lstStyle/>
        <a:p>
          <a:r>
            <a:rPr lang="en-US" sz="3200" dirty="0" err="1" smtClean="0"/>
            <a:t>Napper</a:t>
          </a:r>
          <a:r>
            <a:rPr lang="en-US" sz="3200" dirty="0" smtClean="0"/>
            <a:t> et al  and Walker</a:t>
          </a:r>
          <a:endParaRPr lang="en-US" sz="3200" dirty="0"/>
        </a:p>
      </dgm:t>
    </dgm:pt>
    <dgm:pt modelId="{FE7B24DE-D97C-47F2-8F3D-962D05854059}" type="parTrans" cxnId="{C84D8E09-A6AA-496D-B357-ABE36DD66366}">
      <dgm:prSet/>
      <dgm:spPr/>
      <dgm:t>
        <a:bodyPr/>
        <a:lstStyle/>
        <a:p>
          <a:endParaRPr lang="en-US"/>
        </a:p>
      </dgm:t>
    </dgm:pt>
    <dgm:pt modelId="{161677B5-8C18-46A0-99A0-D5C4C58E8F87}" type="sibTrans" cxnId="{C84D8E09-A6AA-496D-B357-ABE36DD66366}">
      <dgm:prSet/>
      <dgm:spPr/>
      <dgm:t>
        <a:bodyPr/>
        <a:lstStyle/>
        <a:p>
          <a:endParaRPr lang="en-US"/>
        </a:p>
      </dgm:t>
    </dgm:pt>
    <dgm:pt modelId="{F5AA0B9B-4BBC-4D80-A58F-56E0E7673BF3}" type="pres">
      <dgm:prSet presAssocID="{681F472A-6514-4B34-B947-F23B4501ED8F}" presName="compositeShape" presStyleCnt="0">
        <dgm:presLayoutVars>
          <dgm:dir/>
          <dgm:resizeHandles/>
        </dgm:presLayoutVars>
      </dgm:prSet>
      <dgm:spPr/>
    </dgm:pt>
    <dgm:pt modelId="{11F4636D-9FC3-4034-AF9A-343BB25B0FB9}" type="pres">
      <dgm:prSet presAssocID="{681F472A-6514-4B34-B947-F23B4501ED8F}" presName="pyramid" presStyleLbl="node1" presStyleIdx="0" presStyleCnt="1" custLinFactNeighborX="-35078" custLinFactNeighborY="-7227"/>
      <dgm:spPr>
        <a:effectLst>
          <a:glow rad="228600">
            <a:schemeClr val="accent2">
              <a:satMod val="175000"/>
              <a:alpha val="40000"/>
            </a:schemeClr>
          </a:glow>
          <a:outerShdw blurRad="152400" dist="317500" dir="5400000" sx="90000" sy="-19000" rotWithShape="0">
            <a:prstClr val="black">
              <a:alpha val="15000"/>
            </a:prstClr>
          </a:outerShdw>
        </a:effectLst>
        <a:sp3d extrusionH="152250" prstMaterial="matte">
          <a:bevelT w="165100" prst="coolSlant"/>
        </a:sp3d>
      </dgm:spPr>
    </dgm:pt>
    <dgm:pt modelId="{973C6643-D326-4DC2-A96F-0C2ED8BDD44F}" type="pres">
      <dgm:prSet presAssocID="{681F472A-6514-4B34-B947-F23B4501ED8F}" presName="theList" presStyleCnt="0"/>
      <dgm:spPr/>
    </dgm:pt>
    <dgm:pt modelId="{283C9D58-11CD-4316-A641-0B9EE6688F4A}" type="pres">
      <dgm:prSet presAssocID="{2DE6B180-48A1-49E6-97AD-5587885C7C19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11331A-EFD9-4505-A3C7-80426681C194}" type="pres">
      <dgm:prSet presAssocID="{2DE6B180-48A1-49E6-97AD-5587885C7C19}" presName="aSpace" presStyleCnt="0"/>
      <dgm:spPr/>
    </dgm:pt>
    <dgm:pt modelId="{1EA3BD23-C760-4E48-917F-FDB21CFB092A}" type="pres">
      <dgm:prSet presAssocID="{2C79E302-B95F-45F5-AA08-F70919A788A6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731875-F483-4AF3-BE6C-58292DB2D7D2}" type="pres">
      <dgm:prSet presAssocID="{2C79E302-B95F-45F5-AA08-F70919A788A6}" presName="aSpace" presStyleCnt="0"/>
      <dgm:spPr/>
    </dgm:pt>
    <dgm:pt modelId="{9A8BB608-E1EA-4B2E-A5FF-3F1622418290}" type="pres">
      <dgm:prSet presAssocID="{7C551B11-2A31-4C97-9081-AF563E506BA6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C50F7-30D4-46AB-AD5D-71E2099FDD21}" type="pres">
      <dgm:prSet presAssocID="{7C551B11-2A31-4C97-9081-AF563E506BA6}" presName="aSpace" presStyleCnt="0"/>
      <dgm:spPr/>
    </dgm:pt>
  </dgm:ptLst>
  <dgm:cxnLst>
    <dgm:cxn modelId="{F37469DF-2523-49A4-B219-F7D37B12E292}" srcId="{681F472A-6514-4B34-B947-F23B4501ED8F}" destId="{2C79E302-B95F-45F5-AA08-F70919A788A6}" srcOrd="1" destOrd="0" parTransId="{2B403286-B4B4-4046-BC3E-5330D7979F17}" sibTransId="{607AB2E1-EC3E-4DBC-B7CA-797701431DEF}"/>
    <dgm:cxn modelId="{877E001F-DFE3-4BA3-A3F7-B17E26E592C6}" type="presOf" srcId="{2C79E302-B95F-45F5-AA08-F70919A788A6}" destId="{1EA3BD23-C760-4E48-917F-FDB21CFB092A}" srcOrd="0" destOrd="0" presId="urn:microsoft.com/office/officeart/2005/8/layout/pyramid2"/>
    <dgm:cxn modelId="{56F7133A-1E35-457A-9E82-53753B98B4FE}" type="presOf" srcId="{7C551B11-2A31-4C97-9081-AF563E506BA6}" destId="{9A8BB608-E1EA-4B2E-A5FF-3F1622418290}" srcOrd="0" destOrd="0" presId="urn:microsoft.com/office/officeart/2005/8/layout/pyramid2"/>
    <dgm:cxn modelId="{C4EB0069-15E5-4285-B22B-D46F97913C84}" type="presOf" srcId="{681F472A-6514-4B34-B947-F23B4501ED8F}" destId="{F5AA0B9B-4BBC-4D80-A58F-56E0E7673BF3}" srcOrd="0" destOrd="0" presId="urn:microsoft.com/office/officeart/2005/8/layout/pyramid2"/>
    <dgm:cxn modelId="{102D4717-3D33-433F-8377-F36AE79B78D5}" type="presOf" srcId="{2DE6B180-48A1-49E6-97AD-5587885C7C19}" destId="{283C9D58-11CD-4316-A641-0B9EE6688F4A}" srcOrd="0" destOrd="0" presId="urn:microsoft.com/office/officeart/2005/8/layout/pyramid2"/>
    <dgm:cxn modelId="{A622A880-2E60-4A0B-B683-B0D5DDB9C6E7}" srcId="{681F472A-6514-4B34-B947-F23B4501ED8F}" destId="{7C551B11-2A31-4C97-9081-AF563E506BA6}" srcOrd="2" destOrd="0" parTransId="{29695A06-7B24-4A91-969A-CB58BEF2570D}" sibTransId="{1664B3FF-AF92-487F-8AFA-A100CC62EB3E}"/>
    <dgm:cxn modelId="{C84D8E09-A6AA-496D-B357-ABE36DD66366}" srcId="{681F472A-6514-4B34-B947-F23B4501ED8F}" destId="{2DE6B180-48A1-49E6-97AD-5587885C7C19}" srcOrd="0" destOrd="0" parTransId="{FE7B24DE-D97C-47F2-8F3D-962D05854059}" sibTransId="{161677B5-8C18-46A0-99A0-D5C4C58E8F87}"/>
    <dgm:cxn modelId="{66A55789-8987-49F3-A7A3-DF53DE3301B4}" type="presParOf" srcId="{F5AA0B9B-4BBC-4D80-A58F-56E0E7673BF3}" destId="{11F4636D-9FC3-4034-AF9A-343BB25B0FB9}" srcOrd="0" destOrd="0" presId="urn:microsoft.com/office/officeart/2005/8/layout/pyramid2"/>
    <dgm:cxn modelId="{1449BD92-36CA-435D-A116-C1C66CA420D1}" type="presParOf" srcId="{F5AA0B9B-4BBC-4D80-A58F-56E0E7673BF3}" destId="{973C6643-D326-4DC2-A96F-0C2ED8BDD44F}" srcOrd="1" destOrd="0" presId="urn:microsoft.com/office/officeart/2005/8/layout/pyramid2"/>
    <dgm:cxn modelId="{6798DB3C-A59A-4058-B493-C9607DFB367C}" type="presParOf" srcId="{973C6643-D326-4DC2-A96F-0C2ED8BDD44F}" destId="{283C9D58-11CD-4316-A641-0B9EE6688F4A}" srcOrd="0" destOrd="0" presId="urn:microsoft.com/office/officeart/2005/8/layout/pyramid2"/>
    <dgm:cxn modelId="{0DEEF439-2EC6-46FB-86CC-9C624109974F}" type="presParOf" srcId="{973C6643-D326-4DC2-A96F-0C2ED8BDD44F}" destId="{C511331A-EFD9-4505-A3C7-80426681C194}" srcOrd="1" destOrd="0" presId="urn:microsoft.com/office/officeart/2005/8/layout/pyramid2"/>
    <dgm:cxn modelId="{6F0D8225-5F20-477B-87E9-72C8BA30ADDA}" type="presParOf" srcId="{973C6643-D326-4DC2-A96F-0C2ED8BDD44F}" destId="{1EA3BD23-C760-4E48-917F-FDB21CFB092A}" srcOrd="2" destOrd="0" presId="urn:microsoft.com/office/officeart/2005/8/layout/pyramid2"/>
    <dgm:cxn modelId="{4041216E-332D-4D6F-A5A2-D1868B00F9ED}" type="presParOf" srcId="{973C6643-D326-4DC2-A96F-0C2ED8BDD44F}" destId="{7B731875-F483-4AF3-BE6C-58292DB2D7D2}" srcOrd="3" destOrd="0" presId="urn:microsoft.com/office/officeart/2005/8/layout/pyramid2"/>
    <dgm:cxn modelId="{0CCE1DD7-5A5C-44C5-800E-7169959B9148}" type="presParOf" srcId="{973C6643-D326-4DC2-A96F-0C2ED8BDD44F}" destId="{9A8BB608-E1EA-4B2E-A5FF-3F1622418290}" srcOrd="4" destOrd="0" presId="urn:microsoft.com/office/officeart/2005/8/layout/pyramid2"/>
    <dgm:cxn modelId="{EBC066B4-73C4-4AA8-98C0-EC5B1C98FEE1}" type="presParOf" srcId="{973C6643-D326-4DC2-A96F-0C2ED8BDD44F}" destId="{193C50F7-30D4-46AB-AD5D-71E2099FDD2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A10AE7-70DD-45E3-A17B-FA52AF338291}" type="doc">
      <dgm:prSet loTypeId="urn:microsoft.com/office/officeart/2005/8/layout/gear1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568CB79-3863-436A-ABC7-99532BD18D7A}">
      <dgm:prSet phldrT="[Text]"/>
      <dgm:spPr>
        <a:effectLst>
          <a:glow rad="1397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 smtClean="0">
              <a:solidFill>
                <a:schemeClr val="accent4">
                  <a:lumMod val="50000"/>
                </a:schemeClr>
              </a:solidFill>
            </a:rPr>
            <a:t>Black Box Approach whit Amazon EC2</a:t>
          </a:r>
          <a:endParaRPr lang="en-US" dirty="0">
            <a:solidFill>
              <a:schemeClr val="accent4">
                <a:lumMod val="50000"/>
              </a:schemeClr>
            </a:solidFill>
          </a:endParaRPr>
        </a:p>
      </dgm:t>
    </dgm:pt>
    <dgm:pt modelId="{0A219492-7F00-4C68-86A8-5D3F95FAA759}" type="parTrans" cxnId="{FD3CA4B4-11F7-4348-B1ED-00B4CA2E23B6}">
      <dgm:prSet/>
      <dgm:spPr/>
      <dgm:t>
        <a:bodyPr/>
        <a:lstStyle/>
        <a:p>
          <a:endParaRPr lang="en-US"/>
        </a:p>
      </dgm:t>
    </dgm:pt>
    <dgm:pt modelId="{BD54E4B1-B850-44FF-A648-88FDD25B9CEF}" type="sibTrans" cxnId="{FD3CA4B4-11F7-4348-B1ED-00B4CA2E23B6}">
      <dgm:prSet/>
      <dgm:spPr>
        <a:effectLst>
          <a:glow rad="1397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endParaRPr lang="en-US"/>
        </a:p>
      </dgm:t>
    </dgm:pt>
    <dgm:pt modelId="{0E2E0EE1-C064-47CE-92F6-E67910B60169}">
      <dgm:prSet phldrT="[Text]"/>
      <dgm:spPr>
        <a:effectLst>
          <a:glow rad="1397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 smtClean="0">
              <a:solidFill>
                <a:schemeClr val="accent3">
                  <a:lumMod val="75000"/>
                </a:schemeClr>
              </a:solidFill>
            </a:rPr>
            <a:t>Spring</a:t>
          </a:r>
          <a:endParaRPr lang="en-US" dirty="0">
            <a:solidFill>
              <a:schemeClr val="accent3">
                <a:lumMod val="75000"/>
              </a:schemeClr>
            </a:solidFill>
          </a:endParaRPr>
        </a:p>
      </dgm:t>
    </dgm:pt>
    <dgm:pt modelId="{E91489E7-D31E-42D5-87CD-21F070E6C905}" type="parTrans" cxnId="{E669014E-7EA1-48B7-A1F9-BD9E282C606C}">
      <dgm:prSet/>
      <dgm:spPr/>
      <dgm:t>
        <a:bodyPr/>
        <a:lstStyle/>
        <a:p>
          <a:endParaRPr lang="en-US"/>
        </a:p>
      </dgm:t>
    </dgm:pt>
    <dgm:pt modelId="{10E0E377-F70C-4003-B877-87A5C179FE1A}" type="sibTrans" cxnId="{E669014E-7EA1-48B7-A1F9-BD9E282C606C}">
      <dgm:prSet/>
      <dgm:spPr>
        <a:effectLst>
          <a:glow rad="1397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endParaRPr lang="en-US"/>
        </a:p>
      </dgm:t>
    </dgm:pt>
    <dgm:pt modelId="{55A28986-D72B-4221-8FB9-7A335D29B06D}" type="pres">
      <dgm:prSet presAssocID="{BFA10AE7-70DD-45E3-A17B-FA52AF338291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AAFDF9-16A7-41B6-8CFE-6DD5884A4693}" type="pres">
      <dgm:prSet presAssocID="{C568CB79-3863-436A-ABC7-99532BD18D7A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56A7F3-7B27-4D9F-8810-E4DC4934D0C1}" type="pres">
      <dgm:prSet presAssocID="{C568CB79-3863-436A-ABC7-99532BD18D7A}" presName="gear1srcNode" presStyleLbl="node1" presStyleIdx="0" presStyleCnt="2"/>
      <dgm:spPr/>
      <dgm:t>
        <a:bodyPr/>
        <a:lstStyle/>
        <a:p>
          <a:endParaRPr lang="en-US"/>
        </a:p>
      </dgm:t>
    </dgm:pt>
    <dgm:pt modelId="{C9A7057F-DC34-4C1A-8235-51D2A516A798}" type="pres">
      <dgm:prSet presAssocID="{C568CB79-3863-436A-ABC7-99532BD18D7A}" presName="gear1dstNode" presStyleLbl="node1" presStyleIdx="0" presStyleCnt="2"/>
      <dgm:spPr/>
      <dgm:t>
        <a:bodyPr/>
        <a:lstStyle/>
        <a:p>
          <a:endParaRPr lang="en-US"/>
        </a:p>
      </dgm:t>
    </dgm:pt>
    <dgm:pt modelId="{AA29E4B3-B1E3-4A31-8A5A-A4D95C63203B}" type="pres">
      <dgm:prSet presAssocID="{0E2E0EE1-C064-47CE-92F6-E67910B60169}" presName="gear2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B9CDB4-0862-4085-8CA3-B015CA4EB7A3}" type="pres">
      <dgm:prSet presAssocID="{0E2E0EE1-C064-47CE-92F6-E67910B60169}" presName="gear2srcNode" presStyleLbl="node1" presStyleIdx="1" presStyleCnt="2"/>
      <dgm:spPr/>
      <dgm:t>
        <a:bodyPr/>
        <a:lstStyle/>
        <a:p>
          <a:endParaRPr lang="en-US"/>
        </a:p>
      </dgm:t>
    </dgm:pt>
    <dgm:pt modelId="{7E12C7AC-2938-4FDE-B049-7F700B30E35B}" type="pres">
      <dgm:prSet presAssocID="{0E2E0EE1-C064-47CE-92F6-E67910B60169}" presName="gear2dstNode" presStyleLbl="node1" presStyleIdx="1" presStyleCnt="2"/>
      <dgm:spPr/>
      <dgm:t>
        <a:bodyPr/>
        <a:lstStyle/>
        <a:p>
          <a:endParaRPr lang="en-US"/>
        </a:p>
      </dgm:t>
    </dgm:pt>
    <dgm:pt modelId="{6311057E-6842-4F00-9D5D-5CAD94B6B460}" type="pres">
      <dgm:prSet presAssocID="{BD54E4B1-B850-44FF-A648-88FDD25B9CEF}" presName="connector1" presStyleLbl="sibTrans2D1" presStyleIdx="0" presStyleCnt="2"/>
      <dgm:spPr/>
      <dgm:t>
        <a:bodyPr/>
        <a:lstStyle/>
        <a:p>
          <a:endParaRPr lang="en-US"/>
        </a:p>
      </dgm:t>
    </dgm:pt>
    <dgm:pt modelId="{0A0C7238-F6B8-4C83-801F-B3E3ECF523B7}" type="pres">
      <dgm:prSet presAssocID="{10E0E377-F70C-4003-B877-87A5C179FE1A}" presName="connector2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E06DC9D5-C8DA-436F-BFC0-DA9A06218AA3}" type="presOf" srcId="{BFA10AE7-70DD-45E3-A17B-FA52AF338291}" destId="{55A28986-D72B-4221-8FB9-7A335D29B06D}" srcOrd="0" destOrd="0" presId="urn:microsoft.com/office/officeart/2005/8/layout/gear1"/>
    <dgm:cxn modelId="{9854C324-08FD-43B3-A3E9-92DD38FB139A}" type="presOf" srcId="{0E2E0EE1-C064-47CE-92F6-E67910B60169}" destId="{A3B9CDB4-0862-4085-8CA3-B015CA4EB7A3}" srcOrd="1" destOrd="0" presId="urn:microsoft.com/office/officeart/2005/8/layout/gear1"/>
    <dgm:cxn modelId="{F4B24842-163D-44A6-ABA7-31073EB82024}" type="presOf" srcId="{0E2E0EE1-C064-47CE-92F6-E67910B60169}" destId="{AA29E4B3-B1E3-4A31-8A5A-A4D95C63203B}" srcOrd="0" destOrd="0" presId="urn:microsoft.com/office/officeart/2005/8/layout/gear1"/>
    <dgm:cxn modelId="{CC279FE3-33B2-42B2-BAFD-697A24E20FE3}" type="presOf" srcId="{0E2E0EE1-C064-47CE-92F6-E67910B60169}" destId="{7E12C7AC-2938-4FDE-B049-7F700B30E35B}" srcOrd="2" destOrd="0" presId="urn:microsoft.com/office/officeart/2005/8/layout/gear1"/>
    <dgm:cxn modelId="{C0732703-782F-477A-9225-6AD0EFDB3B4B}" type="presOf" srcId="{C568CB79-3863-436A-ABC7-99532BD18D7A}" destId="{C9A7057F-DC34-4C1A-8235-51D2A516A798}" srcOrd="2" destOrd="0" presId="urn:microsoft.com/office/officeart/2005/8/layout/gear1"/>
    <dgm:cxn modelId="{E669014E-7EA1-48B7-A1F9-BD9E282C606C}" srcId="{BFA10AE7-70DD-45E3-A17B-FA52AF338291}" destId="{0E2E0EE1-C064-47CE-92F6-E67910B60169}" srcOrd="1" destOrd="0" parTransId="{E91489E7-D31E-42D5-87CD-21F070E6C905}" sibTransId="{10E0E377-F70C-4003-B877-87A5C179FE1A}"/>
    <dgm:cxn modelId="{9471F682-8058-411A-9901-5F939DC6F894}" type="presOf" srcId="{C568CB79-3863-436A-ABC7-99532BD18D7A}" destId="{77AAFDF9-16A7-41B6-8CFE-6DD5884A4693}" srcOrd="0" destOrd="0" presId="urn:microsoft.com/office/officeart/2005/8/layout/gear1"/>
    <dgm:cxn modelId="{FD3CA4B4-11F7-4348-B1ED-00B4CA2E23B6}" srcId="{BFA10AE7-70DD-45E3-A17B-FA52AF338291}" destId="{C568CB79-3863-436A-ABC7-99532BD18D7A}" srcOrd="0" destOrd="0" parTransId="{0A219492-7F00-4C68-86A8-5D3F95FAA759}" sibTransId="{BD54E4B1-B850-44FF-A648-88FDD25B9CEF}"/>
    <dgm:cxn modelId="{3C11ED28-E866-45AC-9C15-802766E06B23}" type="presOf" srcId="{C568CB79-3863-436A-ABC7-99532BD18D7A}" destId="{DF56A7F3-7B27-4D9F-8810-E4DC4934D0C1}" srcOrd="1" destOrd="0" presId="urn:microsoft.com/office/officeart/2005/8/layout/gear1"/>
    <dgm:cxn modelId="{06C0B4A3-613E-4C35-B7C1-BC59BD4FB6A0}" type="presOf" srcId="{BD54E4B1-B850-44FF-A648-88FDD25B9CEF}" destId="{6311057E-6842-4F00-9D5D-5CAD94B6B460}" srcOrd="0" destOrd="0" presId="urn:microsoft.com/office/officeart/2005/8/layout/gear1"/>
    <dgm:cxn modelId="{391CDD75-0386-4B28-BF58-6B27BFC09C0F}" type="presOf" srcId="{10E0E377-F70C-4003-B877-87A5C179FE1A}" destId="{0A0C7238-F6B8-4C83-801F-B3E3ECF523B7}" srcOrd="0" destOrd="0" presId="urn:microsoft.com/office/officeart/2005/8/layout/gear1"/>
    <dgm:cxn modelId="{20B08CEF-7A4D-4197-B7A0-318442DF29A1}" type="presParOf" srcId="{55A28986-D72B-4221-8FB9-7A335D29B06D}" destId="{77AAFDF9-16A7-41B6-8CFE-6DD5884A4693}" srcOrd="0" destOrd="0" presId="urn:microsoft.com/office/officeart/2005/8/layout/gear1"/>
    <dgm:cxn modelId="{4E2006E8-29A7-4A17-9EB5-DB1955F0BDE1}" type="presParOf" srcId="{55A28986-D72B-4221-8FB9-7A335D29B06D}" destId="{DF56A7F3-7B27-4D9F-8810-E4DC4934D0C1}" srcOrd="1" destOrd="0" presId="urn:microsoft.com/office/officeart/2005/8/layout/gear1"/>
    <dgm:cxn modelId="{4253E10B-BA43-42FB-99E2-3681335398A2}" type="presParOf" srcId="{55A28986-D72B-4221-8FB9-7A335D29B06D}" destId="{C9A7057F-DC34-4C1A-8235-51D2A516A798}" srcOrd="2" destOrd="0" presId="urn:microsoft.com/office/officeart/2005/8/layout/gear1"/>
    <dgm:cxn modelId="{1EA4032D-8014-444C-AB6F-E5C86D32AD75}" type="presParOf" srcId="{55A28986-D72B-4221-8FB9-7A335D29B06D}" destId="{AA29E4B3-B1E3-4A31-8A5A-A4D95C63203B}" srcOrd="3" destOrd="0" presId="urn:microsoft.com/office/officeart/2005/8/layout/gear1"/>
    <dgm:cxn modelId="{2E866797-6AE6-40DC-9D94-EA7FDE90CD13}" type="presParOf" srcId="{55A28986-D72B-4221-8FB9-7A335D29B06D}" destId="{A3B9CDB4-0862-4085-8CA3-B015CA4EB7A3}" srcOrd="4" destOrd="0" presId="urn:microsoft.com/office/officeart/2005/8/layout/gear1"/>
    <dgm:cxn modelId="{A333D253-E7B4-4223-B58D-E4CC2E2092C1}" type="presParOf" srcId="{55A28986-D72B-4221-8FB9-7A335D29B06D}" destId="{7E12C7AC-2938-4FDE-B049-7F700B30E35B}" srcOrd="5" destOrd="0" presId="urn:microsoft.com/office/officeart/2005/8/layout/gear1"/>
    <dgm:cxn modelId="{18227558-509B-497B-9DC3-AEBF92EF84EE}" type="presParOf" srcId="{55A28986-D72B-4221-8FB9-7A335D29B06D}" destId="{6311057E-6842-4F00-9D5D-5CAD94B6B460}" srcOrd="6" destOrd="0" presId="urn:microsoft.com/office/officeart/2005/8/layout/gear1"/>
    <dgm:cxn modelId="{833E2044-B59A-4BF0-B0B4-E6AB849AE664}" type="presParOf" srcId="{55A28986-D72B-4221-8FB9-7A335D29B06D}" destId="{0A0C7238-F6B8-4C83-801F-B3E3ECF523B7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B81C56-2676-43E8-9A05-6EFFE44898A1}" type="doc">
      <dgm:prSet loTypeId="urn:microsoft.com/office/officeart/2005/8/layout/target3" loCatId="list" qsTypeId="urn:microsoft.com/office/officeart/2005/8/quickstyle/3d9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B0200A7-4A23-4C67-A9FF-7ED02C9F69C3}">
      <dgm:prSet phldrT="[Text]"/>
      <dgm:spPr/>
      <dgm:t>
        <a:bodyPr/>
        <a:lstStyle/>
        <a:p>
          <a:r>
            <a:rPr lang="en-US" dirty="0" smtClean="0"/>
            <a:t>postmark</a:t>
          </a:r>
          <a:endParaRPr lang="en-US" dirty="0"/>
        </a:p>
      </dgm:t>
    </dgm:pt>
    <dgm:pt modelId="{42A308ED-6566-4E9B-90B4-3B96E1C94896}" type="parTrans" cxnId="{278D17C2-B26A-41C0-8096-96A56A1872CA}">
      <dgm:prSet/>
      <dgm:spPr/>
      <dgm:t>
        <a:bodyPr/>
        <a:lstStyle/>
        <a:p>
          <a:endParaRPr lang="en-US"/>
        </a:p>
      </dgm:t>
    </dgm:pt>
    <dgm:pt modelId="{8A3AB2EF-EE74-496B-A58D-EEA6062544DD}" type="sibTrans" cxnId="{278D17C2-B26A-41C0-8096-96A56A1872CA}">
      <dgm:prSet/>
      <dgm:spPr/>
      <dgm:t>
        <a:bodyPr/>
        <a:lstStyle/>
        <a:p>
          <a:endParaRPr lang="en-US"/>
        </a:p>
      </dgm:t>
    </dgm:pt>
    <dgm:pt modelId="{946649AD-85E3-40FD-B252-D2E32A133FA6}">
      <dgm:prSet phldrT="[Text]"/>
      <dgm:spPr/>
      <dgm:t>
        <a:bodyPr/>
        <a:lstStyle/>
        <a:p>
          <a:r>
            <a:rPr lang="en-US" dirty="0" smtClean="0"/>
            <a:t>PARSEC</a:t>
          </a:r>
          <a:endParaRPr lang="en-US" dirty="0"/>
        </a:p>
      </dgm:t>
    </dgm:pt>
    <dgm:pt modelId="{FEAD8E5B-A0FC-4149-AF2A-EB8C2B32E1EE}" type="parTrans" cxnId="{373CE213-98FD-4468-9B1A-2C92E70C0F90}">
      <dgm:prSet/>
      <dgm:spPr/>
      <dgm:t>
        <a:bodyPr/>
        <a:lstStyle/>
        <a:p>
          <a:endParaRPr lang="en-US"/>
        </a:p>
      </dgm:t>
    </dgm:pt>
    <dgm:pt modelId="{264A74E6-1D50-498A-BB2E-A81397868D6A}" type="sibTrans" cxnId="{373CE213-98FD-4468-9B1A-2C92E70C0F90}">
      <dgm:prSet/>
      <dgm:spPr/>
      <dgm:t>
        <a:bodyPr/>
        <a:lstStyle/>
        <a:p>
          <a:endParaRPr lang="en-US"/>
        </a:p>
      </dgm:t>
    </dgm:pt>
    <dgm:pt modelId="{401BAECC-78F4-4241-9262-AD280B1A3981}">
      <dgm:prSet phldrT="[Text]"/>
      <dgm:spPr/>
      <dgm:t>
        <a:bodyPr/>
        <a:lstStyle/>
        <a:p>
          <a:r>
            <a:rPr lang="en-US" dirty="0" err="1" smtClean="0"/>
            <a:t>Hadoop</a:t>
          </a:r>
          <a:endParaRPr lang="en-US" dirty="0"/>
        </a:p>
      </dgm:t>
    </dgm:pt>
    <dgm:pt modelId="{D06443F5-B95F-4478-8E19-A88EC666D890}" type="parTrans" cxnId="{F7B3BA8B-0DCB-4F9E-8770-1B6C2DD1C785}">
      <dgm:prSet/>
      <dgm:spPr/>
      <dgm:t>
        <a:bodyPr/>
        <a:lstStyle/>
        <a:p>
          <a:endParaRPr lang="en-US"/>
        </a:p>
      </dgm:t>
    </dgm:pt>
    <dgm:pt modelId="{B665DE41-2A68-4340-8BB9-2976AB80F3EC}" type="sibTrans" cxnId="{F7B3BA8B-0DCB-4F9E-8770-1B6C2DD1C785}">
      <dgm:prSet/>
      <dgm:spPr/>
      <dgm:t>
        <a:bodyPr/>
        <a:lstStyle/>
        <a:p>
          <a:endParaRPr lang="en-US"/>
        </a:p>
      </dgm:t>
    </dgm:pt>
    <dgm:pt modelId="{C7EEF898-9BAF-49B0-AAFC-185A5ADF63AF}" type="pres">
      <dgm:prSet presAssocID="{7DB81C56-2676-43E8-9A05-6EFFE44898A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828D71-13E1-4BD7-89A5-C22FE318EA15}" type="pres">
      <dgm:prSet presAssocID="{0B0200A7-4A23-4C67-A9FF-7ED02C9F69C3}" presName="circle1" presStyleLbl="node1" presStyleIdx="0" presStyleCnt="3"/>
      <dgm:spPr/>
    </dgm:pt>
    <dgm:pt modelId="{9FE11463-3344-40D1-A4AD-5A480CE3869A}" type="pres">
      <dgm:prSet presAssocID="{0B0200A7-4A23-4C67-A9FF-7ED02C9F69C3}" presName="space" presStyleCnt="0"/>
      <dgm:spPr/>
    </dgm:pt>
    <dgm:pt modelId="{1323A035-9BCB-4D64-BFA7-D05875878372}" type="pres">
      <dgm:prSet presAssocID="{0B0200A7-4A23-4C67-A9FF-7ED02C9F69C3}" presName="rect1" presStyleLbl="alignAcc1" presStyleIdx="0" presStyleCnt="3"/>
      <dgm:spPr/>
      <dgm:t>
        <a:bodyPr/>
        <a:lstStyle/>
        <a:p>
          <a:endParaRPr lang="en-US"/>
        </a:p>
      </dgm:t>
    </dgm:pt>
    <dgm:pt modelId="{9D65986D-7283-41B2-95C3-B376FFC7D5CD}" type="pres">
      <dgm:prSet presAssocID="{946649AD-85E3-40FD-B252-D2E32A133FA6}" presName="vertSpace2" presStyleLbl="node1" presStyleIdx="0" presStyleCnt="3"/>
      <dgm:spPr/>
    </dgm:pt>
    <dgm:pt modelId="{393AF692-50C7-4546-A7C2-E5DF0AE48196}" type="pres">
      <dgm:prSet presAssocID="{946649AD-85E3-40FD-B252-D2E32A133FA6}" presName="circle2" presStyleLbl="node1" presStyleIdx="1" presStyleCnt="3"/>
      <dgm:spPr/>
    </dgm:pt>
    <dgm:pt modelId="{28BDD27E-6678-43DA-B663-53E9CF58EDB1}" type="pres">
      <dgm:prSet presAssocID="{946649AD-85E3-40FD-B252-D2E32A133FA6}" presName="rect2" presStyleLbl="alignAcc1" presStyleIdx="1" presStyleCnt="3"/>
      <dgm:spPr/>
      <dgm:t>
        <a:bodyPr/>
        <a:lstStyle/>
        <a:p>
          <a:endParaRPr lang="en-US"/>
        </a:p>
      </dgm:t>
    </dgm:pt>
    <dgm:pt modelId="{D8D06C87-94F2-4EE2-8F52-B7F8DE331A84}" type="pres">
      <dgm:prSet presAssocID="{401BAECC-78F4-4241-9262-AD280B1A3981}" presName="vertSpace3" presStyleLbl="node1" presStyleIdx="1" presStyleCnt="3"/>
      <dgm:spPr/>
    </dgm:pt>
    <dgm:pt modelId="{4146931E-F32C-4505-BE28-02A602BBF04E}" type="pres">
      <dgm:prSet presAssocID="{401BAECC-78F4-4241-9262-AD280B1A3981}" presName="circle3" presStyleLbl="node1" presStyleIdx="2" presStyleCnt="3"/>
      <dgm:spPr/>
    </dgm:pt>
    <dgm:pt modelId="{3D450546-1D9A-47C5-9ADB-BE778928F759}" type="pres">
      <dgm:prSet presAssocID="{401BAECC-78F4-4241-9262-AD280B1A3981}" presName="rect3" presStyleLbl="alignAcc1" presStyleIdx="2" presStyleCnt="3"/>
      <dgm:spPr/>
      <dgm:t>
        <a:bodyPr/>
        <a:lstStyle/>
        <a:p>
          <a:endParaRPr lang="en-US"/>
        </a:p>
      </dgm:t>
    </dgm:pt>
    <dgm:pt modelId="{FB8F6CA3-FE64-46D9-99F6-A6C1D006C35C}" type="pres">
      <dgm:prSet presAssocID="{0B0200A7-4A23-4C67-A9FF-7ED02C9F69C3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FCE983-8013-4643-BD60-FF57DE04C55E}" type="pres">
      <dgm:prSet presAssocID="{946649AD-85E3-40FD-B252-D2E32A133FA6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83F1F-A465-48DC-91F0-7A4331FA445F}" type="pres">
      <dgm:prSet presAssocID="{401BAECC-78F4-4241-9262-AD280B1A3981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5BCFFD-F947-4059-A101-77DC542F8A64}" type="presOf" srcId="{401BAECC-78F4-4241-9262-AD280B1A3981}" destId="{3D450546-1D9A-47C5-9ADB-BE778928F759}" srcOrd="0" destOrd="0" presId="urn:microsoft.com/office/officeart/2005/8/layout/target3"/>
    <dgm:cxn modelId="{21B979ED-EDE9-4389-968D-0360700B7F67}" type="presOf" srcId="{0B0200A7-4A23-4C67-A9FF-7ED02C9F69C3}" destId="{1323A035-9BCB-4D64-BFA7-D05875878372}" srcOrd="0" destOrd="0" presId="urn:microsoft.com/office/officeart/2005/8/layout/target3"/>
    <dgm:cxn modelId="{F7B3BA8B-0DCB-4F9E-8770-1B6C2DD1C785}" srcId="{7DB81C56-2676-43E8-9A05-6EFFE44898A1}" destId="{401BAECC-78F4-4241-9262-AD280B1A3981}" srcOrd="2" destOrd="0" parTransId="{D06443F5-B95F-4478-8E19-A88EC666D890}" sibTransId="{B665DE41-2A68-4340-8BB9-2976AB80F3EC}"/>
    <dgm:cxn modelId="{373CE213-98FD-4468-9B1A-2C92E70C0F90}" srcId="{7DB81C56-2676-43E8-9A05-6EFFE44898A1}" destId="{946649AD-85E3-40FD-B252-D2E32A133FA6}" srcOrd="1" destOrd="0" parTransId="{FEAD8E5B-A0FC-4149-AF2A-EB8C2B32E1EE}" sibTransId="{264A74E6-1D50-498A-BB2E-A81397868D6A}"/>
    <dgm:cxn modelId="{278D17C2-B26A-41C0-8096-96A56A1872CA}" srcId="{7DB81C56-2676-43E8-9A05-6EFFE44898A1}" destId="{0B0200A7-4A23-4C67-A9FF-7ED02C9F69C3}" srcOrd="0" destOrd="0" parTransId="{42A308ED-6566-4E9B-90B4-3B96E1C94896}" sibTransId="{8A3AB2EF-EE74-496B-A58D-EEA6062544DD}"/>
    <dgm:cxn modelId="{72115BD1-7EDF-460B-A55C-F8F57C3712FB}" type="presOf" srcId="{0B0200A7-4A23-4C67-A9FF-7ED02C9F69C3}" destId="{FB8F6CA3-FE64-46D9-99F6-A6C1D006C35C}" srcOrd="1" destOrd="0" presId="urn:microsoft.com/office/officeart/2005/8/layout/target3"/>
    <dgm:cxn modelId="{3F1EFA48-893F-482A-81CA-A29AD70D0350}" type="presOf" srcId="{7DB81C56-2676-43E8-9A05-6EFFE44898A1}" destId="{C7EEF898-9BAF-49B0-AAFC-185A5ADF63AF}" srcOrd="0" destOrd="0" presId="urn:microsoft.com/office/officeart/2005/8/layout/target3"/>
    <dgm:cxn modelId="{91BD2CAE-F24B-4896-802D-263C61505F7E}" type="presOf" srcId="{401BAECC-78F4-4241-9262-AD280B1A3981}" destId="{97283F1F-A465-48DC-91F0-7A4331FA445F}" srcOrd="1" destOrd="0" presId="urn:microsoft.com/office/officeart/2005/8/layout/target3"/>
    <dgm:cxn modelId="{C934B25D-CA1C-4901-B1B9-C8AA2BA8883E}" type="presOf" srcId="{946649AD-85E3-40FD-B252-D2E32A133FA6}" destId="{28BDD27E-6678-43DA-B663-53E9CF58EDB1}" srcOrd="0" destOrd="0" presId="urn:microsoft.com/office/officeart/2005/8/layout/target3"/>
    <dgm:cxn modelId="{D4A8F364-F368-4D2C-B517-1F088349387E}" type="presOf" srcId="{946649AD-85E3-40FD-B252-D2E32A133FA6}" destId="{64FCE983-8013-4643-BD60-FF57DE04C55E}" srcOrd="1" destOrd="0" presId="urn:microsoft.com/office/officeart/2005/8/layout/target3"/>
    <dgm:cxn modelId="{45E9FBE9-E715-417B-8A46-F59B6EED4F5D}" type="presParOf" srcId="{C7EEF898-9BAF-49B0-AAFC-185A5ADF63AF}" destId="{48828D71-13E1-4BD7-89A5-C22FE318EA15}" srcOrd="0" destOrd="0" presId="urn:microsoft.com/office/officeart/2005/8/layout/target3"/>
    <dgm:cxn modelId="{B71A1FD1-E04D-48A3-BA61-94922A548206}" type="presParOf" srcId="{C7EEF898-9BAF-49B0-AAFC-185A5ADF63AF}" destId="{9FE11463-3344-40D1-A4AD-5A480CE3869A}" srcOrd="1" destOrd="0" presId="urn:microsoft.com/office/officeart/2005/8/layout/target3"/>
    <dgm:cxn modelId="{B6AE61BF-DEBB-4108-9228-8FDF1AE9DA49}" type="presParOf" srcId="{C7EEF898-9BAF-49B0-AAFC-185A5ADF63AF}" destId="{1323A035-9BCB-4D64-BFA7-D05875878372}" srcOrd="2" destOrd="0" presId="urn:microsoft.com/office/officeart/2005/8/layout/target3"/>
    <dgm:cxn modelId="{EF94DF48-6AED-4A97-B64C-8B48E6D1E230}" type="presParOf" srcId="{C7EEF898-9BAF-49B0-AAFC-185A5ADF63AF}" destId="{9D65986D-7283-41B2-95C3-B376FFC7D5CD}" srcOrd="3" destOrd="0" presId="urn:microsoft.com/office/officeart/2005/8/layout/target3"/>
    <dgm:cxn modelId="{B19479F0-A929-4AD9-8E15-101788E0D399}" type="presParOf" srcId="{C7EEF898-9BAF-49B0-AAFC-185A5ADF63AF}" destId="{393AF692-50C7-4546-A7C2-E5DF0AE48196}" srcOrd="4" destOrd="0" presId="urn:microsoft.com/office/officeart/2005/8/layout/target3"/>
    <dgm:cxn modelId="{C103FAE8-47A4-4E5B-AA72-B485F2522000}" type="presParOf" srcId="{C7EEF898-9BAF-49B0-AAFC-185A5ADF63AF}" destId="{28BDD27E-6678-43DA-B663-53E9CF58EDB1}" srcOrd="5" destOrd="0" presId="urn:microsoft.com/office/officeart/2005/8/layout/target3"/>
    <dgm:cxn modelId="{B64E1C9B-854A-46B3-9F32-DB7838325DED}" type="presParOf" srcId="{C7EEF898-9BAF-49B0-AAFC-185A5ADF63AF}" destId="{D8D06C87-94F2-4EE2-8F52-B7F8DE331A84}" srcOrd="6" destOrd="0" presId="urn:microsoft.com/office/officeart/2005/8/layout/target3"/>
    <dgm:cxn modelId="{489C1A35-A6F5-4B21-B65E-25942F3DCB3C}" type="presParOf" srcId="{C7EEF898-9BAF-49B0-AAFC-185A5ADF63AF}" destId="{4146931E-F32C-4505-BE28-02A602BBF04E}" srcOrd="7" destOrd="0" presId="urn:microsoft.com/office/officeart/2005/8/layout/target3"/>
    <dgm:cxn modelId="{3BA3BDDA-D06E-4C42-AA32-9777E90D307C}" type="presParOf" srcId="{C7EEF898-9BAF-49B0-AAFC-185A5ADF63AF}" destId="{3D450546-1D9A-47C5-9ADB-BE778928F759}" srcOrd="8" destOrd="0" presId="urn:microsoft.com/office/officeart/2005/8/layout/target3"/>
    <dgm:cxn modelId="{83785F57-01B9-480D-8C36-4029B3F8959C}" type="presParOf" srcId="{C7EEF898-9BAF-49B0-AAFC-185A5ADF63AF}" destId="{FB8F6CA3-FE64-46D9-99F6-A6C1D006C35C}" srcOrd="9" destOrd="0" presId="urn:microsoft.com/office/officeart/2005/8/layout/target3"/>
    <dgm:cxn modelId="{0CE0D0A2-1562-4223-9AC1-CA5303DD5A14}" type="presParOf" srcId="{C7EEF898-9BAF-49B0-AAFC-185A5ADF63AF}" destId="{64FCE983-8013-4643-BD60-FF57DE04C55E}" srcOrd="10" destOrd="0" presId="urn:microsoft.com/office/officeart/2005/8/layout/target3"/>
    <dgm:cxn modelId="{C47C9CA0-9C56-4B59-8820-7C41A12BD637}" type="presParOf" srcId="{C7EEF898-9BAF-49B0-AAFC-185A5ADF63AF}" destId="{97283F1F-A465-48DC-91F0-7A4331FA445F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F4636D-9FC3-4034-AF9A-343BB25B0FB9}">
      <dsp:nvSpPr>
        <dsp:cNvPr id="0" name=""/>
        <dsp:cNvSpPr/>
      </dsp:nvSpPr>
      <dsp:spPr>
        <a:xfrm>
          <a:off x="0" y="0"/>
          <a:ext cx="4064000" cy="4064000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228600">
            <a:schemeClr val="accent2">
              <a:satMod val="175000"/>
              <a:alpha val="40000"/>
            </a:schemeClr>
          </a:glow>
          <a:outerShdw blurRad="152400" dist="317500" dir="5400000" sx="90000" sy="-19000" rotWithShape="0">
            <a:prstClr val="black">
              <a:alpha val="15000"/>
            </a:prst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3C9D58-11CD-4316-A641-0B9EE6688F4A}">
      <dsp:nvSpPr>
        <dsp:cNvPr id="0" name=""/>
        <dsp:cNvSpPr/>
      </dsp:nvSpPr>
      <dsp:spPr>
        <a:xfrm>
          <a:off x="2743199" y="408582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ContrastingRightFacing"/>
          <a:lightRig rig="soft" dir="t"/>
          <a:backdrop>
            <a:anchor x="0" y="0" z="-210000"/>
            <a:norm dx="0" dy="0" dz="914400"/>
            <a:up dx="0" dy="914400" dz="0"/>
          </a:backdrop>
        </a:scene3d>
        <a:sp3d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Napper</a:t>
          </a:r>
          <a:r>
            <a:rPr lang="en-US" sz="3200" kern="1200" dirty="0" smtClean="0"/>
            <a:t> et al  and Walker</a:t>
          </a:r>
          <a:endParaRPr lang="en-US" sz="3200" kern="1200" dirty="0"/>
        </a:p>
      </dsp:txBody>
      <dsp:txXfrm>
        <a:off x="2743199" y="408582"/>
        <a:ext cx="2641600" cy="962025"/>
      </dsp:txXfrm>
    </dsp:sp>
    <dsp:sp modelId="{1EA3BD23-C760-4E48-917F-FDB21CFB092A}">
      <dsp:nvSpPr>
        <dsp:cNvPr id="0" name=""/>
        <dsp:cNvSpPr/>
      </dsp:nvSpPr>
      <dsp:spPr>
        <a:xfrm>
          <a:off x="2743199" y="1490860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50323"/>
              <a:satOff val="0"/>
              <a:lumOff val="8236"/>
              <a:alphaOff val="0"/>
            </a:schemeClr>
          </a:solidFill>
          <a:prstDash val="solid"/>
        </a:ln>
        <a:effectLst/>
        <a:scene3d>
          <a:camera prst="perspectiveContrastingRightFacing"/>
          <a:lightRig rig="soft" dir="t"/>
          <a:backdrop>
            <a:anchor x="0" y="0" z="-210000"/>
            <a:norm dx="0" dy="0" dz="914400"/>
            <a:up dx="0" dy="914400" dz="0"/>
          </a:backdrop>
        </a:scene3d>
        <a:sp3d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Singh et al</a:t>
          </a:r>
          <a:endParaRPr lang="en-US" sz="3200" kern="1200" dirty="0"/>
        </a:p>
      </dsp:txBody>
      <dsp:txXfrm>
        <a:off x="2743199" y="1490860"/>
        <a:ext cx="2641600" cy="962025"/>
      </dsp:txXfrm>
    </dsp:sp>
    <dsp:sp modelId="{9A8BB608-E1EA-4B2E-A5FF-3F1622418290}">
      <dsp:nvSpPr>
        <dsp:cNvPr id="0" name=""/>
        <dsp:cNvSpPr/>
      </dsp:nvSpPr>
      <dsp:spPr>
        <a:xfrm>
          <a:off x="2743199" y="2573139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500646"/>
              <a:satOff val="0"/>
              <a:lumOff val="16471"/>
              <a:alphaOff val="0"/>
            </a:schemeClr>
          </a:solidFill>
          <a:prstDash val="solid"/>
        </a:ln>
        <a:effectLst/>
        <a:scene3d>
          <a:camera prst="perspectiveContrastingRightFacing"/>
          <a:lightRig rig="soft" dir="t"/>
          <a:backdrop>
            <a:anchor x="0" y="0" z="-210000"/>
            <a:norm dx="0" dy="0" dz="914400"/>
            <a:up dx="0" dy="914400" dz="0"/>
          </a:backdrop>
        </a:scene3d>
        <a:sp3d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Jimenez et al</a:t>
          </a:r>
          <a:endParaRPr lang="en-US" sz="3200" kern="1200" dirty="0"/>
        </a:p>
      </dsp:txBody>
      <dsp:txXfrm>
        <a:off x="2743199" y="2573139"/>
        <a:ext cx="2641600" cy="9620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AAFDF9-16A7-41B6-8CFE-6DD5884A4693}">
      <dsp:nvSpPr>
        <dsp:cNvPr id="0" name=""/>
        <dsp:cNvSpPr/>
      </dsp:nvSpPr>
      <dsp:spPr>
        <a:xfrm>
          <a:off x="3509645" y="1680209"/>
          <a:ext cx="2640330" cy="2640330"/>
        </a:xfrm>
        <a:prstGeom prst="gear9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glow rad="139700">
            <a:schemeClr val="accent4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accent4">
                  <a:lumMod val="50000"/>
                </a:schemeClr>
              </a:solidFill>
            </a:rPr>
            <a:t>Black Box Approach whit Amazon EC2</a:t>
          </a:r>
          <a:endParaRPr lang="en-US" sz="22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3509645" y="1680209"/>
        <a:ext cx="2640330" cy="2640330"/>
      </dsp:txXfrm>
    </dsp:sp>
    <dsp:sp modelId="{AA29E4B3-B1E3-4A31-8A5A-A4D95C63203B}">
      <dsp:nvSpPr>
        <dsp:cNvPr id="0" name=""/>
        <dsp:cNvSpPr/>
      </dsp:nvSpPr>
      <dsp:spPr>
        <a:xfrm>
          <a:off x="1973452" y="1056131"/>
          <a:ext cx="1920240" cy="1920240"/>
        </a:xfrm>
        <a:prstGeom prst="gear6">
          <a:avLst/>
        </a:prstGeom>
        <a:gradFill rotWithShape="0">
          <a:gsLst>
            <a:gs pos="0">
              <a:schemeClr val="accent3">
                <a:hueOff val="-1321208"/>
                <a:satOff val="0"/>
                <a:lumOff val="-5686"/>
                <a:alphaOff val="0"/>
                <a:tint val="35000"/>
                <a:satMod val="253000"/>
              </a:schemeClr>
            </a:gs>
            <a:gs pos="50000">
              <a:schemeClr val="accent3">
                <a:hueOff val="-1321208"/>
                <a:satOff val="0"/>
                <a:lumOff val="-5686"/>
                <a:alphaOff val="0"/>
                <a:tint val="42000"/>
                <a:satMod val="255000"/>
              </a:schemeClr>
            </a:gs>
            <a:gs pos="97000">
              <a:schemeClr val="accent3">
                <a:hueOff val="-1321208"/>
                <a:satOff val="0"/>
                <a:lumOff val="-5686"/>
                <a:alphaOff val="0"/>
                <a:tint val="53000"/>
                <a:satMod val="260000"/>
              </a:schemeClr>
            </a:gs>
            <a:gs pos="100000">
              <a:schemeClr val="accent3">
                <a:hueOff val="-1321208"/>
                <a:satOff val="0"/>
                <a:lumOff val="-5686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glow rad="139700">
            <a:schemeClr val="accent5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accent3">
                  <a:lumMod val="75000"/>
                </a:schemeClr>
              </a:solidFill>
            </a:rPr>
            <a:t>Spring</a:t>
          </a:r>
          <a:endParaRPr lang="en-US" sz="22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1973452" y="1056131"/>
        <a:ext cx="1920240" cy="1920240"/>
      </dsp:txXfrm>
    </dsp:sp>
    <dsp:sp modelId="{6311057E-6842-4F00-9D5D-5CAD94B6B460}">
      <dsp:nvSpPr>
        <dsp:cNvPr id="0" name=""/>
        <dsp:cNvSpPr/>
      </dsp:nvSpPr>
      <dsp:spPr>
        <a:xfrm>
          <a:off x="3649319" y="1221027"/>
          <a:ext cx="3247605" cy="3247605"/>
        </a:xfrm>
        <a:prstGeom prst="circularArrow">
          <a:avLst>
            <a:gd name="adj1" fmla="val 4878"/>
            <a:gd name="adj2" fmla="val 312630"/>
            <a:gd name="adj3" fmla="val 3186036"/>
            <a:gd name="adj4" fmla="val 15163307"/>
            <a:gd name="adj5" fmla="val 5691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glow rad="139700">
            <a:schemeClr val="accent4">
              <a:satMod val="175000"/>
              <a:alpha val="40000"/>
            </a:schemeClr>
          </a:glo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A0C7238-F6B8-4C83-801F-B3E3ECF523B7}">
      <dsp:nvSpPr>
        <dsp:cNvPr id="0" name=""/>
        <dsp:cNvSpPr/>
      </dsp:nvSpPr>
      <dsp:spPr>
        <a:xfrm>
          <a:off x="1633382" y="628653"/>
          <a:ext cx="2455506" cy="245550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3">
                <a:hueOff val="-1321208"/>
                <a:satOff val="0"/>
                <a:lumOff val="-5686"/>
                <a:alphaOff val="0"/>
                <a:tint val="35000"/>
                <a:satMod val="253000"/>
              </a:schemeClr>
            </a:gs>
            <a:gs pos="50000">
              <a:schemeClr val="accent3">
                <a:hueOff val="-1321208"/>
                <a:satOff val="0"/>
                <a:lumOff val="-5686"/>
                <a:alphaOff val="0"/>
                <a:tint val="42000"/>
                <a:satMod val="255000"/>
              </a:schemeClr>
            </a:gs>
            <a:gs pos="97000">
              <a:schemeClr val="accent3">
                <a:hueOff val="-1321208"/>
                <a:satOff val="0"/>
                <a:lumOff val="-5686"/>
                <a:alphaOff val="0"/>
                <a:tint val="53000"/>
                <a:satMod val="260000"/>
              </a:schemeClr>
            </a:gs>
            <a:gs pos="100000">
              <a:schemeClr val="accent3">
                <a:hueOff val="-1321208"/>
                <a:satOff val="0"/>
                <a:lumOff val="-5686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glow rad="139700">
            <a:schemeClr val="accent3">
              <a:satMod val="175000"/>
              <a:alpha val="40000"/>
            </a:schemeClr>
          </a:glo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828D71-13E1-4BD7-89A5-C22FE318EA15}">
      <dsp:nvSpPr>
        <dsp:cNvPr id="0" name=""/>
        <dsp:cNvSpPr/>
      </dsp:nvSpPr>
      <dsp:spPr>
        <a:xfrm>
          <a:off x="0" y="203199"/>
          <a:ext cx="3657600" cy="365760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23A035-9BCB-4D64-BFA7-D05875878372}">
      <dsp:nvSpPr>
        <dsp:cNvPr id="0" name=""/>
        <dsp:cNvSpPr/>
      </dsp:nvSpPr>
      <dsp:spPr>
        <a:xfrm>
          <a:off x="1828800" y="203199"/>
          <a:ext cx="4267200" cy="36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postmark</a:t>
          </a:r>
          <a:endParaRPr lang="en-US" sz="5200" kern="1200" dirty="0"/>
        </a:p>
      </dsp:txBody>
      <dsp:txXfrm>
        <a:off x="1828800" y="203199"/>
        <a:ext cx="4267200" cy="1097282"/>
      </dsp:txXfrm>
    </dsp:sp>
    <dsp:sp modelId="{393AF692-50C7-4546-A7C2-E5DF0AE48196}">
      <dsp:nvSpPr>
        <dsp:cNvPr id="0" name=""/>
        <dsp:cNvSpPr/>
      </dsp:nvSpPr>
      <dsp:spPr>
        <a:xfrm>
          <a:off x="640081" y="1300482"/>
          <a:ext cx="2377437" cy="2377437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2250323"/>
            <a:satOff val="0"/>
            <a:lumOff val="8236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BDD27E-6678-43DA-B663-53E9CF58EDB1}">
      <dsp:nvSpPr>
        <dsp:cNvPr id="0" name=""/>
        <dsp:cNvSpPr/>
      </dsp:nvSpPr>
      <dsp:spPr>
        <a:xfrm>
          <a:off x="1828800" y="1300482"/>
          <a:ext cx="4267200" cy="23774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PARSEC</a:t>
          </a:r>
          <a:endParaRPr lang="en-US" sz="5200" kern="1200" dirty="0"/>
        </a:p>
      </dsp:txBody>
      <dsp:txXfrm>
        <a:off x="1828800" y="1300482"/>
        <a:ext cx="4267200" cy="1097278"/>
      </dsp:txXfrm>
    </dsp:sp>
    <dsp:sp modelId="{4146931E-F32C-4505-BE28-02A602BBF04E}">
      <dsp:nvSpPr>
        <dsp:cNvPr id="0" name=""/>
        <dsp:cNvSpPr/>
      </dsp:nvSpPr>
      <dsp:spPr>
        <a:xfrm>
          <a:off x="1280160" y="2397761"/>
          <a:ext cx="1097278" cy="1097278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4500646"/>
            <a:satOff val="0"/>
            <a:lumOff val="16471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450546-1D9A-47C5-9ADB-BE778928F759}">
      <dsp:nvSpPr>
        <dsp:cNvPr id="0" name=""/>
        <dsp:cNvSpPr/>
      </dsp:nvSpPr>
      <dsp:spPr>
        <a:xfrm>
          <a:off x="1828800" y="2397761"/>
          <a:ext cx="4267200" cy="10972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err="1" smtClean="0"/>
            <a:t>Hadoop</a:t>
          </a:r>
          <a:endParaRPr lang="en-US" sz="5200" kern="1200" dirty="0"/>
        </a:p>
      </dsp:txBody>
      <dsp:txXfrm>
        <a:off x="1828800" y="2397761"/>
        <a:ext cx="4267200" cy="10972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07BF7-63E5-4114-BF0F-F6EC655664D3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0A644-EA70-432F-8301-07CB870C0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0A644-EA70-432F-8301-07CB870C0A2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63FA8-D225-4E36-8066-7EC806E94FDF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387D7-9F8D-4310-B1E8-23CF2C7106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6C84D-701F-4D42-933B-DB2D8FF4392F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387D7-9F8D-4310-B1E8-23CF2C710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7AA8E-F0C6-497E-9536-7FD5C8B011D5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387D7-9F8D-4310-B1E8-23CF2C710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17B03-39F0-433E-829C-1FA0E377ED17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387D7-9F8D-4310-B1E8-23CF2C710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A80625-D6B9-4B67-ACBA-DF0625930F7D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387D7-9F8D-4310-B1E8-23CF2C7106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3460E-8BE6-4075-9309-62C229DFC94E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387D7-9F8D-4310-B1E8-23CF2C710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3B933-06ED-49B8-9CAB-4130720A0206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387D7-9F8D-4310-B1E8-23CF2C710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269458-7D34-4844-8E17-48156BE70B59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387D7-9F8D-4310-B1E8-23CF2C710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01B7F-8E49-42DA-916B-ECE9ABDCEE2E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387D7-9F8D-4310-B1E8-23CF2C7106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925C80-7DFC-4785-9592-244FD0949D89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387D7-9F8D-4310-B1E8-23CF2C710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0D8A8-3367-4D2C-BC03-1192EC15B917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387D7-9F8D-4310-B1E8-23CF2C7106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5153B10-536C-4917-A8DA-8630EF2A0236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27387D7-9F8D-4310-B1E8-23CF2C7106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salimi@iust.ac.i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9.xml"/><Relationship Id="rId18" Type="http://schemas.openxmlformats.org/officeDocument/2006/relationships/slide" Target="slide25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8.xml"/><Relationship Id="rId17" Type="http://schemas.openxmlformats.org/officeDocument/2006/relationships/slide" Target="slide24.xml"/><Relationship Id="rId2" Type="http://schemas.openxmlformats.org/officeDocument/2006/relationships/slide" Target="slide3.xml"/><Relationship Id="rId16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6.xml"/><Relationship Id="rId5" Type="http://schemas.openxmlformats.org/officeDocument/2006/relationships/slide" Target="slide6.xml"/><Relationship Id="rId15" Type="http://schemas.openxmlformats.org/officeDocument/2006/relationships/slide" Target="slide21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2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slide" Target="slide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slide" Target="slide2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87D7-9F8D-4310-B1E8-23CF2C71067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00166" y="571480"/>
            <a:ext cx="721523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7030A0"/>
                </a:solidFill>
              </a:rPr>
              <a:t>Distributed Systems Meet Economics: Pricing in Cloud Computing</a:t>
            </a:r>
            <a:endParaRPr lang="en-US" sz="4400" dirty="0">
              <a:solidFill>
                <a:srgbClr val="7030A0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28728" y="3714752"/>
            <a:ext cx="7406640" cy="257176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/>
              <a:t>Hadi Salimi</a:t>
            </a:r>
          </a:p>
          <a:p>
            <a:pPr algn="ctr"/>
            <a:r>
              <a:rPr lang="en-US" dirty="0" smtClean="0"/>
              <a:t>Distributed Systems Lab,</a:t>
            </a:r>
          </a:p>
          <a:p>
            <a:pPr algn="ctr"/>
            <a:r>
              <a:rPr lang="en-US" dirty="0" smtClean="0"/>
              <a:t>School of Computer Engineering,</a:t>
            </a:r>
          </a:p>
          <a:p>
            <a:pPr algn="ctr"/>
            <a:r>
              <a:rPr lang="en-US" dirty="0" smtClean="0"/>
              <a:t>Iran University of Science and Technology,</a:t>
            </a:r>
          </a:p>
          <a:p>
            <a:pPr algn="ctr"/>
            <a:r>
              <a:rPr lang="en-US" dirty="0" smtClean="0">
                <a:hlinkClick r:id="rId3"/>
              </a:rPr>
              <a:t>hsalimi@iust.ac.ir</a:t>
            </a:r>
            <a:endParaRPr lang="en-US" dirty="0" smtClean="0"/>
          </a:p>
          <a:p>
            <a:pPr algn="ctr"/>
            <a:r>
              <a:rPr lang="en-US" dirty="0" smtClean="0"/>
              <a:t>Fall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Methodology on Amazon EC2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r>
              <a:rPr lang="en-US" dirty="0" smtClean="0"/>
              <a:t>We calculate users’ expenses when they execute a task in Amazon:</a:t>
            </a:r>
          </a:p>
        </p:txBody>
      </p:sp>
      <p:sp>
        <p:nvSpPr>
          <p:cNvPr id="5" name="Flowchart: Sequential Access Storage 4"/>
          <p:cNvSpPr/>
          <p:nvPr/>
        </p:nvSpPr>
        <p:spPr>
          <a:xfrm>
            <a:off x="2500298" y="2714620"/>
            <a:ext cx="4429156" cy="2214578"/>
          </a:xfrm>
          <a:prstGeom prst="flowChartMagneticTape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Gabriola" pitchFamily="82" charset="0"/>
              </a:rPr>
              <a:t>Cost </a:t>
            </a:r>
            <a:r>
              <a:rPr lang="en-US" sz="4000" baseline="-25000" dirty="0" smtClean="0">
                <a:solidFill>
                  <a:schemeClr val="accent2">
                    <a:lumMod val="75000"/>
                  </a:schemeClr>
                </a:solidFill>
                <a:latin typeface="Gabriola" pitchFamily="82" charset="0"/>
              </a:rPr>
              <a:t>user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Gabriola" pitchFamily="82" charset="0"/>
              </a:rPr>
              <a:t>=Price × t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929322" y="4000504"/>
            <a:ext cx="1428760" cy="12858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0" name="Horizontal Scroll 9"/>
          <p:cNvSpPr/>
          <p:nvPr/>
        </p:nvSpPr>
        <p:spPr>
          <a:xfrm>
            <a:off x="5643546" y="5357826"/>
            <a:ext cx="3500454" cy="1033272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The total running time of the task in hours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3714744" y="4071942"/>
            <a:ext cx="1285884" cy="12144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5" name="Horizontal Scroll 14"/>
          <p:cNvSpPr/>
          <p:nvPr/>
        </p:nvSpPr>
        <p:spPr>
          <a:xfrm>
            <a:off x="1214414" y="5357826"/>
            <a:ext cx="3786214" cy="1033272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The price per virtual machine hour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Right Arrow 17">
            <a:hlinkClick r:id="rId2" action="ppaction://hlinksldjump"/>
          </p:cNvPr>
          <p:cNvSpPr/>
          <p:nvPr/>
        </p:nvSpPr>
        <p:spPr>
          <a:xfrm rot="10800000">
            <a:off x="428596" y="6215082"/>
            <a:ext cx="357190" cy="35719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Above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87D7-9F8D-4310-B1E8-23CF2C71067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Methodology on the spring system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/>
              <a:t>Spring virtualized the basic physical data center and provides virtual machines to user.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Spring have two major modules: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Snip Diagonal Corner Rectangle 3"/>
          <p:cNvSpPr/>
          <p:nvPr/>
        </p:nvSpPr>
        <p:spPr>
          <a:xfrm>
            <a:off x="1928794" y="4572008"/>
            <a:ext cx="5072098" cy="1785950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VMM(Virtual Machine Monitors)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An Auditor</a:t>
            </a: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87D7-9F8D-4310-B1E8-23CF2C71067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Hamilton’s Estimations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calculate the total cost of the full burdened power consumption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1857356" y="2571744"/>
            <a:ext cx="3786214" cy="1643074"/>
          </a:xfrm>
          <a:prstGeom prst="wedgeRoundRectCallout">
            <a:avLst>
              <a:gd name="adj1" fmla="val -22856"/>
              <a:gd name="adj2" fmla="val 50939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785918" y="3000372"/>
            <a:ext cx="41434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CMR10" charset="0"/>
              </a:rPr>
              <a:t>Cost 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CMR10" charset="0"/>
              </a:rPr>
              <a:t>full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CMR10" charset="0"/>
              </a:rPr>
              <a:t>=(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CMR10" charset="0"/>
                <a:sym typeface="Symbol" pitchFamily="18" charset="2"/>
              </a:rPr>
              <a:t>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CMR10" charset="0"/>
              </a:rPr>
              <a:t> - P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CMR10" charset="0"/>
                <a:sym typeface="Symbol" pitchFamily="18" charset="2"/>
              </a:rPr>
              <a:t> raw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CMR10" charset="0"/>
                <a:sym typeface="Symbol" pitchFamily="18" charset="2"/>
              </a:rPr>
              <a:t>-PUE)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2143108" y="3571876"/>
            <a:ext cx="1428760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Punched Tape 9"/>
          <p:cNvSpPr/>
          <p:nvPr/>
        </p:nvSpPr>
        <p:spPr>
          <a:xfrm>
            <a:off x="0" y="4572008"/>
            <a:ext cx="3786182" cy="1428760"/>
          </a:xfrm>
          <a:prstGeom prst="flowChartPunchedTape">
            <a:avLst/>
          </a:prstGeom>
          <a:scene3d>
            <a:camera prst="perspectiveContrastingRightFacing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Electricity Price(dollars per  kWh)</a:t>
            </a:r>
            <a:endParaRPr lang="en-US" dirty="0"/>
          </a:p>
        </p:txBody>
      </p:sp>
      <p:sp>
        <p:nvSpPr>
          <p:cNvPr id="12" name="Flowchart: Punched Tape 11"/>
          <p:cNvSpPr/>
          <p:nvPr/>
        </p:nvSpPr>
        <p:spPr>
          <a:xfrm>
            <a:off x="2500298" y="4929198"/>
            <a:ext cx="4071966" cy="1428760"/>
          </a:xfrm>
          <a:prstGeom prst="flowChartPunchedTape">
            <a:avLst/>
          </a:prstGeom>
          <a:scene3d>
            <a:camera prst="isometricTopUp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total energy consumption of IT equipments(kWh) 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16200000" flipH="1">
            <a:off x="3357554" y="4143380"/>
            <a:ext cx="171451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Punched Tape 14"/>
          <p:cNvSpPr/>
          <p:nvPr/>
        </p:nvSpPr>
        <p:spPr>
          <a:xfrm>
            <a:off x="5786414" y="3643314"/>
            <a:ext cx="3357586" cy="1304738"/>
          </a:xfrm>
          <a:prstGeom prst="flowChartPunchedTape">
            <a:avLst/>
          </a:prstGeom>
          <a:scene3d>
            <a:camera prst="perspectiveContrastingLeftFacing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PUE value of data center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143504" y="3500438"/>
            <a:ext cx="135732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87D7-9F8D-4310-B1E8-23CF2C71067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357166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total provider cost 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ardrop 3"/>
          <p:cNvSpPr/>
          <p:nvPr/>
        </p:nvSpPr>
        <p:spPr>
          <a:xfrm>
            <a:off x="928662" y="1142984"/>
            <a:ext cx="7286676" cy="2428892"/>
          </a:xfrm>
          <a:prstGeom prst="teardrop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643042" y="2071678"/>
            <a:ext cx="62865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CMR10" charset="0"/>
              </a:rPr>
              <a:t>Cost 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CMR10" charset="0"/>
              </a:rPr>
              <a:t>provider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CMR10" charset="0"/>
              </a:rPr>
              <a:t>=(Cost 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CMR10" charset="0"/>
              </a:rPr>
              <a:t>full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CMR10" charset="0"/>
              </a:rPr>
              <a:t>+ Cost 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CMR10" charset="0"/>
              </a:rPr>
              <a:t>amortized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CMR10" charset="0"/>
              </a:rPr>
              <a:t>)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×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CMR10" charset="0"/>
              </a:rPr>
              <a:t> Scale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briola" pitchFamily="82" charset="0"/>
              <a:cs typeface="Arial" pitchFamily="34" charset="0"/>
            </a:endParaRPr>
          </a:p>
        </p:txBody>
      </p:sp>
      <p:sp>
        <p:nvSpPr>
          <p:cNvPr id="7" name="Curved Up Ribbon 6"/>
          <p:cNvSpPr/>
          <p:nvPr/>
        </p:nvSpPr>
        <p:spPr>
          <a:xfrm>
            <a:off x="3786182" y="4714860"/>
            <a:ext cx="5143536" cy="2143140"/>
          </a:xfrm>
          <a:prstGeom prst="ellipseRibbon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Ratio of the estimated total cost to the sum of the cost of full burdened and power consumption and </a:t>
            </a:r>
            <a:r>
              <a:rPr lang="en-US" dirty="0" smtClean="0">
                <a:solidFill>
                  <a:schemeClr val="tx1"/>
                </a:solidFill>
                <a:latin typeface="Gabriola" pitchFamily="82" charset="0"/>
                <a:ea typeface="Calibri" pitchFamily="34" charset="0"/>
                <a:cs typeface="CMR10" charset="0"/>
              </a:rPr>
              <a:t>Cost </a:t>
            </a:r>
            <a:r>
              <a:rPr lang="en-US" baseline="-30000" dirty="0" smtClean="0">
                <a:solidFill>
                  <a:schemeClr val="tx1"/>
                </a:solidFill>
                <a:latin typeface="Gabriola" pitchFamily="82" charset="0"/>
                <a:ea typeface="Calibri" pitchFamily="34" charset="0"/>
                <a:cs typeface="CMR10" charset="0"/>
              </a:rPr>
              <a:t>amortized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urved Up Ribbon 7"/>
          <p:cNvSpPr/>
          <p:nvPr/>
        </p:nvSpPr>
        <p:spPr>
          <a:xfrm>
            <a:off x="357158" y="3786190"/>
            <a:ext cx="3286148" cy="1357322"/>
          </a:xfrm>
          <a:prstGeom prst="ellipseRibbon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Total amortized server cost 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2500298" y="2643182"/>
            <a:ext cx="2714644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" idx="0"/>
          </p:cNvCxnSpPr>
          <p:nvPr/>
        </p:nvCxnSpPr>
        <p:spPr>
          <a:xfrm rot="5400000">
            <a:off x="5572144" y="3428988"/>
            <a:ext cx="207167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87D7-9F8D-4310-B1E8-23CF2C71067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357166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estimate the amortized cost per server: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ound Same Side Corner Rectangle 3"/>
          <p:cNvSpPr/>
          <p:nvPr/>
        </p:nvSpPr>
        <p:spPr>
          <a:xfrm>
            <a:off x="1857356" y="2071678"/>
            <a:ext cx="4929222" cy="1285884"/>
          </a:xfrm>
          <a:prstGeom prst="round2Same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214546" y="2428868"/>
            <a:ext cx="40334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Arial" pitchFamily="34" charset="0"/>
              </a:rPr>
              <a:t>Cost 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Arial" pitchFamily="34" charset="0"/>
              </a:rPr>
              <a:t>amortized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Arial" pitchFamily="34" charset="0"/>
              </a:rPr>
              <a:t>= (C </a:t>
            </a:r>
            <a:r>
              <a:rPr kumimoji="0" lang="en-US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Arial" pitchFamily="34" charset="0"/>
              </a:rPr>
              <a:t>amortizedUnit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Arial" pitchFamily="34" charset="0"/>
              </a:rPr>
              <a:t>×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Arial" pitchFamily="34" charset="0"/>
              </a:rPr>
              <a:t>t</a:t>
            </a:r>
            <a:r>
              <a:rPr kumimoji="0" lang="en-US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Arial" pitchFamily="34" charset="0"/>
              </a:rPr>
              <a:t>server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Arial" pitchFamily="34" charset="0"/>
              </a:rPr>
              <a:t>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briola" pitchFamily="82" charset="0"/>
              <a:cs typeface="Arial" pitchFamily="34" charset="0"/>
            </a:endParaRPr>
          </a:p>
        </p:txBody>
      </p:sp>
      <p:sp>
        <p:nvSpPr>
          <p:cNvPr id="6" name="Wave 5"/>
          <p:cNvSpPr/>
          <p:nvPr/>
        </p:nvSpPr>
        <p:spPr>
          <a:xfrm>
            <a:off x="2214546" y="4357694"/>
            <a:ext cx="2928958" cy="914400"/>
          </a:xfrm>
          <a:prstGeom prst="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amortized cost per hour per sever</a:t>
            </a:r>
            <a:endParaRPr lang="en-US" dirty="0"/>
          </a:p>
        </p:txBody>
      </p:sp>
      <p:sp>
        <p:nvSpPr>
          <p:cNvPr id="7" name="Wave 6"/>
          <p:cNvSpPr/>
          <p:nvPr/>
        </p:nvSpPr>
        <p:spPr>
          <a:xfrm>
            <a:off x="6215074" y="4000504"/>
            <a:ext cx="2571800" cy="1000132"/>
          </a:xfrm>
          <a:prstGeom prst="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elapsed time on the server (hours)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3143240" y="3214686"/>
            <a:ext cx="1500198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86446" y="3000372"/>
            <a:ext cx="1143008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87D7-9F8D-4310-B1E8-23CF2C71067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428604"/>
            <a:ext cx="7498080" cy="4800600"/>
          </a:xfrm>
        </p:spPr>
        <p:txBody>
          <a:bodyPr/>
          <a:lstStyle/>
          <a:p>
            <a:pPr marL="82550" indent="0">
              <a:buNone/>
            </a:pPr>
            <a:r>
              <a:rPr lang="en-US" dirty="0" smtClean="0"/>
              <a:t>We estimating the energy consumption based on resource utilization:</a:t>
            </a:r>
            <a:endParaRPr lang="en-US" dirty="0"/>
          </a:p>
        </p:txBody>
      </p:sp>
      <p:sp>
        <p:nvSpPr>
          <p:cNvPr id="4" name="Folded Corner 3"/>
          <p:cNvSpPr/>
          <p:nvPr/>
        </p:nvSpPr>
        <p:spPr>
          <a:xfrm>
            <a:off x="2285984" y="2357430"/>
            <a:ext cx="4572032" cy="142876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Gabriola" pitchFamily="82" charset="0"/>
              </a:rPr>
              <a:t>P </a:t>
            </a:r>
            <a:r>
              <a:rPr lang="en-US" sz="3200" baseline="-25000" dirty="0" smtClean="0">
                <a:latin typeface="Gabriola" pitchFamily="82" charset="0"/>
              </a:rPr>
              <a:t>server </a:t>
            </a:r>
            <a:r>
              <a:rPr lang="en-US" sz="3200" dirty="0" smtClean="0">
                <a:latin typeface="Gabriola" pitchFamily="82" charset="0"/>
              </a:rPr>
              <a:t>=P </a:t>
            </a:r>
            <a:r>
              <a:rPr lang="en-US" sz="3200" baseline="-25000" dirty="0" smtClean="0">
                <a:latin typeface="Gabriola" pitchFamily="82" charset="0"/>
              </a:rPr>
              <a:t>idle </a:t>
            </a:r>
            <a:r>
              <a:rPr lang="en-US" sz="3200" dirty="0" smtClean="0">
                <a:latin typeface="Gabriola" pitchFamily="82" charset="0"/>
              </a:rPr>
              <a:t>+U </a:t>
            </a:r>
            <a:r>
              <a:rPr lang="en-US" sz="3200" baseline="-25000" dirty="0" err="1" smtClean="0">
                <a:latin typeface="Gabriola" pitchFamily="82" charset="0"/>
              </a:rPr>
              <a:t>cpu</a:t>
            </a:r>
            <a:r>
              <a:rPr lang="en-US" sz="3200" baseline="-25000" dirty="0" smtClean="0">
                <a:latin typeface="Gabriola" pitchFamily="82" charset="0"/>
              </a:rPr>
              <a:t> </a:t>
            </a:r>
            <a:r>
              <a:rPr lang="en-US" sz="3200" dirty="0" smtClean="0">
                <a:latin typeface="Gabriola" pitchFamily="82" charset="0"/>
              </a:rPr>
              <a:t>× C</a:t>
            </a:r>
            <a:r>
              <a:rPr lang="en-US" sz="3200" baseline="-25000" dirty="0" smtClean="0">
                <a:latin typeface="Gabriola" pitchFamily="82" charset="0"/>
              </a:rPr>
              <a:t>0 </a:t>
            </a:r>
            <a:r>
              <a:rPr lang="en-US" sz="3200" dirty="0" smtClean="0">
                <a:latin typeface="Gabriola" pitchFamily="82" charset="0"/>
              </a:rPr>
              <a:t>+ U</a:t>
            </a:r>
            <a:r>
              <a:rPr lang="en-US" sz="3200" baseline="-25000" dirty="0" smtClean="0">
                <a:latin typeface="Gabriola" pitchFamily="82" charset="0"/>
              </a:rPr>
              <a:t> </a:t>
            </a:r>
            <a:r>
              <a:rPr lang="en-US" sz="3200" baseline="-25000" dirty="0" err="1" smtClean="0">
                <a:latin typeface="Gabriola" pitchFamily="82" charset="0"/>
              </a:rPr>
              <a:t>io</a:t>
            </a:r>
            <a:r>
              <a:rPr lang="en-US" sz="3200" baseline="-25000" dirty="0" smtClean="0">
                <a:latin typeface="Gabriola" pitchFamily="82" charset="0"/>
              </a:rPr>
              <a:t> </a:t>
            </a:r>
            <a:r>
              <a:rPr lang="en-US" sz="3200" dirty="0" smtClean="0">
                <a:latin typeface="Gabriola" pitchFamily="82" charset="0"/>
              </a:rPr>
              <a:t>×</a:t>
            </a:r>
            <a:r>
              <a:rPr lang="en-US" sz="3200" baseline="-25000" dirty="0" smtClean="0">
                <a:latin typeface="Gabriola" pitchFamily="82" charset="0"/>
              </a:rPr>
              <a:t> </a:t>
            </a:r>
            <a:r>
              <a:rPr lang="en-US" sz="3200" dirty="0" smtClean="0">
                <a:latin typeface="Gabriola" pitchFamily="82" charset="0"/>
              </a:rPr>
              <a:t>C</a:t>
            </a:r>
            <a:r>
              <a:rPr lang="en-US" sz="3200" baseline="-25000" dirty="0" smtClean="0">
                <a:latin typeface="Gabriola" pitchFamily="82" charset="0"/>
              </a:rPr>
              <a:t>1</a:t>
            </a:r>
            <a:endParaRPr lang="en-US" sz="3200" dirty="0" smtClean="0">
              <a:latin typeface="Gabriola" pitchFamily="82" charset="0"/>
            </a:endParaRPr>
          </a:p>
          <a:p>
            <a:endParaRPr lang="en-US" i="1" dirty="0" smtClean="0"/>
          </a:p>
        </p:txBody>
      </p:sp>
      <p:sp>
        <p:nvSpPr>
          <p:cNvPr id="5" name="8-Point Star 4"/>
          <p:cNvSpPr/>
          <p:nvPr/>
        </p:nvSpPr>
        <p:spPr>
          <a:xfrm>
            <a:off x="1000100" y="4857760"/>
            <a:ext cx="1928826" cy="914400"/>
          </a:xfrm>
          <a:prstGeom prst="star8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utilization</a:t>
            </a:r>
            <a:endParaRPr lang="en-US" dirty="0"/>
          </a:p>
        </p:txBody>
      </p:sp>
      <p:sp>
        <p:nvSpPr>
          <p:cNvPr id="6" name="8-Point Star 5"/>
          <p:cNvSpPr/>
          <p:nvPr/>
        </p:nvSpPr>
        <p:spPr>
          <a:xfrm>
            <a:off x="3428992" y="5357826"/>
            <a:ext cx="1928826" cy="1071570"/>
          </a:xfrm>
          <a:prstGeom prst="star8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I/O bandwidth</a:t>
            </a:r>
            <a:endParaRPr lang="en-US" dirty="0"/>
          </a:p>
        </p:txBody>
      </p:sp>
      <p:sp>
        <p:nvSpPr>
          <p:cNvPr id="7" name="8-Point Star 6"/>
          <p:cNvSpPr/>
          <p:nvPr/>
        </p:nvSpPr>
        <p:spPr>
          <a:xfrm>
            <a:off x="5214942" y="4500570"/>
            <a:ext cx="3643338" cy="1428760"/>
          </a:xfrm>
          <a:prstGeom prst="star8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coefficients in the model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2285984" y="3071810"/>
            <a:ext cx="1928826" cy="1928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5715008" y="3643314"/>
            <a:ext cx="171451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5072066" y="3071810"/>
            <a:ext cx="1643074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3821901" y="3607595"/>
            <a:ext cx="2500330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ight Arrow 16">
            <a:hlinkClick r:id="rId2" action="ppaction://hlinksldjump"/>
          </p:cNvPr>
          <p:cNvSpPr/>
          <p:nvPr/>
        </p:nvSpPr>
        <p:spPr>
          <a:xfrm rot="10800000">
            <a:off x="428596" y="6215082"/>
            <a:ext cx="357190" cy="35719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Above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87D7-9F8D-4310-B1E8-23CF2C71067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in Amazon EC2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two default on-demand virtual-machine types provided by EC2: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i="1" dirty="0" smtClean="0"/>
              <a:t>Small instances </a:t>
            </a:r>
          </a:p>
          <a:p>
            <a:r>
              <a:rPr lang="en-US" i="1" dirty="0" smtClean="0"/>
              <a:t> medium instances</a:t>
            </a:r>
          </a:p>
          <a:p>
            <a:pPr>
              <a:buNone/>
            </a:pPr>
            <a:endParaRPr lang="en-US" i="1" dirty="0" smtClean="0"/>
          </a:p>
          <a:p>
            <a:pPr marL="82550" indent="0" algn="just">
              <a:buNone/>
            </a:pPr>
            <a:r>
              <a:rPr lang="en-US" dirty="0" smtClean="0"/>
              <a:t>These virtual machines run Fedora Linux and are located in California, USA</a:t>
            </a: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 rot="10800000">
            <a:off x="428596" y="6215082"/>
            <a:ext cx="357190" cy="35719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Above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87D7-9F8D-4310-B1E8-23CF2C71067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000108"/>
            <a:ext cx="749808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configurations and prices on different VM</a:t>
            </a:r>
            <a:br>
              <a:rPr lang="en-US" sz="2800" dirty="0" smtClean="0"/>
            </a:br>
            <a:r>
              <a:rPr lang="en-US" sz="2800" dirty="0" smtClean="0"/>
              <a:t>types on Amazon (Linux, California, America, Jan-2010)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85852" y="3071810"/>
          <a:ext cx="7499350" cy="150843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766754">
                <a:tc>
                  <a:txBody>
                    <a:bodyPr/>
                    <a:lstStyle/>
                    <a:p>
                      <a:r>
                        <a:rPr lang="en-US" dirty="0" smtClean="0"/>
                        <a:t>Instance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CPU(#Virtual core)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RAM (GB)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Storage (GB)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Price($/h)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0.095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87D7-9F8D-4310-B1E8-23CF2C71067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 in spring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</a:t>
            </a:r>
            <a:r>
              <a:rPr lang="en-US" dirty="0" err="1" smtClean="0"/>
              <a:t>VirtualBox</a:t>
            </a:r>
            <a:r>
              <a:rPr lang="en-US" dirty="0" smtClean="0"/>
              <a:t> to implement a virtual machine in Spring.</a:t>
            </a:r>
          </a:p>
          <a:p>
            <a:endParaRPr lang="en-US" dirty="0" smtClean="0"/>
          </a:p>
          <a:p>
            <a:r>
              <a:rPr lang="en-US" dirty="0" smtClean="0"/>
              <a:t>The host OS </a:t>
            </a:r>
            <a:r>
              <a:rPr lang="en-US" dirty="0" smtClean="0"/>
              <a:t>is Windows </a:t>
            </a:r>
            <a:r>
              <a:rPr lang="en-US" dirty="0" smtClean="0"/>
              <a:t>Server 2003</a:t>
            </a:r>
          </a:p>
          <a:p>
            <a:endParaRPr lang="en-US" dirty="0" smtClean="0"/>
          </a:p>
          <a:p>
            <a:r>
              <a:rPr lang="en-US" dirty="0" smtClean="0"/>
              <a:t>The guest OS is Fedora 10</a:t>
            </a: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 rot="10800000">
            <a:off x="428596" y="6215082"/>
            <a:ext cx="357190" cy="35719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Above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87D7-9F8D-4310-B1E8-23CF2C71067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Hardware configuration of machines in Spring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57290" y="2500306"/>
          <a:ext cx="7499349" cy="3032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99783"/>
                <a:gridCol w="2499783"/>
                <a:gridCol w="249978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Eight-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core machine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Four- core machine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CPU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Intel Xeon E5335 8-</a:t>
                      </a:r>
                    </a:p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way 2.00GHz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Intel Xeon X3360</a:t>
                      </a:r>
                    </a:p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Quad 2.83GHz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RAM(GB)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Disk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RAID 5 (SCSI</a:t>
                      </a:r>
                    </a:p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disks)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RAID 0 (SATA</a:t>
                      </a:r>
                    </a:p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disks)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Network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Gigabit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Gigabit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Power Model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p 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idle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= 299, c0 =</a:t>
                      </a:r>
                    </a:p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8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:46, 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C1</a:t>
                      </a:r>
                      <a:r>
                        <a:rPr kumimoji="0" lang="en-US" sz="18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= 0:16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p 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idle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= 250, c0 =</a:t>
                      </a:r>
                    </a:p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8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:4, 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C1</a:t>
                      </a:r>
                      <a:r>
                        <a:rPr kumimoji="0" lang="en-US" sz="18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= 0:14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>
            <a:hlinkClick r:id="rId2" action="ppaction://hlinksldjump"/>
          </p:cNvPr>
          <p:cNvSpPr/>
          <p:nvPr/>
        </p:nvSpPr>
        <p:spPr>
          <a:xfrm rot="10800000">
            <a:off x="428596" y="6215082"/>
            <a:ext cx="357190" cy="35719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Above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87D7-9F8D-4310-B1E8-23CF2C71067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Topics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1000108"/>
            <a:ext cx="7429552" cy="5500726"/>
          </a:xfrm>
          <a:ln>
            <a:solidFill>
              <a:schemeClr val="bg1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hlinkClick r:id="rId2" action="ppaction://hlinksldjump"/>
              </a:rPr>
              <a:t>Pricing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Pricing fairness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Pay as you go model </a:t>
            </a:r>
            <a:endParaRPr lang="en-US" dirty="0" smtClean="0"/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hlinkClick r:id="rId5" action="ppaction://hlinksldjump"/>
              </a:rPr>
              <a:t>Two intertwined aspect in pricing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hlinkClick r:id="rId6" action="ppaction://hlinksldjump"/>
              </a:rPr>
              <a:t>Pricing plans in Amazon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hlinkClick r:id="rId7" action="ppaction://hlinksldjump"/>
              </a:rPr>
              <a:t>Two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hlinkClick r:id="rId7" action="ppaction://hlinksldjump"/>
              </a:rPr>
              <a:t>approachs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hlinkClick r:id="rId7" action="ppaction://hlinksldjump"/>
              </a:rPr>
              <a:t> for evaluations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hlinkClick r:id="rId8" action="ppaction://hlinksldjump"/>
              </a:rPr>
              <a:t>Popular applications in cloud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hlinkClick r:id="rId9" action="ppaction://hlinksldjump"/>
              </a:rPr>
              <a:t>Methodology on Amazon EC2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hlinkClick r:id="rId10" action="ppaction://hlinksldjump"/>
              </a:rPr>
              <a:t>Methodology on the Spring System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hlinkClick r:id="rId11" action="ppaction://hlinksldjump"/>
              </a:rPr>
              <a:t>Setup in Amazon EC2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hlinkClick r:id="rId12" action="ppaction://hlinksldjump"/>
              </a:rPr>
              <a:t>Setup in spring 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 smtClean="0">
                <a:hlinkClick r:id="rId13" action="ppaction://hlinksldjump"/>
              </a:rPr>
              <a:t>Hardware configuration of machines in Spring</a:t>
            </a:r>
            <a:endParaRPr lang="en-US" dirty="0" smtClean="0"/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hlinkClick r:id="rId14" action="ppaction://hlinksldjump"/>
              </a:rPr>
              <a:t>ROI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hlinkClick r:id="rId15" action="ppaction://hlinksldjump"/>
              </a:rPr>
              <a:t>Time for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hlinkClick r:id="rId15" action="ppaction://hlinksldjump"/>
              </a:rPr>
              <a:t>Hadoop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hlinkClick r:id="rId16" action="ppaction://hlinksldjump"/>
              </a:rPr>
              <a:t>Cost for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hlinkClick r:id="rId16" action="ppaction://hlinksldjump"/>
              </a:rPr>
              <a:t>Hadoop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hlinkClick r:id="rId16" action="ppaction://hlinksldjump"/>
              </a:rPr>
              <a:t> 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 smtClean="0">
                <a:hlinkClick r:id="rId17" action="ppaction://hlinksldjump"/>
              </a:rPr>
              <a:t>User Optimizations on EC2</a:t>
            </a:r>
            <a:endParaRPr lang="en-US" dirty="0" smtClean="0"/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hlinkClick r:id="rId18" action="ppaction://hlinksldjump"/>
              </a:rPr>
              <a:t>failures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87D7-9F8D-4310-B1E8-23CF2C71067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2057400"/>
            <a:ext cx="7498080" cy="4800600"/>
          </a:xfrm>
        </p:spPr>
        <p:txBody>
          <a:bodyPr>
            <a:normAutofit/>
          </a:bodyPr>
          <a:lstStyle/>
          <a:p>
            <a:pPr marL="82550" indent="0">
              <a:buNone/>
            </a:pPr>
            <a:r>
              <a:rPr lang="en-US" sz="2800" dirty="0" smtClean="0"/>
              <a:t>we calculate the efficiency of a provider’s investment using ROI (Return </a:t>
            </a:r>
            <a:r>
              <a:rPr lang="en-US" sz="2800" dirty="0" err="1" smtClean="0"/>
              <a:t>onInvestment</a:t>
            </a:r>
            <a:r>
              <a:rPr lang="en-US" sz="2800" dirty="0" smtClean="0"/>
              <a:t>)</a:t>
            </a:r>
          </a:p>
          <a:p>
            <a:pPr marL="82550" indent="0">
              <a:buNone/>
            </a:pPr>
            <a:endParaRPr lang="en-US" sz="2800" dirty="0" smtClean="0"/>
          </a:p>
          <a:p>
            <a:pPr marL="82550" indent="0">
              <a:buNone/>
            </a:pPr>
            <a:endParaRPr lang="en-US" sz="2800" dirty="0" smtClean="0"/>
          </a:p>
        </p:txBody>
      </p:sp>
      <p:sp>
        <p:nvSpPr>
          <p:cNvPr id="4" name="Flowchart: Alternate Process 3"/>
          <p:cNvSpPr/>
          <p:nvPr/>
        </p:nvSpPr>
        <p:spPr>
          <a:xfrm>
            <a:off x="2071670" y="3857628"/>
            <a:ext cx="5500726" cy="1857388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4214818"/>
            <a:ext cx="3929090" cy="1054561"/>
          </a:xfrm>
          <a:prstGeom prst="rect">
            <a:avLst/>
          </a:prstGeom>
          <a:noFill/>
        </p:spPr>
      </p:pic>
      <p:sp>
        <p:nvSpPr>
          <p:cNvPr id="7" name="Right Arrow 6">
            <a:hlinkClick r:id="rId3" action="ppaction://hlinksldjump"/>
          </p:cNvPr>
          <p:cNvSpPr/>
          <p:nvPr/>
        </p:nvSpPr>
        <p:spPr>
          <a:xfrm rot="10800000">
            <a:off x="428596" y="6215082"/>
            <a:ext cx="357190" cy="35719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Above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87D7-9F8D-4310-B1E8-23CF2C71067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1430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Performance and costs for </a:t>
            </a:r>
            <a:r>
              <a:rPr lang="en-US" sz="2800" dirty="0" err="1" smtClean="0"/>
              <a:t>Hadoop</a:t>
            </a:r>
            <a:r>
              <a:rPr lang="en-US" sz="2800" dirty="0" smtClean="0"/>
              <a:t> vs. the</a:t>
            </a:r>
            <a:br>
              <a:rPr lang="en-US" sz="2800" dirty="0" smtClean="0"/>
            </a:br>
            <a:r>
              <a:rPr lang="en-US" sz="2800" dirty="0" smtClean="0"/>
              <a:t>number of same-type instances on EC2</a:t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348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643050"/>
            <a:ext cx="7162800" cy="42957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3857620" y="6072206"/>
            <a:ext cx="2101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(a) Time for </a:t>
            </a:r>
            <a:r>
              <a:rPr lang="en-US" dirty="0" err="1" smtClean="0"/>
              <a:t>Hadoop</a:t>
            </a:r>
            <a:endParaRPr lang="en-US" dirty="0"/>
          </a:p>
        </p:txBody>
      </p:sp>
      <p:sp>
        <p:nvSpPr>
          <p:cNvPr id="6" name="Right Arrow 5">
            <a:hlinkClick r:id="rId3" action="ppaction://hlinksldjump"/>
          </p:cNvPr>
          <p:cNvSpPr/>
          <p:nvPr/>
        </p:nvSpPr>
        <p:spPr>
          <a:xfrm rot="10800000">
            <a:off x="428596" y="6215082"/>
            <a:ext cx="357190" cy="35719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Above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87D7-9F8D-4310-B1E8-23CF2C71067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12" y="5286388"/>
            <a:ext cx="4000528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(b) Costs for </a:t>
            </a:r>
            <a:r>
              <a:rPr lang="en-US" sz="2800" dirty="0" err="1" smtClean="0"/>
              <a:t>Hadoop</a:t>
            </a:r>
            <a:endParaRPr lang="en-US" sz="2800" dirty="0"/>
          </a:p>
        </p:txBody>
      </p:sp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714356"/>
            <a:ext cx="7162800" cy="42957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Right Arrow 4">
            <a:hlinkClick r:id="rId3" action="ppaction://hlinksldjump"/>
          </p:cNvPr>
          <p:cNvSpPr/>
          <p:nvPr/>
        </p:nvSpPr>
        <p:spPr>
          <a:xfrm rot="10800000">
            <a:off x="428596" y="6215082"/>
            <a:ext cx="357190" cy="35719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Above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87D7-9F8D-4310-B1E8-23CF2C71067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534044"/>
          </a:xfrm>
        </p:spPr>
        <p:txBody>
          <a:bodyPr/>
          <a:lstStyle/>
          <a:p>
            <a:pPr marL="82550" indent="0">
              <a:buNone/>
            </a:pPr>
            <a:r>
              <a:rPr lang="en-US" dirty="0" smtClean="0"/>
              <a:t>the elapsed times and costs of optimized single-machine benchmarks</a:t>
            </a:r>
          </a:p>
          <a:p>
            <a:pPr marL="82550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85918" y="2571744"/>
          <a:ext cx="6096000" cy="321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32000"/>
                <a:gridCol w="1126836"/>
                <a:gridCol w="905164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On a small instance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On a medium instance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Elapsed</a:t>
                      </a:r>
                    </a:p>
                    <a:p>
                      <a:r>
                        <a:rPr kumimoji="0" lang="en-US" sz="1800" kern="1200" baseline="0" dirty="0" smtClean="0"/>
                        <a:t>time</a:t>
                      </a:r>
                    </a:p>
                    <a:p>
                      <a:r>
                        <a:rPr kumimoji="0" lang="en-US" sz="1800" kern="1200" baseline="0" dirty="0" smtClean="0"/>
                        <a:t>(sec)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Cost ($)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Elapsed</a:t>
                      </a:r>
                    </a:p>
                    <a:p>
                      <a:r>
                        <a:rPr kumimoji="0" lang="en-US" sz="1800" kern="1200" baseline="0" dirty="0" smtClean="0"/>
                        <a:t>time</a:t>
                      </a:r>
                    </a:p>
                    <a:p>
                      <a:r>
                        <a:rPr kumimoji="0" lang="en-US" sz="1800" kern="1200" baseline="0" dirty="0" smtClean="0"/>
                        <a:t>(sec)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Cost ($)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Postmark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/>
                        <a:t>204.0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0.0054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203.2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0.0106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err="1" smtClean="0"/>
                        <a:t>Dedup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0.0012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0.0008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err="1" smtClean="0"/>
                        <a:t>BlackScholes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934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0.0246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215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0.0113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>
            <a:hlinkClick r:id="rId2" action="ppaction://hlinksldjump"/>
          </p:cNvPr>
          <p:cNvSpPr/>
          <p:nvPr/>
        </p:nvSpPr>
        <p:spPr>
          <a:xfrm rot="10800000">
            <a:off x="428596" y="6215082"/>
            <a:ext cx="357190" cy="35719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Above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87D7-9F8D-4310-B1E8-23CF2C71067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Optimizations on EC2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optimizations on EC2 include application-level optimizations for a fixed instance type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choosing the suitable instance type</a:t>
            </a:r>
          </a:p>
          <a:p>
            <a:endParaRPr lang="en-US" dirty="0" smtClean="0"/>
          </a:p>
          <a:p>
            <a:r>
              <a:rPr lang="en-US" dirty="0" smtClean="0"/>
              <a:t> tuning the number of instances</a:t>
            </a: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 rot="10800000">
            <a:off x="428596" y="6215082"/>
            <a:ext cx="357190" cy="35719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Above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87D7-9F8D-4310-B1E8-23CF2C71067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 smtClean="0"/>
              <a:t>Bugs are not the only cause of failures</a:t>
            </a:r>
          </a:p>
          <a:p>
            <a:pPr marL="0" indent="0"/>
            <a:endParaRPr lang="en-US" dirty="0" smtClean="0"/>
          </a:p>
          <a:p>
            <a:pPr marL="179388" indent="-179388"/>
            <a:r>
              <a:rPr lang="en-US" dirty="0" smtClean="0"/>
              <a:t>transient failures in the cloud    infrastructure also occur</a:t>
            </a:r>
          </a:p>
          <a:p>
            <a:pPr marL="179388" indent="-179388" algn="just"/>
            <a:endParaRPr lang="en-US" dirty="0" smtClean="0"/>
          </a:p>
          <a:p>
            <a:r>
              <a:rPr lang="en-US" dirty="0" smtClean="0"/>
              <a:t>Transient failures in the underlying    infrastructure could be a significant </a:t>
            </a:r>
          </a:p>
          <a:p>
            <a:pPr>
              <a:buNone/>
            </a:pPr>
            <a:r>
              <a:rPr lang="en-US" dirty="0" smtClean="0"/>
              <a:t>  factor for provisioning user costs</a:t>
            </a: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 rot="10800000">
            <a:off x="428596" y="6215082"/>
            <a:ext cx="357190" cy="35719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Above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87D7-9F8D-4310-B1E8-23CF2C71067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  <a:buNone/>
            </a:pPr>
            <a:r>
              <a:rPr lang="en-US" dirty="0" smtClean="0"/>
              <a:t>   Our preliminary study has revealed 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   interesting issues as a result of the tensions between users and providers and between distributed systems and economics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87D7-9F8D-4310-B1E8-23CF2C71067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[1]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Hongyi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Wang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Qingfeng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Jing,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Rishan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Chen◦   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Bingsheng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He,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Zhengping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Qian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Lidong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Zhou,</a:t>
            </a:r>
          </a:p>
          <a:p>
            <a:pPr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“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Distributed Systems Meet Economics: Pricing in the Cloud”, In Proceeding of the USENIX workshop on hot topics in Cloud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Computing, 2010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 Boston, MA, USA.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87D7-9F8D-4310-B1E8-23CF2C71067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Pricing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8974" y="1428736"/>
            <a:ext cx="8005026" cy="4800600"/>
          </a:xfrm>
        </p:spPr>
        <p:txBody>
          <a:bodyPr/>
          <a:lstStyle/>
          <a:p>
            <a:pPr marL="82550" indent="0">
              <a:buNone/>
            </a:pPr>
            <a:r>
              <a:rPr lang="en-US" dirty="0" smtClean="0"/>
              <a:t>Pricing is an important role in the marketplace that has been considered in economics.</a:t>
            </a:r>
          </a:p>
          <a:p>
            <a:pPr marL="82550" indent="0">
              <a:buNone/>
            </a:pPr>
            <a:endParaRPr lang="en-US" dirty="0" smtClean="0"/>
          </a:p>
          <a:p>
            <a:pPr marL="82550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Two factors that impact pricing are:</a:t>
            </a:r>
          </a:p>
          <a:p>
            <a:pPr marL="654050" indent="-571500">
              <a:buFont typeface="+mj-lt"/>
              <a:buAutoNum type="romanUcPeriod"/>
            </a:pPr>
            <a:endParaRPr lang="en-US" dirty="0" smtClean="0"/>
          </a:p>
          <a:p>
            <a:pPr marL="654050" indent="-571500">
              <a:buNone/>
            </a:pPr>
            <a:endParaRPr lang="en-US" dirty="0" smtClean="0"/>
          </a:p>
          <a:p>
            <a:pPr marL="82550" indent="0">
              <a:buNone/>
            </a:pPr>
            <a:endParaRPr lang="en-US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1643042" y="3929066"/>
            <a:ext cx="5214974" cy="2071702"/>
          </a:xfrm>
          <a:prstGeom prst="round2Diag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glow rad="101600">
              <a:schemeClr val="accent4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Righ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654050" indent="-571500">
              <a:lnSpc>
                <a:spcPct val="150000"/>
              </a:lnSpc>
              <a:buFont typeface="+mj-lt"/>
              <a:buAutoNum type="romanUcPeriod"/>
            </a:pP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Fairness</a:t>
            </a:r>
          </a:p>
          <a:p>
            <a:pPr marL="654050" indent="-571500">
              <a:lnSpc>
                <a:spcPct val="150000"/>
              </a:lnSpc>
              <a:buFont typeface="+mj-lt"/>
              <a:buAutoNum type="romanUcPeriod"/>
            </a:pP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Competition</a:t>
            </a: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 rot="10800000">
            <a:off x="428596" y="6215082"/>
            <a:ext cx="357190" cy="35719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Above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87D7-9F8D-4310-B1E8-23CF2C71067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Pricing fairness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Pricing fairness consists of two aspects: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1500166" y="3214686"/>
            <a:ext cx="7143800" cy="2786082"/>
          </a:xfrm>
          <a:prstGeom prst="round2Diag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glow rad="101600">
              <a:schemeClr val="accent4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Righ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+mj-lt"/>
              <a:buAutoNum type="alphaLcPeriod"/>
            </a:pP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ersonal 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fairness         Subjective</a:t>
            </a:r>
          </a:p>
          <a:p>
            <a:pPr marL="571500" indent="-571500">
              <a:buFont typeface="+mj-lt"/>
              <a:buAutoNum type="alphaLcPeriod"/>
            </a:pPr>
            <a:endParaRPr lang="en-US" sz="3200" dirty="0" smtClean="0"/>
          </a:p>
          <a:p>
            <a:pPr marL="571500" indent="-571500">
              <a:buFont typeface="+mj-lt"/>
              <a:buAutoNum type="alphaLcPeriod"/>
            </a:pPr>
            <a:endParaRPr lang="en-US" sz="3200" dirty="0" smtClean="0"/>
          </a:p>
          <a:p>
            <a:pPr marL="571500" indent="-571500">
              <a:buFont typeface="+mj-lt"/>
              <a:buAutoNum type="alphaLcPeriod"/>
            </a:pPr>
            <a:r>
              <a:rPr lang="en-US" sz="3200" dirty="0" smtClean="0">
                <a:solidFill>
                  <a:srgbClr val="7030A0"/>
                </a:solidFill>
              </a:rPr>
              <a:t>Social fairness             Objective</a:t>
            </a:r>
          </a:p>
        </p:txBody>
      </p:sp>
      <p:sp>
        <p:nvSpPr>
          <p:cNvPr id="5" name="Right Arrow 4"/>
          <p:cNvSpPr/>
          <p:nvPr/>
        </p:nvSpPr>
        <p:spPr>
          <a:xfrm>
            <a:off x="5214942" y="3857628"/>
            <a:ext cx="500066" cy="14287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143504" y="5286388"/>
            <a:ext cx="500066" cy="14287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hlinkClick r:id="rId2" action="ppaction://hlinksldjump"/>
          </p:cNvPr>
          <p:cNvSpPr/>
          <p:nvPr/>
        </p:nvSpPr>
        <p:spPr>
          <a:xfrm rot="10800000">
            <a:off x="428596" y="6215082"/>
            <a:ext cx="357190" cy="35719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Above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87D7-9F8D-4310-B1E8-23CF2C71067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Pay as you go model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Lets users to utilize a public cloud instead of using dedicated private cloud at a slice of the cost.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Allowing providers to benefit from users by serving a public cloud.</a:t>
            </a:r>
          </a:p>
          <a:p>
            <a:endParaRPr lang="en-US" dirty="0" smtClean="0"/>
          </a:p>
          <a:p>
            <a:pPr algn="just"/>
            <a:r>
              <a:rPr lang="en-US" dirty="0" smtClean="0"/>
              <a:t>The pricing plan becomes an important bridge between users and provider</a:t>
            </a: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 rot="10800000">
            <a:off x="428596" y="6215082"/>
            <a:ext cx="357190" cy="35719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Above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87D7-9F8D-4310-B1E8-23CF2C71067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Two intertwined aspects in pricing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None/>
            </a:pPr>
            <a:endParaRPr lang="en-US" dirty="0" smtClean="0"/>
          </a:p>
          <a:p>
            <a:pPr marL="571500" indent="-571500">
              <a:buNone/>
            </a:pPr>
            <a:endParaRPr lang="en-US" dirty="0" smtClean="0"/>
          </a:p>
          <a:p>
            <a:pPr marL="571500" indent="-571500">
              <a:buFont typeface="+mj-lt"/>
              <a:buAutoNum type="alphaLcPeriod"/>
            </a:pPr>
            <a:endParaRPr lang="en-US" dirty="0" smtClean="0"/>
          </a:p>
          <a:p>
            <a:pPr marL="571500" indent="-571500">
              <a:buFont typeface="+mj-lt"/>
              <a:buAutoNum type="alphaLcPeriod"/>
            </a:pPr>
            <a:endParaRPr lang="en-US" dirty="0" smtClean="0"/>
          </a:p>
          <a:p>
            <a:pPr marL="571500" indent="-571500">
              <a:buNone/>
            </a:pPr>
            <a:endParaRPr lang="en-US" dirty="0" smtClean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 rot="10800000">
            <a:off x="428596" y="6215082"/>
            <a:ext cx="357190" cy="35719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Above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1571604" y="1500174"/>
            <a:ext cx="7143800" cy="3786214"/>
          </a:xfrm>
          <a:prstGeom prst="round2Diag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glow rad="101600">
              <a:schemeClr val="accent4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Righ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+mj-lt"/>
              <a:buAutoNum type="alphaLcPeriod"/>
            </a:pP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Pricing has it’s root in system design and optimization.</a:t>
            </a:r>
          </a:p>
          <a:p>
            <a:pPr marL="571500" indent="-571500">
              <a:buFont typeface="+mj-lt"/>
              <a:buAutoNum type="alphaLcPeriod"/>
            </a:pPr>
            <a:endParaRPr lang="en-US" sz="3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571500" indent="-571500">
              <a:buFont typeface="+mj-lt"/>
              <a:buAutoNum type="alphaLcPeriod"/>
            </a:pP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Pricing has it’s root in economics.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87D7-9F8D-4310-B1E8-23CF2C71067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Amazon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pricing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plans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785918" y="16430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ight Arrow 5">
            <a:hlinkClick r:id="rId7" action="ppaction://hlinksldjump"/>
          </p:cNvPr>
          <p:cNvSpPr/>
          <p:nvPr/>
        </p:nvSpPr>
        <p:spPr>
          <a:xfrm rot="10800000">
            <a:off x="428596" y="6215082"/>
            <a:ext cx="357190" cy="35719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Above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87D7-9F8D-4310-B1E8-23CF2C71067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Two approaches for evaluations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348" y="1357298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>
            <a:hlinkClick r:id="rId7" action="ppaction://hlinksldjump"/>
          </p:cNvPr>
          <p:cNvSpPr/>
          <p:nvPr/>
        </p:nvSpPr>
        <p:spPr>
          <a:xfrm rot="10800000">
            <a:off x="428596" y="6215082"/>
            <a:ext cx="357190" cy="35719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Above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87D7-9F8D-4310-B1E8-23CF2C71067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Popular applications in cloud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>
            <a:hlinkClick r:id="rId7" action="ppaction://hlinksldjump"/>
          </p:cNvPr>
          <p:cNvSpPr/>
          <p:nvPr/>
        </p:nvSpPr>
        <p:spPr>
          <a:xfrm rot="10800000">
            <a:off x="428596" y="6215082"/>
            <a:ext cx="357190" cy="35719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Above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87D7-9F8D-4310-B1E8-23CF2C71067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431</TotalTime>
  <Words>869</Words>
  <Application>Microsoft Office PowerPoint</Application>
  <PresentationFormat>On-screen Show (4:3)</PresentationFormat>
  <Paragraphs>227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Solstice</vt:lpstr>
      <vt:lpstr>Slide 1</vt:lpstr>
      <vt:lpstr>Topics </vt:lpstr>
      <vt:lpstr>Pricing</vt:lpstr>
      <vt:lpstr>Pricing fairness</vt:lpstr>
      <vt:lpstr>Pay as you go model</vt:lpstr>
      <vt:lpstr>Two intertwined aspects in pricing</vt:lpstr>
      <vt:lpstr>Amazon pricing plans</vt:lpstr>
      <vt:lpstr>Two approaches for evaluations</vt:lpstr>
      <vt:lpstr>Popular applications in cloud</vt:lpstr>
      <vt:lpstr>Methodology on Amazon EC2</vt:lpstr>
      <vt:lpstr>Methodology on the spring system</vt:lpstr>
      <vt:lpstr>Hamilton’s Estimations</vt:lpstr>
      <vt:lpstr>Slide 13</vt:lpstr>
      <vt:lpstr>Slide 14</vt:lpstr>
      <vt:lpstr>Slide 15</vt:lpstr>
      <vt:lpstr>Setup in Amazon EC2</vt:lpstr>
      <vt:lpstr>The configurations and prices on different VM types on Amazon (Linux, California, America, Jan-2010)</vt:lpstr>
      <vt:lpstr>Set up in spring </vt:lpstr>
      <vt:lpstr>Hardware configuration of machines in Spring</vt:lpstr>
      <vt:lpstr>ROI</vt:lpstr>
      <vt:lpstr>Performance and costs for Hadoop vs. the number of same-type instances on EC2 </vt:lpstr>
      <vt:lpstr>(b) Costs for Hadoop</vt:lpstr>
      <vt:lpstr>Slide 23</vt:lpstr>
      <vt:lpstr>User Optimizations on EC2</vt:lpstr>
      <vt:lpstr>Failures</vt:lpstr>
      <vt:lpstr>Conclusion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System Meet Economics</dc:title>
  <dc:creator>hoda</dc:creator>
  <cp:lastModifiedBy>Hadi</cp:lastModifiedBy>
  <cp:revision>66</cp:revision>
  <dcterms:created xsi:type="dcterms:W3CDTF">2010-12-30T03:09:57Z</dcterms:created>
  <dcterms:modified xsi:type="dcterms:W3CDTF">2011-03-02T15:30:04Z</dcterms:modified>
</cp:coreProperties>
</file>