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96" r:id="rId1"/>
  </p:sldMasterIdLst>
  <p:notesMasterIdLst>
    <p:notesMasterId r:id="rId22"/>
  </p:notesMasterIdLst>
  <p:sldIdLst>
    <p:sldId id="256" r:id="rId2"/>
    <p:sldId id="257" r:id="rId3"/>
    <p:sldId id="258" r:id="rId4"/>
    <p:sldId id="273" r:id="rId5"/>
    <p:sldId id="259" r:id="rId6"/>
    <p:sldId id="260" r:id="rId7"/>
    <p:sldId id="274" r:id="rId8"/>
    <p:sldId id="261" r:id="rId9"/>
    <p:sldId id="262" r:id="rId10"/>
    <p:sldId id="263" r:id="rId11"/>
    <p:sldId id="264" r:id="rId12"/>
    <p:sldId id="265" r:id="rId13"/>
    <p:sldId id="266" r:id="rId14"/>
    <p:sldId id="276" r:id="rId15"/>
    <p:sldId id="267" r:id="rId16"/>
    <p:sldId id="277" r:id="rId17"/>
    <p:sldId id="278" r:id="rId18"/>
    <p:sldId id="272" r:id="rId19"/>
    <p:sldId id="271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C6B07F-6B73-4A18-ADB5-BFA550A2E507}" type="datetimeFigureOut">
              <a:rPr lang="en-US" smtClean="0"/>
              <a:pPr/>
              <a:t>3/2/2011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D25E57-610C-4B1E-A111-9875DCC8CB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6917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A44CD71-2051-4035-8F3D-F111824E1EEB}" type="datetime1">
              <a:rPr lang="en-US" smtClean="0"/>
              <a:pPr/>
              <a:t>3/2/2011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47EE1-DC34-4BC4-8769-1E8867E10957}" type="datetime1">
              <a:rPr lang="en-US" smtClean="0"/>
              <a:pPr/>
              <a:t>3/2/2011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275BD-1965-4228-8535-A356EAB00FBF}" type="datetime1">
              <a:rPr lang="en-US" smtClean="0"/>
              <a:pPr/>
              <a:t>3/2/2011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CF4E-9AF0-4AEE-8C80-E6CFBC634CC8}" type="datetime1">
              <a:rPr lang="en-US" smtClean="0"/>
              <a:pPr/>
              <a:t>3/2/2011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0C58E-388C-48DD-9C74-3500F62593C6}" type="datetime1">
              <a:rPr lang="en-US" smtClean="0"/>
              <a:pPr/>
              <a:t>3/2/2011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D1F3-9353-4B3E-B0B0-EA6CCC11790A}" type="datetime1">
              <a:rPr lang="en-US" smtClean="0"/>
              <a:pPr/>
              <a:t>3/2/2011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A5929-FBEA-4E06-8723-4CEAF121B290}" type="datetime1">
              <a:rPr lang="en-US" smtClean="0"/>
              <a:pPr/>
              <a:t>3/2/2011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91AE5-70B9-48C4-A184-C9A6EEC98D15}" type="datetime1">
              <a:rPr lang="en-US" smtClean="0"/>
              <a:pPr/>
              <a:t>3/2/2011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C371A-A5F0-4458-9992-801BD3FDCA58}" type="datetime1">
              <a:rPr lang="en-US" smtClean="0"/>
              <a:pPr/>
              <a:t>3/2/2011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B1AFE-969E-4221-B685-754FE2AE3514}" type="datetime1">
              <a:rPr lang="en-US" smtClean="0"/>
              <a:pPr/>
              <a:t>3/2/2011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B110F-C637-4055-9123-AE3941319979}" type="datetime1">
              <a:rPr lang="en-US" smtClean="0"/>
              <a:pPr/>
              <a:t>3/2/2011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9C8EA2D-15D4-4C29-BBB1-7A93C64D5185}" type="datetime1">
              <a:rPr lang="en-US" smtClean="0"/>
              <a:pPr/>
              <a:t>3/2/2011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97" r:id="rId1"/>
    <p:sldLayoutId id="2147484298" r:id="rId2"/>
    <p:sldLayoutId id="2147484299" r:id="rId3"/>
    <p:sldLayoutId id="2147484300" r:id="rId4"/>
    <p:sldLayoutId id="2147484301" r:id="rId5"/>
    <p:sldLayoutId id="2147484302" r:id="rId6"/>
    <p:sldLayoutId id="2147484303" r:id="rId7"/>
    <p:sldLayoutId id="2147484304" r:id="rId8"/>
    <p:sldLayoutId id="2147484305" r:id="rId9"/>
    <p:sldLayoutId id="2147484306" r:id="rId10"/>
    <p:sldLayoutId id="21474843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salimi@iust.ac.i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219200"/>
            <a:ext cx="8534400" cy="1731982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/>
              <a:t>FOS (Factored Operating System)</a:t>
            </a:r>
            <a:br>
              <a:rPr lang="en-US" sz="2800" b="1" dirty="0" smtClean="0"/>
            </a:br>
            <a:r>
              <a:rPr lang="en-US" sz="2800" b="1" dirty="0" smtClean="0"/>
              <a:t>An </a:t>
            </a:r>
            <a:r>
              <a:rPr lang="en-US" sz="2800" b="1" dirty="0"/>
              <a:t>Operating System for Multicore and </a:t>
            </a:r>
            <a:r>
              <a:rPr lang="en-US" sz="2800" b="1" dirty="0" smtClean="0"/>
              <a:t>Clouds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900" y="3810000"/>
            <a:ext cx="6934200" cy="2667000"/>
          </a:xfrm>
        </p:spPr>
        <p:txBody>
          <a:bodyPr anchor="ctr">
            <a:normAutofit/>
          </a:bodyPr>
          <a:lstStyle/>
          <a:p>
            <a:r>
              <a:rPr lang="en-US" dirty="0" smtClean="0">
                <a:effectLst/>
                <a:latin typeface="+mj-lt"/>
              </a:rPr>
              <a:t>Hadi Salimi</a:t>
            </a:r>
          </a:p>
          <a:p>
            <a:r>
              <a:rPr lang="en-US" dirty="0" smtClean="0">
                <a:effectLst/>
                <a:latin typeface="+mj-lt"/>
              </a:rPr>
              <a:t>Distributed Systems </a:t>
            </a:r>
            <a:r>
              <a:rPr lang="en-US" dirty="0" err="1" smtClean="0">
                <a:effectLst/>
                <a:latin typeface="+mj-lt"/>
              </a:rPr>
              <a:t>Labaratory</a:t>
            </a:r>
            <a:r>
              <a:rPr lang="en-US" dirty="0" smtClean="0">
                <a:effectLst/>
                <a:latin typeface="+mj-lt"/>
              </a:rPr>
              <a:t>,</a:t>
            </a:r>
          </a:p>
          <a:p>
            <a:r>
              <a:rPr lang="en-US" dirty="0" smtClean="0">
                <a:effectLst/>
                <a:latin typeface="+mj-lt"/>
              </a:rPr>
              <a:t>School of Computer Engineering,</a:t>
            </a:r>
          </a:p>
          <a:p>
            <a:r>
              <a:rPr lang="en-US" dirty="0" smtClean="0">
                <a:effectLst/>
                <a:latin typeface="+mj-lt"/>
              </a:rPr>
              <a:t>Iran University of Science and Technology,</a:t>
            </a:r>
          </a:p>
          <a:p>
            <a:r>
              <a:rPr lang="en-US" dirty="0" smtClean="0">
                <a:effectLst/>
                <a:latin typeface="+mj-lt"/>
                <a:hlinkClick r:id="rId2"/>
              </a:rPr>
              <a:t>hsalimi@iust.ac.ir</a:t>
            </a:r>
            <a:endParaRPr lang="en-US" dirty="0" smtClean="0">
              <a:effectLst/>
              <a:latin typeface="+mj-lt"/>
            </a:endParaRPr>
          </a:p>
          <a:p>
            <a:r>
              <a:rPr lang="en-US" dirty="0" smtClean="0">
                <a:effectLst/>
                <a:latin typeface="+mj-lt"/>
              </a:rPr>
              <a:t>Fall 2010</a:t>
            </a:r>
            <a:endParaRPr lang="en-US" dirty="0">
              <a:effectLst/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014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just"/>
            <a:r>
              <a:rPr lang="en-US" dirty="0" smtClean="0"/>
              <a:t>The </a:t>
            </a:r>
            <a:r>
              <a:rPr lang="en-US" dirty="0"/>
              <a:t>load on a </a:t>
            </a:r>
            <a:r>
              <a:rPr lang="en-US" dirty="0" smtClean="0"/>
              <a:t>manycore system </a:t>
            </a:r>
            <a:r>
              <a:rPr lang="en-US" dirty="0"/>
              <a:t>translates into number of cores being used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r>
              <a:rPr lang="en-US" smtClean="0"/>
              <a:t>Thus, </a:t>
            </a:r>
            <a:r>
              <a:rPr lang="en-US" dirty="0"/>
              <a:t>the </a:t>
            </a:r>
            <a:r>
              <a:rPr lang="en-US" dirty="0" smtClean="0"/>
              <a:t>system must </a:t>
            </a:r>
            <a:r>
              <a:rPr lang="en-US" dirty="0"/>
              <a:t>manage the number of live cores to match the demand of </a:t>
            </a:r>
            <a:r>
              <a:rPr lang="en-US" dirty="0" smtClean="0"/>
              <a:t>the user.</a:t>
            </a:r>
          </a:p>
          <a:p>
            <a:pPr algn="just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Variability of Demand</a:t>
            </a:r>
          </a:p>
        </p:txBody>
      </p:sp>
    </p:spTree>
    <p:extLst>
      <p:ext uri="{BB962C8B-B14F-4D97-AF65-F5344CB8AC3E}">
        <p14:creationId xmlns:p14="http://schemas.microsoft.com/office/powerpoint/2010/main" xmlns="" val="164874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just"/>
            <a:r>
              <a:rPr lang="en-US" dirty="0"/>
              <a:t>As the </a:t>
            </a:r>
            <a:r>
              <a:rPr lang="en-US" dirty="0" smtClean="0"/>
              <a:t>hardware industry </a:t>
            </a:r>
            <a:r>
              <a:rPr lang="en-US" dirty="0"/>
              <a:t>is continuously decreasing the size of transistors </a:t>
            </a:r>
            <a:r>
              <a:rPr lang="en-US" dirty="0" smtClean="0"/>
              <a:t>and increasing </a:t>
            </a:r>
            <a:r>
              <a:rPr lang="en-US" dirty="0"/>
              <a:t>their count on a single chip, the chance of faults is </a:t>
            </a:r>
            <a:r>
              <a:rPr lang="en-US" dirty="0" smtClean="0"/>
              <a:t>rising.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/>
              <a:t>Managing software and hardware faults is another common </a:t>
            </a:r>
            <a:r>
              <a:rPr lang="en-US" dirty="0" smtClean="0"/>
              <a:t>challenge for </a:t>
            </a:r>
            <a:r>
              <a:rPr lang="en-US" dirty="0"/>
              <a:t>future multicore and cloud </a:t>
            </a:r>
            <a:r>
              <a:rPr lang="en-US" dirty="0" smtClean="0"/>
              <a:t>systems.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Faults</a:t>
            </a:r>
          </a:p>
        </p:txBody>
      </p:sp>
    </p:spTree>
    <p:extLst>
      <p:ext uri="{BB962C8B-B14F-4D97-AF65-F5344CB8AC3E}">
        <p14:creationId xmlns:p14="http://schemas.microsoft.com/office/powerpoint/2010/main" xmlns="" val="81245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just"/>
            <a:r>
              <a:rPr lang="en-US" sz="2000" dirty="0"/>
              <a:t>Developing cloud applications composed of several </a:t>
            </a:r>
            <a:r>
              <a:rPr lang="en-US" sz="2000" dirty="0" smtClean="0"/>
              <a:t>components deployed </a:t>
            </a:r>
            <a:r>
              <a:rPr lang="en-US" sz="2000" dirty="0"/>
              <a:t>across many machines is a difficult task</a:t>
            </a:r>
            <a:r>
              <a:rPr lang="en-US" sz="2000" dirty="0" smtClean="0"/>
              <a:t>.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dirty="0"/>
              <a:t>Furthermore, there is not a uniform programming model for </a:t>
            </a:r>
            <a:r>
              <a:rPr lang="en-US" sz="2000" dirty="0" smtClean="0"/>
              <a:t>communicating within </a:t>
            </a:r>
            <a:r>
              <a:rPr lang="en-US" sz="2000" dirty="0"/>
              <a:t>a single multicore machine and between machines.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Programming Challenges</a:t>
            </a:r>
          </a:p>
        </p:txBody>
      </p:sp>
    </p:spTree>
    <p:extLst>
      <p:ext uri="{BB962C8B-B14F-4D97-AF65-F5344CB8AC3E}">
        <p14:creationId xmlns:p14="http://schemas.microsoft.com/office/powerpoint/2010/main" xmlns="" val="206162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fos is an operating system which takes scalability and </a:t>
            </a:r>
            <a:r>
              <a:rPr lang="en-US" dirty="0" smtClean="0"/>
              <a:t>adaptability as </a:t>
            </a:r>
            <a:r>
              <a:rPr lang="en-US" dirty="0"/>
              <a:t>the first order design constraints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Design principles used to achieve </a:t>
            </a:r>
            <a:r>
              <a:rPr lang="en-US" dirty="0"/>
              <a:t>the goal of scaling over </a:t>
            </a:r>
            <a:r>
              <a:rPr lang="en-US" dirty="0" smtClean="0"/>
              <a:t>multiple </a:t>
            </a:r>
            <a:r>
              <a:rPr lang="en-US" dirty="0"/>
              <a:t>orders of magnitude in core </a:t>
            </a:r>
            <a:r>
              <a:rPr lang="en-US" dirty="0" smtClean="0"/>
              <a:t>count:</a:t>
            </a:r>
          </a:p>
          <a:p>
            <a:pPr lvl="1"/>
            <a:r>
              <a:rPr lang="en-US" sz="1800" dirty="0"/>
              <a:t>Space multiplexing replaces time multiplexing</a:t>
            </a:r>
            <a:r>
              <a:rPr lang="en-US" sz="1800" dirty="0" smtClean="0"/>
              <a:t>.</a:t>
            </a:r>
          </a:p>
          <a:p>
            <a:pPr lvl="1"/>
            <a:r>
              <a:rPr lang="en-US" sz="1800" dirty="0"/>
              <a:t>OS is factored into function-specific </a:t>
            </a:r>
            <a:r>
              <a:rPr lang="en-US" sz="1800" dirty="0" smtClean="0"/>
              <a:t>services.</a:t>
            </a:r>
          </a:p>
          <a:p>
            <a:pPr lvl="1"/>
            <a:r>
              <a:rPr lang="en-US" sz="1800" dirty="0"/>
              <a:t>OS adapts resource utilization to changing system needs</a:t>
            </a:r>
            <a:r>
              <a:rPr lang="en-US" sz="1800" dirty="0" smtClean="0"/>
              <a:t>.</a:t>
            </a:r>
          </a:p>
          <a:p>
            <a:pPr lvl="1"/>
            <a:r>
              <a:rPr lang="en-US" sz="1800" dirty="0"/>
              <a:t>Faults are detected and handled by </a:t>
            </a:r>
            <a:r>
              <a:rPr lang="en-US" sz="1800" dirty="0" smtClean="0"/>
              <a:t>OS.</a:t>
            </a:r>
            <a:endParaRPr lang="en-US" sz="1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Architecture of </a:t>
            </a:r>
            <a:r>
              <a:rPr lang="en-US" dirty="0" smtClean="0"/>
              <a:t>fos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8248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overview of the fos server </a:t>
            </a:r>
            <a:r>
              <a:rPr lang="en-US" dirty="0" smtClean="0"/>
              <a:t>architecture: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Architecture of fos</a:t>
            </a:r>
          </a:p>
        </p:txBody>
      </p:sp>
      <p:sp>
        <p:nvSpPr>
          <p:cNvPr id="5" name="TextBox 4"/>
          <p:cNvSpPr txBox="1"/>
          <p:nvPr/>
        </p:nvSpPr>
        <p:spPr>
          <a:xfrm rot="1315403">
            <a:off x="7494167" y="539497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Continued</a:t>
            </a:r>
            <a:endParaRPr lang="en-US" i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2050" name="Picture 2" descr="D:\MUST\M.Sc\Advanced Topics in Information Systems\6th HW (Presentation)\f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94594" y="3009900"/>
            <a:ext cx="6754812" cy="300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2640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b="1" dirty="0" smtClean="0"/>
              <a:t>Specifications</a:t>
            </a:r>
            <a:r>
              <a:rPr lang="en-US" dirty="0" smtClean="0"/>
              <a:t>:</a:t>
            </a:r>
          </a:p>
          <a:p>
            <a:pPr lvl="7">
              <a:lnSpc>
                <a:spcPct val="150000"/>
              </a:lnSpc>
            </a:pPr>
            <a:r>
              <a:rPr lang="en-US" sz="1800" dirty="0" smtClean="0"/>
              <a:t>Microkernels</a:t>
            </a:r>
          </a:p>
          <a:p>
            <a:pPr lvl="7">
              <a:lnSpc>
                <a:spcPct val="150000"/>
              </a:lnSpc>
            </a:pPr>
            <a:r>
              <a:rPr lang="en-US" sz="1800" dirty="0" smtClean="0"/>
              <a:t>Messaging</a:t>
            </a:r>
          </a:p>
          <a:p>
            <a:pPr lvl="7">
              <a:lnSpc>
                <a:spcPct val="150000"/>
              </a:lnSpc>
            </a:pPr>
            <a:r>
              <a:rPr lang="en-US" sz="1800" dirty="0" smtClean="0"/>
              <a:t>Naming</a:t>
            </a:r>
          </a:p>
          <a:p>
            <a:pPr lvl="7">
              <a:lnSpc>
                <a:spcPct val="150000"/>
              </a:lnSpc>
            </a:pPr>
            <a:r>
              <a:rPr lang="en-US" sz="1800" dirty="0"/>
              <a:t>OS Services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Architecture of fos</a:t>
            </a:r>
          </a:p>
        </p:txBody>
      </p:sp>
      <p:sp>
        <p:nvSpPr>
          <p:cNvPr id="5" name="TextBox 4"/>
          <p:cNvSpPr txBox="1"/>
          <p:nvPr/>
        </p:nvSpPr>
        <p:spPr>
          <a:xfrm rot="1315403">
            <a:off x="7494167" y="539497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Continued</a:t>
            </a:r>
            <a:endParaRPr lang="en-US" i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107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sz="2000" dirty="0"/>
              <a:t>An example of the interaction between the different servers in </a:t>
            </a:r>
            <a:r>
              <a:rPr lang="en-US" sz="2000" dirty="0" smtClean="0"/>
              <a:t>fos is </a:t>
            </a:r>
            <a:r>
              <a:rPr lang="en-US" sz="2000" dirty="0"/>
              <a:t>the </a:t>
            </a:r>
            <a:r>
              <a:rPr lang="en-US" sz="2000" dirty="0" smtClean="0"/>
              <a:t>fos file server.</a:t>
            </a:r>
          </a:p>
          <a:p>
            <a:endParaRPr lang="en-US" sz="2000" dirty="0" smtClean="0"/>
          </a:p>
          <a:p>
            <a:r>
              <a:rPr lang="en-US" sz="2000" dirty="0" smtClean="0"/>
              <a:t>Proper </a:t>
            </a:r>
            <a:r>
              <a:rPr lang="en-US" sz="2000" dirty="0"/>
              <a:t>authentication </a:t>
            </a:r>
            <a:r>
              <a:rPr lang="en-US" sz="2000" dirty="0" smtClean="0"/>
              <a:t>and credential </a:t>
            </a:r>
            <a:r>
              <a:rPr lang="en-US" sz="2000" dirty="0"/>
              <a:t>verification for each operation is performed by the </a:t>
            </a:r>
            <a:r>
              <a:rPr lang="en-US" sz="2000" dirty="0" smtClean="0"/>
              <a:t>messaging layer </a:t>
            </a:r>
            <a:r>
              <a:rPr lang="en-US" sz="2000" dirty="0"/>
              <a:t>in the microkernel.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System</a:t>
            </a:r>
          </a:p>
        </p:txBody>
      </p:sp>
    </p:spTree>
    <p:extLst>
      <p:ext uri="{BB962C8B-B14F-4D97-AF65-F5344CB8AC3E}">
        <p14:creationId xmlns:p14="http://schemas.microsoft.com/office/powerpoint/2010/main" xmlns="" val="359914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Anatomy of a File System Access</a:t>
            </a:r>
          </a:p>
        </p:txBody>
      </p:sp>
      <p:pic>
        <p:nvPicPr>
          <p:cNvPr id="3075" name="Picture 3" descr="D:\MUST\M.Sc\Advanced Topics in Information Systems\6th HW (Presentation)\f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49413" y="2288771"/>
            <a:ext cx="5845175" cy="3883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6399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just"/>
            <a:r>
              <a:rPr lang="en-US" sz="1800" dirty="0"/>
              <a:t>Cloud computing and multicores have created new classes </a:t>
            </a:r>
            <a:r>
              <a:rPr lang="en-US" sz="1800" dirty="0" smtClean="0"/>
              <a:t>of platforms </a:t>
            </a:r>
            <a:r>
              <a:rPr lang="en-US" sz="1800" dirty="0"/>
              <a:t>for application development</a:t>
            </a:r>
            <a:r>
              <a:rPr lang="en-US" sz="1800" dirty="0" smtClean="0"/>
              <a:t>;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Fos seeks </a:t>
            </a:r>
            <a:r>
              <a:rPr lang="en-US" sz="1800" dirty="0"/>
              <a:t>to surmount these issues by presenting a single system </a:t>
            </a:r>
            <a:r>
              <a:rPr lang="en-US" sz="1800" dirty="0" smtClean="0"/>
              <a:t>interface to </a:t>
            </a:r>
            <a:r>
              <a:rPr lang="en-US" sz="1800" dirty="0"/>
              <a:t>the user and by providing a programming model that </a:t>
            </a:r>
            <a:r>
              <a:rPr lang="en-US" sz="1800" dirty="0" smtClean="0"/>
              <a:t>allows OS </a:t>
            </a:r>
            <a:r>
              <a:rPr lang="en-US" sz="1800" dirty="0"/>
              <a:t>system services to scale with </a:t>
            </a:r>
            <a:r>
              <a:rPr lang="en-US" sz="1800" dirty="0" smtClean="0"/>
              <a:t>demand;</a:t>
            </a:r>
          </a:p>
          <a:p>
            <a:pPr algn="just"/>
            <a:endParaRPr lang="en-US" sz="1800" dirty="0" smtClean="0"/>
          </a:p>
          <a:p>
            <a:r>
              <a:rPr lang="en-US" sz="1800" dirty="0" smtClean="0"/>
              <a:t>Fos is </a:t>
            </a:r>
            <a:r>
              <a:rPr lang="en-US" sz="1800" dirty="0"/>
              <a:t>scalable and </a:t>
            </a:r>
            <a:r>
              <a:rPr lang="en-US" sz="1800" dirty="0" smtClean="0"/>
              <a:t>adaptive;</a:t>
            </a:r>
            <a:endParaRPr lang="en-US" sz="1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0601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several classes of systems which have similarities </a:t>
            </a:r>
            <a:r>
              <a:rPr lang="en-US" dirty="0" smtClean="0"/>
              <a:t>to fos:</a:t>
            </a:r>
          </a:p>
          <a:p>
            <a:pPr lvl="1"/>
            <a:r>
              <a:rPr lang="en-US" dirty="0" smtClean="0"/>
              <a:t>Traditional microkernels.</a:t>
            </a:r>
          </a:p>
          <a:p>
            <a:pPr lvl="2"/>
            <a:r>
              <a:rPr lang="en-US" dirty="0" smtClean="0"/>
              <a:t>Like: Mach, L4, …</a:t>
            </a:r>
          </a:p>
          <a:p>
            <a:pPr lvl="1"/>
            <a:r>
              <a:rPr lang="en-US" dirty="0" smtClean="0"/>
              <a:t>Distributed Oses.</a:t>
            </a:r>
          </a:p>
          <a:p>
            <a:pPr lvl="2"/>
            <a:r>
              <a:rPr lang="en-US" dirty="0"/>
              <a:t>Like: </a:t>
            </a:r>
            <a:r>
              <a:rPr lang="en-US" dirty="0" smtClean="0"/>
              <a:t>Amoeba, Sprite, </a:t>
            </a:r>
            <a:r>
              <a:rPr lang="en-US" dirty="0"/>
              <a:t>and Clouds</a:t>
            </a:r>
          </a:p>
          <a:p>
            <a:pPr lvl="1"/>
            <a:r>
              <a:rPr lang="en-US" dirty="0" smtClean="0"/>
              <a:t>Cloud computing infrastructure.</a:t>
            </a:r>
          </a:p>
          <a:p>
            <a:pPr lvl="2"/>
            <a:r>
              <a:rPr lang="en-US" dirty="0" smtClean="0"/>
              <a:t>Like: Google AppEngine, and </a:t>
            </a:r>
            <a:r>
              <a:rPr lang="en-US" dirty="0"/>
              <a:t>MS </a:t>
            </a:r>
            <a:r>
              <a:rPr lang="en-US" dirty="0" smtClean="0"/>
              <a:t>Azure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7435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sz="1800" dirty="0" smtClean="0"/>
              <a:t>Introduction</a:t>
            </a:r>
          </a:p>
          <a:p>
            <a:pPr lvl="1"/>
            <a:r>
              <a:rPr lang="en-US" sz="1600" dirty="0" smtClean="0"/>
              <a:t>Definition</a:t>
            </a:r>
          </a:p>
          <a:p>
            <a:pPr lvl="1"/>
            <a:r>
              <a:rPr lang="en-US" sz="1600" dirty="0" smtClean="0"/>
              <a:t>Current </a:t>
            </a:r>
            <a:r>
              <a:rPr lang="en-US" sz="1600" dirty="0"/>
              <a:t>Cloud </a:t>
            </a:r>
            <a:r>
              <a:rPr lang="en-US" sz="1600" dirty="0" smtClean="0"/>
              <a:t>Systems’ challenges</a:t>
            </a:r>
          </a:p>
          <a:p>
            <a:pPr lvl="1"/>
            <a:r>
              <a:rPr lang="en-US" sz="1600" dirty="0"/>
              <a:t>Benefits of a Single System Image (SSI)</a:t>
            </a:r>
            <a:endParaRPr lang="en-US" sz="1600" dirty="0" smtClean="0"/>
          </a:p>
          <a:p>
            <a:r>
              <a:rPr lang="en-US" sz="1800" dirty="0" smtClean="0"/>
              <a:t>Challenges of Multicore </a:t>
            </a:r>
            <a:r>
              <a:rPr lang="en-US" sz="1800" dirty="0"/>
              <a:t>&amp; Cloud </a:t>
            </a:r>
            <a:r>
              <a:rPr lang="en-US" sz="1800" dirty="0" smtClean="0"/>
              <a:t>operating systems</a:t>
            </a:r>
          </a:p>
          <a:p>
            <a:r>
              <a:rPr lang="en-US" sz="1800" dirty="0" smtClean="0"/>
              <a:t>Architecture of fos</a:t>
            </a:r>
          </a:p>
          <a:p>
            <a:r>
              <a:rPr lang="en-US" sz="1800" dirty="0"/>
              <a:t>File System</a:t>
            </a:r>
            <a:endParaRPr lang="en-US" sz="1800" dirty="0" smtClean="0"/>
          </a:p>
          <a:p>
            <a:r>
              <a:rPr lang="en-US" sz="1800" dirty="0"/>
              <a:t>Conclusion</a:t>
            </a:r>
          </a:p>
          <a:p>
            <a:r>
              <a:rPr lang="en-US" sz="1800" dirty="0" smtClean="0"/>
              <a:t>Related Works</a:t>
            </a:r>
          </a:p>
          <a:p>
            <a:endParaRPr lang="en-US" sz="1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Covered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4034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just"/>
            <a:endParaRPr lang="en-US" sz="1600" dirty="0" smtClean="0"/>
          </a:p>
          <a:p>
            <a:pPr algn="just"/>
            <a:r>
              <a:rPr lang="en-US" sz="1600" dirty="0" smtClean="0"/>
              <a:t>An </a:t>
            </a:r>
            <a:r>
              <a:rPr lang="en-US" sz="1600" dirty="0"/>
              <a:t>operating system for multicore and clouds: mechanisms and </a:t>
            </a:r>
            <a:r>
              <a:rPr lang="en-US" sz="1600" dirty="0" smtClean="0"/>
              <a:t>implementation. David </a:t>
            </a:r>
            <a:r>
              <a:rPr lang="en-US" sz="1600" dirty="0" err="1"/>
              <a:t>Wentzlaff</a:t>
            </a:r>
            <a:r>
              <a:rPr lang="en-US" sz="1600" dirty="0"/>
              <a:t>, Charles </a:t>
            </a:r>
            <a:r>
              <a:rPr lang="en-US" sz="1600" dirty="0" err="1"/>
              <a:t>Gruenwald</a:t>
            </a:r>
            <a:r>
              <a:rPr lang="en-US" sz="1600" dirty="0"/>
              <a:t>, III, Nathan Beckmann, Kevin </a:t>
            </a:r>
            <a:r>
              <a:rPr lang="en-US" sz="1600" dirty="0" err="1"/>
              <a:t>Modzelewski</a:t>
            </a:r>
            <a:r>
              <a:rPr lang="en-US" sz="1600" dirty="0"/>
              <a:t>, Adam Belay, Lamia </a:t>
            </a:r>
            <a:r>
              <a:rPr lang="en-US" sz="1600" dirty="0" err="1"/>
              <a:t>Youseff</a:t>
            </a:r>
            <a:r>
              <a:rPr lang="en-US" sz="1600" dirty="0"/>
              <a:t>, Jason Miller, </a:t>
            </a:r>
            <a:r>
              <a:rPr lang="en-US" sz="1600" dirty="0" err="1"/>
              <a:t>Anant</a:t>
            </a:r>
            <a:r>
              <a:rPr lang="en-US" sz="1600" dirty="0"/>
              <a:t> </a:t>
            </a:r>
            <a:r>
              <a:rPr lang="en-US" sz="1600" dirty="0" err="1" smtClean="0"/>
              <a:t>Agarwal</a:t>
            </a:r>
            <a:r>
              <a:rPr lang="en-US" sz="1600" dirty="0" smtClean="0"/>
              <a:t>. SOCC 2010.</a:t>
            </a:r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9390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1800" dirty="0" smtClean="0"/>
              <a:t>Nowadays Users </a:t>
            </a:r>
            <a:r>
              <a:rPr lang="en-US" sz="1800" dirty="0"/>
              <a:t>have </a:t>
            </a:r>
            <a:r>
              <a:rPr lang="en-US" sz="1800" dirty="0" smtClean="0"/>
              <a:t>proceeded from </a:t>
            </a:r>
            <a:r>
              <a:rPr lang="en-US" sz="1800" dirty="0"/>
              <a:t>using mainframes to </a:t>
            </a:r>
            <a:r>
              <a:rPr lang="en-US" sz="1800" dirty="0" smtClean="0"/>
              <a:t>personal computers to </a:t>
            </a:r>
            <a:r>
              <a:rPr lang="en-US" sz="1800" dirty="0"/>
              <a:t>laptops, and most recently, to multicore and cloud computers</a:t>
            </a:r>
            <a:r>
              <a:rPr lang="en-US" sz="1800" dirty="0" smtClean="0"/>
              <a:t>.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Two </a:t>
            </a:r>
            <a:r>
              <a:rPr lang="en-US" sz="1800" dirty="0"/>
              <a:t>emergent classes of computational hardware that have the potential to provide novel compute capacity to the average user </a:t>
            </a:r>
            <a:r>
              <a:rPr lang="en-US" sz="1800" dirty="0" smtClean="0"/>
              <a:t>are cloud computers (CC) </a:t>
            </a:r>
            <a:r>
              <a:rPr lang="en-US" sz="1800" dirty="0"/>
              <a:t>and multicore </a:t>
            </a:r>
            <a:r>
              <a:rPr lang="en-US" sz="1800" dirty="0" smtClean="0"/>
              <a:t>processors (MP</a:t>
            </a:r>
            <a:r>
              <a:rPr lang="en-US" sz="1800" dirty="0" smtClean="0"/>
              <a:t>).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/>
              <a:t>In order for </a:t>
            </a:r>
            <a:r>
              <a:rPr lang="en-US" sz="1800" dirty="0" smtClean="0"/>
              <a:t>the user </a:t>
            </a:r>
            <a:r>
              <a:rPr lang="en-US" sz="1800" dirty="0"/>
              <a:t>to effectively </a:t>
            </a:r>
            <a:r>
              <a:rPr lang="en-US" sz="1800" dirty="0" smtClean="0"/>
              <a:t>Control all </a:t>
            </a:r>
            <a:r>
              <a:rPr lang="en-US" sz="1800" dirty="0"/>
              <a:t>of this computational power, </a:t>
            </a:r>
            <a:r>
              <a:rPr lang="en-US" sz="1800" dirty="0" smtClean="0"/>
              <a:t>we need an operating systems </a:t>
            </a:r>
            <a:r>
              <a:rPr lang="en-US" sz="1800" dirty="0"/>
              <a:t>for these new hardware </a:t>
            </a:r>
            <a:r>
              <a:rPr lang="en-US" sz="1800" dirty="0" smtClean="0"/>
              <a:t>platforms.</a:t>
            </a:r>
            <a:endParaRPr lang="en-US" sz="1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3844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just"/>
            <a:r>
              <a:rPr lang="en-US" sz="2000" dirty="0" smtClean="0"/>
              <a:t>In </a:t>
            </a:r>
            <a:r>
              <a:rPr lang="en-US" sz="2000" dirty="0"/>
              <a:t>this </a:t>
            </a:r>
            <a:r>
              <a:rPr lang="en-US" sz="2000" dirty="0" smtClean="0"/>
              <a:t>presentation we </a:t>
            </a:r>
            <a:r>
              <a:rPr lang="en-US" sz="2000" dirty="0"/>
              <a:t>describe </a:t>
            </a:r>
            <a:r>
              <a:rPr lang="en-US" sz="2000" dirty="0" smtClean="0"/>
              <a:t>the mechanisms </a:t>
            </a:r>
            <a:r>
              <a:rPr lang="en-US" sz="2000" dirty="0"/>
              <a:t>and implementation of a factored operating </a:t>
            </a:r>
            <a:r>
              <a:rPr lang="en-US" sz="2000" dirty="0" smtClean="0"/>
              <a:t>system named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fos</a:t>
            </a:r>
            <a:r>
              <a:rPr lang="en-US" sz="2000" dirty="0" smtClean="0"/>
              <a:t>.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smtClean="0"/>
              <a:t>fos </a:t>
            </a:r>
            <a:r>
              <a:rPr lang="en-US" sz="2000" dirty="0"/>
              <a:t>is a </a:t>
            </a:r>
            <a:r>
              <a:rPr lang="en-US" sz="2000" b="1" dirty="0"/>
              <a:t>single system image</a:t>
            </a:r>
            <a:r>
              <a:rPr lang="en-US" sz="2000" dirty="0"/>
              <a:t> operating system </a:t>
            </a:r>
            <a:r>
              <a:rPr lang="en-US" sz="2000" dirty="0" smtClean="0"/>
              <a:t>across both </a:t>
            </a:r>
            <a:r>
              <a:rPr lang="en-US" sz="2000" dirty="0"/>
              <a:t>multicore and Infrastructure as a Service (IaaS) cloud systems</a:t>
            </a:r>
            <a:r>
              <a:rPr lang="en-US" sz="2000" dirty="0" smtClean="0"/>
              <a:t>.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dirty="0"/>
              <a:t>fos </a:t>
            </a:r>
            <a:r>
              <a:rPr lang="en-US" sz="2000" dirty="0" smtClean="0"/>
              <a:t>deals with </a:t>
            </a:r>
            <a:r>
              <a:rPr lang="en-US" sz="2000" dirty="0"/>
              <a:t>OS scalability challenges by factoring the </a:t>
            </a:r>
            <a:r>
              <a:rPr lang="en-US" sz="2000" dirty="0" smtClean="0"/>
              <a:t>OS into </a:t>
            </a:r>
            <a:r>
              <a:rPr lang="en-US" sz="2000" dirty="0"/>
              <a:t>its component system services.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317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just"/>
            <a:r>
              <a:rPr lang="en-US" sz="2000" dirty="0" smtClean="0"/>
              <a:t>Current </a:t>
            </a:r>
            <a:r>
              <a:rPr lang="en-US" sz="2000" dirty="0"/>
              <a:t>IaaS systems present a fractured and non-uniform </a:t>
            </a:r>
            <a:r>
              <a:rPr lang="en-US" sz="2000" dirty="0" smtClean="0"/>
              <a:t>view of </a:t>
            </a:r>
            <a:r>
              <a:rPr lang="en-US" sz="2000" dirty="0"/>
              <a:t>resources to the programmer</a:t>
            </a:r>
            <a:r>
              <a:rPr lang="en-US" sz="2000" dirty="0" smtClean="0"/>
              <a:t>.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dirty="0"/>
              <a:t>Existing operating systems handle </a:t>
            </a:r>
            <a:r>
              <a:rPr lang="en-US" sz="2000" dirty="0" smtClean="0"/>
              <a:t>scheduling within </a:t>
            </a:r>
            <a:r>
              <a:rPr lang="en-US" sz="2000" dirty="0"/>
              <a:t>a machine, but the user must often build or buy </a:t>
            </a:r>
            <a:r>
              <a:rPr lang="en-US" sz="2000" dirty="0" smtClean="0"/>
              <a:t>server load </a:t>
            </a:r>
            <a:r>
              <a:rPr lang="en-US" sz="2000" dirty="0"/>
              <a:t>balancers for scheduling across machines.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Current Cloud Systems’ challenges</a:t>
            </a:r>
          </a:p>
        </p:txBody>
      </p:sp>
    </p:spTree>
    <p:extLst>
      <p:ext uri="{BB962C8B-B14F-4D97-AF65-F5344CB8AC3E}">
        <p14:creationId xmlns:p14="http://schemas.microsoft.com/office/powerpoint/2010/main" xmlns="" val="185944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 smtClean="0"/>
              <a:t>Definition of a </a:t>
            </a:r>
            <a:r>
              <a:rPr lang="en-US" b="1" dirty="0" smtClean="0"/>
              <a:t>SSI</a:t>
            </a:r>
          </a:p>
          <a:p>
            <a:endParaRPr lang="en-US" dirty="0" smtClean="0"/>
          </a:p>
          <a:p>
            <a:r>
              <a:rPr lang="en-US" dirty="0" smtClean="0"/>
              <a:t>Benefits:</a:t>
            </a:r>
          </a:p>
          <a:p>
            <a:pPr lvl="1"/>
            <a:r>
              <a:rPr lang="en-US" sz="2000" dirty="0"/>
              <a:t>Ease of </a:t>
            </a:r>
            <a:r>
              <a:rPr lang="en-US" sz="2000" dirty="0" smtClean="0"/>
              <a:t>administration</a:t>
            </a:r>
          </a:p>
          <a:p>
            <a:pPr lvl="1"/>
            <a:r>
              <a:rPr lang="en-US" sz="2000" dirty="0"/>
              <a:t>Transparent </a:t>
            </a:r>
            <a:r>
              <a:rPr lang="en-US" sz="2000" dirty="0" smtClean="0"/>
              <a:t>sharing</a:t>
            </a:r>
          </a:p>
          <a:p>
            <a:pPr lvl="1"/>
            <a:r>
              <a:rPr lang="en-US" sz="2000" dirty="0"/>
              <a:t>Informed </a:t>
            </a:r>
            <a:r>
              <a:rPr lang="en-US" sz="2000" dirty="0" smtClean="0"/>
              <a:t>optimizations</a:t>
            </a:r>
          </a:p>
          <a:p>
            <a:pPr lvl="1"/>
            <a:r>
              <a:rPr lang="en-US" sz="2000" dirty="0" smtClean="0"/>
              <a:t>Consistency</a:t>
            </a:r>
          </a:p>
          <a:p>
            <a:pPr lvl="1"/>
            <a:r>
              <a:rPr lang="en-US" sz="2000" dirty="0"/>
              <a:t>Fault </a:t>
            </a:r>
            <a:r>
              <a:rPr lang="en-US" sz="2000" dirty="0" smtClean="0"/>
              <a:t>tolerance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Benefits of a Single System </a:t>
            </a:r>
            <a:r>
              <a:rPr lang="en-US" sz="3200" dirty="0" smtClean="0"/>
              <a:t>Image (SSI)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25302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fos provides a single system image across all </a:t>
            </a:r>
            <a:r>
              <a:rPr lang="en-US" sz="2000" dirty="0" smtClean="0"/>
              <a:t>the cloud nodes: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895D1D"/>
                </a:solidFill>
              </a:rPr>
              <a:t>Benefits of a Single System Image (SSI)</a:t>
            </a:r>
            <a:endParaRPr lang="en-US" dirty="0"/>
          </a:p>
        </p:txBody>
      </p:sp>
      <p:pic>
        <p:nvPicPr>
          <p:cNvPr id="1026" name="Picture 2" descr="D:\MUST\M.Sc\Advanced Topics in Information Systems\6th HW (Presentation)\f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8356" y="3124200"/>
            <a:ext cx="7507288" cy="2581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 rot="1315403">
            <a:off x="7494167" y="539497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Continued</a:t>
            </a:r>
            <a:endParaRPr lang="en-US" i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724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Cloud computing infrastructure and </a:t>
            </a:r>
            <a:r>
              <a:rPr lang="en-US" dirty="0" smtClean="0"/>
              <a:t>multicore </a:t>
            </a:r>
            <a:r>
              <a:rPr lang="en-US" dirty="0"/>
              <a:t>processors </a:t>
            </a:r>
            <a:r>
              <a:rPr lang="en-US" dirty="0" smtClean="0"/>
              <a:t>present many </a:t>
            </a:r>
            <a:r>
              <a:rPr lang="en-US" dirty="0"/>
              <a:t>common challenges with respect to the operating </a:t>
            </a:r>
            <a:r>
              <a:rPr lang="en-US" dirty="0" smtClean="0"/>
              <a:t>system, such </a:t>
            </a:r>
            <a:r>
              <a:rPr lang="en-US" dirty="0" smtClean="0"/>
              <a:t>as:</a:t>
            </a:r>
          </a:p>
          <a:p>
            <a:pPr algn="just"/>
            <a:endParaRPr lang="en-US" dirty="0" smtClean="0"/>
          </a:p>
          <a:p>
            <a:pPr lvl="1" algn="just"/>
            <a:r>
              <a:rPr lang="en-US" sz="2000" dirty="0" smtClean="0"/>
              <a:t>Scalability</a:t>
            </a:r>
          </a:p>
          <a:p>
            <a:pPr lvl="1" algn="just"/>
            <a:r>
              <a:rPr lang="en-US" sz="2000" dirty="0"/>
              <a:t>Variability of </a:t>
            </a:r>
            <a:r>
              <a:rPr lang="en-US" sz="2000" dirty="0" smtClean="0"/>
              <a:t>Demand</a:t>
            </a:r>
          </a:p>
          <a:p>
            <a:pPr lvl="1" algn="just"/>
            <a:r>
              <a:rPr lang="en-US" sz="2000" dirty="0"/>
              <a:t>Faults</a:t>
            </a:r>
          </a:p>
          <a:p>
            <a:pPr lvl="1" algn="just"/>
            <a:r>
              <a:rPr lang="en-US" sz="2000" dirty="0"/>
              <a:t>Programming Challenges</a:t>
            </a:r>
            <a:endParaRPr lang="en-US" dirty="0" smtClean="0"/>
          </a:p>
          <a:p>
            <a:pPr lvl="1" algn="just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Challenges of Multicore &amp; Cloud operating systems</a:t>
            </a:r>
          </a:p>
        </p:txBody>
      </p:sp>
    </p:spTree>
    <p:extLst>
      <p:ext uri="{BB962C8B-B14F-4D97-AF65-F5344CB8AC3E}">
        <p14:creationId xmlns:p14="http://schemas.microsoft.com/office/powerpoint/2010/main" xmlns="" val="72529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just"/>
            <a:r>
              <a:rPr lang="en-US" sz="2000" dirty="0" smtClean="0"/>
              <a:t>The major </a:t>
            </a:r>
            <a:r>
              <a:rPr lang="en-US" sz="2000" dirty="0"/>
              <a:t>concern for future OSes in both </a:t>
            </a:r>
            <a:r>
              <a:rPr lang="en-US" sz="2000" dirty="0" smtClean="0"/>
              <a:t>single machine </a:t>
            </a:r>
            <a:r>
              <a:rPr lang="en-US" sz="2000" dirty="0"/>
              <a:t>and cloud systems is </a:t>
            </a:r>
            <a:r>
              <a:rPr lang="en-US" sz="2000" b="1" dirty="0" smtClean="0"/>
              <a:t>Scalability</a:t>
            </a:r>
            <a:r>
              <a:rPr lang="en-US" sz="2000" dirty="0" smtClean="0"/>
              <a:t>.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dirty="0"/>
              <a:t>The number of transistors which fit onto a single chip </a:t>
            </a:r>
            <a:r>
              <a:rPr lang="en-US" sz="2000" dirty="0" smtClean="0"/>
              <a:t>microprocessor is </a:t>
            </a:r>
            <a:r>
              <a:rPr lang="en-US" sz="2000" dirty="0"/>
              <a:t>exponentially </a:t>
            </a:r>
            <a:r>
              <a:rPr lang="en-US" sz="2000" dirty="0" smtClean="0"/>
              <a:t>increasing.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smtClean="0"/>
              <a:t>Therefore, </a:t>
            </a:r>
            <a:r>
              <a:rPr lang="en-US" sz="2000" dirty="0"/>
              <a:t>multicore OSes need </a:t>
            </a:r>
            <a:r>
              <a:rPr lang="en-US" sz="2000" dirty="0" smtClean="0"/>
              <a:t>to embrace </a:t>
            </a:r>
            <a:r>
              <a:rPr lang="en-US" sz="2000" dirty="0"/>
              <a:t>scalability and make it a first order design constraint.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Scalability</a:t>
            </a:r>
          </a:p>
        </p:txBody>
      </p:sp>
    </p:spTree>
    <p:extLst>
      <p:ext uri="{BB962C8B-B14F-4D97-AF65-F5344CB8AC3E}">
        <p14:creationId xmlns:p14="http://schemas.microsoft.com/office/powerpoint/2010/main" xmlns="" val="163653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157</TotalTime>
  <Words>784</Words>
  <Application>Microsoft Office PowerPoint</Application>
  <PresentationFormat>On-screen Show (4:3)</PresentationFormat>
  <Paragraphs>130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Hardcover</vt:lpstr>
      <vt:lpstr>FOS (Factored Operating System) An Operating System for Multicore and Clouds</vt:lpstr>
      <vt:lpstr>Topics Covered</vt:lpstr>
      <vt:lpstr>Introduction</vt:lpstr>
      <vt:lpstr>Definition</vt:lpstr>
      <vt:lpstr>Current Cloud Systems’ challenges</vt:lpstr>
      <vt:lpstr>Benefits of a Single System Image (SSI)</vt:lpstr>
      <vt:lpstr>Benefits of a Single System Image (SSI)</vt:lpstr>
      <vt:lpstr>Challenges of Multicore &amp; Cloud operating systems</vt:lpstr>
      <vt:lpstr>Scalability</vt:lpstr>
      <vt:lpstr>Variability of Demand</vt:lpstr>
      <vt:lpstr>Faults</vt:lpstr>
      <vt:lpstr>Programming Challenges</vt:lpstr>
      <vt:lpstr>Architecture of fos</vt:lpstr>
      <vt:lpstr>Architecture of fos</vt:lpstr>
      <vt:lpstr>Architecture of fos</vt:lpstr>
      <vt:lpstr>File System</vt:lpstr>
      <vt:lpstr>Anatomy of a File System Access</vt:lpstr>
      <vt:lpstr>Conclusion</vt:lpstr>
      <vt:lpstr>Related Works</vt:lpstr>
      <vt:lpstr>References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Operating System for Multicore and Clouds (Mechanisms and Implementation)</dc:title>
  <dc:creator>Had Salimi</dc:creator>
  <cp:lastModifiedBy>Hadi</cp:lastModifiedBy>
  <cp:revision>157</cp:revision>
  <dcterms:created xsi:type="dcterms:W3CDTF">2006-08-16T00:00:00Z</dcterms:created>
  <dcterms:modified xsi:type="dcterms:W3CDTF">2011-03-02T12:42:30Z</dcterms:modified>
</cp:coreProperties>
</file>