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BC738-305F-4017-BA2C-B3B26D74934C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B216-A94D-418C-B251-C0905AFA7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71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B216-A94D-418C-B251-C0905AFA7A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088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6407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7E56A-DAF4-46BB-88C1-89AB1BB9A825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A44784-52A0-4D13-ABAD-49FD5ED7719A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50838" y="228600"/>
            <a:ext cx="844232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2pPr>
            <a:lvl3pPr marL="11430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3pPr>
            <a:lvl4pPr marL="16002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4pPr>
            <a:lvl5pPr marL="20574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5pPr>
            <a:lvl6pPr marL="25146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6pPr>
            <a:lvl7pPr marL="29718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7pPr>
            <a:lvl8pPr marL="34290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8pPr>
            <a:lvl9pPr marL="3886200" indent="-228600" algn="ctr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9pPr>
          </a:lstStyle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>
                <a:solidFill>
                  <a:schemeClr val="tx1"/>
                </a:solidFill>
                <a:latin typeface="Bodoni" pitchFamily="32" charset="0"/>
              </a:rPr>
              <a:t>Google </a:t>
            </a:r>
            <a:r>
              <a:rPr lang="en-US" sz="4800" dirty="0" err="1" smtClean="0">
                <a:solidFill>
                  <a:schemeClr val="tx1"/>
                </a:solidFill>
                <a:latin typeface="Bodoni" pitchFamily="32" charset="0"/>
              </a:rPr>
              <a:t>Bigtable</a:t>
            </a:r>
            <a:r>
              <a:rPr lang="en-US" sz="4800" dirty="0" smtClean="0">
                <a:solidFill>
                  <a:schemeClr val="tx1"/>
                </a:solidFill>
                <a:latin typeface="Bodoni" pitchFamily="32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Bodoni" pitchFamily="32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Bodoni" pitchFamily="32" charset="0"/>
              </a:rPr>
              <a:t>A Distributed Storage System for Structured Data</a:t>
            </a:r>
          </a:p>
          <a:p>
            <a:pPr>
              <a:lnSpc>
                <a:spcPct val="95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>
              <a:solidFill>
                <a:schemeClr val="tx1"/>
              </a:solidFill>
              <a:latin typeface="Bodoni" pitchFamily="3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0900" y="4267200"/>
            <a:ext cx="540430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Hadi Salimi,</a:t>
            </a:r>
          </a:p>
          <a:p>
            <a:pPr algn="ctr"/>
            <a:r>
              <a:rPr lang="en-US" sz="2400" dirty="0" smtClean="0"/>
              <a:t>Distributed Systems Laboratory,</a:t>
            </a:r>
          </a:p>
          <a:p>
            <a:pPr algn="ctr"/>
            <a:r>
              <a:rPr lang="en-US" sz="2400" dirty="0" smtClean="0"/>
              <a:t>School of Computer Engineering,</a:t>
            </a:r>
          </a:p>
          <a:p>
            <a:pPr algn="ctr"/>
            <a:r>
              <a:rPr lang="en-US" sz="2400" dirty="0" smtClean="0"/>
              <a:t>Iran University of Science and Technology,</a:t>
            </a:r>
          </a:p>
          <a:p>
            <a:pPr algn="ctr"/>
            <a:r>
              <a:rPr lang="en-US" sz="2400" dirty="0" smtClean="0"/>
              <a:t>hsalimi@iust.ac.ir</a:t>
            </a:r>
            <a:endParaRPr lang="en-US" dirty="0" smtClean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3528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817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Tablet Assignment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Master keeps track of tablet assignment and live servers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Chubby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Tablet server creates &amp; locks a unique file.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Tablet server stops serving if loses lock.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Master periodically checks tablet servers. If fails, master tries to lock the file and un-assigns the tablet.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Master failure does not change tablets assignments.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Master restart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355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Tablet Serving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4243735"/>
            <a:ext cx="4644008" cy="2766665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1600" u="sng" dirty="0" smtClean="0"/>
              <a:t>Write</a:t>
            </a:r>
          </a:p>
          <a:p>
            <a:pPr marL="774700" lvl="1" indent="-342900" eaLnBrk="1" hangingPunct="1">
              <a:buFont typeface="+mj-lt"/>
              <a:buAutoNum type="arabicPeriod"/>
            </a:pPr>
            <a:r>
              <a:rPr lang="en-US" sz="1600" dirty="0" smtClean="0"/>
              <a:t>Check well-</a:t>
            </a:r>
            <a:r>
              <a:rPr lang="en-US" sz="1600" dirty="0" err="1" smtClean="0"/>
              <a:t>formedness</a:t>
            </a:r>
            <a:r>
              <a:rPr lang="en-US" sz="1600" dirty="0" smtClean="0"/>
              <a:t> of request.</a:t>
            </a:r>
          </a:p>
          <a:p>
            <a:pPr marL="774700" lvl="1" indent="-342900" eaLnBrk="1" hangingPunct="1">
              <a:buFont typeface="+mj-lt"/>
              <a:buAutoNum type="arabicPeriod"/>
            </a:pPr>
            <a:r>
              <a:rPr lang="en-US" sz="1600" dirty="0" smtClean="0"/>
              <a:t>Check authorization in Chubby file.</a:t>
            </a:r>
          </a:p>
          <a:p>
            <a:pPr marL="774700" lvl="1" indent="-342900" eaLnBrk="1" hangingPunct="1">
              <a:buFont typeface="+mj-lt"/>
              <a:buAutoNum type="arabicPeriod"/>
            </a:pPr>
            <a:r>
              <a:rPr lang="en-US" sz="1600" dirty="0" smtClean="0"/>
              <a:t>Write to “tablet log” (i.e., a transaction log for “redo” in case of failure).</a:t>
            </a:r>
          </a:p>
          <a:p>
            <a:pPr marL="774700" lvl="1" indent="-342900" eaLnBrk="1" hangingPunct="1">
              <a:buFont typeface="+mj-lt"/>
              <a:buAutoNum type="arabicPeriod"/>
            </a:pPr>
            <a:r>
              <a:rPr lang="en-US" sz="1600" dirty="0" smtClean="0"/>
              <a:t>Write to </a:t>
            </a:r>
            <a:r>
              <a:rPr lang="en-US" sz="1600" dirty="0" err="1" smtClean="0"/>
              <a:t>memtable</a:t>
            </a:r>
            <a:r>
              <a:rPr lang="en-US" sz="1600" dirty="0" smtClean="0"/>
              <a:t> (RAM).</a:t>
            </a:r>
          </a:p>
          <a:p>
            <a:pPr marL="774700" lvl="1" indent="-342900" eaLnBrk="1" hangingPunct="1">
              <a:buFont typeface="+mj-lt"/>
              <a:buAutoNum type="arabicPeriod"/>
            </a:pPr>
            <a:r>
              <a:rPr lang="en-US" sz="1600" dirty="0" smtClean="0"/>
              <a:t>Separately, “compaction” moves </a:t>
            </a:r>
            <a:r>
              <a:rPr lang="en-US" sz="1600" dirty="0" err="1" smtClean="0"/>
              <a:t>memtable</a:t>
            </a:r>
            <a:r>
              <a:rPr lang="en-US" sz="1600" dirty="0" smtClean="0"/>
              <a:t> data to </a:t>
            </a:r>
            <a:r>
              <a:rPr lang="en-US" sz="1600" dirty="0" err="1" smtClean="0"/>
              <a:t>SSTable</a:t>
            </a:r>
            <a:r>
              <a:rPr lang="en-US" sz="1600" dirty="0" smtClean="0"/>
              <a:t>.  And truncates tablet log.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468" y="1275045"/>
            <a:ext cx="5472608" cy="299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60032" y="4226967"/>
            <a:ext cx="4032448" cy="247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50825" marR="0" lvl="0" indent="-250825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メイリオ" pitchFamily="50" charset="-128"/>
              <a:buNone/>
              <a:tabLst/>
              <a:defRPr/>
            </a:pPr>
            <a:r>
              <a:rPr lang="en-US" u="sng" dirty="0" smtClean="0">
                <a:latin typeface="+mj-lt"/>
                <a:ea typeface="メイリオ" pitchFamily="50" charset="-128"/>
                <a:cs typeface="Tahoma" pitchFamily="34" charset="0"/>
              </a:rPr>
              <a:t>Read</a:t>
            </a:r>
            <a:endParaRPr kumimoji="1" lang="en-US" sz="1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メイリオ" pitchFamily="50" charset="-128"/>
              <a:cs typeface="Tahoma" pitchFamily="34" charset="0"/>
            </a:endParaRPr>
          </a:p>
          <a:p>
            <a:pPr marL="774700" marR="0" lvl="1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+mj-lt"/>
              <a:buAutoNum type="arabicPeriod"/>
              <a:tabLst/>
              <a:defRPr/>
            </a:pPr>
            <a:r>
              <a:rPr kumimoji="1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Check well-</a:t>
            </a:r>
            <a:r>
              <a:rPr kumimoji="1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formedness</a:t>
            </a:r>
            <a:r>
              <a:rPr kumimoji="1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 of request.</a:t>
            </a:r>
          </a:p>
          <a:p>
            <a:pPr marL="774700" marR="0" lvl="1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+mj-lt"/>
              <a:buAutoNum type="arabicPeriod"/>
              <a:tabLst/>
              <a:defRPr/>
            </a:pPr>
            <a:r>
              <a:rPr kumimoji="1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Check authorization in Chubby file.</a:t>
            </a:r>
          </a:p>
          <a:p>
            <a:pPr marL="774700" marR="0" lvl="1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+mj-lt"/>
              <a:buAutoNum type="arabicPeriod"/>
              <a:tabLst/>
              <a:defRPr/>
            </a:pPr>
            <a:r>
              <a:rPr lang="en-US" sz="1600" noProof="0" dirty="0" smtClean="0">
                <a:latin typeface="+mj-lt"/>
                <a:ea typeface="メイリオ" pitchFamily="50" charset="-128"/>
                <a:cs typeface="Tahoma" pitchFamily="34" charset="0"/>
              </a:rPr>
              <a:t>Merge </a:t>
            </a:r>
            <a:r>
              <a:rPr lang="en-US" sz="1600" noProof="0" dirty="0" err="1" smtClean="0">
                <a:latin typeface="+mj-lt"/>
                <a:ea typeface="メイリオ" pitchFamily="50" charset="-128"/>
                <a:cs typeface="Tahoma" pitchFamily="34" charset="0"/>
              </a:rPr>
              <a:t>memtable</a:t>
            </a:r>
            <a:r>
              <a:rPr lang="en-US" sz="1600" noProof="0" dirty="0" smtClean="0">
                <a:latin typeface="+mj-lt"/>
                <a:ea typeface="メイリオ" pitchFamily="50" charset="-128"/>
                <a:cs typeface="Tahoma" pitchFamily="34" charset="0"/>
              </a:rPr>
              <a:t> and </a:t>
            </a:r>
            <a:r>
              <a:rPr lang="en-US" sz="1600" noProof="0" dirty="0" err="1" smtClean="0">
                <a:latin typeface="+mj-lt"/>
                <a:ea typeface="メイリオ" pitchFamily="50" charset="-128"/>
                <a:cs typeface="Tahoma" pitchFamily="34" charset="0"/>
              </a:rPr>
              <a:t>SSTables</a:t>
            </a:r>
            <a:r>
              <a:rPr lang="en-US" sz="1600" noProof="0" dirty="0" smtClean="0">
                <a:latin typeface="+mj-lt"/>
                <a:ea typeface="メイリオ" pitchFamily="50" charset="-128"/>
                <a:cs typeface="Tahoma" pitchFamily="34" charset="0"/>
              </a:rPr>
              <a:t> to find data.</a:t>
            </a:r>
          </a:p>
          <a:p>
            <a:pPr marL="774700" marR="0" lvl="1" indent="-342900" algn="l" defTabSz="914400" rtl="0" eaLnBrk="1" fontAlgn="base" latinLnBrk="0" hangingPunct="1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+mj-lt"/>
              <a:buAutoNum type="arabicPeriod"/>
              <a:tabLst/>
              <a:defRPr/>
            </a:pPr>
            <a:r>
              <a:rPr kumimoji="1" lang="en-US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Return</a:t>
            </a:r>
            <a:r>
              <a:rPr kumimoji="1" lang="en-US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メイリオ" pitchFamily="50" charset="-128"/>
                <a:cs typeface="Tahoma" pitchFamily="34" charset="0"/>
              </a:rPr>
              <a:t> data.</a:t>
            </a:r>
            <a:endParaRPr kumimoji="1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メイリオ" pitchFamily="50" charset="-128"/>
              <a:cs typeface="Tahoma" pitchFamily="34" charset="0"/>
            </a:endParaRPr>
          </a:p>
          <a:p>
            <a:pPr marL="250825" marR="0" lvl="0" indent="-250825" algn="l" defTabSz="9144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Tx/>
              <a:buFont typeface="メイリオ" pitchFamily="50" charset="-128"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2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Compaction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en-US" dirty="0" smtClean="0"/>
              <a:t>In order to control size of </a:t>
            </a:r>
            <a:r>
              <a:rPr lang="en-US" dirty="0" err="1" smtClean="0"/>
              <a:t>memtable</a:t>
            </a:r>
            <a:r>
              <a:rPr lang="en-US" dirty="0" smtClean="0"/>
              <a:t>, tablet log, and </a:t>
            </a:r>
            <a:r>
              <a:rPr lang="en-US" dirty="0" err="1" smtClean="0"/>
              <a:t>SSTable</a:t>
            </a:r>
            <a:r>
              <a:rPr lang="en-US" dirty="0" smtClean="0"/>
              <a:t> files, “compaction” is used.</a:t>
            </a:r>
          </a:p>
          <a:p>
            <a:pPr marL="342900" indent="-342900">
              <a:buNone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Minor</a:t>
            </a:r>
            <a:r>
              <a:rPr lang="en-US" i="1" dirty="0" smtClean="0"/>
              <a:t> </a:t>
            </a:r>
            <a:r>
              <a:rPr lang="en-US" dirty="0" smtClean="0"/>
              <a:t>Compaction.  Move data from </a:t>
            </a:r>
            <a:r>
              <a:rPr lang="en-US" dirty="0" err="1" smtClean="0"/>
              <a:t>memtable</a:t>
            </a:r>
            <a:r>
              <a:rPr lang="en-US" dirty="0" smtClean="0"/>
              <a:t> to </a:t>
            </a:r>
            <a:r>
              <a:rPr lang="en-US" dirty="0" err="1" smtClean="0"/>
              <a:t>SSTable</a:t>
            </a:r>
            <a:r>
              <a:rPr lang="en-US" dirty="0" smtClean="0"/>
              <a:t>.  Truncate tablet log.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Merging</a:t>
            </a:r>
            <a:r>
              <a:rPr lang="en-US" dirty="0" smtClean="0"/>
              <a:t> Compaction.  Merge multiple </a:t>
            </a:r>
            <a:r>
              <a:rPr lang="en-US" dirty="0" err="1" smtClean="0"/>
              <a:t>SSTables</a:t>
            </a:r>
            <a:r>
              <a:rPr lang="en-US" dirty="0" smtClean="0"/>
              <a:t> and </a:t>
            </a:r>
            <a:r>
              <a:rPr lang="en-US" dirty="0" err="1" smtClean="0"/>
              <a:t>memtable</a:t>
            </a:r>
            <a:r>
              <a:rPr lang="en-US" dirty="0" smtClean="0"/>
              <a:t> to a single </a:t>
            </a:r>
            <a:r>
              <a:rPr lang="en-US" dirty="0" err="1" smtClean="0"/>
              <a:t>SSTable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Major</a:t>
            </a:r>
            <a:r>
              <a:rPr lang="en-US" dirty="0" smtClean="0"/>
              <a:t> Compaction.  Remove deleted data.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551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Refinements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Locality group.  </a:t>
            </a:r>
          </a:p>
          <a:p>
            <a:pPr lvl="1"/>
            <a:r>
              <a:rPr lang="en-US" dirty="0" smtClean="0"/>
              <a:t>Client can group multiple column families into a locality group.  Enables more efficient reads since each locality group is a separate </a:t>
            </a:r>
            <a:r>
              <a:rPr lang="en-US" dirty="0" err="1" smtClean="0"/>
              <a:t>SSTable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Compression.  </a:t>
            </a:r>
          </a:p>
          <a:p>
            <a:pPr lvl="1"/>
            <a:r>
              <a:rPr lang="en-US" dirty="0" smtClean="0"/>
              <a:t>Client can choose to compress at locality group level.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Two level caching in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Scan cache ( K/V pairs)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Block cache (</a:t>
            </a:r>
            <a:r>
              <a:rPr lang="en-US" dirty="0" err="1" smtClean="0"/>
              <a:t>SSTable</a:t>
            </a:r>
            <a:r>
              <a:rPr lang="en-US" dirty="0" smtClean="0"/>
              <a:t> blocks read from GFS)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Bloom filter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Efficient check if a </a:t>
            </a:r>
            <a:r>
              <a:rPr lang="en-US" dirty="0" err="1" smtClean="0"/>
              <a:t>SSTable</a:t>
            </a:r>
            <a:r>
              <a:rPr lang="en-US" dirty="0" smtClean="0"/>
              <a:t> contain data for a row/column pair.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Commit log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Each tablet server has a single commit log (not one-per-tablet).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19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Performance Evaluation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320952"/>
            <a:ext cx="8229600" cy="2232248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Random reads are slowest.  Need to access </a:t>
            </a:r>
            <a:r>
              <a:rPr lang="en-US" sz="3100" dirty="0" err="1" smtClean="0"/>
              <a:t>SSTable</a:t>
            </a:r>
            <a:r>
              <a:rPr lang="en-US" sz="3100" dirty="0" smtClean="0"/>
              <a:t> block from disk.</a:t>
            </a:r>
          </a:p>
          <a:p>
            <a:r>
              <a:rPr lang="en-US" sz="3100" dirty="0" smtClean="0"/>
              <a:t>Writes are faster than reads.  Commit log is append-only.  Reads require merging of </a:t>
            </a:r>
            <a:r>
              <a:rPr lang="en-US" sz="3100" dirty="0" err="1" smtClean="0"/>
              <a:t>SSTables</a:t>
            </a:r>
            <a:r>
              <a:rPr lang="en-US" sz="3100" dirty="0" smtClean="0"/>
              <a:t> and </a:t>
            </a:r>
            <a:r>
              <a:rPr lang="en-US" sz="3100" dirty="0" err="1" smtClean="0"/>
              <a:t>memtable</a:t>
            </a:r>
            <a:r>
              <a:rPr lang="en-US" sz="3100" dirty="0" smtClean="0"/>
              <a:t>.</a:t>
            </a:r>
          </a:p>
          <a:p>
            <a:r>
              <a:rPr lang="en-US" sz="3100" dirty="0" smtClean="0"/>
              <a:t>Scans reduce number of read operations.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9288" y="1268412"/>
            <a:ext cx="5715000" cy="29987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608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Performance Evaluation: Scaling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942855"/>
            <a:ext cx="8229600" cy="168654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Not linear, but not bad up to 250 tablet servers.</a:t>
            </a:r>
          </a:p>
          <a:p>
            <a:r>
              <a:rPr lang="en-US" sz="2600" dirty="0" smtClean="0"/>
              <a:t>Random read has worst scaling.  Block transfers saturate network.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268016"/>
            <a:ext cx="6169724" cy="345638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59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Conclusions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Satisfies goals of high-availability, high-performance, massively scalable data storage.</a:t>
            </a:r>
          </a:p>
          <a:p>
            <a:r>
              <a:rPr lang="en-US" dirty="0" smtClean="0"/>
              <a:t>API.  Successfully used by various Google products (&gt;60).</a:t>
            </a:r>
          </a:p>
          <a:p>
            <a:r>
              <a:rPr lang="en-US" dirty="0" smtClean="0"/>
              <a:t>Additional features in progress:</a:t>
            </a:r>
          </a:p>
          <a:p>
            <a:pPr lvl="1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Cross data center replication.</a:t>
            </a:r>
          </a:p>
          <a:p>
            <a:pPr lvl="1"/>
            <a:r>
              <a:rPr lang="en-US" dirty="0" smtClean="0"/>
              <a:t>Deploy as a hosted service.</a:t>
            </a:r>
          </a:p>
          <a:p>
            <a:r>
              <a:rPr lang="en-US" dirty="0" smtClean="0"/>
              <a:t>Advantages of the custom development:</a:t>
            </a:r>
          </a:p>
          <a:p>
            <a:pPr lvl="1"/>
            <a:r>
              <a:rPr lang="en-US" dirty="0" smtClean="0"/>
              <a:t>Significant flexibility due to own data model.</a:t>
            </a:r>
          </a:p>
          <a:p>
            <a:pPr lvl="1"/>
            <a:r>
              <a:rPr lang="en-US" dirty="0" smtClean="0"/>
              <a:t>Can remove bottlenecks and inefficiencies as they arise.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485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Big Table Family Tree</a:t>
            </a:r>
            <a:endParaRPr lang="en-US" u="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Non-relational DBs (</a:t>
            </a:r>
            <a:r>
              <a:rPr lang="en-US" sz="2400" b="1" dirty="0" err="1" smtClean="0"/>
              <a:t>HBase</a:t>
            </a:r>
            <a:r>
              <a:rPr lang="en-US" sz="2400" b="1" dirty="0" smtClean="0"/>
              <a:t>, Cassandra, </a:t>
            </a:r>
            <a:r>
              <a:rPr lang="en-US" sz="2400" b="1" dirty="0" err="1" smtClean="0"/>
              <a:t>MongoDB</a:t>
            </a:r>
            <a:r>
              <a:rPr lang="en-US" sz="2400" b="1" dirty="0" smtClean="0"/>
              <a:t>, etc.)</a:t>
            </a:r>
          </a:p>
          <a:p>
            <a:r>
              <a:rPr lang="en-US" sz="2400" dirty="0" smtClean="0"/>
              <a:t>Column-oriented data model.</a:t>
            </a:r>
          </a:p>
          <a:p>
            <a:r>
              <a:rPr lang="en-US" sz="2400" dirty="0" smtClean="0"/>
              <a:t>Multi-level storage (commit log, RAM table, </a:t>
            </a:r>
            <a:r>
              <a:rPr lang="en-US" sz="2400" dirty="0" err="1" smtClean="0"/>
              <a:t>SSTable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Tablet management (assignment, splitting, recovery, GC, Bloom filters)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Google related technologies and open-source equivalents</a:t>
            </a:r>
          </a:p>
          <a:p>
            <a:r>
              <a:rPr lang="en-US" sz="2400" dirty="0" smtClean="0"/>
              <a:t>GFS =&gt; </a:t>
            </a:r>
            <a:r>
              <a:rPr lang="en-US" sz="2400" dirty="0" err="1" smtClean="0"/>
              <a:t>Hadoop</a:t>
            </a:r>
            <a:r>
              <a:rPr lang="en-US" sz="2400" dirty="0" smtClean="0"/>
              <a:t> Distributed File System (HDFS)</a:t>
            </a:r>
          </a:p>
          <a:p>
            <a:r>
              <a:rPr lang="en-US" sz="2400" dirty="0" smtClean="0"/>
              <a:t>Chubby =&gt; Zookeeper</a:t>
            </a:r>
          </a:p>
          <a:p>
            <a:r>
              <a:rPr lang="en-US" sz="2400" dirty="0" smtClean="0"/>
              <a:t>Map/Reduce =&gt; Apache Map/Reduce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486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Any Question ?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424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none" dirty="0" smtClean="0"/>
              <a:t>Introduction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28800"/>
            <a:ext cx="8229600" cy="45100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BigTable is a distributed storage system for managing structured data.</a:t>
            </a:r>
          </a:p>
          <a:p>
            <a:endParaRPr lang="en-US" sz="2800" dirty="0" smtClean="0"/>
          </a:p>
          <a:p>
            <a:r>
              <a:rPr lang="en-US" sz="2800" dirty="0" smtClean="0"/>
              <a:t>Scales to Petabytes of data and thousands of machines.</a:t>
            </a:r>
          </a:p>
          <a:p>
            <a:endParaRPr lang="en-US" sz="2800" dirty="0" smtClean="0"/>
          </a:p>
          <a:p>
            <a:r>
              <a:rPr lang="en-US" sz="2800" dirty="0" smtClean="0"/>
              <a:t>Developed and in use at Google since 2005.  Used for more than 60 Google products.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C9825-545E-4A6B-BCEF-3E1F9A2ABEDD}" type="slidenum">
              <a:rPr lang="ja-JP" altLang="en-US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64189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Data Model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447"/>
            <a:ext cx="8229600" cy="53589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(row, column, time)  =&gt; string</a:t>
            </a:r>
          </a:p>
          <a:p>
            <a:r>
              <a:rPr lang="en-US" sz="2000" dirty="0" smtClean="0"/>
              <a:t>Row, column, value are arbitrary strings.</a:t>
            </a:r>
          </a:p>
          <a:p>
            <a:r>
              <a:rPr lang="en-US" sz="2000" dirty="0" smtClean="0"/>
              <a:t>Every read or write of data under a single row key is atomic (regardless of the number of different columns being read or written in the row).</a:t>
            </a:r>
          </a:p>
          <a:p>
            <a:r>
              <a:rPr lang="en-US" sz="2000" dirty="0" smtClean="0"/>
              <a:t>Columns are dynamically added.</a:t>
            </a:r>
          </a:p>
          <a:p>
            <a:r>
              <a:rPr lang="en-US" sz="2000" dirty="0" smtClean="0"/>
              <a:t>Timestamps for different versions of data.  </a:t>
            </a:r>
          </a:p>
          <a:p>
            <a:pPr lvl="1"/>
            <a:r>
              <a:rPr lang="en-US" sz="2000" dirty="0" smtClean="0"/>
              <a:t>Assigned by client application.</a:t>
            </a:r>
          </a:p>
          <a:p>
            <a:pPr lvl="1"/>
            <a:r>
              <a:rPr lang="en-US" sz="2000" dirty="0" smtClean="0"/>
              <a:t>Older versions are garbage-collected.</a:t>
            </a:r>
          </a:p>
          <a:p>
            <a:r>
              <a:rPr lang="en-US" sz="2000" dirty="0" smtClean="0"/>
              <a:t>Example: Web map</a:t>
            </a:r>
          </a:p>
          <a:p>
            <a:endParaRPr lang="en-US" sz="2000" dirty="0" smtClean="0"/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7" name="Picture 5" descr="bi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648200"/>
            <a:ext cx="708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097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Tablets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Rows are sorted lexicographically.</a:t>
            </a:r>
          </a:p>
          <a:p>
            <a:r>
              <a:rPr lang="en-US" dirty="0" smtClean="0"/>
              <a:t>Consecutive keys are grouped together as “tablets”.</a:t>
            </a:r>
          </a:p>
          <a:p>
            <a:pPr lvl="1"/>
            <a:r>
              <a:rPr lang="en-US" dirty="0" smtClean="0"/>
              <a:t>Allows data locality.  </a:t>
            </a:r>
          </a:p>
          <a:p>
            <a:pPr lvl="1"/>
            <a:r>
              <a:rPr lang="en-US" dirty="0" smtClean="0"/>
              <a:t>Example rows: </a:t>
            </a:r>
            <a:r>
              <a:rPr lang="en-US" dirty="0" err="1" smtClean="0"/>
              <a:t>com.google.maps</a:t>
            </a:r>
            <a:r>
              <a:rPr lang="en-US" dirty="0" smtClean="0"/>
              <a:t>/index.html and </a:t>
            </a:r>
            <a:r>
              <a:rPr lang="en-US" dirty="0" err="1" smtClean="0"/>
              <a:t>com.google.maps</a:t>
            </a:r>
            <a:r>
              <a:rPr lang="en-US" dirty="0" smtClean="0"/>
              <a:t>/foo.html are likely to be in same tablet.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66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Column Families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Column keys are grouped into sets called “column families”.</a:t>
            </a:r>
          </a:p>
          <a:p>
            <a:r>
              <a:rPr lang="en-US" dirty="0" smtClean="0"/>
              <a:t>Column key is named using syntax: </a:t>
            </a:r>
            <a:r>
              <a:rPr lang="en-US" i="1" dirty="0" err="1" smtClean="0"/>
              <a:t>family:qualifier</a:t>
            </a:r>
            <a:endParaRPr lang="en-US" i="1" dirty="0" smtClean="0"/>
          </a:p>
          <a:p>
            <a:r>
              <a:rPr lang="en-US" dirty="0" smtClean="0"/>
              <a:t>Access control and disk/memory accounting are at column family level</a:t>
            </a:r>
          </a:p>
          <a:p>
            <a:r>
              <a:rPr lang="en-US" dirty="0" smtClean="0"/>
              <a:t>Example: “</a:t>
            </a:r>
            <a:r>
              <a:rPr lang="en-US" dirty="0" err="1" smtClean="0"/>
              <a:t>anchor:cnnsi.com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0381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API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Data Design</a:t>
            </a:r>
          </a:p>
          <a:p>
            <a:pPr lvl="1" eaLnBrk="1" hangingPunct="1"/>
            <a:r>
              <a:rPr lang="en-US" dirty="0" smtClean="0"/>
              <a:t>Creating/deleting tables and column families</a:t>
            </a:r>
          </a:p>
          <a:p>
            <a:pPr lvl="1" eaLnBrk="1" hangingPunct="1"/>
            <a:r>
              <a:rPr lang="en-US" dirty="0" smtClean="0"/>
              <a:t>Changing cluster, table and column family metadata like access control rights</a:t>
            </a:r>
          </a:p>
          <a:p>
            <a:pPr eaLnBrk="1" hangingPunct="1"/>
            <a:r>
              <a:rPr lang="en-US" dirty="0" smtClean="0"/>
              <a:t>Client Interactions</a:t>
            </a:r>
          </a:p>
          <a:p>
            <a:pPr lvl="1" eaLnBrk="1" hangingPunct="1"/>
            <a:r>
              <a:rPr lang="en-US" dirty="0" smtClean="0"/>
              <a:t>Write/Delete values</a:t>
            </a:r>
          </a:p>
          <a:p>
            <a:pPr lvl="1" eaLnBrk="1" hangingPunct="1"/>
            <a:r>
              <a:rPr lang="en-US" dirty="0" smtClean="0"/>
              <a:t>Read values</a:t>
            </a:r>
          </a:p>
          <a:p>
            <a:pPr lvl="1" eaLnBrk="1" hangingPunct="1"/>
            <a:r>
              <a:rPr lang="en-US" dirty="0" smtClean="0"/>
              <a:t>Scan row ranges</a:t>
            </a:r>
          </a:p>
          <a:p>
            <a:pPr lvl="1" eaLnBrk="1" hangingPunct="1"/>
            <a:r>
              <a:rPr lang="en-US" dirty="0" smtClean="0"/>
              <a:t>Single-row transactions (e.g., read/modify/write sequence for data under a row key)</a:t>
            </a:r>
          </a:p>
          <a:p>
            <a:r>
              <a:rPr lang="en-US" dirty="0" smtClean="0"/>
              <a:t>Map/Reduce integration.  </a:t>
            </a:r>
          </a:p>
          <a:p>
            <a:pPr lvl="1"/>
            <a:r>
              <a:rPr lang="en-US" dirty="0" smtClean="0"/>
              <a:t>Read from Big Table; Write to Big Table.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1800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Building Blocks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SSTable</a:t>
            </a:r>
            <a:r>
              <a:rPr lang="en-US" dirty="0" smtClean="0"/>
              <a:t> file: Data structure for storage</a:t>
            </a:r>
          </a:p>
          <a:p>
            <a:pPr lvl="1"/>
            <a:r>
              <a:rPr lang="en-US" dirty="0" smtClean="0"/>
              <a:t>Maps keys to values</a:t>
            </a:r>
          </a:p>
          <a:p>
            <a:pPr lvl="1"/>
            <a:r>
              <a:rPr lang="en-US" dirty="0" smtClean="0"/>
              <a:t>Ordered.  Enables data locality for efficient writes/reads.</a:t>
            </a:r>
          </a:p>
          <a:p>
            <a:pPr lvl="1"/>
            <a:r>
              <a:rPr lang="en-US" dirty="0" smtClean="0"/>
              <a:t>Immutable.  On reads, no concurrency control needed.  Need to garbage collect deleted data.</a:t>
            </a:r>
          </a:p>
          <a:p>
            <a:pPr lvl="1"/>
            <a:r>
              <a:rPr lang="en-US" dirty="0" smtClean="0"/>
              <a:t>Stored in Google File System (GFS), and optionally can be mapped into memory.</a:t>
            </a:r>
          </a:p>
          <a:p>
            <a:pPr lvl="2"/>
            <a:r>
              <a:rPr lang="en-US" dirty="0" smtClean="0"/>
              <a:t>Replicates data for redundancy.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Chubby: Distributed lock service.</a:t>
            </a:r>
          </a:p>
          <a:p>
            <a:pPr lvl="1"/>
            <a:r>
              <a:rPr lang="en-US" dirty="0" smtClean="0"/>
              <a:t>Store the root tablet, schema info, access control list</a:t>
            </a:r>
          </a:p>
          <a:p>
            <a:pPr lvl="1"/>
            <a:r>
              <a:rPr lang="en-US" dirty="0" smtClean="0"/>
              <a:t>Synchronize and detect tablet servers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2726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Implementation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3 components:</a:t>
            </a:r>
          </a:p>
          <a:p>
            <a:pPr marL="739775" lvl="1" indent="-342900">
              <a:buFont typeface="+mj-lt"/>
              <a:buAutoNum type="arabicPeriod"/>
            </a:pPr>
            <a:r>
              <a:rPr lang="en-US" dirty="0" smtClean="0"/>
              <a:t>Client library</a:t>
            </a:r>
          </a:p>
          <a:p>
            <a:pPr marL="739775" lvl="1" indent="-342900">
              <a:buFont typeface="+mj-lt"/>
              <a:buAutoNum type="arabicPeriod"/>
            </a:pPr>
            <a:r>
              <a:rPr lang="en-US" dirty="0" smtClean="0"/>
              <a:t>Master Server (exactly 1).  </a:t>
            </a:r>
          </a:p>
          <a:p>
            <a:pPr marL="1135063" lvl="2" indent="-342900"/>
            <a:r>
              <a:rPr lang="en-US" dirty="0" smtClean="0"/>
              <a:t>Assigns tablets to tablet servers.</a:t>
            </a:r>
          </a:p>
          <a:p>
            <a:pPr marL="1135063" lvl="2" indent="-342900"/>
            <a:r>
              <a:rPr lang="en-US" dirty="0" smtClean="0"/>
              <a:t>Detecting the addition and expiration of tablet servers.</a:t>
            </a:r>
          </a:p>
          <a:p>
            <a:pPr marL="1135063" lvl="2" indent="-342900"/>
            <a:r>
              <a:rPr lang="en-US" dirty="0" smtClean="0"/>
              <a:t>Balancing tablet-server load</a:t>
            </a:r>
          </a:p>
          <a:p>
            <a:pPr marL="1135063" lvl="2" indent="-342900"/>
            <a:r>
              <a:rPr lang="en-US" dirty="0" smtClean="0"/>
              <a:t>Garbage collection of GFS files</a:t>
            </a:r>
          </a:p>
          <a:p>
            <a:pPr marL="1135063" lvl="2" indent="-342900"/>
            <a:r>
              <a:rPr lang="en-US" dirty="0" smtClean="0"/>
              <a:t>Schema changes such as table and column family creations.</a:t>
            </a:r>
          </a:p>
          <a:p>
            <a:pPr marL="739775" lvl="1" indent="-342900">
              <a:buFont typeface="+mj-lt"/>
              <a:buAutoNum type="arabicPeriod"/>
            </a:pPr>
            <a:r>
              <a:rPr lang="en-US" dirty="0" smtClean="0"/>
              <a:t>Tablet Servers (multiple, dynamically added/removed)</a:t>
            </a:r>
          </a:p>
          <a:p>
            <a:pPr marL="1135063" lvl="2" indent="-342900"/>
            <a:r>
              <a:rPr lang="en-US" dirty="0" smtClean="0"/>
              <a:t>Handles read and write requests to the tablets that it has loaded</a:t>
            </a:r>
          </a:p>
          <a:p>
            <a:pPr marL="1135063" lvl="2" indent="-342900"/>
            <a:r>
              <a:rPr lang="en-US" dirty="0" smtClean="0"/>
              <a:t>Splits tablets that have grown too large.  Each tablet 100-200 MB.</a:t>
            </a:r>
          </a:p>
          <a:p>
            <a:pPr marL="739775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533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none" dirty="0" smtClean="0"/>
              <a:t>Tablet Location</a:t>
            </a:r>
            <a:endParaRPr lang="en-US" u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know which node to route client request?</a:t>
            </a:r>
          </a:p>
          <a:p>
            <a:pPr eaLnBrk="1" hangingPunct="1"/>
            <a:r>
              <a:rPr lang="en-US" dirty="0" smtClean="0"/>
              <a:t>3-level hierarchy</a:t>
            </a:r>
          </a:p>
          <a:p>
            <a:pPr lvl="1" eaLnBrk="1" hangingPunct="1"/>
            <a:r>
              <a:rPr lang="en-US" dirty="0" smtClean="0"/>
              <a:t>One file in Chubby for location of </a:t>
            </a:r>
            <a:r>
              <a:rPr lang="en-US" i="1" dirty="0" smtClean="0"/>
              <a:t>Root Tablet</a:t>
            </a:r>
          </a:p>
          <a:p>
            <a:pPr lvl="1" eaLnBrk="1" hangingPunct="1"/>
            <a:r>
              <a:rPr lang="en-US" dirty="0" smtClean="0"/>
              <a:t>Root tablet contains location of </a:t>
            </a:r>
            <a:r>
              <a:rPr lang="en-US" i="1" dirty="0" smtClean="0"/>
              <a:t>Metadata tablets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Metadata table contains location of user tablets</a:t>
            </a:r>
          </a:p>
          <a:p>
            <a:pPr lvl="2" eaLnBrk="1" hangingPunct="1"/>
            <a:r>
              <a:rPr lang="en-US" dirty="0" smtClean="0"/>
              <a:t>Row: [Tablet’s Table ID] + [End Row]</a:t>
            </a:r>
          </a:p>
          <a:p>
            <a:pPr lvl="2" eaLnBrk="1" hangingPunct="1"/>
            <a:r>
              <a:rPr lang="en-US" dirty="0" smtClean="0"/>
              <a:t>Key: [Node ID]</a:t>
            </a:r>
          </a:p>
          <a:p>
            <a:pPr eaLnBrk="1" hangingPunct="1"/>
            <a:r>
              <a:rPr lang="en-US" dirty="0" smtClean="0"/>
              <a:t>Client library caches tablet locations.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29D41-2ADF-46DC-96A6-424BB1E48394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9912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1003</Words>
  <Application>Microsoft Office PowerPoint</Application>
  <PresentationFormat>On-screen Show (4:3)</PresentationFormat>
  <Paragraphs>180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Introduction</vt:lpstr>
      <vt:lpstr>Data Model</vt:lpstr>
      <vt:lpstr>Tablets</vt:lpstr>
      <vt:lpstr>Column Families</vt:lpstr>
      <vt:lpstr>API</vt:lpstr>
      <vt:lpstr>Building Blocks</vt:lpstr>
      <vt:lpstr>Implementation</vt:lpstr>
      <vt:lpstr>Tablet Location</vt:lpstr>
      <vt:lpstr>Tablet Assignment</vt:lpstr>
      <vt:lpstr>Tablet Serving</vt:lpstr>
      <vt:lpstr>Compaction</vt:lpstr>
      <vt:lpstr>Refinements</vt:lpstr>
      <vt:lpstr>Performance Evaluation</vt:lpstr>
      <vt:lpstr>Performance Evaluation: Scaling</vt:lpstr>
      <vt:lpstr>Conclusions</vt:lpstr>
      <vt:lpstr>Big Table Family Tree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Ehsan</dc:creator>
  <cp:lastModifiedBy>Hadi</cp:lastModifiedBy>
  <cp:revision>16</cp:revision>
  <dcterms:created xsi:type="dcterms:W3CDTF">2006-08-16T00:00:00Z</dcterms:created>
  <dcterms:modified xsi:type="dcterms:W3CDTF">2011-03-02T14:00:10Z</dcterms:modified>
</cp:coreProperties>
</file>