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sldIdLst>
    <p:sldId id="256" r:id="rId2"/>
    <p:sldId id="263" r:id="rId3"/>
    <p:sldId id="257" r:id="rId4"/>
    <p:sldId id="258" r:id="rId5"/>
    <p:sldId id="259" r:id="rId6"/>
    <p:sldId id="260" r:id="rId7"/>
    <p:sldId id="262" r:id="rId8"/>
    <p:sldId id="261" r:id="rId9"/>
    <p:sldId id="264" r:id="rId10"/>
    <p:sldId id="265" r:id="rId11"/>
    <p:sldId id="266" r:id="rId12"/>
    <p:sldId id="267" r:id="rId13"/>
    <p:sldId id="268" r:id="rId14"/>
    <p:sldId id="275" r:id="rId15"/>
    <p:sldId id="269" r:id="rId16"/>
    <p:sldId id="270" r:id="rId17"/>
    <p:sldId id="274"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6" d="100"/>
          <a:sy n="66" d="100"/>
        </p:scale>
        <p:origin x="-1494" y="-102"/>
      </p:cViewPr>
      <p:guideLst>
        <p:guide orient="horz" pos="2160"/>
        <p:guide pos="2880"/>
      </p:guideLst>
    </p:cSldViewPr>
  </p:slideViewPr>
  <p:outlineViewPr>
    <p:cViewPr>
      <p:scale>
        <a:sx n="33" d="100"/>
        <a:sy n="33" d="100"/>
      </p:scale>
      <p:origin x="0" y="1470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29D3EF-6F4D-4A31-A6D7-195E7E2173A2}" type="doc">
      <dgm:prSet loTypeId="urn:microsoft.com/office/officeart/2005/8/layout/funnel1" loCatId="relationship" qsTypeId="urn:microsoft.com/office/officeart/2005/8/quickstyle/simple4" qsCatId="simple" csTypeId="urn:microsoft.com/office/officeart/2005/8/colors/accent0_2" csCatId="mainScheme" phldr="1"/>
      <dgm:spPr/>
      <dgm:t>
        <a:bodyPr/>
        <a:lstStyle/>
        <a:p>
          <a:endParaRPr lang="en-US"/>
        </a:p>
      </dgm:t>
    </dgm:pt>
    <dgm:pt modelId="{3005FD01-E2FB-4833-9E78-C1A1E6EBEB95}">
      <dgm:prSet phldrT="[Text]" custT="1"/>
      <dgm:spPr/>
      <dgm:t>
        <a:bodyPr/>
        <a:lstStyle/>
        <a:p>
          <a:r>
            <a:rPr lang="en-US" sz="1600" dirty="0" smtClean="0"/>
            <a:t>high operating costs</a:t>
          </a:r>
          <a:endParaRPr lang="en-US" sz="1600" dirty="0"/>
        </a:p>
      </dgm:t>
    </dgm:pt>
    <dgm:pt modelId="{8FDA7D63-9FC3-46C4-BC59-D9D39785631C}" type="parTrans" cxnId="{42220041-9491-4C22-A153-CA44DA5CE98C}">
      <dgm:prSet/>
      <dgm:spPr/>
      <dgm:t>
        <a:bodyPr/>
        <a:lstStyle/>
        <a:p>
          <a:endParaRPr lang="en-US"/>
        </a:p>
      </dgm:t>
    </dgm:pt>
    <dgm:pt modelId="{E971C849-7AE3-4460-8315-0D5A73BFBB13}" type="sibTrans" cxnId="{42220041-9491-4C22-A153-CA44DA5CE98C}">
      <dgm:prSet/>
      <dgm:spPr/>
      <dgm:t>
        <a:bodyPr/>
        <a:lstStyle/>
        <a:p>
          <a:endParaRPr lang="en-US"/>
        </a:p>
      </dgm:t>
    </dgm:pt>
    <dgm:pt modelId="{8222E850-23B4-4CC4-9C97-CC2EC8202671}">
      <dgm:prSet phldrT="[Text]" custT="1"/>
      <dgm:spPr/>
      <dgm:t>
        <a:bodyPr/>
        <a:lstStyle/>
        <a:p>
          <a:r>
            <a:rPr lang="en-US" sz="1400" dirty="0" smtClean="0"/>
            <a:t>inefficiencies</a:t>
          </a:r>
          <a:endParaRPr lang="en-US" sz="1400" dirty="0"/>
        </a:p>
      </dgm:t>
    </dgm:pt>
    <dgm:pt modelId="{BB17256E-EFCA-4813-8071-ABBF030BE692}" type="parTrans" cxnId="{1940005A-858F-4B3C-9471-0609F43C8125}">
      <dgm:prSet/>
      <dgm:spPr/>
      <dgm:t>
        <a:bodyPr/>
        <a:lstStyle/>
        <a:p>
          <a:endParaRPr lang="en-US"/>
        </a:p>
      </dgm:t>
    </dgm:pt>
    <dgm:pt modelId="{116AE364-80A8-4ECA-AED2-BE514740D046}" type="sibTrans" cxnId="{1940005A-858F-4B3C-9471-0609F43C8125}">
      <dgm:prSet/>
      <dgm:spPr/>
      <dgm:t>
        <a:bodyPr/>
        <a:lstStyle/>
        <a:p>
          <a:endParaRPr lang="en-US"/>
        </a:p>
      </dgm:t>
    </dgm:pt>
    <dgm:pt modelId="{F53D5121-4F31-476A-B9AC-25CA2CE735DA}">
      <dgm:prSet phldrT="[Text]"/>
      <dgm:spPr/>
      <dgm:t>
        <a:bodyPr/>
        <a:lstStyle/>
        <a:p>
          <a:r>
            <a:rPr lang="en-US" dirty="0" smtClean="0"/>
            <a:t>myriads of distributed and heterogeneous servers</a:t>
          </a:r>
          <a:endParaRPr lang="en-US" dirty="0"/>
        </a:p>
      </dgm:t>
    </dgm:pt>
    <dgm:pt modelId="{202C367C-AE1A-4AE3-BC93-867CF517FBED}" type="parTrans" cxnId="{B6C9C147-01C3-49A1-B91A-EE87C894F190}">
      <dgm:prSet/>
      <dgm:spPr/>
      <dgm:t>
        <a:bodyPr/>
        <a:lstStyle/>
        <a:p>
          <a:endParaRPr lang="en-US"/>
        </a:p>
      </dgm:t>
    </dgm:pt>
    <dgm:pt modelId="{0DC12F25-119E-4850-A371-98B3B492240E}" type="sibTrans" cxnId="{B6C9C147-01C3-49A1-B91A-EE87C894F190}">
      <dgm:prSet/>
      <dgm:spPr/>
      <dgm:t>
        <a:bodyPr/>
        <a:lstStyle/>
        <a:p>
          <a:endParaRPr lang="en-US"/>
        </a:p>
      </dgm:t>
    </dgm:pt>
    <dgm:pt modelId="{90530360-AD09-4AA9-92B4-C8061B92F418}">
      <dgm:prSet phldrT="[Text]"/>
      <dgm:spPr/>
      <dgm:t>
        <a:bodyPr/>
        <a:lstStyle/>
        <a:p>
          <a:r>
            <a:rPr lang="en-US" dirty="0" smtClean="0"/>
            <a:t>add complexity in terms of security and management</a:t>
          </a:r>
          <a:endParaRPr lang="en-US" dirty="0"/>
        </a:p>
      </dgm:t>
    </dgm:pt>
    <dgm:pt modelId="{0CE834D0-FDD3-423C-AEC7-81E1B502048F}" type="parTrans" cxnId="{F35AB2AE-3B7B-430E-B3E8-E719D3393C2E}">
      <dgm:prSet/>
      <dgm:spPr/>
      <dgm:t>
        <a:bodyPr/>
        <a:lstStyle/>
        <a:p>
          <a:endParaRPr lang="en-US"/>
        </a:p>
      </dgm:t>
    </dgm:pt>
    <dgm:pt modelId="{9B9BBC4E-CC5E-4B9D-BF77-5CE03E577CD5}" type="sibTrans" cxnId="{F35AB2AE-3B7B-430E-B3E8-E719D3393C2E}">
      <dgm:prSet/>
      <dgm:spPr/>
      <dgm:t>
        <a:bodyPr/>
        <a:lstStyle/>
        <a:p>
          <a:endParaRPr lang="en-US"/>
        </a:p>
      </dgm:t>
    </dgm:pt>
    <dgm:pt modelId="{21C5FDCF-89BD-424F-8D90-D5CF7FF47058}" type="pres">
      <dgm:prSet presAssocID="{8929D3EF-6F4D-4A31-A6D7-195E7E2173A2}" presName="Name0" presStyleCnt="0">
        <dgm:presLayoutVars>
          <dgm:chMax val="4"/>
          <dgm:resizeHandles val="exact"/>
        </dgm:presLayoutVars>
      </dgm:prSet>
      <dgm:spPr/>
      <dgm:t>
        <a:bodyPr/>
        <a:lstStyle/>
        <a:p>
          <a:endParaRPr lang="en-US"/>
        </a:p>
      </dgm:t>
    </dgm:pt>
    <dgm:pt modelId="{9D012964-2DA2-493D-9E36-7EEF20B3D6F2}" type="pres">
      <dgm:prSet presAssocID="{8929D3EF-6F4D-4A31-A6D7-195E7E2173A2}" presName="ellipse" presStyleLbl="trBgShp" presStyleIdx="0" presStyleCnt="1"/>
      <dgm:spPr/>
    </dgm:pt>
    <dgm:pt modelId="{77B61F31-828F-46AF-A96F-C85FC1365FE2}" type="pres">
      <dgm:prSet presAssocID="{8929D3EF-6F4D-4A31-A6D7-195E7E2173A2}" presName="arrow1" presStyleLbl="fgShp" presStyleIdx="0" presStyleCnt="1"/>
      <dgm:spPr/>
    </dgm:pt>
    <dgm:pt modelId="{35183CBD-3269-4AA4-A00F-2C2220894E33}" type="pres">
      <dgm:prSet presAssocID="{8929D3EF-6F4D-4A31-A6D7-195E7E2173A2}" presName="rectangle" presStyleLbl="revTx" presStyleIdx="0" presStyleCnt="1">
        <dgm:presLayoutVars>
          <dgm:bulletEnabled val="1"/>
        </dgm:presLayoutVars>
      </dgm:prSet>
      <dgm:spPr/>
      <dgm:t>
        <a:bodyPr/>
        <a:lstStyle/>
        <a:p>
          <a:endParaRPr lang="en-US"/>
        </a:p>
      </dgm:t>
    </dgm:pt>
    <dgm:pt modelId="{ED160A5F-76C2-4FE5-B0B6-69775A9F782A}" type="pres">
      <dgm:prSet presAssocID="{8222E850-23B4-4CC4-9C97-CC2EC8202671}" presName="item1" presStyleLbl="node1" presStyleIdx="0" presStyleCnt="3">
        <dgm:presLayoutVars>
          <dgm:bulletEnabled val="1"/>
        </dgm:presLayoutVars>
      </dgm:prSet>
      <dgm:spPr/>
      <dgm:t>
        <a:bodyPr/>
        <a:lstStyle/>
        <a:p>
          <a:endParaRPr lang="en-US"/>
        </a:p>
      </dgm:t>
    </dgm:pt>
    <dgm:pt modelId="{CD1D9BDE-CF61-4B04-84E8-F755DF562F00}" type="pres">
      <dgm:prSet presAssocID="{F53D5121-4F31-476A-B9AC-25CA2CE735DA}" presName="item2" presStyleLbl="node1" presStyleIdx="1" presStyleCnt="3" custScaleX="134627" custScaleY="145439" custLinFactNeighborX="-2919" custLinFactNeighborY="-15987">
        <dgm:presLayoutVars>
          <dgm:bulletEnabled val="1"/>
        </dgm:presLayoutVars>
      </dgm:prSet>
      <dgm:spPr/>
      <dgm:t>
        <a:bodyPr/>
        <a:lstStyle/>
        <a:p>
          <a:endParaRPr lang="en-US"/>
        </a:p>
      </dgm:t>
    </dgm:pt>
    <dgm:pt modelId="{64FBCBD8-322C-4BC6-9642-CA9AEF57FF89}" type="pres">
      <dgm:prSet presAssocID="{90530360-AD09-4AA9-92B4-C8061B92F418}" presName="item3" presStyleLbl="node1" presStyleIdx="2" presStyleCnt="3" custScaleX="132703" custScaleY="125669" custLinFactNeighborX="21260" custLinFactNeighborY="6266">
        <dgm:presLayoutVars>
          <dgm:bulletEnabled val="1"/>
        </dgm:presLayoutVars>
      </dgm:prSet>
      <dgm:spPr/>
      <dgm:t>
        <a:bodyPr/>
        <a:lstStyle/>
        <a:p>
          <a:endParaRPr lang="en-US"/>
        </a:p>
      </dgm:t>
    </dgm:pt>
    <dgm:pt modelId="{E710C869-CDD8-40B6-A267-49C74720FF4D}" type="pres">
      <dgm:prSet presAssocID="{8929D3EF-6F4D-4A31-A6D7-195E7E2173A2}" presName="funnel" presStyleLbl="trAlignAcc1" presStyleIdx="0" presStyleCnt="1" custLinFactNeighborX="107" custLinFactNeighborY="-893"/>
      <dgm:spPr/>
    </dgm:pt>
  </dgm:ptLst>
  <dgm:cxnLst>
    <dgm:cxn modelId="{F35AB2AE-3B7B-430E-B3E8-E719D3393C2E}" srcId="{8929D3EF-6F4D-4A31-A6D7-195E7E2173A2}" destId="{90530360-AD09-4AA9-92B4-C8061B92F418}" srcOrd="3" destOrd="0" parTransId="{0CE834D0-FDD3-423C-AEC7-81E1B502048F}" sibTransId="{9B9BBC4E-CC5E-4B9D-BF77-5CE03E577CD5}"/>
    <dgm:cxn modelId="{1940005A-858F-4B3C-9471-0609F43C8125}" srcId="{8929D3EF-6F4D-4A31-A6D7-195E7E2173A2}" destId="{8222E850-23B4-4CC4-9C97-CC2EC8202671}" srcOrd="1" destOrd="0" parTransId="{BB17256E-EFCA-4813-8071-ABBF030BE692}" sibTransId="{116AE364-80A8-4ECA-AED2-BE514740D046}"/>
    <dgm:cxn modelId="{DEA9CCB9-2A10-4D4A-ADAA-8FE467D5B50B}" type="presOf" srcId="{F53D5121-4F31-476A-B9AC-25CA2CE735DA}" destId="{ED160A5F-76C2-4FE5-B0B6-69775A9F782A}" srcOrd="0" destOrd="0" presId="urn:microsoft.com/office/officeart/2005/8/layout/funnel1"/>
    <dgm:cxn modelId="{A47A9277-31C5-455A-BF15-451C2BA1AAB7}" type="presOf" srcId="{8222E850-23B4-4CC4-9C97-CC2EC8202671}" destId="{CD1D9BDE-CF61-4B04-84E8-F755DF562F00}" srcOrd="0" destOrd="0" presId="urn:microsoft.com/office/officeart/2005/8/layout/funnel1"/>
    <dgm:cxn modelId="{764DCBAB-B583-48D3-8540-E0658E640BC8}" type="presOf" srcId="{90530360-AD09-4AA9-92B4-C8061B92F418}" destId="{35183CBD-3269-4AA4-A00F-2C2220894E33}" srcOrd="0" destOrd="0" presId="urn:microsoft.com/office/officeart/2005/8/layout/funnel1"/>
    <dgm:cxn modelId="{B6C9C147-01C3-49A1-B91A-EE87C894F190}" srcId="{8929D3EF-6F4D-4A31-A6D7-195E7E2173A2}" destId="{F53D5121-4F31-476A-B9AC-25CA2CE735DA}" srcOrd="2" destOrd="0" parTransId="{202C367C-AE1A-4AE3-BC93-867CF517FBED}" sibTransId="{0DC12F25-119E-4850-A371-98B3B492240E}"/>
    <dgm:cxn modelId="{42220041-9491-4C22-A153-CA44DA5CE98C}" srcId="{8929D3EF-6F4D-4A31-A6D7-195E7E2173A2}" destId="{3005FD01-E2FB-4833-9E78-C1A1E6EBEB95}" srcOrd="0" destOrd="0" parTransId="{8FDA7D63-9FC3-46C4-BC59-D9D39785631C}" sibTransId="{E971C849-7AE3-4460-8315-0D5A73BFBB13}"/>
    <dgm:cxn modelId="{982AE7F7-73C6-47C0-AD89-5CF4D8FBB8D4}" type="presOf" srcId="{8929D3EF-6F4D-4A31-A6D7-195E7E2173A2}" destId="{21C5FDCF-89BD-424F-8D90-D5CF7FF47058}" srcOrd="0" destOrd="0" presId="urn:microsoft.com/office/officeart/2005/8/layout/funnel1"/>
    <dgm:cxn modelId="{798B1720-5570-4A64-A20C-E0E8D1AB51EF}" type="presOf" srcId="{3005FD01-E2FB-4833-9E78-C1A1E6EBEB95}" destId="{64FBCBD8-322C-4BC6-9642-CA9AEF57FF89}" srcOrd="0" destOrd="0" presId="urn:microsoft.com/office/officeart/2005/8/layout/funnel1"/>
    <dgm:cxn modelId="{0C97BEB3-6B66-4D75-BAAD-59DA78D9BDF4}" type="presParOf" srcId="{21C5FDCF-89BD-424F-8D90-D5CF7FF47058}" destId="{9D012964-2DA2-493D-9E36-7EEF20B3D6F2}" srcOrd="0" destOrd="0" presId="urn:microsoft.com/office/officeart/2005/8/layout/funnel1"/>
    <dgm:cxn modelId="{4D949363-3B03-44A4-A9E9-48154320668D}" type="presParOf" srcId="{21C5FDCF-89BD-424F-8D90-D5CF7FF47058}" destId="{77B61F31-828F-46AF-A96F-C85FC1365FE2}" srcOrd="1" destOrd="0" presId="urn:microsoft.com/office/officeart/2005/8/layout/funnel1"/>
    <dgm:cxn modelId="{18250D4A-895F-44A4-8E7B-33205495E2E1}" type="presParOf" srcId="{21C5FDCF-89BD-424F-8D90-D5CF7FF47058}" destId="{35183CBD-3269-4AA4-A00F-2C2220894E33}" srcOrd="2" destOrd="0" presId="urn:microsoft.com/office/officeart/2005/8/layout/funnel1"/>
    <dgm:cxn modelId="{EF490D36-13D2-451E-B719-176EB5FC2294}" type="presParOf" srcId="{21C5FDCF-89BD-424F-8D90-D5CF7FF47058}" destId="{ED160A5F-76C2-4FE5-B0B6-69775A9F782A}" srcOrd="3" destOrd="0" presId="urn:microsoft.com/office/officeart/2005/8/layout/funnel1"/>
    <dgm:cxn modelId="{44E55F88-CB17-4D8F-A3A7-81D6A56EEF11}" type="presParOf" srcId="{21C5FDCF-89BD-424F-8D90-D5CF7FF47058}" destId="{CD1D9BDE-CF61-4B04-84E8-F755DF562F00}" srcOrd="4" destOrd="0" presId="urn:microsoft.com/office/officeart/2005/8/layout/funnel1"/>
    <dgm:cxn modelId="{8495807F-6FAB-47FF-869A-CCBE7CB2E3C2}" type="presParOf" srcId="{21C5FDCF-89BD-424F-8D90-D5CF7FF47058}" destId="{64FBCBD8-322C-4BC6-9642-CA9AEF57FF89}" srcOrd="5" destOrd="0" presId="urn:microsoft.com/office/officeart/2005/8/layout/funnel1"/>
    <dgm:cxn modelId="{3987998F-543F-4195-888A-DC8524E56BAE}" type="presParOf" srcId="{21C5FDCF-89BD-424F-8D90-D5CF7FF47058}" destId="{E710C869-CDD8-40B6-A267-49C74720FF4D}"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B91A0B-2A9C-4B78-9F34-5E8B63DD942A}" type="doc">
      <dgm:prSet loTypeId="urn:microsoft.com/office/officeart/2005/8/layout/vProcess5" loCatId="process" qsTypeId="urn:microsoft.com/office/officeart/2005/8/quickstyle/simple5" qsCatId="simple" csTypeId="urn:microsoft.com/office/officeart/2005/8/colors/accent1_2" csCatId="accent1" phldr="1"/>
      <dgm:spPr/>
      <dgm:t>
        <a:bodyPr/>
        <a:lstStyle/>
        <a:p>
          <a:endParaRPr lang="en-US"/>
        </a:p>
      </dgm:t>
    </dgm:pt>
    <dgm:pt modelId="{27594510-0C0C-4476-BBB6-CBD18909D141}">
      <dgm:prSet phldrT="[Text]"/>
      <dgm:spPr/>
      <dgm:t>
        <a:bodyPr/>
        <a:lstStyle/>
        <a:p>
          <a:r>
            <a:rPr lang="en-US" dirty="0" smtClean="0">
              <a:latin typeface="Sylfaen" pitchFamily="18" charset="0"/>
              <a:ea typeface="Microsoft Himalaya" pitchFamily="2" charset="0"/>
              <a:cs typeface="Times New Roman" pitchFamily="18" charset="0"/>
            </a:rPr>
            <a:t>Phase 1: Selection of sender hosts</a:t>
          </a:r>
          <a:endParaRPr lang="en-US" dirty="0"/>
        </a:p>
      </dgm:t>
    </dgm:pt>
    <dgm:pt modelId="{F17EED39-15F4-414E-B910-3FED4F4E8C13}" type="parTrans" cxnId="{016F6948-AECE-49B6-A92A-D67C2D46B2B8}">
      <dgm:prSet/>
      <dgm:spPr/>
      <dgm:t>
        <a:bodyPr/>
        <a:lstStyle/>
        <a:p>
          <a:endParaRPr lang="en-US"/>
        </a:p>
      </dgm:t>
    </dgm:pt>
    <dgm:pt modelId="{D4745667-B09F-467F-BD83-4DDC0DAC9138}" type="sibTrans" cxnId="{016F6948-AECE-49B6-A92A-D67C2D46B2B8}">
      <dgm:prSet/>
      <dgm:spPr/>
      <dgm:t>
        <a:bodyPr/>
        <a:lstStyle/>
        <a:p>
          <a:endParaRPr lang="en-US"/>
        </a:p>
      </dgm:t>
    </dgm:pt>
    <dgm:pt modelId="{19E886EC-A1BE-49F1-AE78-C2E291C9171B}">
      <dgm:prSet phldrT="[Text]"/>
      <dgm:spPr/>
      <dgm:t>
        <a:bodyPr/>
        <a:lstStyle/>
        <a:p>
          <a:r>
            <a:rPr lang="en-US" dirty="0" smtClean="0">
              <a:latin typeface="Sylfaen" pitchFamily="18" charset="0"/>
              <a:ea typeface="Microsoft Himalaya" pitchFamily="2" charset="0"/>
              <a:cs typeface="Times New Roman" pitchFamily="18" charset="0"/>
            </a:rPr>
            <a:t>Phase 2: Selection of guests</a:t>
          </a:r>
          <a:endParaRPr lang="en-US" dirty="0"/>
        </a:p>
      </dgm:t>
    </dgm:pt>
    <dgm:pt modelId="{E44D6347-E450-4F77-BD10-C35EAA679C29}" type="parTrans" cxnId="{62984F4B-822C-4BA0-A16E-3E6D5FD42692}">
      <dgm:prSet/>
      <dgm:spPr/>
      <dgm:t>
        <a:bodyPr/>
        <a:lstStyle/>
        <a:p>
          <a:endParaRPr lang="en-US"/>
        </a:p>
      </dgm:t>
    </dgm:pt>
    <dgm:pt modelId="{E95C4195-94A7-494C-96D1-8F3CCCDBDCD9}" type="sibTrans" cxnId="{62984F4B-822C-4BA0-A16E-3E6D5FD42692}">
      <dgm:prSet/>
      <dgm:spPr/>
      <dgm:t>
        <a:bodyPr/>
        <a:lstStyle/>
        <a:p>
          <a:endParaRPr lang="en-US"/>
        </a:p>
      </dgm:t>
    </dgm:pt>
    <dgm:pt modelId="{7A26415E-EB16-4ACD-9FFB-A6447F678E13}">
      <dgm:prSet phldrT="[Text]"/>
      <dgm:spPr/>
      <dgm:t>
        <a:bodyPr/>
        <a:lstStyle/>
        <a:p>
          <a:r>
            <a:rPr lang="en-US" dirty="0" smtClean="0">
              <a:latin typeface="Sylfaen" pitchFamily="18" charset="0"/>
              <a:ea typeface="Microsoft Himalaya" pitchFamily="2" charset="0"/>
              <a:cs typeface="Times New Roman" pitchFamily="18" charset="0"/>
            </a:rPr>
            <a:t>Phase 4: Assignment of guests</a:t>
          </a:r>
          <a:endParaRPr lang="en-US" dirty="0"/>
        </a:p>
      </dgm:t>
    </dgm:pt>
    <dgm:pt modelId="{47C0DBC4-5C0F-48F5-A05C-A8509CD448B1}" type="parTrans" cxnId="{B3828A1D-9A78-4244-B47C-37CE10060A2D}">
      <dgm:prSet/>
      <dgm:spPr/>
      <dgm:t>
        <a:bodyPr/>
        <a:lstStyle/>
        <a:p>
          <a:endParaRPr lang="en-US"/>
        </a:p>
      </dgm:t>
    </dgm:pt>
    <dgm:pt modelId="{BC859E51-CBB9-49A4-8614-B8EABF1BA43C}" type="sibTrans" cxnId="{B3828A1D-9A78-4244-B47C-37CE10060A2D}">
      <dgm:prSet/>
      <dgm:spPr/>
      <dgm:t>
        <a:bodyPr/>
        <a:lstStyle/>
        <a:p>
          <a:endParaRPr lang="en-US"/>
        </a:p>
      </dgm:t>
    </dgm:pt>
    <dgm:pt modelId="{BFC4DEC9-EC9F-4628-91E1-23C679EB2905}">
      <dgm:prSet/>
      <dgm:spPr/>
      <dgm:t>
        <a:bodyPr/>
        <a:lstStyle/>
        <a:p>
          <a:r>
            <a:rPr lang="en-US" dirty="0" smtClean="0">
              <a:latin typeface="Sylfaen" pitchFamily="18" charset="0"/>
              <a:ea typeface="Microsoft Himalaya" pitchFamily="2" charset="0"/>
              <a:cs typeface="Times New Roman" pitchFamily="18" charset="0"/>
            </a:rPr>
            <a:t>Phase 3: Selection of receiver hosts</a:t>
          </a:r>
          <a:endParaRPr lang="en-US" dirty="0"/>
        </a:p>
      </dgm:t>
    </dgm:pt>
    <dgm:pt modelId="{D14D6779-6C79-44C9-A2D3-47FDB9A7ACF0}" type="parTrans" cxnId="{2D526004-CA1D-44EA-92BB-A27612A05779}">
      <dgm:prSet/>
      <dgm:spPr/>
      <dgm:t>
        <a:bodyPr/>
        <a:lstStyle/>
        <a:p>
          <a:endParaRPr lang="en-US"/>
        </a:p>
      </dgm:t>
    </dgm:pt>
    <dgm:pt modelId="{E3356555-B16C-4F54-8802-4CFB3E58F2A3}" type="sibTrans" cxnId="{2D526004-CA1D-44EA-92BB-A27612A05779}">
      <dgm:prSet/>
      <dgm:spPr/>
      <dgm:t>
        <a:bodyPr/>
        <a:lstStyle/>
        <a:p>
          <a:endParaRPr lang="en-US"/>
        </a:p>
      </dgm:t>
    </dgm:pt>
    <dgm:pt modelId="{1D7BD584-C9CF-4E6F-BF03-233AB1DBDC50}" type="pres">
      <dgm:prSet presAssocID="{E0B91A0B-2A9C-4B78-9F34-5E8B63DD942A}" presName="outerComposite" presStyleCnt="0">
        <dgm:presLayoutVars>
          <dgm:chMax val="5"/>
          <dgm:dir/>
          <dgm:resizeHandles val="exact"/>
        </dgm:presLayoutVars>
      </dgm:prSet>
      <dgm:spPr/>
      <dgm:t>
        <a:bodyPr/>
        <a:lstStyle/>
        <a:p>
          <a:endParaRPr lang="en-US"/>
        </a:p>
      </dgm:t>
    </dgm:pt>
    <dgm:pt modelId="{1E912F34-EA98-413E-9055-434A9CDD9D43}" type="pres">
      <dgm:prSet presAssocID="{E0B91A0B-2A9C-4B78-9F34-5E8B63DD942A}" presName="dummyMaxCanvas" presStyleCnt="0">
        <dgm:presLayoutVars/>
      </dgm:prSet>
      <dgm:spPr/>
    </dgm:pt>
    <dgm:pt modelId="{018D0F69-8FDB-4D6A-8492-D140C897C074}" type="pres">
      <dgm:prSet presAssocID="{E0B91A0B-2A9C-4B78-9F34-5E8B63DD942A}" presName="FourNodes_1" presStyleLbl="node1" presStyleIdx="0" presStyleCnt="4">
        <dgm:presLayoutVars>
          <dgm:bulletEnabled val="1"/>
        </dgm:presLayoutVars>
      </dgm:prSet>
      <dgm:spPr/>
      <dgm:t>
        <a:bodyPr/>
        <a:lstStyle/>
        <a:p>
          <a:endParaRPr lang="en-US"/>
        </a:p>
      </dgm:t>
    </dgm:pt>
    <dgm:pt modelId="{DC39E1E2-8E75-49DD-9C10-595B9353BAF1}" type="pres">
      <dgm:prSet presAssocID="{E0B91A0B-2A9C-4B78-9F34-5E8B63DD942A}" presName="FourNodes_2" presStyleLbl="node1" presStyleIdx="1" presStyleCnt="4">
        <dgm:presLayoutVars>
          <dgm:bulletEnabled val="1"/>
        </dgm:presLayoutVars>
      </dgm:prSet>
      <dgm:spPr/>
      <dgm:t>
        <a:bodyPr/>
        <a:lstStyle/>
        <a:p>
          <a:endParaRPr lang="en-US"/>
        </a:p>
      </dgm:t>
    </dgm:pt>
    <dgm:pt modelId="{DB21555D-37AD-4552-A340-5A8BA0022880}" type="pres">
      <dgm:prSet presAssocID="{E0B91A0B-2A9C-4B78-9F34-5E8B63DD942A}" presName="FourNodes_3" presStyleLbl="node1" presStyleIdx="2" presStyleCnt="4">
        <dgm:presLayoutVars>
          <dgm:bulletEnabled val="1"/>
        </dgm:presLayoutVars>
      </dgm:prSet>
      <dgm:spPr/>
      <dgm:t>
        <a:bodyPr/>
        <a:lstStyle/>
        <a:p>
          <a:endParaRPr lang="en-US"/>
        </a:p>
      </dgm:t>
    </dgm:pt>
    <dgm:pt modelId="{02FA01FA-3F10-4C2D-B9C1-C732C2B8E2EE}" type="pres">
      <dgm:prSet presAssocID="{E0B91A0B-2A9C-4B78-9F34-5E8B63DD942A}" presName="FourNodes_4" presStyleLbl="node1" presStyleIdx="3" presStyleCnt="4">
        <dgm:presLayoutVars>
          <dgm:bulletEnabled val="1"/>
        </dgm:presLayoutVars>
      </dgm:prSet>
      <dgm:spPr/>
      <dgm:t>
        <a:bodyPr/>
        <a:lstStyle/>
        <a:p>
          <a:endParaRPr lang="en-US"/>
        </a:p>
      </dgm:t>
    </dgm:pt>
    <dgm:pt modelId="{0A565849-2103-49A7-BA04-451EA1019C51}" type="pres">
      <dgm:prSet presAssocID="{E0B91A0B-2A9C-4B78-9F34-5E8B63DD942A}" presName="FourConn_1-2" presStyleLbl="fgAccFollowNode1" presStyleIdx="0" presStyleCnt="3">
        <dgm:presLayoutVars>
          <dgm:bulletEnabled val="1"/>
        </dgm:presLayoutVars>
      </dgm:prSet>
      <dgm:spPr/>
      <dgm:t>
        <a:bodyPr/>
        <a:lstStyle/>
        <a:p>
          <a:endParaRPr lang="en-US"/>
        </a:p>
      </dgm:t>
    </dgm:pt>
    <dgm:pt modelId="{04665110-F5F0-4BB5-B60F-0C9C2A7B5453}" type="pres">
      <dgm:prSet presAssocID="{E0B91A0B-2A9C-4B78-9F34-5E8B63DD942A}" presName="FourConn_2-3" presStyleLbl="fgAccFollowNode1" presStyleIdx="1" presStyleCnt="3">
        <dgm:presLayoutVars>
          <dgm:bulletEnabled val="1"/>
        </dgm:presLayoutVars>
      </dgm:prSet>
      <dgm:spPr/>
      <dgm:t>
        <a:bodyPr/>
        <a:lstStyle/>
        <a:p>
          <a:endParaRPr lang="en-US"/>
        </a:p>
      </dgm:t>
    </dgm:pt>
    <dgm:pt modelId="{23178113-5C3A-4964-8C6E-76F1791F4AF8}" type="pres">
      <dgm:prSet presAssocID="{E0B91A0B-2A9C-4B78-9F34-5E8B63DD942A}" presName="FourConn_3-4" presStyleLbl="fgAccFollowNode1" presStyleIdx="2" presStyleCnt="3">
        <dgm:presLayoutVars>
          <dgm:bulletEnabled val="1"/>
        </dgm:presLayoutVars>
      </dgm:prSet>
      <dgm:spPr/>
      <dgm:t>
        <a:bodyPr/>
        <a:lstStyle/>
        <a:p>
          <a:endParaRPr lang="en-US"/>
        </a:p>
      </dgm:t>
    </dgm:pt>
    <dgm:pt modelId="{D803BEB2-7B45-43AF-A116-5DE44E3CFAF2}" type="pres">
      <dgm:prSet presAssocID="{E0B91A0B-2A9C-4B78-9F34-5E8B63DD942A}" presName="FourNodes_1_text" presStyleLbl="node1" presStyleIdx="3" presStyleCnt="4">
        <dgm:presLayoutVars>
          <dgm:bulletEnabled val="1"/>
        </dgm:presLayoutVars>
      </dgm:prSet>
      <dgm:spPr/>
      <dgm:t>
        <a:bodyPr/>
        <a:lstStyle/>
        <a:p>
          <a:endParaRPr lang="en-US"/>
        </a:p>
      </dgm:t>
    </dgm:pt>
    <dgm:pt modelId="{E8C7AEA0-F116-4E7D-AE23-7E2CA0EE3371}" type="pres">
      <dgm:prSet presAssocID="{E0B91A0B-2A9C-4B78-9F34-5E8B63DD942A}" presName="FourNodes_2_text" presStyleLbl="node1" presStyleIdx="3" presStyleCnt="4">
        <dgm:presLayoutVars>
          <dgm:bulletEnabled val="1"/>
        </dgm:presLayoutVars>
      </dgm:prSet>
      <dgm:spPr/>
      <dgm:t>
        <a:bodyPr/>
        <a:lstStyle/>
        <a:p>
          <a:endParaRPr lang="en-US"/>
        </a:p>
      </dgm:t>
    </dgm:pt>
    <dgm:pt modelId="{82C89ADF-B8D1-4E3C-95A4-839A2B5A2F74}" type="pres">
      <dgm:prSet presAssocID="{E0B91A0B-2A9C-4B78-9F34-5E8B63DD942A}" presName="FourNodes_3_text" presStyleLbl="node1" presStyleIdx="3" presStyleCnt="4">
        <dgm:presLayoutVars>
          <dgm:bulletEnabled val="1"/>
        </dgm:presLayoutVars>
      </dgm:prSet>
      <dgm:spPr/>
      <dgm:t>
        <a:bodyPr/>
        <a:lstStyle/>
        <a:p>
          <a:endParaRPr lang="en-US"/>
        </a:p>
      </dgm:t>
    </dgm:pt>
    <dgm:pt modelId="{B1001F99-3FB4-4CD7-B4BE-0E5245EC5621}" type="pres">
      <dgm:prSet presAssocID="{E0B91A0B-2A9C-4B78-9F34-5E8B63DD942A}" presName="FourNodes_4_text" presStyleLbl="node1" presStyleIdx="3" presStyleCnt="4">
        <dgm:presLayoutVars>
          <dgm:bulletEnabled val="1"/>
        </dgm:presLayoutVars>
      </dgm:prSet>
      <dgm:spPr/>
      <dgm:t>
        <a:bodyPr/>
        <a:lstStyle/>
        <a:p>
          <a:endParaRPr lang="en-US"/>
        </a:p>
      </dgm:t>
    </dgm:pt>
  </dgm:ptLst>
  <dgm:cxnLst>
    <dgm:cxn modelId="{4F831449-66E0-4524-B4C8-299AABBB3FC8}" type="presOf" srcId="{27594510-0C0C-4476-BBB6-CBD18909D141}" destId="{D803BEB2-7B45-43AF-A116-5DE44E3CFAF2}" srcOrd="1" destOrd="0" presId="urn:microsoft.com/office/officeart/2005/8/layout/vProcess5"/>
    <dgm:cxn modelId="{62984F4B-822C-4BA0-A16E-3E6D5FD42692}" srcId="{E0B91A0B-2A9C-4B78-9F34-5E8B63DD942A}" destId="{19E886EC-A1BE-49F1-AE78-C2E291C9171B}" srcOrd="1" destOrd="0" parTransId="{E44D6347-E450-4F77-BD10-C35EAA679C29}" sibTransId="{E95C4195-94A7-494C-96D1-8F3CCCDBDCD9}"/>
    <dgm:cxn modelId="{2D526004-CA1D-44EA-92BB-A27612A05779}" srcId="{E0B91A0B-2A9C-4B78-9F34-5E8B63DD942A}" destId="{BFC4DEC9-EC9F-4628-91E1-23C679EB2905}" srcOrd="2" destOrd="0" parTransId="{D14D6779-6C79-44C9-A2D3-47FDB9A7ACF0}" sibTransId="{E3356555-B16C-4F54-8802-4CFB3E58F2A3}"/>
    <dgm:cxn modelId="{4B2E6AED-B257-4CC5-BA17-E8ED967F7585}" type="presOf" srcId="{19E886EC-A1BE-49F1-AE78-C2E291C9171B}" destId="{E8C7AEA0-F116-4E7D-AE23-7E2CA0EE3371}" srcOrd="1" destOrd="0" presId="urn:microsoft.com/office/officeart/2005/8/layout/vProcess5"/>
    <dgm:cxn modelId="{CDD6F2D3-A2AD-4A79-BF5F-156543561FE6}" type="presOf" srcId="{BFC4DEC9-EC9F-4628-91E1-23C679EB2905}" destId="{82C89ADF-B8D1-4E3C-95A4-839A2B5A2F74}" srcOrd="1" destOrd="0" presId="urn:microsoft.com/office/officeart/2005/8/layout/vProcess5"/>
    <dgm:cxn modelId="{B3828A1D-9A78-4244-B47C-37CE10060A2D}" srcId="{E0B91A0B-2A9C-4B78-9F34-5E8B63DD942A}" destId="{7A26415E-EB16-4ACD-9FFB-A6447F678E13}" srcOrd="3" destOrd="0" parTransId="{47C0DBC4-5C0F-48F5-A05C-A8509CD448B1}" sibTransId="{BC859E51-CBB9-49A4-8614-B8EABF1BA43C}"/>
    <dgm:cxn modelId="{59FA81DC-9A3A-4819-A706-BD0606B0B9DF}" type="presOf" srcId="{BFC4DEC9-EC9F-4628-91E1-23C679EB2905}" destId="{DB21555D-37AD-4552-A340-5A8BA0022880}" srcOrd="0" destOrd="0" presId="urn:microsoft.com/office/officeart/2005/8/layout/vProcess5"/>
    <dgm:cxn modelId="{BBD9581C-3186-4885-9D47-6B8B7054AC84}" type="presOf" srcId="{27594510-0C0C-4476-BBB6-CBD18909D141}" destId="{018D0F69-8FDB-4D6A-8492-D140C897C074}" srcOrd="0" destOrd="0" presId="urn:microsoft.com/office/officeart/2005/8/layout/vProcess5"/>
    <dgm:cxn modelId="{016F6948-AECE-49B6-A92A-D67C2D46B2B8}" srcId="{E0B91A0B-2A9C-4B78-9F34-5E8B63DD942A}" destId="{27594510-0C0C-4476-BBB6-CBD18909D141}" srcOrd="0" destOrd="0" parTransId="{F17EED39-15F4-414E-B910-3FED4F4E8C13}" sibTransId="{D4745667-B09F-467F-BD83-4DDC0DAC9138}"/>
    <dgm:cxn modelId="{120C7425-5F84-437E-9B6B-2605094A007C}" type="presOf" srcId="{19E886EC-A1BE-49F1-AE78-C2E291C9171B}" destId="{DC39E1E2-8E75-49DD-9C10-595B9353BAF1}" srcOrd="0" destOrd="0" presId="urn:microsoft.com/office/officeart/2005/8/layout/vProcess5"/>
    <dgm:cxn modelId="{AFF0032F-20BF-443C-8935-9C1AA9F5A45F}" type="presOf" srcId="{D4745667-B09F-467F-BD83-4DDC0DAC9138}" destId="{0A565849-2103-49A7-BA04-451EA1019C51}" srcOrd="0" destOrd="0" presId="urn:microsoft.com/office/officeart/2005/8/layout/vProcess5"/>
    <dgm:cxn modelId="{DFA307B2-5126-4C14-86D9-2FD5DE8851A6}" type="presOf" srcId="{E3356555-B16C-4F54-8802-4CFB3E58F2A3}" destId="{23178113-5C3A-4964-8C6E-76F1791F4AF8}" srcOrd="0" destOrd="0" presId="urn:microsoft.com/office/officeart/2005/8/layout/vProcess5"/>
    <dgm:cxn modelId="{3ABC6C2E-6D94-4C45-A7FE-0A8C213503D4}" type="presOf" srcId="{7A26415E-EB16-4ACD-9FFB-A6447F678E13}" destId="{B1001F99-3FB4-4CD7-B4BE-0E5245EC5621}" srcOrd="1" destOrd="0" presId="urn:microsoft.com/office/officeart/2005/8/layout/vProcess5"/>
    <dgm:cxn modelId="{AB912013-481D-4A14-AD85-6B8FF991B560}" type="presOf" srcId="{7A26415E-EB16-4ACD-9FFB-A6447F678E13}" destId="{02FA01FA-3F10-4C2D-B9C1-C732C2B8E2EE}" srcOrd="0" destOrd="0" presId="urn:microsoft.com/office/officeart/2005/8/layout/vProcess5"/>
    <dgm:cxn modelId="{51811AAA-AD2D-4524-B835-3853DD68682D}" type="presOf" srcId="{E95C4195-94A7-494C-96D1-8F3CCCDBDCD9}" destId="{04665110-F5F0-4BB5-B60F-0C9C2A7B5453}" srcOrd="0" destOrd="0" presId="urn:microsoft.com/office/officeart/2005/8/layout/vProcess5"/>
    <dgm:cxn modelId="{CDDA89ED-CFEC-48DD-8072-FA2B77CC15B6}" type="presOf" srcId="{E0B91A0B-2A9C-4B78-9F34-5E8B63DD942A}" destId="{1D7BD584-C9CF-4E6F-BF03-233AB1DBDC50}" srcOrd="0" destOrd="0" presId="urn:microsoft.com/office/officeart/2005/8/layout/vProcess5"/>
    <dgm:cxn modelId="{F3BA5DDB-92B3-48FB-86BC-95700BCEC833}" type="presParOf" srcId="{1D7BD584-C9CF-4E6F-BF03-233AB1DBDC50}" destId="{1E912F34-EA98-413E-9055-434A9CDD9D43}" srcOrd="0" destOrd="0" presId="urn:microsoft.com/office/officeart/2005/8/layout/vProcess5"/>
    <dgm:cxn modelId="{6D740A38-067E-418B-860C-30E9AF8CD5A8}" type="presParOf" srcId="{1D7BD584-C9CF-4E6F-BF03-233AB1DBDC50}" destId="{018D0F69-8FDB-4D6A-8492-D140C897C074}" srcOrd="1" destOrd="0" presId="urn:microsoft.com/office/officeart/2005/8/layout/vProcess5"/>
    <dgm:cxn modelId="{581FA5B2-8C71-4114-9164-BB756F3EB31E}" type="presParOf" srcId="{1D7BD584-C9CF-4E6F-BF03-233AB1DBDC50}" destId="{DC39E1E2-8E75-49DD-9C10-595B9353BAF1}" srcOrd="2" destOrd="0" presId="urn:microsoft.com/office/officeart/2005/8/layout/vProcess5"/>
    <dgm:cxn modelId="{FC660B49-48F3-496C-A0C9-D011F851F370}" type="presParOf" srcId="{1D7BD584-C9CF-4E6F-BF03-233AB1DBDC50}" destId="{DB21555D-37AD-4552-A340-5A8BA0022880}" srcOrd="3" destOrd="0" presId="urn:microsoft.com/office/officeart/2005/8/layout/vProcess5"/>
    <dgm:cxn modelId="{5FACA48E-4189-4563-9E1F-92D5EB685627}" type="presParOf" srcId="{1D7BD584-C9CF-4E6F-BF03-233AB1DBDC50}" destId="{02FA01FA-3F10-4C2D-B9C1-C732C2B8E2EE}" srcOrd="4" destOrd="0" presId="urn:microsoft.com/office/officeart/2005/8/layout/vProcess5"/>
    <dgm:cxn modelId="{CDE16D07-2594-41A7-99E8-EC40FC97D229}" type="presParOf" srcId="{1D7BD584-C9CF-4E6F-BF03-233AB1DBDC50}" destId="{0A565849-2103-49A7-BA04-451EA1019C51}" srcOrd="5" destOrd="0" presId="urn:microsoft.com/office/officeart/2005/8/layout/vProcess5"/>
    <dgm:cxn modelId="{ECAD5BDA-6C50-4B8C-B930-31ADD76961B1}" type="presParOf" srcId="{1D7BD584-C9CF-4E6F-BF03-233AB1DBDC50}" destId="{04665110-F5F0-4BB5-B60F-0C9C2A7B5453}" srcOrd="6" destOrd="0" presId="urn:microsoft.com/office/officeart/2005/8/layout/vProcess5"/>
    <dgm:cxn modelId="{73638AD7-1E19-44D1-AFA6-AD863F78EC09}" type="presParOf" srcId="{1D7BD584-C9CF-4E6F-BF03-233AB1DBDC50}" destId="{23178113-5C3A-4964-8C6E-76F1791F4AF8}" srcOrd="7" destOrd="0" presId="urn:microsoft.com/office/officeart/2005/8/layout/vProcess5"/>
    <dgm:cxn modelId="{6E230D7C-F8D1-4C2F-BA76-39F0C61D50D4}" type="presParOf" srcId="{1D7BD584-C9CF-4E6F-BF03-233AB1DBDC50}" destId="{D803BEB2-7B45-43AF-A116-5DE44E3CFAF2}" srcOrd="8" destOrd="0" presId="urn:microsoft.com/office/officeart/2005/8/layout/vProcess5"/>
    <dgm:cxn modelId="{E74E69AB-AEFE-4930-BDA8-4A7CADCC3BBE}" type="presParOf" srcId="{1D7BD584-C9CF-4E6F-BF03-233AB1DBDC50}" destId="{E8C7AEA0-F116-4E7D-AE23-7E2CA0EE3371}" srcOrd="9" destOrd="0" presId="urn:microsoft.com/office/officeart/2005/8/layout/vProcess5"/>
    <dgm:cxn modelId="{BAD4AD24-7AFC-4A38-B955-A3AE221831A4}" type="presParOf" srcId="{1D7BD584-C9CF-4E6F-BF03-233AB1DBDC50}" destId="{82C89ADF-B8D1-4E3C-95A4-839A2B5A2F74}" srcOrd="10" destOrd="0" presId="urn:microsoft.com/office/officeart/2005/8/layout/vProcess5"/>
    <dgm:cxn modelId="{646149D1-A3E3-45B0-92E0-92D2179D48D2}" type="presParOf" srcId="{1D7BD584-C9CF-4E6F-BF03-233AB1DBDC50}" destId="{B1001F99-3FB4-4CD7-B4BE-0E5245EC5621}"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012964-2DA2-493D-9E36-7EEF20B3D6F2}">
      <dsp:nvSpPr>
        <dsp:cNvPr id="0" name=""/>
        <dsp:cNvSpPr/>
      </dsp:nvSpPr>
      <dsp:spPr>
        <a:xfrm>
          <a:off x="1241948" y="166131"/>
          <a:ext cx="3297078" cy="1145032"/>
        </a:xfrm>
        <a:prstGeom prst="ellipse">
          <a:avLst/>
        </a:prstGeom>
        <a:solidFill>
          <a:schemeClr val="dk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B61F31-828F-46AF-A96F-C85FC1365FE2}">
      <dsp:nvSpPr>
        <dsp:cNvPr id="0" name=""/>
        <dsp:cNvSpPr/>
      </dsp:nvSpPr>
      <dsp:spPr>
        <a:xfrm>
          <a:off x="2576115" y="2969926"/>
          <a:ext cx="638968" cy="408940"/>
        </a:xfrm>
        <a:prstGeom prst="downArrow">
          <a:avLst/>
        </a:prstGeom>
        <a:blipFill rotWithShape="0">
          <a:blip xmlns:r="http://schemas.openxmlformats.org/officeDocument/2006/relationships" r:embed="rId1">
            <a:duotone>
              <a:schemeClr val="dk2">
                <a:tint val="60000"/>
                <a:hueOff val="0"/>
                <a:satOff val="0"/>
                <a:lumOff val="0"/>
                <a:alphaOff val="0"/>
                <a:shade val="40000"/>
              </a:schemeClr>
              <a:schemeClr val="dk2">
                <a:tint val="6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dsp:style>
    </dsp:sp>
    <dsp:sp modelId="{35183CBD-3269-4AA4-A00F-2C2220894E33}">
      <dsp:nvSpPr>
        <dsp:cNvPr id="0" name=""/>
        <dsp:cNvSpPr/>
      </dsp:nvSpPr>
      <dsp:spPr>
        <a:xfrm>
          <a:off x="1362074" y="3297078"/>
          <a:ext cx="3067050" cy="766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add complexity in terms of security and management</a:t>
          </a:r>
          <a:endParaRPr lang="en-US" sz="1800" kern="1200" dirty="0"/>
        </a:p>
      </dsp:txBody>
      <dsp:txXfrm>
        <a:off x="1362074" y="3297078"/>
        <a:ext cx="3067050" cy="766762"/>
      </dsp:txXfrm>
    </dsp:sp>
    <dsp:sp modelId="{ED160A5F-76C2-4FE5-B0B6-69775A9F782A}">
      <dsp:nvSpPr>
        <dsp:cNvPr id="0" name=""/>
        <dsp:cNvSpPr/>
      </dsp:nvSpPr>
      <dsp:spPr>
        <a:xfrm>
          <a:off x="2440654" y="1399597"/>
          <a:ext cx="1150143" cy="1150143"/>
        </a:xfrm>
        <a:prstGeom prst="ellipse">
          <a:avLst/>
        </a:prstGeom>
        <a:blipFill rotWithShape="0">
          <a:blip xmlns:r="http://schemas.openxmlformats.org/officeDocument/2006/relationships" r:embed="rId1">
            <a:duotone>
              <a:schemeClr val="lt1">
                <a:hueOff val="0"/>
                <a:satOff val="0"/>
                <a:lumOff val="0"/>
                <a:alphaOff val="0"/>
                <a:shade val="40000"/>
              </a:schemeClr>
              <a:schemeClr val="l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myriads of distributed and heterogeneous servers</a:t>
          </a:r>
          <a:endParaRPr lang="en-US" sz="900" kern="1200" dirty="0"/>
        </a:p>
      </dsp:txBody>
      <dsp:txXfrm>
        <a:off x="2440654" y="1399597"/>
        <a:ext cx="1150143" cy="1150143"/>
      </dsp:txXfrm>
    </dsp:sp>
    <dsp:sp modelId="{CD1D9BDE-CF61-4B04-84E8-F755DF562F00}">
      <dsp:nvSpPr>
        <dsp:cNvPr id="0" name=""/>
        <dsp:cNvSpPr/>
      </dsp:nvSpPr>
      <dsp:spPr>
        <a:xfrm>
          <a:off x="1384959" y="91553"/>
          <a:ext cx="1548404" cy="1672757"/>
        </a:xfrm>
        <a:prstGeom prst="ellipse">
          <a:avLst/>
        </a:prstGeom>
        <a:blipFill rotWithShape="0">
          <a:blip xmlns:r="http://schemas.openxmlformats.org/officeDocument/2006/relationships" r:embed="rId1">
            <a:duotone>
              <a:schemeClr val="lt1">
                <a:hueOff val="0"/>
                <a:satOff val="0"/>
                <a:lumOff val="0"/>
                <a:alphaOff val="0"/>
                <a:shade val="40000"/>
              </a:schemeClr>
              <a:schemeClr val="l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inefficiencies</a:t>
          </a:r>
          <a:endParaRPr lang="en-US" sz="1400" kern="1200" dirty="0"/>
        </a:p>
      </dsp:txBody>
      <dsp:txXfrm>
        <a:off x="1384959" y="91553"/>
        <a:ext cx="1548404" cy="1672757"/>
      </dsp:txXfrm>
    </dsp:sp>
    <dsp:sp modelId="{64FBCBD8-322C-4BC6-9642-CA9AEF57FF89}">
      <dsp:nvSpPr>
        <dsp:cNvPr id="0" name=""/>
        <dsp:cNvSpPr/>
      </dsp:nvSpPr>
      <dsp:spPr>
        <a:xfrm>
          <a:off x="2849819" y="183107"/>
          <a:ext cx="1526275" cy="1445374"/>
        </a:xfrm>
        <a:prstGeom prst="ellipse">
          <a:avLst/>
        </a:prstGeom>
        <a:blipFill rotWithShape="0">
          <a:blip xmlns:r="http://schemas.openxmlformats.org/officeDocument/2006/relationships" r:embed="rId1">
            <a:duotone>
              <a:schemeClr val="lt1">
                <a:hueOff val="0"/>
                <a:satOff val="0"/>
                <a:lumOff val="0"/>
                <a:alphaOff val="0"/>
                <a:shade val="40000"/>
              </a:schemeClr>
              <a:schemeClr val="l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high operating costs</a:t>
          </a:r>
          <a:endParaRPr lang="en-US" sz="1600" kern="1200" dirty="0"/>
        </a:p>
      </dsp:txBody>
      <dsp:txXfrm>
        <a:off x="2849819" y="183107"/>
        <a:ext cx="1526275" cy="1445374"/>
      </dsp:txXfrm>
    </dsp:sp>
    <dsp:sp modelId="{E710C869-CDD8-40B6-A267-49C74720FF4D}">
      <dsp:nvSpPr>
        <dsp:cNvPr id="0" name=""/>
        <dsp:cNvSpPr/>
      </dsp:nvSpPr>
      <dsp:spPr>
        <a:xfrm>
          <a:off x="1110316" y="0"/>
          <a:ext cx="3578225" cy="2862580"/>
        </a:xfrm>
        <a:prstGeom prst="funnel">
          <a:avLst/>
        </a:prstGeom>
        <a:solidFill>
          <a:schemeClr val="dk2">
            <a:alpha val="4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8D0F69-8FDB-4D6A-8492-D140C897C074}">
      <dsp:nvSpPr>
        <dsp:cNvPr id="0" name=""/>
        <dsp:cNvSpPr/>
      </dsp:nvSpPr>
      <dsp:spPr>
        <a:xfrm>
          <a:off x="0" y="0"/>
          <a:ext cx="6004560" cy="80467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latin typeface="Sylfaen" pitchFamily="18" charset="0"/>
              <a:ea typeface="Microsoft Himalaya" pitchFamily="2" charset="0"/>
              <a:cs typeface="Times New Roman" pitchFamily="18" charset="0"/>
            </a:rPr>
            <a:t>Phase 1: Selection of sender hosts</a:t>
          </a:r>
          <a:endParaRPr lang="en-US" sz="2500" kern="1200" dirty="0"/>
        </a:p>
      </dsp:txBody>
      <dsp:txXfrm>
        <a:off x="0" y="0"/>
        <a:ext cx="5115397" cy="804672"/>
      </dsp:txXfrm>
    </dsp:sp>
    <dsp:sp modelId="{DC39E1E2-8E75-49DD-9C10-595B9353BAF1}">
      <dsp:nvSpPr>
        <dsp:cNvPr id="0" name=""/>
        <dsp:cNvSpPr/>
      </dsp:nvSpPr>
      <dsp:spPr>
        <a:xfrm>
          <a:off x="502881" y="950976"/>
          <a:ext cx="6004560" cy="80467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latin typeface="Sylfaen" pitchFamily="18" charset="0"/>
              <a:ea typeface="Microsoft Himalaya" pitchFamily="2" charset="0"/>
              <a:cs typeface="Times New Roman" pitchFamily="18" charset="0"/>
            </a:rPr>
            <a:t>Phase 2: Selection of guests</a:t>
          </a:r>
          <a:endParaRPr lang="en-US" sz="2500" kern="1200" dirty="0"/>
        </a:p>
      </dsp:txBody>
      <dsp:txXfrm>
        <a:off x="502881" y="950976"/>
        <a:ext cx="4978641" cy="804672"/>
      </dsp:txXfrm>
    </dsp:sp>
    <dsp:sp modelId="{DB21555D-37AD-4552-A340-5A8BA0022880}">
      <dsp:nvSpPr>
        <dsp:cNvPr id="0" name=""/>
        <dsp:cNvSpPr/>
      </dsp:nvSpPr>
      <dsp:spPr>
        <a:xfrm>
          <a:off x="998258" y="1901952"/>
          <a:ext cx="6004560" cy="80467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latin typeface="Sylfaen" pitchFamily="18" charset="0"/>
              <a:ea typeface="Microsoft Himalaya" pitchFamily="2" charset="0"/>
              <a:cs typeface="Times New Roman" pitchFamily="18" charset="0"/>
            </a:rPr>
            <a:t>Phase 3: Selection of receiver hosts</a:t>
          </a:r>
          <a:endParaRPr lang="en-US" sz="2500" kern="1200" dirty="0"/>
        </a:p>
      </dsp:txBody>
      <dsp:txXfrm>
        <a:off x="998258" y="1901952"/>
        <a:ext cx="4986146" cy="804672"/>
      </dsp:txXfrm>
    </dsp:sp>
    <dsp:sp modelId="{02FA01FA-3F10-4C2D-B9C1-C732C2B8E2EE}">
      <dsp:nvSpPr>
        <dsp:cNvPr id="0" name=""/>
        <dsp:cNvSpPr/>
      </dsp:nvSpPr>
      <dsp:spPr>
        <a:xfrm>
          <a:off x="1501139" y="2852927"/>
          <a:ext cx="6004560" cy="80467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latin typeface="Sylfaen" pitchFamily="18" charset="0"/>
              <a:ea typeface="Microsoft Himalaya" pitchFamily="2" charset="0"/>
              <a:cs typeface="Times New Roman" pitchFamily="18" charset="0"/>
            </a:rPr>
            <a:t>Phase 4: Assignment of guests</a:t>
          </a:r>
          <a:endParaRPr lang="en-US" sz="2500" kern="1200" dirty="0"/>
        </a:p>
      </dsp:txBody>
      <dsp:txXfrm>
        <a:off x="1501139" y="2852927"/>
        <a:ext cx="4978641" cy="804672"/>
      </dsp:txXfrm>
    </dsp:sp>
    <dsp:sp modelId="{0A565849-2103-49A7-BA04-451EA1019C51}">
      <dsp:nvSpPr>
        <dsp:cNvPr id="0" name=""/>
        <dsp:cNvSpPr/>
      </dsp:nvSpPr>
      <dsp:spPr>
        <a:xfrm>
          <a:off x="5481523" y="616305"/>
          <a:ext cx="523036" cy="52303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dsp:spPr>
      <dsp:style>
        <a:lnRef idx="1">
          <a:scrgbClr r="0" g="0" b="0"/>
        </a:lnRef>
        <a:fillRef idx="1">
          <a:scrgbClr r="0" g="0" b="0"/>
        </a:fillRef>
        <a:effectRef idx="2">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5481523" y="616305"/>
        <a:ext cx="523036" cy="523036"/>
      </dsp:txXfrm>
    </dsp:sp>
    <dsp:sp modelId="{04665110-F5F0-4BB5-B60F-0C9C2A7B5453}">
      <dsp:nvSpPr>
        <dsp:cNvPr id="0" name=""/>
        <dsp:cNvSpPr/>
      </dsp:nvSpPr>
      <dsp:spPr>
        <a:xfrm>
          <a:off x="5984405" y="1567281"/>
          <a:ext cx="523036" cy="52303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dsp:spPr>
      <dsp:style>
        <a:lnRef idx="1">
          <a:scrgbClr r="0" g="0" b="0"/>
        </a:lnRef>
        <a:fillRef idx="1">
          <a:scrgbClr r="0" g="0" b="0"/>
        </a:fillRef>
        <a:effectRef idx="2">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5984405" y="1567281"/>
        <a:ext cx="523036" cy="523036"/>
      </dsp:txXfrm>
    </dsp:sp>
    <dsp:sp modelId="{23178113-5C3A-4964-8C6E-76F1791F4AF8}">
      <dsp:nvSpPr>
        <dsp:cNvPr id="0" name=""/>
        <dsp:cNvSpPr/>
      </dsp:nvSpPr>
      <dsp:spPr>
        <a:xfrm>
          <a:off x="6479781" y="2518257"/>
          <a:ext cx="523036" cy="52303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dsp:spPr>
      <dsp:style>
        <a:lnRef idx="1">
          <a:scrgbClr r="0" g="0" b="0"/>
        </a:lnRef>
        <a:fillRef idx="1">
          <a:scrgbClr r="0" g="0" b="0"/>
        </a:fillRef>
        <a:effectRef idx="2">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6479781" y="2518257"/>
        <a:ext cx="523036" cy="523036"/>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E02FB-715A-4824-9886-87CB92ABCB4B}" type="datetimeFigureOut">
              <a:rPr lang="en-US" smtClean="0"/>
              <a:pPr/>
              <a:t>3/2/2011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10A6BF-3955-4E4F-AA8E-BEFACE9187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3/2/2011</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3/2/2011</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3/2/2011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3/2/2011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3/2/2011</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3/2/2011</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3/2/2011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581400"/>
            <a:ext cx="7854696" cy="2743200"/>
          </a:xfrm>
        </p:spPr>
        <p:txBody>
          <a:bodyPr>
            <a:normAutofit/>
          </a:bodyPr>
          <a:lstStyle/>
          <a:p>
            <a:pPr algn="ctr"/>
            <a:r>
              <a:rPr lang="en-US" sz="2800" b="1" dirty="0" smtClean="0">
                <a:effectLst>
                  <a:outerShdw blurRad="38100" dist="38100" dir="2700000" algn="tl">
                    <a:srgbClr val="000000">
                      <a:alpha val="43137"/>
                    </a:srgbClr>
                  </a:outerShdw>
                </a:effectLst>
                <a:latin typeface="Sylfaen" pitchFamily="18" charset="0"/>
                <a:ea typeface="Microsoft Himalaya" pitchFamily="2" charset="0"/>
                <a:cs typeface="Times New Roman" pitchFamily="18" charset="0"/>
              </a:rPr>
              <a:t>Hadi  Salimi</a:t>
            </a:r>
          </a:p>
          <a:p>
            <a:pPr algn="ctr"/>
            <a:r>
              <a:rPr lang="en-US" dirty="0" smtClean="0">
                <a:latin typeface="Sylfaen" pitchFamily="18" charset="0"/>
                <a:ea typeface="Microsoft Himalaya" pitchFamily="2" charset="0"/>
                <a:cs typeface="Times New Roman" pitchFamily="18" charset="0"/>
              </a:rPr>
              <a:t>Distributed Systems Lab,</a:t>
            </a:r>
          </a:p>
          <a:p>
            <a:pPr algn="ctr"/>
            <a:r>
              <a:rPr lang="en-US" dirty="0" smtClean="0">
                <a:latin typeface="Sylfaen" pitchFamily="18" charset="0"/>
                <a:ea typeface="Microsoft Himalaya" pitchFamily="2" charset="0"/>
                <a:cs typeface="Times New Roman" pitchFamily="18" charset="0"/>
              </a:rPr>
              <a:t>School of Computer Engineering,</a:t>
            </a:r>
          </a:p>
          <a:p>
            <a:pPr algn="ctr"/>
            <a:r>
              <a:rPr lang="en-US" dirty="0" smtClean="0">
                <a:latin typeface="Sylfaen" pitchFamily="18" charset="0"/>
                <a:ea typeface="Microsoft Himalaya" pitchFamily="2" charset="0"/>
                <a:cs typeface="Times New Roman" pitchFamily="18" charset="0"/>
              </a:rPr>
              <a:t>Iran University of Science and Technology,</a:t>
            </a:r>
          </a:p>
          <a:p>
            <a:pPr algn="ctr"/>
            <a:r>
              <a:rPr lang="en-US" dirty="0" smtClean="0">
                <a:latin typeface="Sylfaen" pitchFamily="18" charset="0"/>
                <a:ea typeface="Microsoft Himalaya" pitchFamily="2" charset="0"/>
                <a:cs typeface="Times New Roman" pitchFamily="18" charset="0"/>
              </a:rPr>
              <a:t>Tehran, Iran</a:t>
            </a:r>
          </a:p>
          <a:p>
            <a:pPr algn="ctr"/>
            <a:r>
              <a:rPr lang="en-US" dirty="0" smtClean="0">
                <a:latin typeface="Sylfaen" pitchFamily="18" charset="0"/>
                <a:ea typeface="Microsoft Himalaya" pitchFamily="2" charset="0"/>
                <a:cs typeface="Times New Roman" pitchFamily="18" charset="0"/>
              </a:rPr>
              <a:t>hsalimi@iust.ac.ir</a:t>
            </a:r>
          </a:p>
          <a:p>
            <a:pPr algn="ctr"/>
            <a:endParaRPr lang="en-US" dirty="0" smtClean="0">
              <a:latin typeface="Sylfaen" pitchFamily="18" charset="0"/>
              <a:ea typeface="Microsoft Himalaya" pitchFamily="2" charset="0"/>
              <a:cs typeface="Times New Roman" pitchFamily="18" charset="0"/>
            </a:endParaRPr>
          </a:p>
        </p:txBody>
      </p:sp>
      <p:sp>
        <p:nvSpPr>
          <p:cNvPr id="2" name="Title 1"/>
          <p:cNvSpPr>
            <a:spLocks noGrp="1"/>
          </p:cNvSpPr>
          <p:nvPr>
            <p:ph type="ctrTitle"/>
          </p:nvPr>
        </p:nvSpPr>
        <p:spPr>
          <a:xfrm>
            <a:off x="646176" y="990600"/>
            <a:ext cx="7851648" cy="2133600"/>
          </a:xfrm>
        </p:spPr>
        <p:style>
          <a:lnRef idx="0">
            <a:scrgbClr r="0" g="0" b="0"/>
          </a:lnRef>
          <a:fillRef idx="1002">
            <a:schemeClr val="dk2"/>
          </a:fillRef>
          <a:effectRef idx="0">
            <a:scrgbClr r="0" g="0" b="0"/>
          </a:effectRef>
          <a:fontRef idx="major"/>
        </p:style>
        <p:txBody>
          <a:bodyPr>
            <a:normAutofit fontScale="90000"/>
          </a:bodyPr>
          <a:lstStyle/>
          <a:p>
            <a:pPr algn="ctr"/>
            <a:r>
              <a:rPr lang="en-US" sz="4800" b="1" dirty="0" smtClean="0">
                <a:effectLst>
                  <a:outerShdw blurRad="38100" dist="38100" dir="2700000" algn="tl">
                    <a:srgbClr val="000000">
                      <a:alpha val="43137"/>
                    </a:srgbClr>
                  </a:outerShdw>
                </a:effectLst>
                <a:latin typeface="Sylfaen" pitchFamily="18" charset="0"/>
                <a:ea typeface="Microsoft Himalaya" pitchFamily="2" charset="0"/>
                <a:cs typeface="Times New Roman" pitchFamily="18" charset="0"/>
              </a:rPr>
              <a:t>Dynamic  Load  Management of  Virtual  Machines  in  a  Cloud  Architectures</a:t>
            </a:r>
            <a:endParaRPr lang="en-US" sz="4800" b="1" dirty="0">
              <a:effectLst>
                <a:outerShdw blurRad="38100" dist="38100" dir="2700000" algn="tl">
                  <a:srgbClr val="000000">
                    <a:alpha val="43137"/>
                  </a:srgbClr>
                </a:outerShdw>
              </a:effectLst>
              <a:latin typeface="Sylfaen" pitchFamily="18" charset="0"/>
              <a:ea typeface="Microsoft Himalaya" pitchFamily="2"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latin typeface="Sylfaen" pitchFamily="18" charset="0"/>
                <a:ea typeface="Microsoft Himalaya" pitchFamily="2" charset="0"/>
                <a:cs typeface="Times New Roman" pitchFamily="18" charset="0"/>
              </a:rPr>
              <a:t>The proposed management algorithm is activated periodically (typically in the order of few minutes) and, at each checkpoint, it aims at defining three sets:</a:t>
            </a:r>
          </a:p>
          <a:p>
            <a:pPr lvl="1" algn="just"/>
            <a:r>
              <a:rPr lang="en-US" dirty="0" smtClean="0">
                <a:latin typeface="Sylfaen" pitchFamily="18" charset="0"/>
                <a:ea typeface="Microsoft Himalaya" pitchFamily="2" charset="0"/>
                <a:cs typeface="Times New Roman" pitchFamily="18" charset="0"/>
              </a:rPr>
              <a:t>Sender  hosts</a:t>
            </a:r>
          </a:p>
          <a:p>
            <a:pPr lvl="1" algn="just"/>
            <a:r>
              <a:rPr lang="en-US" dirty="0" smtClean="0">
                <a:latin typeface="Sylfaen" pitchFamily="18" charset="0"/>
                <a:ea typeface="Microsoft Himalaya" pitchFamily="2" charset="0"/>
                <a:cs typeface="Times New Roman" pitchFamily="18" charset="0"/>
              </a:rPr>
              <a:t>Receiver  hosts</a:t>
            </a:r>
          </a:p>
          <a:p>
            <a:pPr lvl="1" algn="just"/>
            <a:r>
              <a:rPr lang="en-US" dirty="0" smtClean="0">
                <a:latin typeface="Sylfaen" pitchFamily="18" charset="0"/>
                <a:ea typeface="Microsoft Himalaya" pitchFamily="2" charset="0"/>
                <a:cs typeface="Times New Roman" pitchFamily="18" charset="0"/>
              </a:rPr>
              <a:t>Migrating  guests</a:t>
            </a:r>
          </a:p>
          <a:p>
            <a:pPr algn="just"/>
            <a:r>
              <a:rPr lang="en-US" dirty="0" smtClean="0">
                <a:latin typeface="Sylfaen" pitchFamily="18" charset="0"/>
                <a:ea typeface="Microsoft Himalaya" pitchFamily="2" charset="0"/>
                <a:cs typeface="Times New Roman" pitchFamily="18" charset="0"/>
              </a:rPr>
              <a:t> We have to guarantee that N ≥ S + R</a:t>
            </a:r>
          </a:p>
          <a:p>
            <a:pPr lvl="1" algn="just"/>
            <a:r>
              <a:rPr lang="en-US" dirty="0" smtClean="0">
                <a:latin typeface="Sylfaen" pitchFamily="18" charset="0"/>
                <a:ea typeface="Microsoft Himalaya" pitchFamily="2" charset="0"/>
                <a:cs typeface="Times New Roman" pitchFamily="18" charset="0"/>
              </a:rPr>
              <a:t>(N = the total number of hosts) and that the intersection between the set of sender hosts and of receiver hosts is null. The algorithm is based on the following four phases.</a:t>
            </a:r>
            <a:endParaRPr lang="en-US" dirty="0">
              <a:latin typeface="Sylfaen" pitchFamily="18" charset="0"/>
              <a:ea typeface="Microsoft Himalaya" pitchFamily="2" charset="0"/>
              <a:cs typeface="Times New Roman" pitchFamily="18" charset="0"/>
            </a:endParaRPr>
          </a:p>
        </p:txBody>
      </p:sp>
      <p:sp>
        <p:nvSpPr>
          <p:cNvPr id="2" name="Title 1"/>
          <p:cNvSpPr>
            <a:spLocks noGrp="1"/>
          </p:cNvSpPr>
          <p:nvPr>
            <p:ph type="title"/>
          </p:nvPr>
        </p:nvSpPr>
        <p:spPr/>
        <p:txBody>
          <a:bodyPr>
            <a:normAutofit fontScale="90000"/>
          </a:bodyPr>
          <a:lstStyle/>
          <a:p>
            <a:r>
              <a:rPr lang="en-US" dirty="0" smtClean="0">
                <a:latin typeface="Sylfaen" pitchFamily="18" charset="0"/>
                <a:ea typeface="Microsoft Himalaya" pitchFamily="2" charset="0"/>
                <a:cs typeface="Times New Roman" pitchFamily="18" charset="0"/>
              </a:rPr>
              <a:t>Management algorithms for load migration (cont.)</a:t>
            </a:r>
            <a:endParaRPr lang="en-US" dirty="0">
              <a:latin typeface="Sylfaen" pitchFamily="18" charset="0"/>
              <a:ea typeface="Microsoft Himalaya" pitchFamily="2"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Sylfaen" pitchFamily="18" charset="0"/>
                <a:ea typeface="Microsoft Himalaya" pitchFamily="2" charset="0"/>
                <a:cs typeface="Times New Roman" pitchFamily="18" charset="0"/>
              </a:rPr>
              <a:t>The algorithm is based on the following four phases.</a:t>
            </a:r>
          </a:p>
        </p:txBody>
      </p:sp>
      <p:sp>
        <p:nvSpPr>
          <p:cNvPr id="2" name="Title 1"/>
          <p:cNvSpPr>
            <a:spLocks noGrp="1"/>
          </p:cNvSpPr>
          <p:nvPr>
            <p:ph type="title"/>
          </p:nvPr>
        </p:nvSpPr>
        <p:spPr/>
        <p:txBody>
          <a:bodyPr>
            <a:normAutofit fontScale="90000"/>
          </a:bodyPr>
          <a:lstStyle/>
          <a:p>
            <a:r>
              <a:rPr lang="en-US" dirty="0" smtClean="0">
                <a:latin typeface="Sylfaen" pitchFamily="18" charset="0"/>
                <a:ea typeface="Microsoft Himalaya" pitchFamily="2" charset="0"/>
                <a:cs typeface="Times New Roman" pitchFamily="18" charset="0"/>
              </a:rPr>
              <a:t>Management algorithms for load migration (cont.)</a:t>
            </a:r>
            <a:endParaRPr lang="en-US" dirty="0">
              <a:latin typeface="Sylfaen" pitchFamily="18" charset="0"/>
              <a:ea typeface="Microsoft Himalaya" pitchFamily="2" charset="0"/>
              <a:cs typeface="Times New Roman" pitchFamily="18" charset="0"/>
            </a:endParaRPr>
          </a:p>
        </p:txBody>
      </p:sp>
      <p:graphicFrame>
        <p:nvGraphicFramePr>
          <p:cNvPr id="4" name="Diagram 3"/>
          <p:cNvGraphicFramePr/>
          <p:nvPr/>
        </p:nvGraphicFramePr>
        <p:xfrm>
          <a:off x="819150" y="2438400"/>
          <a:ext cx="75057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Sylfaen" pitchFamily="18" charset="0"/>
                <a:ea typeface="Microsoft Himalaya" pitchFamily="2" charset="0"/>
                <a:cs typeface="Times New Roman" pitchFamily="18" charset="0"/>
              </a:rPr>
              <a:t>The identification of the set of sender hosts represents the most critical problem for the dynamic  management of a cloud architecture characterized by thousands of machines</a:t>
            </a:r>
          </a:p>
          <a:p>
            <a:r>
              <a:rPr lang="en-US" dirty="0" smtClean="0">
                <a:latin typeface="Sylfaen" pitchFamily="18" charset="0"/>
                <a:ea typeface="Microsoft Himalaya" pitchFamily="2" charset="0"/>
                <a:cs typeface="Times New Roman" pitchFamily="18" charset="0"/>
              </a:rPr>
              <a:t>The goal is to signal only the hosts subject to significant state changes of their load, where we define a state change significant if it  is intensive and persistent</a:t>
            </a:r>
          </a:p>
          <a:p>
            <a:r>
              <a:rPr lang="en-US" dirty="0" smtClean="0">
                <a:latin typeface="Sylfaen" pitchFamily="18" charset="0"/>
                <a:ea typeface="Microsoft Himalaya" pitchFamily="2" charset="0"/>
                <a:cs typeface="Times New Roman" pitchFamily="18" charset="0"/>
              </a:rPr>
              <a:t> Many instantaneous spikes, non-stationary effects, and unpredictable and rapidly changing load.</a:t>
            </a:r>
          </a:p>
          <a:p>
            <a:endParaRPr lang="en-US" dirty="0">
              <a:latin typeface="Sylfaen" pitchFamily="18" charset="0"/>
              <a:ea typeface="Microsoft Himalaya" pitchFamily="2" charset="0"/>
              <a:cs typeface="Times New Roman" pitchFamily="18" charset="0"/>
            </a:endParaRPr>
          </a:p>
        </p:txBody>
      </p:sp>
      <p:sp>
        <p:nvSpPr>
          <p:cNvPr id="2" name="Title 1"/>
          <p:cNvSpPr>
            <a:spLocks noGrp="1"/>
          </p:cNvSpPr>
          <p:nvPr>
            <p:ph type="title"/>
          </p:nvPr>
        </p:nvSpPr>
        <p:spPr/>
        <p:txBody>
          <a:bodyPr/>
          <a:lstStyle/>
          <a:p>
            <a:r>
              <a:rPr lang="en-US" dirty="0" smtClean="0">
                <a:latin typeface="Sylfaen" pitchFamily="18" charset="0"/>
                <a:ea typeface="Microsoft Himalaya" pitchFamily="2" charset="0"/>
                <a:cs typeface="Times New Roman" pitchFamily="18" charset="0"/>
              </a:rPr>
              <a:t>Selection of sender hosts</a:t>
            </a:r>
            <a:endParaRPr lang="en-US" dirty="0">
              <a:latin typeface="Sylfaen" pitchFamily="18" charset="0"/>
              <a:ea typeface="Microsoft Himalaya" pitchFamily="2"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latin typeface="Sylfaen" pitchFamily="18" charset="0"/>
                <a:ea typeface="Microsoft Himalaya" pitchFamily="2" charset="0"/>
                <a:cs typeface="Times New Roman" pitchFamily="18" charset="0"/>
              </a:rPr>
              <a:t>Our detection model takes a evaluates the entire load profile of a resource and aims to detect abrupt and permanent load changes. To this purpose, we consider a stochastic model based on the CUSUM (Cumulative Sum) algorithm that works well even at runtime</a:t>
            </a:r>
          </a:p>
          <a:p>
            <a:pPr lvl="1"/>
            <a:r>
              <a:rPr lang="en-US" dirty="0" smtClean="0">
                <a:latin typeface="Sylfaen" pitchFamily="18" charset="0"/>
                <a:ea typeface="Microsoft Himalaya" pitchFamily="2" charset="0"/>
                <a:cs typeface="Times New Roman" pitchFamily="18" charset="0"/>
              </a:rPr>
              <a:t>The CUSUM algorithm has been shown to be optimal in that it guarantees minimum mean delay to detection in the asymptotic regime when the mean time between false alarms goes to infinity.</a:t>
            </a:r>
          </a:p>
          <a:p>
            <a:pPr lvl="1"/>
            <a:r>
              <a:rPr lang="en-US" dirty="0" smtClean="0">
                <a:latin typeface="Sylfaen" pitchFamily="18" charset="0"/>
                <a:ea typeface="Microsoft Himalaya" pitchFamily="2" charset="0"/>
                <a:cs typeface="Times New Roman" pitchFamily="18" charset="0"/>
              </a:rPr>
              <a:t>We consider the one-sided version of the CUSUM algorithm that is able of selecting increasing changes of the load profile in face of variable and non-stationary characteristics</a:t>
            </a:r>
          </a:p>
        </p:txBody>
      </p:sp>
      <p:sp>
        <p:nvSpPr>
          <p:cNvPr id="2" name="Title 1"/>
          <p:cNvSpPr>
            <a:spLocks noGrp="1"/>
          </p:cNvSpPr>
          <p:nvPr>
            <p:ph type="title"/>
          </p:nvPr>
        </p:nvSpPr>
        <p:spPr/>
        <p:txBody>
          <a:bodyPr>
            <a:normAutofit/>
          </a:bodyPr>
          <a:lstStyle/>
          <a:p>
            <a:r>
              <a:rPr lang="en-US" dirty="0" smtClean="0">
                <a:latin typeface="Sylfaen" pitchFamily="18" charset="0"/>
                <a:ea typeface="Microsoft Himalaya" pitchFamily="2" charset="0"/>
                <a:cs typeface="Times New Roman" pitchFamily="18" charset="0"/>
              </a:rPr>
              <a:t>Selection of sender hosts (cont.)</a:t>
            </a:r>
            <a:endParaRPr lang="en-US" dirty="0">
              <a:latin typeface="Sylfaen" pitchFamily="18" charset="0"/>
              <a:ea typeface="Microsoft Himalaya" pitchFamily="2"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By a target value </a:t>
            </a:r>
            <a:r>
              <a:rPr lang="en-US" dirty="0" err="1" smtClean="0"/>
              <a:t>bμi</a:t>
            </a:r>
            <a:r>
              <a:rPr lang="en-US" dirty="0" smtClean="0"/>
              <a:t> that is computed as the exponentially weighted average of prior data:</a:t>
            </a:r>
          </a:p>
          <a:p>
            <a:endParaRPr lang="en-US" dirty="0" smtClean="0"/>
          </a:p>
          <a:p>
            <a:endParaRPr lang="en-US" dirty="0"/>
          </a:p>
        </p:txBody>
      </p:sp>
      <p:sp>
        <p:nvSpPr>
          <p:cNvPr id="3" name="Title 2"/>
          <p:cNvSpPr>
            <a:spLocks noGrp="1"/>
          </p:cNvSpPr>
          <p:nvPr>
            <p:ph type="title"/>
          </p:nvPr>
        </p:nvSpPr>
        <p:spPr/>
        <p:txBody>
          <a:bodyPr/>
          <a:lstStyle/>
          <a:p>
            <a:r>
              <a:rPr smtClean="0">
                <a:latin typeface="Sylfaen" pitchFamily="18" charset="0"/>
                <a:ea typeface="Microsoft Himalaya" pitchFamily="2" charset="0"/>
                <a:cs typeface="Times New Roman" pitchFamily="18" charset="0"/>
              </a:rPr>
              <a:t>Selection of sender hosts (cont.)</a:t>
            </a:r>
            <a:endParaRPr lang="en-US" dirty="0"/>
          </a:p>
        </p:txBody>
      </p:sp>
      <p:pic>
        <p:nvPicPr>
          <p:cNvPr id="5" name="Picture 4" descr="Untitled.png"/>
          <p:cNvPicPr>
            <a:picLocks noChangeAspect="1"/>
          </p:cNvPicPr>
          <p:nvPr/>
        </p:nvPicPr>
        <p:blipFill>
          <a:blip r:embed="rId2" cstate="print"/>
          <a:stretch>
            <a:fillRect/>
          </a:stretch>
        </p:blipFill>
        <p:spPr>
          <a:xfrm>
            <a:off x="3200400" y="3048000"/>
            <a:ext cx="2295846" cy="476317"/>
          </a:xfrm>
          <a:prstGeom prst="rect">
            <a:avLst/>
          </a:prstGeom>
        </p:spPr>
      </p:pic>
      <p:pic>
        <p:nvPicPr>
          <p:cNvPr id="6" name="Picture 5" descr="Untitled.png"/>
          <p:cNvPicPr>
            <a:picLocks noChangeAspect="1"/>
          </p:cNvPicPr>
          <p:nvPr/>
        </p:nvPicPr>
        <p:blipFill>
          <a:blip r:embed="rId3" cstate="print"/>
          <a:stretch>
            <a:fillRect/>
          </a:stretch>
        </p:blipFill>
        <p:spPr>
          <a:xfrm>
            <a:off x="2286000" y="4267200"/>
            <a:ext cx="4143954" cy="476317"/>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Sylfaen" pitchFamily="18" charset="0"/>
                <a:ea typeface="Microsoft Himalaya" pitchFamily="2" charset="0"/>
                <a:cs typeface="Times New Roman" pitchFamily="18" charset="0"/>
              </a:rPr>
              <a:t>When a host is selected as a sender, it is important to determine which of its guests should migrate to another host</a:t>
            </a:r>
          </a:p>
          <a:p>
            <a:pPr lvl="1"/>
            <a:r>
              <a:rPr lang="en-US" dirty="0" smtClean="0">
                <a:latin typeface="Sylfaen" pitchFamily="18" charset="0"/>
                <a:ea typeface="Microsoft Himalaya" pitchFamily="2" charset="0"/>
                <a:cs typeface="Times New Roman" pitchFamily="18" charset="0"/>
              </a:rPr>
              <a:t> As migration is expensive</a:t>
            </a:r>
          </a:p>
          <a:p>
            <a:r>
              <a:rPr lang="en-US" dirty="0" smtClean="0">
                <a:latin typeface="Sylfaen" pitchFamily="18" charset="0"/>
                <a:ea typeface="Microsoft Himalaya" pitchFamily="2" charset="0"/>
                <a:cs typeface="Times New Roman" pitchFamily="18" charset="0"/>
              </a:rPr>
              <a:t>Our idea is to select few  guests that have contributed to the significant load change of their host</a:t>
            </a:r>
          </a:p>
          <a:p>
            <a:r>
              <a:rPr lang="en-US" dirty="0" smtClean="0">
                <a:latin typeface="Sylfaen" pitchFamily="18" charset="0"/>
                <a:ea typeface="Microsoft Himalaya" pitchFamily="2" charset="0"/>
                <a:cs typeface="Times New Roman" pitchFamily="18" charset="0"/>
              </a:rPr>
              <a:t>For each host, we apply the following three steps: </a:t>
            </a:r>
          </a:p>
          <a:p>
            <a:pPr marL="880110" lvl="1" indent="-514350">
              <a:buFont typeface="+mj-lt"/>
              <a:buAutoNum type="arabicPeriod"/>
            </a:pPr>
            <a:r>
              <a:rPr lang="en-US" dirty="0" smtClean="0">
                <a:latin typeface="Sylfaen" pitchFamily="18" charset="0"/>
                <a:ea typeface="Microsoft Himalaya" pitchFamily="2" charset="0"/>
                <a:cs typeface="Times New Roman" pitchFamily="18" charset="0"/>
              </a:rPr>
              <a:t>Evaluation of the load of each guest.</a:t>
            </a:r>
          </a:p>
          <a:p>
            <a:pPr marL="880110" lvl="1" indent="-514350">
              <a:buFont typeface="+mj-lt"/>
              <a:buAutoNum type="arabicPeriod"/>
            </a:pPr>
            <a:r>
              <a:rPr lang="en-US" dirty="0" smtClean="0">
                <a:latin typeface="Sylfaen" pitchFamily="18" charset="0"/>
                <a:ea typeface="Microsoft Himalaya" pitchFamily="2" charset="0"/>
                <a:cs typeface="Times New Roman" pitchFamily="18" charset="0"/>
              </a:rPr>
              <a:t>Sorting of the guests depending on their loads.</a:t>
            </a:r>
          </a:p>
          <a:p>
            <a:pPr marL="880110" lvl="1" indent="-514350">
              <a:buFont typeface="+mj-lt"/>
              <a:buAutoNum type="arabicPeriod"/>
            </a:pPr>
            <a:r>
              <a:rPr lang="en-US" dirty="0" smtClean="0">
                <a:latin typeface="Sylfaen" pitchFamily="18" charset="0"/>
                <a:ea typeface="Microsoft Himalaya" pitchFamily="2" charset="0"/>
                <a:cs typeface="Times New Roman" pitchFamily="18" charset="0"/>
              </a:rPr>
              <a:t>Choice of the subset of guests that are on top of the list.</a:t>
            </a:r>
            <a:endParaRPr lang="en-US" dirty="0">
              <a:latin typeface="Sylfaen" pitchFamily="18" charset="0"/>
              <a:ea typeface="Microsoft Himalaya" pitchFamily="2" charset="0"/>
              <a:cs typeface="Times New Roman" pitchFamily="18" charset="0"/>
            </a:endParaRPr>
          </a:p>
        </p:txBody>
      </p:sp>
      <p:sp>
        <p:nvSpPr>
          <p:cNvPr id="2" name="Title 1"/>
          <p:cNvSpPr>
            <a:spLocks noGrp="1"/>
          </p:cNvSpPr>
          <p:nvPr>
            <p:ph type="title"/>
          </p:nvPr>
        </p:nvSpPr>
        <p:spPr/>
        <p:txBody>
          <a:bodyPr/>
          <a:lstStyle/>
          <a:p>
            <a:r>
              <a:rPr lang="en-US" dirty="0" smtClean="0">
                <a:latin typeface="Sylfaen" pitchFamily="18" charset="0"/>
                <a:ea typeface="Microsoft Himalaya" pitchFamily="2" charset="0"/>
                <a:cs typeface="Times New Roman" pitchFamily="18" charset="0"/>
              </a:rPr>
              <a:t>Selection of guests</a:t>
            </a:r>
            <a:endParaRPr lang="en-US" dirty="0">
              <a:latin typeface="Sylfaen" pitchFamily="18" charset="0"/>
              <a:ea typeface="Microsoft Himalaya" pitchFamily="2"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latin typeface="Sylfaen" pitchFamily="18" charset="0"/>
                <a:ea typeface="Microsoft Himalaya" pitchFamily="2" charset="0"/>
                <a:cs typeface="Times New Roman" pitchFamily="18" charset="0"/>
              </a:rPr>
              <a:t>The first step is the most critical, because we have several alternatives to denote the load of a guest.</a:t>
            </a:r>
          </a:p>
          <a:p>
            <a:r>
              <a:rPr lang="en-US" dirty="0" smtClean="0">
                <a:latin typeface="Sylfaen" pitchFamily="18" charset="0"/>
                <a:ea typeface="Microsoft Himalaya" pitchFamily="2" charset="0"/>
                <a:cs typeface="Times New Roman" pitchFamily="18" charset="0"/>
              </a:rPr>
              <a:t>Our idea is that a guest selection model should not consider just absolute or average values, but it should also be able to estimate the behavioral trend of the guest profile</a:t>
            </a:r>
          </a:p>
          <a:p>
            <a:r>
              <a:rPr lang="en-US" dirty="0" smtClean="0">
                <a:latin typeface="Sylfaen" pitchFamily="18" charset="0"/>
                <a:ea typeface="Microsoft Himalaya" pitchFamily="2" charset="0"/>
                <a:cs typeface="Times New Roman" pitchFamily="18" charset="0"/>
              </a:rPr>
              <a:t>The behavioral trend gives a geometric interpretation of the load behavior that adapts itself to the non stationary load and that can be utilized to evaluate whether the load state of a guest is increasing, decreasing, oscillating or stabilizing</a:t>
            </a:r>
            <a:endParaRPr lang="en-US" dirty="0">
              <a:latin typeface="Sylfaen" pitchFamily="18" charset="0"/>
              <a:ea typeface="Microsoft Himalaya" pitchFamily="2" charset="0"/>
              <a:cs typeface="Times New Roman" pitchFamily="18" charset="0"/>
            </a:endParaRPr>
          </a:p>
        </p:txBody>
      </p:sp>
      <p:sp>
        <p:nvSpPr>
          <p:cNvPr id="2" name="Title 1"/>
          <p:cNvSpPr>
            <a:spLocks noGrp="1"/>
          </p:cNvSpPr>
          <p:nvPr>
            <p:ph type="title"/>
          </p:nvPr>
        </p:nvSpPr>
        <p:spPr/>
        <p:txBody>
          <a:bodyPr>
            <a:normAutofit/>
          </a:bodyPr>
          <a:lstStyle/>
          <a:p>
            <a:r>
              <a:rPr lang="en-US" dirty="0" smtClean="0">
                <a:latin typeface="Sylfaen" pitchFamily="18" charset="0"/>
                <a:ea typeface="Microsoft Himalaya" pitchFamily="2" charset="0"/>
                <a:cs typeface="Times New Roman" pitchFamily="18" charset="0"/>
              </a:rPr>
              <a:t>Selection of guests (cont.) </a:t>
            </a:r>
            <a:endParaRPr lang="en-US" dirty="0">
              <a:latin typeface="Sylfaen" pitchFamily="18" charset="0"/>
              <a:ea typeface="Microsoft Himalaya" pitchFamily="2"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we compute the trend coefficient j , with 0 ≤ j ≤ m − 1, of the line that divides the consecutive points:</a:t>
            </a:r>
          </a:p>
          <a:p>
            <a:endParaRPr lang="en-US" sz="2400" dirty="0"/>
          </a:p>
        </p:txBody>
      </p:sp>
      <p:sp>
        <p:nvSpPr>
          <p:cNvPr id="3" name="Title 2"/>
          <p:cNvSpPr>
            <a:spLocks noGrp="1"/>
          </p:cNvSpPr>
          <p:nvPr>
            <p:ph type="title"/>
          </p:nvPr>
        </p:nvSpPr>
        <p:spPr/>
        <p:txBody>
          <a:bodyPr/>
          <a:lstStyle/>
          <a:p>
            <a:r>
              <a:rPr smtClean="0">
                <a:latin typeface="Sylfaen" pitchFamily="18" charset="0"/>
                <a:ea typeface="Microsoft Himalaya" pitchFamily="2" charset="0"/>
                <a:cs typeface="Times New Roman" pitchFamily="18" charset="0"/>
              </a:rPr>
              <a:t>Selection of guests (cont.) </a:t>
            </a:r>
            <a:endParaRPr lang="en-US" dirty="0"/>
          </a:p>
        </p:txBody>
      </p:sp>
      <p:pic>
        <p:nvPicPr>
          <p:cNvPr id="4" name="Picture 3" descr="Untitled.png"/>
          <p:cNvPicPr>
            <a:picLocks noChangeAspect="1"/>
          </p:cNvPicPr>
          <p:nvPr/>
        </p:nvPicPr>
        <p:blipFill>
          <a:blip r:embed="rId2" cstate="print"/>
          <a:stretch>
            <a:fillRect/>
          </a:stretch>
        </p:blipFill>
        <p:spPr>
          <a:xfrm>
            <a:off x="2882900" y="2590800"/>
            <a:ext cx="2984500" cy="457200"/>
          </a:xfrm>
          <a:prstGeom prst="rect">
            <a:avLst/>
          </a:prstGeom>
        </p:spPr>
      </p:pic>
      <p:pic>
        <p:nvPicPr>
          <p:cNvPr id="5" name="Picture 4" descr="Untitled.png"/>
          <p:cNvPicPr>
            <a:picLocks noChangeAspect="1"/>
          </p:cNvPicPr>
          <p:nvPr/>
        </p:nvPicPr>
        <p:blipFill>
          <a:blip r:embed="rId3" cstate="print"/>
          <a:stretch>
            <a:fillRect/>
          </a:stretch>
        </p:blipFill>
        <p:spPr>
          <a:xfrm>
            <a:off x="1295400" y="3429000"/>
            <a:ext cx="6230204" cy="838200"/>
          </a:xfrm>
          <a:prstGeom prst="rect">
            <a:avLst/>
          </a:prstGeom>
        </p:spPr>
      </p:pic>
      <p:pic>
        <p:nvPicPr>
          <p:cNvPr id="6" name="Picture 5" descr="Untitled.png"/>
          <p:cNvPicPr>
            <a:picLocks noChangeAspect="1"/>
          </p:cNvPicPr>
          <p:nvPr/>
        </p:nvPicPr>
        <p:blipFill>
          <a:blip r:embed="rId4" cstate="print"/>
          <a:stretch>
            <a:fillRect/>
          </a:stretch>
        </p:blipFill>
        <p:spPr>
          <a:xfrm>
            <a:off x="2979582" y="4752862"/>
            <a:ext cx="3116418" cy="88593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latin typeface="Sylfaen" pitchFamily="18" charset="0"/>
                <a:ea typeface="Microsoft Himalaya" pitchFamily="2" charset="0"/>
                <a:cs typeface="Times New Roman" pitchFamily="18" charset="0"/>
              </a:rPr>
              <a:t>Dynamic migrations of virtual machines is becoming an interesting opportunity to allow cloud  infrastructures to accommodate changing demands for different types of processing with heterogeneous workloads and time constraints</a:t>
            </a:r>
          </a:p>
          <a:p>
            <a:r>
              <a:rPr lang="en-US" dirty="0" smtClean="0">
                <a:latin typeface="Sylfaen" pitchFamily="18" charset="0"/>
                <a:ea typeface="Microsoft Himalaya" pitchFamily="2" charset="0"/>
                <a:cs typeface="Times New Roman" pitchFamily="18" charset="0"/>
              </a:rPr>
              <a:t>Experimental studies based on traces coming from a cloud platform supporting heterogeneous applications on Linux and MS virtualized servers show  significant improvements in terms of selectivity and robustness of the proposed algorithm for sender detection and selection of the most critical guests</a:t>
            </a:r>
          </a:p>
          <a:p>
            <a:r>
              <a:rPr lang="en-US" dirty="0" smtClean="0">
                <a:latin typeface="Sylfaen" pitchFamily="18" charset="0"/>
                <a:ea typeface="Microsoft Himalaya" pitchFamily="2" charset="0"/>
                <a:cs typeface="Times New Roman" pitchFamily="18" charset="0"/>
              </a:rPr>
              <a:t>These satisfactory results are encouraging us to integrate the proposed models and algorithms in a software package for dynamic management of virtual machines in cloud architectures</a:t>
            </a:r>
            <a:endParaRPr lang="en-US" dirty="0">
              <a:latin typeface="Sylfaen" pitchFamily="18" charset="0"/>
              <a:ea typeface="Microsoft Himalaya" pitchFamily="2" charset="0"/>
              <a:cs typeface="Times New Roman" pitchFamily="18" charset="0"/>
            </a:endParaRPr>
          </a:p>
        </p:txBody>
      </p:sp>
      <p:sp>
        <p:nvSpPr>
          <p:cNvPr id="2" name="Title 1"/>
          <p:cNvSpPr>
            <a:spLocks noGrp="1"/>
          </p:cNvSpPr>
          <p:nvPr>
            <p:ph type="title"/>
          </p:nvPr>
        </p:nvSpPr>
        <p:spPr/>
        <p:txBody>
          <a:bodyPr/>
          <a:lstStyle/>
          <a:p>
            <a:r>
              <a:rPr lang="en-US" dirty="0" smtClean="0">
                <a:latin typeface="Sylfaen" pitchFamily="18" charset="0"/>
                <a:ea typeface="Microsoft Himalaya" pitchFamily="2" charset="0"/>
                <a:cs typeface="Times New Roman" pitchFamily="18" charset="0"/>
              </a:rPr>
              <a:t>Conclusion</a:t>
            </a:r>
            <a:endParaRPr lang="en-US" dirty="0">
              <a:latin typeface="Sylfaen" pitchFamily="18" charset="0"/>
              <a:ea typeface="Microsoft Himalaya" pitchFamily="2"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t-IT" sz="2000" dirty="0" smtClean="0">
                <a:latin typeface="Sylfaen" pitchFamily="18" charset="0"/>
                <a:ea typeface="Microsoft Himalaya" pitchFamily="2" charset="0"/>
                <a:cs typeface="Times New Roman" pitchFamily="18" charset="0"/>
              </a:rPr>
              <a:t>[1] Mauro Andreolini, Sara Casolari, Michele Colajanni, and Michele Messori , “</a:t>
            </a:r>
            <a:r>
              <a:rPr lang="en-US" sz="2000" dirty="0" smtClean="0">
                <a:latin typeface="Sylfaen" pitchFamily="18" charset="0"/>
                <a:ea typeface="Microsoft Himalaya" pitchFamily="2" charset="0"/>
                <a:cs typeface="Times New Roman" pitchFamily="18" charset="0"/>
              </a:rPr>
              <a:t>Dynamic load management of virtual machines in a cloud architectures” , </a:t>
            </a:r>
            <a:r>
              <a:rPr lang="en-US" sz="2000" dirty="0" smtClean="0">
                <a:latin typeface="Sylfaen" pitchFamily="18" charset="0"/>
                <a:ea typeface="Microsoft Himalaya" pitchFamily="2" charset="0"/>
                <a:cs typeface="Times New Roman" pitchFamily="18" charset="0"/>
              </a:rPr>
              <a:t>In Proceedings of the IEEE conference on Cloud computing, 2009. </a:t>
            </a:r>
            <a:endParaRPr lang="en-US" sz="2000" dirty="0">
              <a:latin typeface="Sylfaen" pitchFamily="18" charset="0"/>
              <a:ea typeface="Microsoft Himalaya" pitchFamily="2" charset="0"/>
              <a:cs typeface="Times New Roman" pitchFamily="18" charset="0"/>
            </a:endParaRPr>
          </a:p>
        </p:txBody>
      </p:sp>
      <p:sp>
        <p:nvSpPr>
          <p:cNvPr id="2" name="Title 1"/>
          <p:cNvSpPr>
            <a:spLocks noGrp="1"/>
          </p:cNvSpPr>
          <p:nvPr>
            <p:ph type="title"/>
          </p:nvPr>
        </p:nvSpPr>
        <p:spPr/>
        <p:txBody>
          <a:bodyPr/>
          <a:lstStyle/>
          <a:p>
            <a:r>
              <a:rPr lang="en-US" dirty="0" smtClean="0">
                <a:latin typeface="Sylfaen" pitchFamily="18" charset="0"/>
                <a:ea typeface="Microsoft Himalaya" pitchFamily="2" charset="0"/>
                <a:cs typeface="Times New Roman" pitchFamily="18" charset="0"/>
              </a:rPr>
              <a:t>Reference</a:t>
            </a:r>
            <a:endParaRPr lang="en-US" dirty="0">
              <a:latin typeface="Sylfaen" pitchFamily="18" charset="0"/>
              <a:ea typeface="Microsoft Himalaya" pitchFamily="2"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Sylfaen" pitchFamily="18" charset="0"/>
                <a:ea typeface="Microsoft Himalaya" pitchFamily="2" charset="0"/>
                <a:cs typeface="Times New Roman" pitchFamily="18" charset="0"/>
              </a:rPr>
              <a:t>Introduction</a:t>
            </a:r>
          </a:p>
          <a:p>
            <a:r>
              <a:rPr lang="en-US" dirty="0" smtClean="0">
                <a:latin typeface="Sylfaen" pitchFamily="18" charset="0"/>
                <a:ea typeface="Microsoft Himalaya" pitchFamily="2" charset="0"/>
                <a:cs typeface="Times New Roman" pitchFamily="18" charset="0"/>
              </a:rPr>
              <a:t>Related work</a:t>
            </a:r>
          </a:p>
          <a:p>
            <a:r>
              <a:rPr lang="en-US" dirty="0" smtClean="0">
                <a:latin typeface="Sylfaen" pitchFamily="18" charset="0"/>
                <a:ea typeface="Microsoft Himalaya" pitchFamily="2" charset="0"/>
                <a:cs typeface="Times New Roman" pitchFamily="18" charset="0"/>
              </a:rPr>
              <a:t>Management algorithms for load migration</a:t>
            </a:r>
          </a:p>
          <a:p>
            <a:pPr lvl="1"/>
            <a:r>
              <a:rPr lang="en-US" dirty="0" smtClean="0">
                <a:latin typeface="Sylfaen" pitchFamily="18" charset="0"/>
                <a:ea typeface="Microsoft Himalaya" pitchFamily="2" charset="0"/>
                <a:cs typeface="Times New Roman" pitchFamily="18" charset="0"/>
              </a:rPr>
              <a:t>Selection of sender hosts</a:t>
            </a:r>
          </a:p>
          <a:p>
            <a:pPr lvl="1"/>
            <a:r>
              <a:rPr lang="en-US" dirty="0" smtClean="0">
                <a:latin typeface="Sylfaen" pitchFamily="18" charset="0"/>
                <a:ea typeface="Microsoft Himalaya" pitchFamily="2" charset="0"/>
                <a:cs typeface="Times New Roman" pitchFamily="18" charset="0"/>
              </a:rPr>
              <a:t>Selection of guests</a:t>
            </a:r>
          </a:p>
          <a:p>
            <a:r>
              <a:rPr lang="en-US" dirty="0" smtClean="0">
                <a:latin typeface="Sylfaen" pitchFamily="18" charset="0"/>
                <a:ea typeface="Microsoft Himalaya" pitchFamily="2" charset="0"/>
                <a:cs typeface="Times New Roman" pitchFamily="18" charset="0"/>
              </a:rPr>
              <a:t>Conclusion</a:t>
            </a:r>
          </a:p>
          <a:p>
            <a:pPr>
              <a:buNone/>
            </a:pPr>
            <a:endParaRPr lang="en-US" dirty="0">
              <a:latin typeface="Sylfaen" pitchFamily="18" charset="0"/>
              <a:ea typeface="Microsoft Himalaya" pitchFamily="2" charset="0"/>
              <a:cs typeface="Times New Roman" pitchFamily="18" charset="0"/>
            </a:endParaRPr>
          </a:p>
        </p:txBody>
      </p:sp>
      <p:sp>
        <p:nvSpPr>
          <p:cNvPr id="2" name="Title 1"/>
          <p:cNvSpPr>
            <a:spLocks noGrp="1"/>
          </p:cNvSpPr>
          <p:nvPr>
            <p:ph type="title"/>
          </p:nvPr>
        </p:nvSpPr>
        <p:spPr/>
        <p:txBody>
          <a:bodyPr/>
          <a:lstStyle/>
          <a:p>
            <a:r>
              <a:rPr lang="en-US" dirty="0" smtClean="0">
                <a:latin typeface="Sylfaen" pitchFamily="18" charset="0"/>
                <a:ea typeface="Microsoft Himalaya" pitchFamily="2" charset="0"/>
                <a:cs typeface="Times New Roman" pitchFamily="18" charset="0"/>
              </a:rPr>
              <a:t>Outline</a:t>
            </a:r>
            <a:endParaRPr lang="en-US" dirty="0">
              <a:latin typeface="Sylfaen" pitchFamily="18" charset="0"/>
              <a:ea typeface="Microsoft Himalaya" pitchFamily="2"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Sylfaen" pitchFamily="18" charset="0"/>
                <a:ea typeface="Microsoft Himalaya" pitchFamily="2" charset="0"/>
                <a:cs typeface="Times New Roman" pitchFamily="18" charset="0"/>
              </a:rPr>
              <a:t>Existing data centers are:</a:t>
            </a:r>
          </a:p>
          <a:p>
            <a:pPr>
              <a:buNone/>
            </a:pPr>
            <a:endParaRPr lang="en-US" dirty="0" smtClean="0">
              <a:latin typeface="Sylfaen" pitchFamily="18" charset="0"/>
              <a:ea typeface="Microsoft Himalaya" pitchFamily="2" charset="0"/>
              <a:cs typeface="Times New Roman" pitchFamily="18" charset="0"/>
            </a:endParaRPr>
          </a:p>
        </p:txBody>
      </p:sp>
      <p:sp>
        <p:nvSpPr>
          <p:cNvPr id="2" name="Title 1"/>
          <p:cNvSpPr>
            <a:spLocks noGrp="1"/>
          </p:cNvSpPr>
          <p:nvPr>
            <p:ph type="title"/>
          </p:nvPr>
        </p:nvSpPr>
        <p:spPr/>
        <p:txBody>
          <a:bodyPr/>
          <a:lstStyle/>
          <a:p>
            <a:r>
              <a:rPr lang="en-US" dirty="0" smtClean="0">
                <a:latin typeface="Sylfaen" pitchFamily="18" charset="0"/>
                <a:ea typeface="Microsoft Himalaya" pitchFamily="2" charset="0"/>
                <a:cs typeface="Times New Roman" pitchFamily="18" charset="0"/>
              </a:rPr>
              <a:t>Introduction</a:t>
            </a:r>
            <a:endParaRPr lang="en-US" dirty="0">
              <a:latin typeface="Sylfaen" pitchFamily="18" charset="0"/>
              <a:ea typeface="Microsoft Himalaya" pitchFamily="2" charset="0"/>
              <a:cs typeface="Times New Roman" pitchFamily="18" charset="0"/>
            </a:endParaRPr>
          </a:p>
        </p:txBody>
      </p:sp>
      <p:graphicFrame>
        <p:nvGraphicFramePr>
          <p:cNvPr id="4" name="Diagram 3"/>
          <p:cNvGraphicFramePr/>
          <p:nvPr/>
        </p:nvGraphicFramePr>
        <p:xfrm>
          <a:off x="1676400" y="2286000"/>
          <a:ext cx="5791200" cy="408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latin typeface="Sylfaen" pitchFamily="18" charset="0"/>
                <a:ea typeface="Microsoft Himalaya" pitchFamily="2" charset="0"/>
                <a:cs typeface="Times New Roman" pitchFamily="18" charset="0"/>
              </a:rPr>
              <a:t>In order to improve data center efficiency, most enterprises are going to consolidate existing systems through virtualization solutions up to cloud centers</a:t>
            </a:r>
          </a:p>
          <a:p>
            <a:pPr algn="just"/>
            <a:r>
              <a:rPr lang="en-US" dirty="0" smtClean="0">
                <a:latin typeface="Sylfaen" pitchFamily="18" charset="0"/>
                <a:ea typeface="Microsoft Himalaya" pitchFamily="2" charset="0"/>
                <a:cs typeface="Times New Roman" pitchFamily="18" charset="0"/>
              </a:rPr>
              <a:t>Logically pooling all system resources and centralizing resource management allow to increase overall utilization and lowering management costs</a:t>
            </a:r>
          </a:p>
          <a:p>
            <a:pPr algn="just"/>
            <a:r>
              <a:rPr lang="en-US" dirty="0" smtClean="0">
                <a:latin typeface="Sylfaen" pitchFamily="18" charset="0"/>
                <a:ea typeface="Microsoft Himalaya" pitchFamily="2" charset="0"/>
                <a:cs typeface="Times New Roman" pitchFamily="18" charset="0"/>
              </a:rPr>
              <a:t>In order to avoid to waste computing and storage resources it is necessary to optimize management of these novel cloud systems architectures and virtualized servers</a:t>
            </a:r>
            <a:endParaRPr lang="en-US" dirty="0">
              <a:latin typeface="Sylfaen" pitchFamily="18" charset="0"/>
              <a:ea typeface="Microsoft Himalaya" pitchFamily="2" charset="0"/>
              <a:cs typeface="Times New Roman" pitchFamily="18" charset="0"/>
            </a:endParaRPr>
          </a:p>
        </p:txBody>
      </p:sp>
      <p:sp>
        <p:nvSpPr>
          <p:cNvPr id="2" name="Title 1"/>
          <p:cNvSpPr>
            <a:spLocks noGrp="1"/>
          </p:cNvSpPr>
          <p:nvPr>
            <p:ph type="title"/>
          </p:nvPr>
        </p:nvSpPr>
        <p:spPr/>
        <p:txBody>
          <a:bodyPr/>
          <a:lstStyle/>
          <a:p>
            <a:r>
              <a:rPr lang="en-US" dirty="0" smtClean="0">
                <a:latin typeface="Sylfaen" pitchFamily="18" charset="0"/>
                <a:ea typeface="Microsoft Himalaya" pitchFamily="2" charset="0"/>
                <a:cs typeface="Times New Roman" pitchFamily="18" charset="0"/>
              </a:rPr>
              <a:t>Introduction (cont.)</a:t>
            </a:r>
            <a:endParaRPr lang="en-US" dirty="0">
              <a:latin typeface="Sylfaen" pitchFamily="18" charset="0"/>
              <a:ea typeface="Microsoft Himalaya" pitchFamily="2"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latin typeface="Sylfaen" pitchFamily="18" charset="0"/>
                <a:ea typeface="Microsoft Himalaya" pitchFamily="2" charset="0"/>
                <a:cs typeface="Times New Roman" pitchFamily="18" charset="0"/>
              </a:rPr>
              <a:t>All virtualization management capabilities allow loads and live sessions to be moved transparently between processors or even servers</a:t>
            </a:r>
          </a:p>
          <a:p>
            <a:r>
              <a:rPr lang="en-US" dirty="0" smtClean="0">
                <a:latin typeface="Sylfaen" pitchFamily="18" charset="0"/>
                <a:ea typeface="Microsoft Himalaya" pitchFamily="2" charset="0"/>
                <a:cs typeface="Times New Roman" pitchFamily="18" charset="0"/>
              </a:rPr>
              <a:t>Dynamic capacity management can increase productivity but it requires continuous monitoring services and innovative runtime decision algorithms </a:t>
            </a:r>
          </a:p>
          <a:p>
            <a:r>
              <a:rPr lang="en-US" dirty="0" smtClean="0">
                <a:latin typeface="Sylfaen" pitchFamily="18" charset="0"/>
                <a:ea typeface="Microsoft Himalaya" pitchFamily="2" charset="0"/>
                <a:cs typeface="Times New Roman" pitchFamily="18" charset="0"/>
              </a:rPr>
              <a:t>Quite innovative algorithms for deciding when </a:t>
            </a:r>
          </a:p>
          <a:p>
            <a:pPr lvl="1"/>
            <a:r>
              <a:rPr lang="en-US" dirty="0" smtClean="0">
                <a:latin typeface="Sylfaen" pitchFamily="18" charset="0"/>
                <a:ea typeface="Microsoft Himalaya" pitchFamily="2" charset="0"/>
                <a:cs typeface="Times New Roman" pitchFamily="18" charset="0"/>
              </a:rPr>
              <a:t>A physical host should migrate part of its load</a:t>
            </a:r>
          </a:p>
          <a:p>
            <a:pPr lvl="1"/>
            <a:r>
              <a:rPr lang="en-US" dirty="0" smtClean="0">
                <a:latin typeface="Sylfaen" pitchFamily="18" charset="0"/>
                <a:ea typeface="Microsoft Himalaya" pitchFamily="2" charset="0"/>
                <a:cs typeface="Times New Roman" pitchFamily="18" charset="0"/>
              </a:rPr>
              <a:t>Which part of the load must be moved</a:t>
            </a:r>
          </a:p>
          <a:p>
            <a:pPr lvl="1"/>
            <a:r>
              <a:rPr lang="en-US" dirty="0" smtClean="0">
                <a:latin typeface="Sylfaen" pitchFamily="18" charset="0"/>
                <a:ea typeface="Microsoft Himalaya" pitchFamily="2" charset="0"/>
                <a:cs typeface="Times New Roman" pitchFamily="18" charset="0"/>
              </a:rPr>
              <a:t>And where should be moved</a:t>
            </a:r>
          </a:p>
          <a:p>
            <a:r>
              <a:rPr lang="en-US" dirty="0" smtClean="0">
                <a:latin typeface="Sylfaen" pitchFamily="18" charset="0"/>
                <a:ea typeface="Microsoft Himalaya" pitchFamily="2" charset="0"/>
                <a:cs typeface="Times New Roman" pitchFamily="18" charset="0"/>
              </a:rPr>
              <a:t> The observation that the performance measures referring to cloud system resources are characterized by spikes and extreme variability to the event  that it is impossible to identify stable states if not for short periods.</a:t>
            </a:r>
            <a:endParaRPr lang="en-US" dirty="0">
              <a:latin typeface="Sylfaen" pitchFamily="18" charset="0"/>
              <a:ea typeface="Microsoft Himalaya" pitchFamily="2" charset="0"/>
              <a:cs typeface="Times New Roman" pitchFamily="18" charset="0"/>
            </a:endParaRPr>
          </a:p>
        </p:txBody>
      </p:sp>
      <p:sp>
        <p:nvSpPr>
          <p:cNvPr id="2" name="Title 1"/>
          <p:cNvSpPr>
            <a:spLocks noGrp="1"/>
          </p:cNvSpPr>
          <p:nvPr>
            <p:ph type="title"/>
          </p:nvPr>
        </p:nvSpPr>
        <p:spPr/>
        <p:txBody>
          <a:bodyPr/>
          <a:lstStyle/>
          <a:p>
            <a:r>
              <a:rPr lang="en-US" dirty="0" smtClean="0">
                <a:latin typeface="Sylfaen" pitchFamily="18" charset="0"/>
                <a:ea typeface="Microsoft Himalaya" pitchFamily="2" charset="0"/>
                <a:cs typeface="Times New Roman" pitchFamily="18" charset="0"/>
              </a:rPr>
              <a:t>Introduction (cont.)</a:t>
            </a:r>
            <a:endParaRPr lang="en-US" dirty="0">
              <a:latin typeface="Sylfaen" pitchFamily="18" charset="0"/>
              <a:ea typeface="Microsoft Himalaya" pitchFamily="2"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latin typeface="Sylfaen" pitchFamily="18" charset="0"/>
                <a:ea typeface="Microsoft Himalaya" pitchFamily="2" charset="0"/>
                <a:cs typeface="Times New Roman" pitchFamily="18" charset="0"/>
              </a:rPr>
              <a:t>There are several proposals for live migration of virtual machines in clusters of servers, and the most recent techniques aim to reduce downtime during migration.</a:t>
            </a:r>
          </a:p>
          <a:p>
            <a:pPr lvl="1"/>
            <a:r>
              <a:rPr lang="en-US" dirty="0" smtClean="0">
                <a:latin typeface="Sylfaen" pitchFamily="18" charset="0"/>
                <a:ea typeface="Microsoft Himalaya" pitchFamily="2" charset="0"/>
                <a:cs typeface="Times New Roman" pitchFamily="18" charset="0"/>
              </a:rPr>
              <a:t>The solution in Clark et al. is able to transfer an entire machine with a downtime of few hundreds of milliseconds</a:t>
            </a:r>
          </a:p>
          <a:p>
            <a:pPr lvl="1"/>
            <a:r>
              <a:rPr lang="en-US" dirty="0" smtClean="0">
                <a:latin typeface="Sylfaen" pitchFamily="18" charset="0"/>
                <a:ea typeface="Microsoft Himalaya" pitchFamily="2" charset="0"/>
                <a:cs typeface="Times New Roman" pitchFamily="18" charset="0"/>
              </a:rPr>
              <a:t> </a:t>
            </a:r>
            <a:r>
              <a:rPr lang="en-US" dirty="0" err="1" smtClean="0">
                <a:latin typeface="Sylfaen" pitchFamily="18" charset="0"/>
                <a:ea typeface="Microsoft Himalaya" pitchFamily="2" charset="0"/>
                <a:cs typeface="Times New Roman" pitchFamily="18" charset="0"/>
              </a:rPr>
              <a:t>Travostino</a:t>
            </a:r>
            <a:r>
              <a:rPr lang="en-US" dirty="0" smtClean="0">
                <a:latin typeface="Sylfaen" pitchFamily="18" charset="0"/>
                <a:ea typeface="Microsoft Himalaya" pitchFamily="2" charset="0"/>
                <a:cs typeface="Times New Roman" pitchFamily="18" charset="0"/>
              </a:rPr>
              <a:t> et al. migrate virtual machines on a WAN area with just 1-2 seconds of application downtime through </a:t>
            </a:r>
            <a:r>
              <a:rPr lang="en-US" dirty="0" err="1" smtClean="0">
                <a:latin typeface="Sylfaen" pitchFamily="18" charset="0"/>
                <a:ea typeface="Microsoft Himalaya" pitchFamily="2" charset="0"/>
                <a:cs typeface="Times New Roman" pitchFamily="18" charset="0"/>
              </a:rPr>
              <a:t>lightpath</a:t>
            </a:r>
            <a:r>
              <a:rPr lang="en-US" dirty="0" smtClean="0">
                <a:latin typeface="Sylfaen" pitchFamily="18" charset="0"/>
                <a:ea typeface="Microsoft Himalaya" pitchFamily="2" charset="0"/>
                <a:cs typeface="Times New Roman" pitchFamily="18" charset="0"/>
              </a:rPr>
              <a:t> </a:t>
            </a:r>
          </a:p>
          <a:p>
            <a:pPr lvl="1"/>
            <a:r>
              <a:rPr lang="en-US" dirty="0" smtClean="0">
                <a:latin typeface="Sylfaen" pitchFamily="18" charset="0"/>
                <a:ea typeface="Microsoft Himalaya" pitchFamily="2" charset="0"/>
                <a:cs typeface="Times New Roman" pitchFamily="18" charset="0"/>
              </a:rPr>
              <a:t>Hines et al. propose a post-copy which defers the transfer of a machine memory contents after its processor state has been sent to the target host</a:t>
            </a:r>
          </a:p>
          <a:p>
            <a:pPr lvl="1"/>
            <a:r>
              <a:rPr lang="en-US" dirty="0" smtClean="0">
                <a:latin typeface="Sylfaen" pitchFamily="18" charset="0"/>
                <a:ea typeface="Microsoft Himalaya" pitchFamily="2" charset="0"/>
                <a:cs typeface="Times New Roman" pitchFamily="18" charset="0"/>
              </a:rPr>
              <a:t> Migration techniques through Remote Direct Memory Access (RDMA) further reduce migration time and application downtime</a:t>
            </a:r>
          </a:p>
          <a:p>
            <a:pPr lvl="1"/>
            <a:r>
              <a:rPr lang="en-US" dirty="0" err="1" smtClean="0">
                <a:latin typeface="Sylfaen" pitchFamily="18" charset="0"/>
                <a:ea typeface="Microsoft Himalaya" pitchFamily="2" charset="0"/>
                <a:cs typeface="Times New Roman" pitchFamily="18" charset="0"/>
              </a:rPr>
              <a:t>Khanna</a:t>
            </a:r>
            <a:r>
              <a:rPr lang="en-US" dirty="0" smtClean="0">
                <a:latin typeface="Sylfaen" pitchFamily="18" charset="0"/>
                <a:ea typeface="Microsoft Himalaya" pitchFamily="2" charset="0"/>
                <a:cs typeface="Times New Roman" pitchFamily="18" charset="0"/>
              </a:rPr>
              <a:t> et al. monitor the resources (CPU and memory) of physical and virtual machines</a:t>
            </a:r>
          </a:p>
          <a:p>
            <a:pPr lvl="1"/>
            <a:r>
              <a:rPr lang="en-US" dirty="0" smtClean="0">
                <a:latin typeface="Sylfaen" pitchFamily="18" charset="0"/>
                <a:ea typeface="Microsoft Himalaya" pitchFamily="2" charset="0"/>
                <a:cs typeface="Times New Roman" pitchFamily="18" charset="0"/>
              </a:rPr>
              <a:t>Sandpiper  is a mechanism that automates the task of monitoring and detecting hotspots</a:t>
            </a:r>
          </a:p>
          <a:p>
            <a:pPr lvl="1"/>
            <a:r>
              <a:rPr lang="en-US" dirty="0" smtClean="0">
                <a:latin typeface="Sylfaen" pitchFamily="18" charset="0"/>
                <a:ea typeface="Microsoft Himalaya" pitchFamily="2" charset="0"/>
                <a:cs typeface="Times New Roman" pitchFamily="18" charset="0"/>
              </a:rPr>
              <a:t> </a:t>
            </a:r>
            <a:r>
              <a:rPr lang="en-US" dirty="0" err="1" smtClean="0">
                <a:latin typeface="Sylfaen" pitchFamily="18" charset="0"/>
                <a:ea typeface="Microsoft Himalaya" pitchFamily="2" charset="0"/>
                <a:cs typeface="Times New Roman" pitchFamily="18" charset="0"/>
              </a:rPr>
              <a:t>Bobroff</a:t>
            </a:r>
            <a:r>
              <a:rPr lang="en-US" dirty="0" smtClean="0">
                <a:latin typeface="Sylfaen" pitchFamily="18" charset="0"/>
                <a:ea typeface="Microsoft Himalaya" pitchFamily="2" charset="0"/>
                <a:cs typeface="Times New Roman" pitchFamily="18" charset="0"/>
              </a:rPr>
              <a:t> et al. propose an algorithm for virtual machine migration that aims to guarantee probabilistic SLAs</a:t>
            </a:r>
          </a:p>
          <a:p>
            <a:r>
              <a:rPr lang="en-US" dirty="0" smtClean="0">
                <a:latin typeface="Sylfaen" pitchFamily="18" charset="0"/>
                <a:ea typeface="Microsoft Himalaya" pitchFamily="2" charset="0"/>
                <a:cs typeface="Times New Roman" pitchFamily="18" charset="0"/>
              </a:rPr>
              <a:t>All these works decide when a dynamic redistribution of load is necessary through some threshold-based algorithms</a:t>
            </a:r>
            <a:endParaRPr lang="en-US" dirty="0">
              <a:latin typeface="Sylfaen" pitchFamily="18" charset="0"/>
              <a:ea typeface="Microsoft Himalaya" pitchFamily="2" charset="0"/>
              <a:cs typeface="Times New Roman" pitchFamily="18" charset="0"/>
            </a:endParaRPr>
          </a:p>
        </p:txBody>
      </p:sp>
      <p:sp>
        <p:nvSpPr>
          <p:cNvPr id="2" name="Title 1"/>
          <p:cNvSpPr>
            <a:spLocks noGrp="1"/>
          </p:cNvSpPr>
          <p:nvPr>
            <p:ph type="title"/>
          </p:nvPr>
        </p:nvSpPr>
        <p:spPr/>
        <p:txBody>
          <a:bodyPr/>
          <a:lstStyle/>
          <a:p>
            <a:r>
              <a:rPr lang="en-US" dirty="0" smtClean="0">
                <a:latin typeface="Sylfaen" pitchFamily="18" charset="0"/>
                <a:ea typeface="Microsoft Himalaya" pitchFamily="2" charset="0"/>
                <a:cs typeface="Times New Roman" pitchFamily="18" charset="0"/>
              </a:rPr>
              <a:t>Related work</a:t>
            </a:r>
            <a:endParaRPr lang="en-US" dirty="0">
              <a:latin typeface="Sylfaen" pitchFamily="18" charset="0"/>
              <a:ea typeface="Microsoft Himalaya" pitchFamily="2"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latin typeface="Sylfaen" pitchFamily="18" charset="0"/>
                <a:ea typeface="Microsoft Himalaya" pitchFamily="2" charset="0"/>
                <a:cs typeface="Times New Roman" pitchFamily="18" charset="0"/>
              </a:rPr>
              <a:t>The issues about to choose which virtual machines is convenient to migrate and where to place virtual machines have been often addressed through some global optimization approach</a:t>
            </a:r>
          </a:p>
          <a:p>
            <a:pPr lvl="1"/>
            <a:r>
              <a:rPr lang="en-US" dirty="0" smtClean="0">
                <a:latin typeface="Sylfaen" pitchFamily="18" charset="0"/>
                <a:ea typeface="Microsoft Himalaya" pitchFamily="2" charset="0"/>
                <a:cs typeface="Times New Roman" pitchFamily="18" charset="0"/>
              </a:rPr>
              <a:t>Entropy  decides about a dynamic placement of virtual machines on physical machines with the goal of minimizing the number of active physical servers and the number of migrations to reach a new configuration</a:t>
            </a:r>
          </a:p>
          <a:p>
            <a:pPr lvl="1"/>
            <a:r>
              <a:rPr lang="en-US" dirty="0" smtClean="0">
                <a:latin typeface="Sylfaen" pitchFamily="18" charset="0"/>
                <a:ea typeface="Microsoft Himalaya" pitchFamily="2" charset="0"/>
                <a:cs typeface="Times New Roman" pitchFamily="18" charset="0"/>
              </a:rPr>
              <a:t>Nguyen Van et al. use the same approach but they integrate SLAs</a:t>
            </a:r>
          </a:p>
          <a:p>
            <a:pPr lvl="1"/>
            <a:r>
              <a:rPr lang="en-US" dirty="0" smtClean="0">
                <a:latin typeface="Sylfaen" pitchFamily="18" charset="0"/>
                <a:ea typeface="Microsoft Himalaya" pitchFamily="2" charset="0"/>
                <a:cs typeface="Times New Roman" pitchFamily="18" charset="0"/>
              </a:rPr>
              <a:t>Sandpiper  proposes two algorithms: a black-box approach that is agnostic about operating system and application; a gray-box approach that exploits operating system and application level statistics</a:t>
            </a:r>
          </a:p>
          <a:p>
            <a:pPr lvl="1"/>
            <a:r>
              <a:rPr lang="en-US" dirty="0" err="1" smtClean="0">
                <a:latin typeface="Sylfaen" pitchFamily="18" charset="0"/>
                <a:ea typeface="Microsoft Himalaya" pitchFamily="2" charset="0"/>
                <a:cs typeface="Times New Roman" pitchFamily="18" charset="0"/>
              </a:rPr>
              <a:t>Khanna</a:t>
            </a:r>
            <a:r>
              <a:rPr lang="en-US" dirty="0" smtClean="0">
                <a:latin typeface="Sylfaen" pitchFamily="18" charset="0"/>
                <a:ea typeface="Microsoft Himalaya" pitchFamily="2" charset="0"/>
                <a:cs typeface="Times New Roman" pitchFamily="18" charset="0"/>
              </a:rPr>
              <a:t> et al. moves the virtual machines with minimum utilization to the physical host with minimum available resources that are sufficient to host that virtual machines without violating the SLA</a:t>
            </a:r>
          </a:p>
          <a:p>
            <a:pPr lvl="1"/>
            <a:r>
              <a:rPr lang="en-US" dirty="0" smtClean="0">
                <a:latin typeface="Sylfaen" pitchFamily="18" charset="0"/>
                <a:ea typeface="Microsoft Himalaya" pitchFamily="2" charset="0"/>
                <a:cs typeface="Times New Roman" pitchFamily="18" charset="0"/>
              </a:rPr>
              <a:t>Stage et al. consider bandwidth consumed during migration</a:t>
            </a:r>
          </a:p>
          <a:p>
            <a:pPr lvl="1"/>
            <a:endParaRPr lang="en-US" dirty="0">
              <a:latin typeface="Sylfaen" pitchFamily="18" charset="0"/>
              <a:ea typeface="Microsoft Himalaya" pitchFamily="2" charset="0"/>
              <a:cs typeface="Times New Roman" pitchFamily="18" charset="0"/>
            </a:endParaRPr>
          </a:p>
        </p:txBody>
      </p:sp>
      <p:sp>
        <p:nvSpPr>
          <p:cNvPr id="2" name="Title 1"/>
          <p:cNvSpPr>
            <a:spLocks noGrp="1"/>
          </p:cNvSpPr>
          <p:nvPr>
            <p:ph type="title"/>
          </p:nvPr>
        </p:nvSpPr>
        <p:spPr/>
        <p:txBody>
          <a:bodyPr/>
          <a:lstStyle/>
          <a:p>
            <a:r>
              <a:rPr lang="en-US" dirty="0" smtClean="0">
                <a:latin typeface="Sylfaen" pitchFamily="18" charset="0"/>
                <a:ea typeface="Microsoft Himalaya" pitchFamily="2" charset="0"/>
                <a:cs typeface="Times New Roman" pitchFamily="18" charset="0"/>
              </a:rPr>
              <a:t>Related work (cont.)</a:t>
            </a:r>
            <a:endParaRPr lang="en-US" dirty="0">
              <a:latin typeface="Sylfaen" pitchFamily="18" charset="0"/>
              <a:ea typeface="Microsoft Himalaya" pitchFamily="2"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latin typeface="Sylfaen" pitchFamily="18" charset="0"/>
                <a:ea typeface="Microsoft Himalaya" pitchFamily="2" charset="0"/>
                <a:cs typeface="Times New Roman" pitchFamily="18" charset="0"/>
              </a:rPr>
              <a:t>We propose a completely different approach that decides about migration by avoiding thresholds on the server load, but considering the load profile evaluated through a CUSUM-based stochastic model</a:t>
            </a:r>
          </a:p>
          <a:p>
            <a:r>
              <a:rPr lang="en-US" dirty="0" smtClean="0">
                <a:latin typeface="Sylfaen" pitchFamily="18" charset="0"/>
                <a:ea typeface="Microsoft Himalaya" pitchFamily="2" charset="0"/>
                <a:cs typeface="Times New Roman" pitchFamily="18" charset="0"/>
              </a:rPr>
              <a:t>We analyze separately each physical host and its related virtual machines with the main goal of minimizing migrations just to the most severe instances</a:t>
            </a:r>
          </a:p>
          <a:p>
            <a:r>
              <a:rPr lang="en-US" dirty="0" smtClean="0">
                <a:latin typeface="Sylfaen" pitchFamily="18" charset="0"/>
                <a:ea typeface="Microsoft Himalaya" pitchFamily="2" charset="0"/>
                <a:cs typeface="Times New Roman" pitchFamily="18" charset="0"/>
              </a:rPr>
              <a:t> Three main phases of the migration management process:</a:t>
            </a:r>
          </a:p>
          <a:p>
            <a:pPr lvl="1"/>
            <a:r>
              <a:rPr lang="en-US" dirty="0" smtClean="0">
                <a:latin typeface="Sylfaen" pitchFamily="18" charset="0"/>
                <a:ea typeface="Microsoft Himalaya" pitchFamily="2" charset="0"/>
                <a:cs typeface="Times New Roman" pitchFamily="18" charset="0"/>
              </a:rPr>
              <a:t> To decide when a dynamic redistribution of load is necessary</a:t>
            </a:r>
          </a:p>
          <a:p>
            <a:pPr lvl="1"/>
            <a:r>
              <a:rPr lang="en-US" dirty="0" smtClean="0">
                <a:latin typeface="Sylfaen" pitchFamily="18" charset="0"/>
                <a:ea typeface="Microsoft Himalaya" pitchFamily="2" charset="0"/>
                <a:cs typeface="Times New Roman" pitchFamily="18" charset="0"/>
              </a:rPr>
              <a:t>How to choose which virtual machines is convenient to migrate</a:t>
            </a:r>
          </a:p>
          <a:p>
            <a:pPr lvl="1"/>
            <a:r>
              <a:rPr lang="en-US" dirty="0" smtClean="0">
                <a:latin typeface="Sylfaen" pitchFamily="18" charset="0"/>
                <a:ea typeface="Microsoft Himalaya" pitchFamily="2" charset="0"/>
                <a:cs typeface="Times New Roman" pitchFamily="18" charset="0"/>
              </a:rPr>
              <a:t> To place virtual machines to other physical machines</a:t>
            </a:r>
            <a:endParaRPr lang="en-US" dirty="0">
              <a:latin typeface="Sylfaen" pitchFamily="18" charset="0"/>
              <a:ea typeface="Microsoft Himalaya" pitchFamily="2" charset="0"/>
              <a:cs typeface="Times New Roman" pitchFamily="18" charset="0"/>
            </a:endParaRPr>
          </a:p>
        </p:txBody>
      </p:sp>
      <p:sp>
        <p:nvSpPr>
          <p:cNvPr id="2" name="Title 1"/>
          <p:cNvSpPr>
            <a:spLocks noGrp="1"/>
          </p:cNvSpPr>
          <p:nvPr>
            <p:ph type="title"/>
          </p:nvPr>
        </p:nvSpPr>
        <p:spPr/>
        <p:txBody>
          <a:bodyPr>
            <a:normAutofit fontScale="90000"/>
          </a:bodyPr>
          <a:lstStyle/>
          <a:p>
            <a:r>
              <a:rPr lang="en-US" dirty="0" smtClean="0">
                <a:latin typeface="Sylfaen" pitchFamily="18" charset="0"/>
                <a:ea typeface="Microsoft Himalaya" pitchFamily="2" charset="0"/>
                <a:cs typeface="Times New Roman" pitchFamily="18" charset="0"/>
              </a:rPr>
              <a:t>Management algorithms for load migration</a:t>
            </a:r>
            <a:endParaRPr lang="en-US" dirty="0">
              <a:latin typeface="Sylfaen" pitchFamily="18" charset="0"/>
              <a:ea typeface="Microsoft Himalaya" pitchFamily="2"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latin typeface="Sylfaen" pitchFamily="18" charset="0"/>
                <a:ea typeface="Microsoft Himalaya" pitchFamily="2" charset="0"/>
                <a:cs typeface="Times New Roman" pitchFamily="18" charset="0"/>
              </a:rPr>
              <a:t>Virtualization mechanisms allow each machine to host a concurrent execution of several virtual machines (guest) each with its own operating system and applications.</a:t>
            </a:r>
          </a:p>
          <a:p>
            <a:r>
              <a:rPr lang="en-US" dirty="0" smtClean="0">
                <a:latin typeface="Sylfaen" pitchFamily="18" charset="0"/>
                <a:ea typeface="Microsoft Himalaya" pitchFamily="2" charset="0"/>
                <a:cs typeface="Times New Roman" pitchFamily="18" charset="0"/>
              </a:rPr>
              <a:t> By migrating a guest from an overloaded host to another not critical host, it is possible to improve resource utilization and better load sharing </a:t>
            </a:r>
          </a:p>
          <a:p>
            <a:r>
              <a:rPr lang="en-US" dirty="0" smtClean="0">
                <a:latin typeface="Sylfaen" pitchFamily="18" charset="0"/>
                <a:ea typeface="Microsoft Himalaya" pitchFamily="2" charset="0"/>
                <a:cs typeface="Times New Roman" pitchFamily="18" charset="0"/>
              </a:rPr>
              <a:t>Any decision algorithm for migration has to select one or more sender hosts from which some virtual machines are moved to other destination hosts, namely receivers</a:t>
            </a:r>
          </a:p>
          <a:p>
            <a:r>
              <a:rPr lang="en-US" dirty="0" err="1" smtClean="0">
                <a:latin typeface="Sylfaen" pitchFamily="18" charset="0"/>
                <a:ea typeface="Microsoft Himalaya" pitchFamily="2" charset="0"/>
                <a:cs typeface="Times New Roman" pitchFamily="18" charset="0"/>
              </a:rPr>
              <a:t>Agood</a:t>
            </a:r>
            <a:r>
              <a:rPr lang="en-US" dirty="0" smtClean="0">
                <a:latin typeface="Sylfaen" pitchFamily="18" charset="0"/>
                <a:ea typeface="Microsoft Himalaya" pitchFamily="2" charset="0"/>
                <a:cs typeface="Times New Roman" pitchFamily="18" charset="0"/>
              </a:rPr>
              <a:t> algorithm for governing of dynamic migrations in a cloud architecture must guarantee a reliable classification of the host behavior (as sender, receiver and neutral) that can reduce the number of useless guests migrations, and a selective precision in deciding which (few) guests should migrate to another host.</a:t>
            </a:r>
            <a:endParaRPr lang="en-US" dirty="0">
              <a:latin typeface="Sylfaen" pitchFamily="18" charset="0"/>
              <a:ea typeface="Microsoft Himalaya" pitchFamily="2" charset="0"/>
              <a:cs typeface="Times New Roman" pitchFamily="18" charset="0"/>
            </a:endParaRPr>
          </a:p>
        </p:txBody>
      </p:sp>
      <p:sp>
        <p:nvSpPr>
          <p:cNvPr id="2" name="Title 1"/>
          <p:cNvSpPr>
            <a:spLocks noGrp="1"/>
          </p:cNvSpPr>
          <p:nvPr>
            <p:ph type="title"/>
          </p:nvPr>
        </p:nvSpPr>
        <p:spPr/>
        <p:txBody>
          <a:bodyPr>
            <a:normAutofit fontScale="90000"/>
          </a:bodyPr>
          <a:lstStyle/>
          <a:p>
            <a:r>
              <a:rPr lang="en-US" dirty="0" smtClean="0">
                <a:latin typeface="Sylfaen" pitchFamily="18" charset="0"/>
                <a:ea typeface="Microsoft Himalaya" pitchFamily="2" charset="0"/>
                <a:cs typeface="Times New Roman" pitchFamily="18" charset="0"/>
              </a:rPr>
              <a:t>Management algorithms for load migration (cont.)</a:t>
            </a:r>
            <a:endParaRPr lang="en-US" dirty="0">
              <a:latin typeface="Sylfaen" pitchFamily="18" charset="0"/>
              <a:ea typeface="Microsoft Himalaya" pitchFamily="2"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530</TotalTime>
  <Words>1522</Words>
  <Application>Microsoft Office PowerPoint</Application>
  <PresentationFormat>On-screen Show (4:3)</PresentationFormat>
  <Paragraphs>104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Paper</vt:lpstr>
      <vt:lpstr>Dynamic  Load  Management of  Virtual  Machines  in  a  Cloud  Architectures</vt:lpstr>
      <vt:lpstr>Outline</vt:lpstr>
      <vt:lpstr>Introduction</vt:lpstr>
      <vt:lpstr>Introduction (cont.)</vt:lpstr>
      <vt:lpstr>Introduction (cont.)</vt:lpstr>
      <vt:lpstr>Related work</vt:lpstr>
      <vt:lpstr>Related work (cont.)</vt:lpstr>
      <vt:lpstr>Management algorithms for load migration</vt:lpstr>
      <vt:lpstr>Management algorithms for load migration (cont.)</vt:lpstr>
      <vt:lpstr>Management algorithms for load migration (cont.)</vt:lpstr>
      <vt:lpstr>Management algorithms for load migration (cont.)</vt:lpstr>
      <vt:lpstr>Selection of sender hosts</vt:lpstr>
      <vt:lpstr>Selection of sender hosts (cont.)</vt:lpstr>
      <vt:lpstr>Selection of sender hosts (cont.)</vt:lpstr>
      <vt:lpstr>Selection of guests</vt:lpstr>
      <vt:lpstr>Selection of guests (cont.) </vt:lpstr>
      <vt:lpstr>Selection of guests (cont.) </vt:lpstr>
      <vt:lpstr>Conclusion</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load management of virtual machines in a cloud architectures</dc:title>
  <dc:creator/>
  <cp:lastModifiedBy>Hadi</cp:lastModifiedBy>
  <cp:revision>60</cp:revision>
  <dcterms:created xsi:type="dcterms:W3CDTF">2006-08-16T00:00:00Z</dcterms:created>
  <dcterms:modified xsi:type="dcterms:W3CDTF">2011-03-02T14:41:09Z</dcterms:modified>
</cp:coreProperties>
</file>