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C980CF9-4751-4AF7-AA20-D249F7B05A69}" type="datetimeFigureOut">
              <a:rPr lang="fa-IR" smtClean="0"/>
              <a:pPr/>
              <a:t>1432/03/27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76DA84-97EB-4B3C-85B8-928E7A2C518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828514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7F2785-68E6-4AFC-8D8B-049E21FDF6E0}" type="datetimeFigureOut">
              <a:rPr lang="fa-IR" smtClean="0"/>
              <a:pPr/>
              <a:t>1432/03/27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E3EBB98-1501-434D-AA3B-FC66D9DA35C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74019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BB98-1501-434D-AA3B-FC66D9DA35CF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2CB2BC-1860-48A0-9E3A-BEBEFF74F2BA}" type="datetime8">
              <a:rPr lang="fa-IR" smtClean="0"/>
              <a:pPr/>
              <a:t>11/مارس/2</a:t>
            </a:fld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22954A-23D1-4EEB-9E17-AA053010791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963-43A9-4085-A447-C1FFB01736F7}" type="datetime8">
              <a:rPr lang="fa-IR" smtClean="0"/>
              <a:pPr/>
              <a:t>11/مارس/2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81E7-0358-4A9C-B54C-BBBB0B503029}" type="datetime8">
              <a:rPr lang="fa-IR" smtClean="0"/>
              <a:pPr/>
              <a:t>11/مارس/2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77A428-1218-48C6-B9E1-1A17766B0EBB}" type="datetime8">
              <a:rPr lang="fa-IR" smtClean="0"/>
              <a:pPr/>
              <a:t>11/مارس/2</a:t>
            </a:fld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22954A-23D1-4EEB-9E17-AA053010791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1681-033F-42E4-A7B4-829708E9FD39}" type="datetime8">
              <a:rPr lang="fa-IR" smtClean="0"/>
              <a:pPr/>
              <a:t>11/مارس/2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DD05-027F-4C5A-8AA5-1101646C8C6B}" type="datetime8">
              <a:rPr lang="fa-IR" smtClean="0"/>
              <a:pPr/>
              <a:t>11/مارس/2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71D1-E6F1-4192-A9DD-BD01C30C98A7}" type="datetime8">
              <a:rPr lang="fa-IR" smtClean="0"/>
              <a:pPr/>
              <a:t>11/مارس/2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4FBA-6F4F-4A37-B45E-812BDCF9F145}" type="datetime8">
              <a:rPr lang="fa-IR" smtClean="0"/>
              <a:pPr/>
              <a:t>11/مارس/2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9B50-708F-4A8A-ABD5-99CBCB683F61}" type="datetime8">
              <a:rPr lang="fa-IR" smtClean="0"/>
              <a:pPr/>
              <a:t>11/مارس/2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9436-2969-4FE4-A3FE-BC4CAEEB197C}" type="datetime8">
              <a:rPr lang="fa-IR" smtClean="0"/>
              <a:pPr/>
              <a:t>11/مارس/2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22954A-23D1-4EEB-9E17-AA053010791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52CA-BE12-4509-A886-DE7BD66FEFC1}" type="datetime8">
              <a:rPr lang="fa-IR" smtClean="0"/>
              <a:pPr/>
              <a:t>11/مارس/2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22954A-23D1-4EEB-9E17-AA053010791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5B53D0DF-5BB4-4B69-AE36-98D4EC5E7840}" type="datetime8">
              <a:rPr lang="fa-IR" smtClean="0"/>
              <a:pPr/>
              <a:t>11/مارس/2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Orleans: A framework for cloud computing</a:t>
            </a:r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A922954A-23D1-4EEB-9E17-AA053010791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limi@iust.ac.i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500438"/>
            <a:ext cx="8305800" cy="2786082"/>
          </a:xfrm>
        </p:spPr>
        <p:txBody>
          <a:bodyPr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Hadi Salimi</a:t>
            </a: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Distributed Systems Lab,</a:t>
            </a: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Computer Engineering School,</a:t>
            </a: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Iran University of </a:t>
            </a:r>
            <a:r>
              <a:rPr lang="en-US" dirty="0" err="1" smtClean="0">
                <a:solidFill>
                  <a:schemeClr val="tx1"/>
                </a:solidFill>
              </a:rPr>
              <a:t>Schience</a:t>
            </a:r>
            <a:r>
              <a:rPr lang="en-US" dirty="0" smtClean="0">
                <a:solidFill>
                  <a:schemeClr val="tx1"/>
                </a:solidFill>
              </a:rPr>
              <a:t> and Technology,</a:t>
            </a: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Tehran, Iran</a:t>
            </a:r>
          </a:p>
          <a:p>
            <a:pPr algn="ctr" rtl="0"/>
            <a:r>
              <a:rPr lang="en-US" dirty="0" smtClean="0">
                <a:solidFill>
                  <a:schemeClr val="tx1"/>
                </a:solidFill>
                <a:hlinkClick r:id="rId3"/>
              </a:rPr>
              <a:t>halimi@iust.ac.ir</a:t>
            </a:r>
            <a:endParaRPr lang="en-US" dirty="0" smtClean="0">
              <a:solidFill>
                <a:schemeClr val="tx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Winter 2011</a:t>
            </a:r>
            <a:endParaRPr lang="fa-IR" dirty="0" smtClean="0">
              <a:solidFill>
                <a:schemeClr val="tx1"/>
              </a:solidFill>
            </a:endParaRPr>
          </a:p>
          <a:p>
            <a:pPr algn="ctr"/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Orleans: A framework for cloud computing</a:t>
            </a:r>
            <a:endParaRPr lang="fa-I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Asynchrony and Promises (cont’d)</a:t>
            </a:r>
            <a:endParaRPr lang="fa-I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 caller that invokes an asynchronous operation do one or more of the following:</a:t>
            </a:r>
          </a:p>
          <a:p>
            <a:pPr lvl="1" algn="l" rtl="0"/>
            <a:r>
              <a:rPr lang="en-US" dirty="0" smtClean="0"/>
              <a:t>Synchronously wait for the promise to resolve</a:t>
            </a:r>
          </a:p>
          <a:p>
            <a:pPr lvl="1" algn="l" rtl="0"/>
            <a:r>
              <a:rPr lang="en-US" dirty="0" smtClean="0"/>
              <a:t>Schedule a continuation action with the </a:t>
            </a:r>
            <a:r>
              <a:rPr lang="en-US" dirty="0" err="1" smtClean="0"/>
              <a:t>continueWith</a:t>
            </a:r>
            <a:r>
              <a:rPr lang="en-US" dirty="0" smtClean="0"/>
              <a:t>() method</a:t>
            </a:r>
          </a:p>
          <a:p>
            <a:pPr lvl="1" algn="l" rtl="0">
              <a:buNone/>
            </a:pPr>
            <a:endParaRPr lang="fa-I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30498"/>
            <a:ext cx="4059238" cy="175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Asynchrony and Promises (cont’d)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3690950"/>
          </a:xfrm>
        </p:spPr>
        <p:txBody>
          <a:bodyPr/>
          <a:lstStyle/>
          <a:p>
            <a:pPr algn="l" rtl="0"/>
            <a:r>
              <a:rPr lang="en-US" dirty="0" smtClean="0"/>
              <a:t>Return the </a:t>
            </a:r>
            <a:r>
              <a:rPr lang="en-US" dirty="0" smtClean="0">
                <a:solidFill>
                  <a:srgbClr val="FFFF00"/>
                </a:solidFill>
              </a:rPr>
              <a:t>promise</a:t>
            </a:r>
            <a:r>
              <a:rPr lang="en-US" dirty="0" smtClean="0"/>
              <a:t>, if the caller itself is an asynchronous method with a compatible return type</a:t>
            </a:r>
          </a:p>
          <a:p>
            <a:pPr algn="l" rtl="0"/>
            <a:r>
              <a:rPr lang="en-US" dirty="0" smtClean="0"/>
              <a:t>Join the promise with other promises, producing another promise</a:t>
            </a:r>
          </a:p>
          <a:p>
            <a:pPr algn="l" rtl="0"/>
            <a:r>
              <a:rPr lang="en-US" dirty="0" smtClean="0"/>
              <a:t>Explicitly ignore the outcome of promise resolution with the ignore() method</a:t>
            </a:r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interfaces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 grain class implements one or more public grain interfaces that define service contracts.</a:t>
            </a:r>
          </a:p>
          <a:p>
            <a:pPr algn="l" rtl="0"/>
            <a:r>
              <a:rPr lang="en-US" dirty="0" smtClean="0"/>
              <a:t>A grain interface is an interface that adheres to the following rules:</a:t>
            </a:r>
          </a:p>
          <a:p>
            <a:pPr lvl="1" algn="l" rtl="0"/>
            <a:r>
              <a:rPr lang="en-US" dirty="0" smtClean="0"/>
              <a:t>A grain interface must directly or indirectly inherit from the </a:t>
            </a:r>
            <a:r>
              <a:rPr lang="en-US" dirty="0" err="1" smtClean="0">
                <a:solidFill>
                  <a:srgbClr val="FFFF00"/>
                </a:solidFill>
              </a:rPr>
              <a:t>Igrain</a:t>
            </a:r>
            <a:r>
              <a:rPr lang="en-US" dirty="0" smtClean="0"/>
              <a:t> marker interface</a:t>
            </a:r>
          </a:p>
          <a:p>
            <a:pPr lvl="1" algn="l" rtl="0"/>
            <a:r>
              <a:rPr lang="en-US" dirty="0" smtClean="0"/>
              <a:t>All methods and property getters must be asynchronous</a:t>
            </a:r>
          </a:p>
          <a:p>
            <a:pPr lvl="1" algn="l" rtl="0"/>
            <a:r>
              <a:rPr lang="en-US" dirty="0" smtClean="0"/>
              <a:t>No property setters and no subscribe/unsubscribe to events </a:t>
            </a:r>
          </a:p>
          <a:p>
            <a:pPr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interfaces (cont’d)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Method arguments must be grain interface types</a:t>
            </a:r>
          </a:p>
          <a:p>
            <a:pPr algn="l" rtl="0"/>
            <a:r>
              <a:rPr lang="en-US" dirty="0" smtClean="0"/>
              <a:t>For example:</a:t>
            </a:r>
            <a:endParaRPr lang="fa-I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915" y="3890967"/>
            <a:ext cx="5992481" cy="20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references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grain reference is a proxy object that provides access to a grain</a:t>
            </a:r>
          </a:p>
          <a:p>
            <a:pPr algn="l" rtl="0"/>
            <a:r>
              <a:rPr lang="en-US" dirty="0" smtClean="0"/>
              <a:t>A grain reference is the only way that a client, whether another grain or a non-grain client, can access a grain</a:t>
            </a:r>
          </a:p>
          <a:p>
            <a:pPr algn="l" rtl="0"/>
            <a:r>
              <a:rPr lang="en-US" dirty="0" smtClean="0"/>
              <a:t>A grain reference can be in one of the three possible states: unresolved, fulfilled or broken</a:t>
            </a:r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state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state of a grain is managed by the Orleans runtime</a:t>
            </a:r>
          </a:p>
          <a:p>
            <a:pPr algn="l" rtl="0"/>
            <a:r>
              <a:rPr lang="en-US" dirty="0" smtClean="0"/>
              <a:t>May be in the state of:</a:t>
            </a:r>
          </a:p>
          <a:p>
            <a:pPr lvl="1" algn="l" rtl="0"/>
            <a:r>
              <a:rPr lang="en-US" dirty="0" smtClean="0"/>
              <a:t>Initialization</a:t>
            </a:r>
          </a:p>
          <a:p>
            <a:pPr lvl="1" algn="l" rtl="0"/>
            <a:r>
              <a:rPr lang="en-US" dirty="0" smtClean="0"/>
              <a:t>Persistence</a:t>
            </a:r>
          </a:p>
          <a:p>
            <a:pPr lvl="1" algn="l" rtl="0"/>
            <a:r>
              <a:rPr lang="en-US" dirty="0" smtClean="0"/>
              <a:t>Replication</a:t>
            </a:r>
          </a:p>
          <a:p>
            <a:pPr lvl="1" algn="l" rtl="0"/>
            <a:r>
              <a:rPr lang="en-US" dirty="0" smtClean="0"/>
              <a:t>Migration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Orleans borrows many concepts from prior systems.</a:t>
            </a:r>
          </a:p>
          <a:p>
            <a:pPr algn="l" rtl="0"/>
            <a:r>
              <a:rPr lang="en-US" dirty="0" smtClean="0"/>
              <a:t>Actor models</a:t>
            </a:r>
          </a:p>
          <a:p>
            <a:pPr lvl="1" algn="l" rtl="0"/>
            <a:r>
              <a:rPr lang="en-US" dirty="0" smtClean="0"/>
              <a:t>A </a:t>
            </a:r>
            <a:r>
              <a:rPr lang="en-US" dirty="0" smtClean="0"/>
              <a:t>well-known </a:t>
            </a:r>
            <a:r>
              <a:rPr lang="en-US" dirty="0" smtClean="0"/>
              <a:t>model for </a:t>
            </a:r>
            <a:r>
              <a:rPr lang="en-US" dirty="0" smtClean="0"/>
              <a:t>concurrent programming</a:t>
            </a:r>
            <a:endParaRPr lang="en-US" dirty="0" smtClean="0"/>
          </a:p>
          <a:p>
            <a:pPr lvl="1" algn="l" rtl="0"/>
            <a:r>
              <a:rPr lang="en-US" dirty="0" smtClean="0"/>
              <a:t>Forms the basis for many programming languages such as: </a:t>
            </a:r>
            <a:r>
              <a:rPr lang="en-US" dirty="0" err="1" smtClean="0"/>
              <a:t>Erlang</a:t>
            </a:r>
            <a:r>
              <a:rPr lang="en-US" dirty="0" smtClean="0"/>
              <a:t>, Ptolemy </a:t>
            </a:r>
            <a:r>
              <a:rPr lang="en-US" dirty="0" smtClean="0"/>
              <a:t>and E</a:t>
            </a:r>
          </a:p>
          <a:p>
            <a:pPr algn="l" rtl="0"/>
            <a:r>
              <a:rPr lang="en-US" dirty="0" smtClean="0"/>
              <a:t>Orleans differ from classic actor in:</a:t>
            </a:r>
          </a:p>
          <a:p>
            <a:pPr lvl="1" algn="l" rtl="0"/>
            <a:r>
              <a:rPr lang="en-US" dirty="0" smtClean="0"/>
              <a:t>Mutability of grain state</a:t>
            </a:r>
          </a:p>
          <a:p>
            <a:pPr lvl="1" algn="l" rtl="0"/>
            <a:r>
              <a:rPr lang="en-US" dirty="0" smtClean="0"/>
              <a:t>Its asynchronous communication and promises</a:t>
            </a:r>
          </a:p>
          <a:p>
            <a:pPr lvl="1" algn="l" rtl="0"/>
            <a:r>
              <a:rPr lang="en-US" dirty="0" smtClean="0"/>
              <a:t>Its message ordering guarantees</a:t>
            </a:r>
          </a:p>
          <a:p>
            <a:pPr lvl="1" algn="l" rtl="0"/>
            <a:r>
              <a:rPr lang="en-US" dirty="0" smtClean="0"/>
              <a:t>Its support for replication</a:t>
            </a:r>
          </a:p>
          <a:p>
            <a:pPr lvl="1" algn="l" rtl="0"/>
            <a:r>
              <a:rPr lang="en-US" dirty="0" smtClean="0"/>
              <a:t>Its transactional model</a:t>
            </a:r>
          </a:p>
          <a:p>
            <a:pPr lvl="1" algn="l" rtl="0"/>
            <a:r>
              <a:rPr lang="en-US" dirty="0" smtClean="0"/>
              <a:t>Consistency guarantees</a:t>
            </a:r>
          </a:p>
          <a:p>
            <a:pPr algn="l" rtl="0"/>
            <a:r>
              <a:rPr lang="en-US" dirty="0" smtClean="0"/>
              <a:t>Distributed object model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[1] Sergey </a:t>
            </a:r>
            <a:r>
              <a:rPr lang="en-US" dirty="0" err="1" smtClean="0"/>
              <a:t>Bykov</a:t>
            </a:r>
            <a:r>
              <a:rPr lang="en-US" dirty="0" smtClean="0"/>
              <a:t>, Alan Geller, Gabriel </a:t>
            </a:r>
            <a:r>
              <a:rPr lang="en-US" dirty="0" err="1" smtClean="0"/>
              <a:t>Kliot</a:t>
            </a:r>
            <a:r>
              <a:rPr lang="en-US" dirty="0" smtClean="0"/>
              <a:t>, James R. </a:t>
            </a:r>
            <a:r>
              <a:rPr lang="en-US" dirty="0" err="1" smtClean="0"/>
              <a:t>Larus</a:t>
            </a:r>
            <a:r>
              <a:rPr lang="en-US" dirty="0" smtClean="0"/>
              <a:t>, Ravi </a:t>
            </a:r>
            <a:r>
              <a:rPr lang="en-US" dirty="0" err="1" smtClean="0"/>
              <a:t>Pandya</a:t>
            </a:r>
            <a:r>
              <a:rPr lang="en-US" dirty="0" smtClean="0"/>
              <a:t>, Jorgen </a:t>
            </a:r>
            <a:r>
              <a:rPr lang="en-US" dirty="0" err="1" smtClean="0"/>
              <a:t>Thelin</a:t>
            </a:r>
            <a:r>
              <a:rPr lang="en-US" dirty="0" smtClean="0"/>
              <a:t>, "Orleans: A Framework for Cloud Computing ", </a:t>
            </a:r>
            <a:r>
              <a:rPr lang="en-US" dirty="0" err="1" smtClean="0"/>
              <a:t>eXtreme</a:t>
            </a:r>
            <a:r>
              <a:rPr lang="en-US" dirty="0" smtClean="0"/>
              <a:t> Computing Group, Microsoft Research, November 2010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329114" cy="45720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scope?</a:t>
            </a:r>
          </a:p>
          <a:p>
            <a:pPr lvl="1" algn="l" rtl="0"/>
            <a:r>
              <a:rPr lang="en-US" dirty="0" smtClean="0"/>
              <a:t>Client + Cloud </a:t>
            </a:r>
            <a:r>
              <a:rPr lang="en-US" dirty="0" smtClean="0"/>
              <a:t>computing</a:t>
            </a:r>
          </a:p>
          <a:p>
            <a:pPr lvl="1" algn="l" rtl="0"/>
            <a:r>
              <a:rPr lang="en-US" dirty="0" smtClean="0"/>
              <a:t>Combine diverse client devices</a:t>
            </a:r>
          </a:p>
          <a:p>
            <a:pPr lvl="1" algn="l" rtl="0"/>
            <a:r>
              <a:rPr lang="en-US" dirty="0" smtClean="0"/>
              <a:t>Ubiquitous computing</a:t>
            </a:r>
          </a:p>
          <a:p>
            <a:pPr algn="l" rtl="0"/>
            <a:r>
              <a:rPr lang="en-US" dirty="0" smtClean="0"/>
              <a:t>What is the challenge?</a:t>
            </a:r>
          </a:p>
          <a:p>
            <a:pPr lvl="1" algn="l" rtl="0"/>
            <a:r>
              <a:rPr lang="en-US" dirty="0" smtClean="0"/>
              <a:t>Highly parallel </a:t>
            </a:r>
            <a:r>
              <a:rPr lang="en-US" dirty="0" smtClean="0"/>
              <a:t>and distributed</a:t>
            </a:r>
          </a:p>
          <a:p>
            <a:pPr lvl="1" algn="l" rtl="0"/>
            <a:r>
              <a:rPr lang="en-US" dirty="0" smtClean="0"/>
              <a:t>Should be highly available, reliable and secure</a:t>
            </a:r>
          </a:p>
          <a:p>
            <a:pPr lvl="1" algn="l" rtl="0"/>
            <a:r>
              <a:rPr lang="en-US" dirty="0" smtClean="0"/>
              <a:t>The key challenge is scale</a:t>
            </a:r>
          </a:p>
          <a:p>
            <a:pPr lvl="1" algn="l" rtl="0"/>
            <a:endParaRPr lang="fa-IR" dirty="0"/>
          </a:p>
        </p:txBody>
      </p:sp>
      <p:pic>
        <p:nvPicPr>
          <p:cNvPr id="5" name="Picture 2" descr="C:\Users\shiva\Desktop\untitled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29190" y="2314399"/>
            <a:ext cx="4038600" cy="397212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2</a:t>
            </a:fld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O</a:t>
            </a:r>
            <a:r>
              <a:rPr lang="en-US" dirty="0" smtClean="0"/>
              <a:t>rleans</a:t>
            </a:r>
            <a:r>
              <a:rPr lang="en-US" dirty="0" smtClean="0"/>
              <a:t>?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A software framework for building </a:t>
            </a:r>
            <a:r>
              <a:rPr lang="en-US" dirty="0" smtClean="0"/>
              <a:t>Cloud </a:t>
            </a:r>
            <a:r>
              <a:rPr lang="en-US" dirty="0" smtClean="0"/>
              <a:t>applications</a:t>
            </a:r>
          </a:p>
          <a:p>
            <a:pPr algn="l" rtl="0"/>
            <a:r>
              <a:rPr lang="en-US" dirty="0" smtClean="0"/>
              <a:t>Offers a simple programming model</a:t>
            </a:r>
          </a:p>
          <a:p>
            <a:pPr lvl="1" algn="l" rtl="0"/>
            <a:r>
              <a:rPr lang="en-US" dirty="0" smtClean="0"/>
              <a:t>Built around grains</a:t>
            </a:r>
          </a:p>
          <a:p>
            <a:pPr lvl="1" algn="l" rtl="0"/>
            <a:r>
              <a:rPr lang="en-US" dirty="0" smtClean="0"/>
              <a:t>Imposes restriction on concurrency</a:t>
            </a:r>
          </a:p>
          <a:p>
            <a:pPr algn="l" rtl="0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Grain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3333760"/>
          </a:xfrm>
        </p:spPr>
        <p:txBody>
          <a:bodyPr/>
          <a:lstStyle/>
          <a:p>
            <a:pPr algn="l" rtl="0"/>
            <a:r>
              <a:rPr lang="en-US" dirty="0" smtClean="0"/>
              <a:t>Logical units of computation with private state that communicate by sending messages</a:t>
            </a:r>
          </a:p>
          <a:p>
            <a:pPr algn="l" rtl="0"/>
            <a:r>
              <a:rPr lang="en-US" dirty="0" smtClean="0"/>
              <a:t>A service is constructed from grains running on the server</a:t>
            </a:r>
            <a:endParaRPr lang="fa-IR" dirty="0" smtClean="0"/>
          </a:p>
          <a:p>
            <a:pPr algn="l" rtl="0"/>
            <a:r>
              <a:rPr lang="en-US" dirty="0" smtClean="0"/>
              <a:t>At  any </a:t>
            </a:r>
            <a:r>
              <a:rPr lang="en-US" dirty="0" smtClean="0"/>
              <a:t>time, may </a:t>
            </a:r>
            <a:r>
              <a:rPr lang="en-US" dirty="0" smtClean="0"/>
              <a:t>have </a:t>
            </a:r>
            <a:r>
              <a:rPr lang="en-US" dirty="0" smtClean="0"/>
              <a:t>zero, one </a:t>
            </a:r>
            <a:r>
              <a:rPr lang="en-US" dirty="0" smtClean="0"/>
              <a:t>or multiple activations</a:t>
            </a:r>
          </a:p>
          <a:p>
            <a:pPr algn="l" rtl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(cont’d)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3833826"/>
          </a:xfrm>
        </p:spPr>
        <p:txBody>
          <a:bodyPr/>
          <a:lstStyle/>
          <a:p>
            <a:pPr lvl="1" algn="l" rtl="0"/>
            <a:r>
              <a:rPr lang="en-US" dirty="0" smtClean="0"/>
              <a:t>Activation </a:t>
            </a:r>
          </a:p>
          <a:p>
            <a:pPr lvl="2" algn="l" rtl="0"/>
            <a:r>
              <a:rPr lang="en-US" dirty="0" smtClean="0"/>
              <a:t> The physical instantiation of a grain on a server</a:t>
            </a:r>
          </a:p>
          <a:p>
            <a:pPr lvl="2" algn="l" rtl="0"/>
            <a:r>
              <a:rPr lang="en-US" dirty="0" smtClean="0"/>
              <a:t> Processes an external request to completion before turning to the subsequent request</a:t>
            </a:r>
          </a:p>
          <a:p>
            <a:pPr lvl="2" algn="l" rtl="0"/>
            <a:r>
              <a:rPr lang="en-US" dirty="0" smtClean="0"/>
              <a:t> Are </a:t>
            </a:r>
            <a:r>
              <a:rPr lang="en-US" dirty="0" smtClean="0"/>
              <a:t>completely </a:t>
            </a:r>
            <a:r>
              <a:rPr lang="en-US" dirty="0" smtClean="0"/>
              <a:t>isolated</a:t>
            </a:r>
          </a:p>
          <a:p>
            <a:pPr lvl="2" algn="l" rtl="0"/>
            <a:r>
              <a:rPr lang="en-US" dirty="0" smtClean="0"/>
              <a:t>Cannot </a:t>
            </a:r>
            <a:r>
              <a:rPr lang="en-US" dirty="0" smtClean="0"/>
              <a:t>share memory or invoke each others methods directly</a:t>
            </a:r>
          </a:p>
          <a:p>
            <a:pPr lvl="2" algn="l" rtl="0"/>
            <a:r>
              <a:rPr lang="en-US" dirty="0" smtClean="0"/>
              <a:t>Can place independently </a:t>
            </a:r>
            <a:r>
              <a:rPr lang="en-US" dirty="0" smtClean="0"/>
              <a:t>on </a:t>
            </a:r>
            <a:r>
              <a:rPr lang="en-US" dirty="0" smtClean="0"/>
              <a:t>any </a:t>
            </a:r>
            <a:r>
              <a:rPr lang="en-US" dirty="0" smtClean="0"/>
              <a:t>server  </a:t>
            </a:r>
            <a:endParaRPr lang="en-US" dirty="0" smtClean="0"/>
          </a:p>
          <a:p>
            <a:pPr lvl="2" algn="l" rtl="0"/>
            <a:r>
              <a:rPr lang="en-US" dirty="0" smtClean="0"/>
              <a:t>Can migrate </a:t>
            </a:r>
            <a:r>
              <a:rPr lang="en-US" dirty="0" smtClean="0"/>
              <a:t>between </a:t>
            </a:r>
            <a:r>
              <a:rPr lang="en-US" dirty="0" smtClean="0"/>
              <a:t>servers</a:t>
            </a:r>
          </a:p>
          <a:p>
            <a:pPr lvl="2" algn="l" rtl="0"/>
            <a:endParaRPr lang="en-US" dirty="0" smtClean="0"/>
          </a:p>
          <a:p>
            <a:pPr algn="l" rtl="0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(cont’d)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3405198"/>
          </a:xfrm>
        </p:spPr>
        <p:txBody>
          <a:bodyPr/>
          <a:lstStyle/>
          <a:p>
            <a:pPr algn="l" rtl="0"/>
            <a:r>
              <a:rPr lang="en-US" dirty="0" smtClean="0"/>
              <a:t>Security</a:t>
            </a:r>
          </a:p>
          <a:p>
            <a:pPr lvl="1" algn="l" rtl="0"/>
            <a:r>
              <a:rPr lang="en-US" dirty="0" smtClean="0"/>
              <a:t>Communicate only through a reference to another</a:t>
            </a:r>
          </a:p>
          <a:p>
            <a:pPr lvl="1" algn="l" rtl="0"/>
            <a:r>
              <a:rPr lang="en-US" dirty="0" smtClean="0"/>
              <a:t>A logically isolated workspace called grain domain</a:t>
            </a:r>
          </a:p>
          <a:p>
            <a:pPr lvl="2" algn="l" rtl="0"/>
            <a:r>
              <a:rPr lang="en-US" dirty="0" smtClean="0"/>
              <a:t>Delimits the set of grains it can directly access</a:t>
            </a:r>
          </a:p>
          <a:p>
            <a:pPr lvl="1" algn="l" rtl="0"/>
            <a:r>
              <a:rPr lang="en-US" dirty="0" smtClean="0"/>
              <a:t>Domains are hierarchical and nested</a:t>
            </a:r>
          </a:p>
          <a:p>
            <a:pPr lvl="1" algn="l" rtl="0"/>
            <a:r>
              <a:rPr lang="en-US" dirty="0" smtClean="0"/>
              <a:t>Orleans  </a:t>
            </a:r>
            <a:r>
              <a:rPr lang="en-US" dirty="0" smtClean="0"/>
              <a:t>consider </a:t>
            </a:r>
            <a:r>
              <a:rPr lang="en-US" dirty="0" smtClean="0"/>
              <a:t>s a </a:t>
            </a:r>
            <a:r>
              <a:rPr lang="en-US" dirty="0" smtClean="0"/>
              <a:t>grain domain for </a:t>
            </a:r>
            <a:r>
              <a:rPr lang="en-US" dirty="0" smtClean="0"/>
              <a:t> each </a:t>
            </a:r>
            <a:r>
              <a:rPr lang="en-US" dirty="0" smtClean="0"/>
              <a:t>customer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2619380"/>
          </a:xfrm>
        </p:spPr>
        <p:txBody>
          <a:bodyPr/>
          <a:lstStyle/>
          <a:p>
            <a:pPr algn="l" rtl="0"/>
            <a:r>
              <a:rPr lang="en-US" dirty="0" smtClean="0"/>
              <a:t>Orleans </a:t>
            </a:r>
            <a:r>
              <a:rPr lang="en-US" dirty="0" smtClean="0"/>
              <a:t>offers </a:t>
            </a:r>
            <a:r>
              <a:rPr lang="en-US" dirty="0" smtClean="0"/>
              <a:t>transactions for three reasons:</a:t>
            </a:r>
          </a:p>
          <a:p>
            <a:pPr lvl="1" algn="l" rtl="0"/>
            <a:r>
              <a:rPr lang="en-US" dirty="0" smtClean="0"/>
              <a:t>Isolate concurrent computations </a:t>
            </a:r>
          </a:p>
          <a:p>
            <a:pPr lvl="1" algn="l" rtl="0"/>
            <a:r>
              <a:rPr lang="en-US" dirty="0" smtClean="0"/>
              <a:t>Replication of data and computation</a:t>
            </a:r>
          </a:p>
          <a:p>
            <a:pPr lvl="1" algn="l" rtl="0"/>
            <a:r>
              <a:rPr lang="en-US" dirty="0" smtClean="0"/>
              <a:t>Reduce the need for explicit error handling code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Occurs through asynchronous messages between grains</a:t>
            </a:r>
          </a:p>
          <a:p>
            <a:pPr algn="l" rtl="0"/>
            <a:r>
              <a:rPr lang="en-US" dirty="0" smtClean="0"/>
              <a:t>Most messages follow request/reply pattern</a:t>
            </a:r>
          </a:p>
          <a:p>
            <a:pPr algn="l" rtl="0"/>
            <a:r>
              <a:rPr lang="en-US" dirty="0" smtClean="0"/>
              <a:t>May designate certain messages as event notification</a:t>
            </a:r>
          </a:p>
          <a:p>
            <a:pPr algn="l" rtl="0"/>
            <a:r>
              <a:rPr lang="en-US" dirty="0" smtClean="0"/>
              <a:t>In future will use single request, </a:t>
            </a:r>
            <a:r>
              <a:rPr lang="en-US" dirty="0" smtClean="0"/>
              <a:t>multiple-reply </a:t>
            </a:r>
            <a:r>
              <a:rPr lang="en-US" dirty="0" smtClean="0"/>
              <a:t>pattern</a:t>
            </a:r>
          </a:p>
          <a:p>
            <a:pPr algn="l" rtl="0"/>
            <a:r>
              <a:rPr lang="en-US" dirty="0" smtClean="0"/>
              <a:t>Are exposed at method calls</a:t>
            </a:r>
          </a:p>
          <a:p>
            <a:pPr algn="l" rtl="0"/>
            <a:r>
              <a:rPr lang="en-US" dirty="0" smtClean="0"/>
              <a:t>Unlike traditional RPC model, these calls return immediately with a promise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Asynchrony and Promises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Orleans uses </a:t>
            </a:r>
            <a:r>
              <a:rPr lang="en-US" dirty="0" smtClean="0">
                <a:solidFill>
                  <a:srgbClr val="FFFF00"/>
                </a:solidFill>
              </a:rPr>
              <a:t>promises</a:t>
            </a:r>
            <a:r>
              <a:rPr lang="en-US" dirty="0" smtClean="0"/>
              <a:t> as asynchrony primitives</a:t>
            </a:r>
          </a:p>
          <a:p>
            <a:pPr algn="l" rtl="0"/>
            <a:r>
              <a:rPr lang="en-US" dirty="0" smtClean="0"/>
              <a:t>Promises are fully integrated with the .NET </a:t>
            </a:r>
            <a:r>
              <a:rPr lang="en-US" dirty="0" err="1" smtClean="0"/>
              <a:t>async</a:t>
            </a:r>
            <a:r>
              <a:rPr lang="en-US" dirty="0" smtClean="0"/>
              <a:t> models.</a:t>
            </a:r>
          </a:p>
          <a:p>
            <a:pPr algn="l" rtl="0"/>
            <a:r>
              <a:rPr lang="en-US" dirty="0" smtClean="0"/>
              <a:t>Promises have a simple lifecycle 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765" y="2143116"/>
            <a:ext cx="456134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954A-23D1-4EEB-9E17-AA053010791F}" type="slidenum">
              <a:rPr lang="fa-IR" smtClean="0"/>
              <a:pPr/>
              <a:t>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Orleans: A framework for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</Template>
  <TotalTime>387</TotalTime>
  <Words>783</Words>
  <Application>Microsoft Office PowerPoint</Application>
  <PresentationFormat>On-screen Show (4:3)</PresentationFormat>
  <Paragraphs>133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Currency</vt:lpstr>
      <vt:lpstr>Orleans: A framework for cloud computing</vt:lpstr>
      <vt:lpstr>Introduction</vt:lpstr>
      <vt:lpstr>What is Orleans?</vt:lpstr>
      <vt:lpstr>Grain</vt:lpstr>
      <vt:lpstr>Grain (cont’d)</vt:lpstr>
      <vt:lpstr>Grain (cont’d)</vt:lpstr>
      <vt:lpstr>Transactions</vt:lpstr>
      <vt:lpstr>Communications </vt:lpstr>
      <vt:lpstr>Asynchrony and Promises</vt:lpstr>
      <vt:lpstr>Asynchrony and Promises (cont’d)</vt:lpstr>
      <vt:lpstr>Asynchrony and Promises (cont’d)</vt:lpstr>
      <vt:lpstr>Grain interfaces</vt:lpstr>
      <vt:lpstr>Grain interfaces (cont’d)</vt:lpstr>
      <vt:lpstr>Grain references</vt:lpstr>
      <vt:lpstr>Grain state</vt:lpstr>
      <vt:lpstr>Conclusion </vt:lpstr>
      <vt:lpstr>Reference</vt:lpstr>
    </vt:vector>
  </TitlesOfParts>
  <Company>PARANDCO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orleans</dc:title>
  <dc:creator>PARAND</dc:creator>
  <cp:lastModifiedBy>Hadi</cp:lastModifiedBy>
  <cp:revision>66</cp:revision>
  <dcterms:created xsi:type="dcterms:W3CDTF">2008-02-03T12:52:13Z</dcterms:created>
  <dcterms:modified xsi:type="dcterms:W3CDTF">2011-03-02T11:11:19Z</dcterms:modified>
</cp:coreProperties>
</file>