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2" r:id="rId5"/>
    <p:sldId id="273" r:id="rId6"/>
    <p:sldId id="259" r:id="rId7"/>
    <p:sldId id="271" r:id="rId8"/>
    <p:sldId id="260" r:id="rId9"/>
    <p:sldId id="264" r:id="rId10"/>
    <p:sldId id="274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7732-2D70-4B2B-9F22-2703CA23805D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DA927-833D-4BF0-AA12-253ABF9D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cs typeface="B Mitra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A.Karami &amp; M.Yadolahi ©2009 MUST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F367B1-1622-447A-9814-71DB1EE7E5BA}" type="slidenum">
              <a:rPr lang="en-US" smtClean="0"/>
              <a:pPr/>
              <a:t>‹#›</a:t>
            </a:fld>
            <a:r>
              <a:rPr lang="en-US" dirty="0" smtClean="0"/>
              <a:t>/38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cs typeface="B Mitra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A.Karami</a:t>
            </a:r>
            <a:r>
              <a:rPr lang="en-US" dirty="0" smtClean="0"/>
              <a:t> &amp; </a:t>
            </a:r>
            <a:r>
              <a:rPr lang="en-US" dirty="0" err="1" smtClean="0"/>
              <a:t>M.Yadolahi</a:t>
            </a:r>
            <a:r>
              <a:rPr lang="en-US" dirty="0" smtClean="0"/>
              <a:t> ©2009 MUST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r>
              <a:rPr lang="en-US" dirty="0" smtClean="0"/>
              <a:t>/38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 vert="horz"/>
          <a:lstStyle>
            <a:lvl1pPr>
              <a:defRPr/>
            </a:lvl1pPr>
          </a:lstStyle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r">
              <a:buNone/>
              <a:defRPr sz="4000" b="1" cap="none">
                <a:cs typeface="B Mitra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cs typeface="B Mitra" pitchFamily="2" charset="-78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000500" cy="457200"/>
          </a:xfrm>
        </p:spPr>
        <p:txBody>
          <a:bodyPr/>
          <a:lstStyle/>
          <a:p>
            <a:pPr algn="ctr"/>
            <a:r>
              <a:rPr lang="en-US" dirty="0" err="1" smtClean="0"/>
              <a:t>A.Karami</a:t>
            </a:r>
            <a:r>
              <a:rPr lang="en-US" dirty="0" smtClean="0"/>
              <a:t> &amp; </a:t>
            </a:r>
            <a:r>
              <a:rPr lang="en-US" dirty="0" err="1" smtClean="0"/>
              <a:t>M.Yadolahi</a:t>
            </a:r>
            <a:r>
              <a:rPr lang="en-US" dirty="0" smtClean="0"/>
              <a:t> ©2009 MUST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457200" cy="457200"/>
          </a:xfrm>
        </p:spPr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r>
              <a:rPr lang="en-US" dirty="0" smtClean="0"/>
              <a:t>/38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A.Karami &amp; M.Yadolahi ©2009 MUST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F367B1-1622-447A-9814-71DB1EE7E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endParaRPr kumimoji="0" lang="en-US" dirty="0" smtClean="0"/>
          </a:p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90800" y="64008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pPr algn="ctr"/>
            <a:r>
              <a:rPr lang="en-US" dirty="0" err="1" smtClean="0"/>
              <a:t>A.Karami</a:t>
            </a:r>
            <a:r>
              <a:rPr lang="en-US" dirty="0" smtClean="0"/>
              <a:t> &amp; </a:t>
            </a:r>
            <a:r>
              <a:rPr lang="en-US" dirty="0" err="1" smtClean="0"/>
              <a:t>M.Yadolahi</a:t>
            </a:r>
            <a:r>
              <a:rPr lang="en-US" dirty="0" smtClean="0"/>
              <a:t> ©2009 MUST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2484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F367B1-1622-447A-9814-71DB1EE7E5BA}" type="slidenum">
              <a:rPr lang="en-US" smtClean="0"/>
              <a:pPr/>
              <a:t>‹#›</a:t>
            </a:fld>
            <a:r>
              <a:rPr lang="en-US" dirty="0" smtClean="0"/>
              <a:t>/38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B Mitra" pitchFamily="2" charset="-78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Mitra" pitchFamily="2" charset="-78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Mitra" pitchFamily="2" charset="-78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Mitra" pitchFamily="2" charset="-78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Mitra" pitchFamily="2" charset="-78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Mitra" pitchFamily="2" charset="-78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alimi@iust.ac.i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wn.net/Articles/310176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7162800" cy="2971800"/>
          </a:xfrm>
        </p:spPr>
        <p:txBody>
          <a:bodyPr>
            <a:noAutofit/>
          </a:bodyPr>
          <a:lstStyle/>
          <a:p>
            <a:pPr rtl="0"/>
            <a:r>
              <a:rPr lang="en-US" sz="2400" dirty="0" smtClean="0"/>
              <a:t>Hadi Salimi</a:t>
            </a:r>
          </a:p>
          <a:p>
            <a:pPr rtl="0"/>
            <a:r>
              <a:rPr lang="en-US" sz="2400" dirty="0" smtClean="0"/>
              <a:t>Distributed Systems Lab,</a:t>
            </a:r>
          </a:p>
          <a:p>
            <a:pPr rtl="0"/>
            <a:r>
              <a:rPr lang="en-US" sz="2400" dirty="0" smtClean="0"/>
              <a:t>School of Computer Engineering,</a:t>
            </a:r>
          </a:p>
          <a:p>
            <a:pPr rtl="0"/>
            <a:r>
              <a:rPr lang="en-US" sz="2400" dirty="0" smtClean="0"/>
              <a:t>Iran University of Science and Technology,</a:t>
            </a:r>
          </a:p>
          <a:p>
            <a:pPr rtl="0"/>
            <a:r>
              <a:rPr lang="en-US" sz="2400" dirty="0" smtClean="0">
                <a:hlinkClick r:id="rId2"/>
              </a:rPr>
              <a:t>hsalimi@iust.ac.ir</a:t>
            </a:r>
            <a:endParaRPr lang="en-US" sz="2400" dirty="0" smtClean="0"/>
          </a:p>
          <a:p>
            <a:pPr rtl="0"/>
            <a:r>
              <a:rPr lang="en-US" sz="2400" dirty="0" smtClean="0"/>
              <a:t>Fall 2010</a:t>
            </a:r>
          </a:p>
          <a:p>
            <a:pPr rtl="0"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44469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Performance Profiling in a Virtualized </a:t>
            </a:r>
            <a:r>
              <a:rPr lang="en-US" sz="3600" dirty="0" smtClean="0"/>
              <a:t>Environments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Guest-wide Profiling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Expose PMU interfaces to the guest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124200"/>
            <a:ext cx="3952875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Guest-wide Profiling 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004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Where to save &amp; restore the registers?</a:t>
            </a:r>
          </a:p>
          <a:p>
            <a:pPr algn="l" rtl="0"/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CPU switch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Only in‐guest execution is accounted to the guest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Domain switch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In‐VMM execution is also accounted to the guest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Guest‐wide Profiling for KVM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Kernel‐based virtual machine (KVM)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A Linux kernel subsystem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A set of kernel modules + QEMU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Built on hardware virtualization extensions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Intel VT extensions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Provide a list of hardware features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Facilitate our implementation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No modifications to the guest and the profiler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Profiling Packet Receive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8622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Experiment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Push packets to a Linux guest in KVM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Run </a:t>
            </a:r>
            <a:r>
              <a:rPr lang="en-US" dirty="0" err="1" smtClean="0"/>
              <a:t>OProfile</a:t>
            </a:r>
            <a:r>
              <a:rPr lang="en-US" dirty="0" smtClean="0"/>
              <a:t> in the guest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Monitor instruction retirements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Profiling Packet Receive 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8146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			CPU Switch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l" rtl="0"/>
            <a:r>
              <a:rPr lang="en-US" dirty="0" smtClean="0"/>
              <a:t>		1184 counter overflows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2895596"/>
          <a:ext cx="6096000" cy="33680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9288"/>
                <a:gridCol w="2469446"/>
                <a:gridCol w="1837266"/>
              </a:tblGrid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INSTR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csum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partial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14.1047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csum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partial copy generic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8.9527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to user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6.2500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tables.ko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table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3.9696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v4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rcv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3.6318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libc.so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 symbols)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3.2095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route input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2.8716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rcv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established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2.7027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Profiling Packet Receive 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8146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			Domain Switch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l" rtl="0"/>
            <a:r>
              <a:rPr lang="en-US" dirty="0" smtClean="0"/>
              <a:t>		7286 counter overflows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2895596"/>
          <a:ext cx="6096000" cy="33680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9288"/>
                <a:gridCol w="2469446"/>
                <a:gridCol w="1837266"/>
              </a:tblGrid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INSTR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8139cp.ko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 interrupt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31.0321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8139cp.ko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rx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18.3365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8139cp.ko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 start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xmit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14.1916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apic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write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5.7782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apic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read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5.1331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csum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partial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2.6215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csum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partial copy generic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1.4411</a:t>
                      </a:r>
                      <a:endParaRPr lang="fa-IR" dirty="0"/>
                    </a:p>
                  </a:txBody>
                  <a:tcPr/>
                </a:tc>
              </a:tr>
              <a:tr h="374227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to user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1.2901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Other Important Things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004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System‐wide profiling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Profiling in the VMM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Provide full‐scale view: guest + VMM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Virtualization techniques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/>
              <a:t>Paravirtualization</a:t>
            </a:r>
            <a:endParaRPr lang="en-US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Dynamic binary translation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Hardware Assistance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Conclusions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2426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Profilers do not work well with virtual machines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We implement guest‐wide profiling in a VMM based on hardware assistance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Profiling helps understand the real cost of I/O operation in a guest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References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040687" cy="3700462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[1] Performance Counters for Linux. 2010.</a:t>
            </a:r>
          </a:p>
          <a:p>
            <a:pPr algn="l" rtl="0"/>
            <a:r>
              <a:rPr lang="en-US" sz="2000" dirty="0" smtClean="0"/>
              <a:t>      </a:t>
            </a:r>
            <a:r>
              <a:rPr lang="en-US" sz="2000" dirty="0" smtClean="0">
                <a:hlinkClick r:id="rId2"/>
              </a:rPr>
              <a:t>http://lwn.net/Articles/310176/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 smtClean="0"/>
              <a:t>[2] G. </a:t>
            </a:r>
            <a:r>
              <a:rPr lang="en-US" sz="2000" dirty="0" err="1" smtClean="0"/>
              <a:t>Banga</a:t>
            </a:r>
            <a:r>
              <a:rPr lang="en-US" sz="2000" dirty="0" smtClean="0"/>
              <a:t>, P. </a:t>
            </a:r>
            <a:r>
              <a:rPr lang="en-US" sz="2000" dirty="0" err="1" smtClean="0"/>
              <a:t>Druschel</a:t>
            </a:r>
            <a:r>
              <a:rPr lang="en-US" sz="2000" dirty="0" smtClean="0"/>
              <a:t>, and J.C. Mogul. Resource containers: A</a:t>
            </a:r>
          </a:p>
          <a:p>
            <a:pPr algn="l" rtl="0"/>
            <a:r>
              <a:rPr lang="en-US" sz="2000" dirty="0" smtClean="0"/>
              <a:t>      new facility for resource management in server systems. Operating</a:t>
            </a:r>
          </a:p>
          <a:p>
            <a:pPr algn="l" rtl="0"/>
            <a:r>
              <a:rPr lang="en-US" sz="2000" dirty="0" smtClean="0"/>
              <a:t>      Systems Review, 33:45–58, 1998. </a:t>
            </a:r>
          </a:p>
          <a:p>
            <a:pPr algn="l" rtl="0"/>
            <a:r>
              <a:rPr lang="en-US" sz="2000" dirty="0" smtClean="0"/>
              <a:t>[3] P. </a:t>
            </a:r>
            <a:r>
              <a:rPr lang="en-US" sz="2000" dirty="0" err="1" smtClean="0"/>
              <a:t>Barham</a:t>
            </a:r>
            <a:r>
              <a:rPr lang="en-US" sz="2000" dirty="0" smtClean="0"/>
              <a:t>, B. </a:t>
            </a:r>
            <a:r>
              <a:rPr lang="en-US" sz="2000" dirty="0" err="1" smtClean="0"/>
              <a:t>Dragovic</a:t>
            </a:r>
            <a:r>
              <a:rPr lang="en-US" sz="2000" dirty="0" smtClean="0"/>
              <a:t>, K. Fraser, S. Hand, T. Harris, A. Ho,</a:t>
            </a:r>
          </a:p>
          <a:p>
            <a:pPr algn="l" rtl="0"/>
            <a:r>
              <a:rPr lang="en-US" sz="2000" dirty="0" smtClean="0"/>
              <a:t>      R. </a:t>
            </a:r>
            <a:r>
              <a:rPr lang="en-US" sz="2000" dirty="0" err="1" smtClean="0"/>
              <a:t>Neugebauer</a:t>
            </a:r>
            <a:r>
              <a:rPr lang="en-US" sz="2000" dirty="0" smtClean="0"/>
              <a:t>, I. Pratt, and A. Warfield. </a:t>
            </a:r>
            <a:r>
              <a:rPr lang="en-US" sz="2000" dirty="0" err="1" smtClean="0"/>
              <a:t>Xen</a:t>
            </a:r>
            <a:r>
              <a:rPr lang="en-US" sz="2000" dirty="0" smtClean="0"/>
              <a:t> the art of virtualization.</a:t>
            </a:r>
          </a:p>
          <a:p>
            <a:pPr algn="l" rtl="0"/>
            <a:r>
              <a:rPr lang="en-US" sz="2000" dirty="0" smtClean="0"/>
              <a:t>      In Proceedings of the nineteenth ACM symposium on</a:t>
            </a:r>
          </a:p>
          <a:p>
            <a:pPr algn="l" rtl="0"/>
            <a:r>
              <a:rPr lang="en-US" sz="2000" dirty="0" smtClean="0"/>
              <a:t>      Operating systems principles, page 177. ACM, 2003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References(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76662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[4] F. </a:t>
            </a:r>
            <a:r>
              <a:rPr lang="en-US" sz="2000" dirty="0" err="1" smtClean="0"/>
              <a:t>Bellard</a:t>
            </a:r>
            <a:r>
              <a:rPr lang="en-US" sz="2000" dirty="0" smtClean="0"/>
              <a:t>. QEMU, a fast and portable dynamic translator. In</a:t>
            </a:r>
          </a:p>
          <a:p>
            <a:pPr algn="l" rtl="0"/>
            <a:r>
              <a:rPr lang="en-US" sz="2000" dirty="0" smtClean="0"/>
              <a:t>      Proceedings of the USENIX 2005 Annual Technical Conference,</a:t>
            </a:r>
          </a:p>
          <a:p>
            <a:pPr algn="l" rtl="0"/>
            <a:r>
              <a:rPr lang="en-US" sz="2000" dirty="0" smtClean="0"/>
              <a:t>      FREENIX Track, pages 41–46, 2005</a:t>
            </a:r>
          </a:p>
          <a:p>
            <a:pPr algn="l" rtl="0"/>
            <a:r>
              <a:rPr lang="en-US" sz="2000" dirty="0" smtClean="0"/>
              <a:t>[5] A. </a:t>
            </a:r>
            <a:r>
              <a:rPr lang="en-US" sz="2000" dirty="0" err="1" smtClean="0"/>
              <a:t>Kivity</a:t>
            </a:r>
            <a:r>
              <a:rPr lang="en-US" sz="2000" dirty="0" smtClean="0"/>
              <a:t>, Y. </a:t>
            </a:r>
            <a:r>
              <a:rPr lang="en-US" sz="2000" dirty="0" err="1" smtClean="0"/>
              <a:t>Kamay</a:t>
            </a:r>
            <a:r>
              <a:rPr lang="en-US" sz="2000" dirty="0" smtClean="0"/>
              <a:t>, D. </a:t>
            </a:r>
            <a:r>
              <a:rPr lang="en-US" sz="2000" dirty="0" err="1" smtClean="0"/>
              <a:t>Laor</a:t>
            </a:r>
            <a:r>
              <a:rPr lang="en-US" sz="2000" dirty="0" smtClean="0"/>
              <a:t>, U. Lublin, and A. </a:t>
            </a:r>
            <a:r>
              <a:rPr lang="en-US" sz="2000" dirty="0" err="1" smtClean="0"/>
              <a:t>Liguori</a:t>
            </a:r>
            <a:r>
              <a:rPr lang="en-US" sz="2000" dirty="0" smtClean="0"/>
              <a:t>. </a:t>
            </a:r>
            <a:r>
              <a:rPr lang="en-US" sz="2000" dirty="0" err="1" smtClean="0"/>
              <a:t>kvm</a:t>
            </a:r>
            <a:r>
              <a:rPr lang="en-US" sz="2000" dirty="0" smtClean="0"/>
              <a:t>:</a:t>
            </a:r>
          </a:p>
          <a:p>
            <a:pPr algn="l" rtl="0"/>
            <a:r>
              <a:rPr lang="en-US" sz="2000" dirty="0" smtClean="0"/>
              <a:t>      the Linux virtual machine monitor. In Linux Symposium, 2007.</a:t>
            </a:r>
          </a:p>
          <a:p>
            <a:pPr algn="l" rtl="0"/>
            <a:r>
              <a:rPr lang="en-US" sz="2000" dirty="0" smtClean="0"/>
              <a:t>[6] A. </a:t>
            </a:r>
            <a:r>
              <a:rPr lang="en-US" sz="2000" dirty="0" err="1" smtClean="0"/>
              <a:t>Menon</a:t>
            </a:r>
            <a:r>
              <a:rPr lang="en-US" sz="2000" dirty="0" smtClean="0"/>
              <a:t>, J.R. Santos, Y. Turner, G.J. </a:t>
            </a:r>
            <a:r>
              <a:rPr lang="en-US" sz="2000" dirty="0" err="1" smtClean="0"/>
              <a:t>Janakiraman</a:t>
            </a:r>
            <a:r>
              <a:rPr lang="en-US" sz="2000" dirty="0" smtClean="0"/>
              <a:t>, and</a:t>
            </a:r>
          </a:p>
          <a:p>
            <a:pPr algn="l" rtl="0"/>
            <a:r>
              <a:rPr lang="en-US" sz="2000" dirty="0" smtClean="0"/>
              <a:t>       W. </a:t>
            </a:r>
            <a:r>
              <a:rPr lang="en-US" sz="2000" dirty="0" err="1" smtClean="0"/>
              <a:t>Zwaenepoel</a:t>
            </a:r>
            <a:r>
              <a:rPr lang="en-US" sz="2000" dirty="0" smtClean="0"/>
              <a:t>. Diagnosing performance overheads in the </a:t>
            </a:r>
            <a:r>
              <a:rPr lang="en-US" sz="2000" dirty="0" err="1" smtClean="0"/>
              <a:t>Xen</a:t>
            </a:r>
            <a:endParaRPr lang="en-US" sz="2000" dirty="0" smtClean="0"/>
          </a:p>
          <a:p>
            <a:pPr algn="l" rtl="0"/>
            <a:r>
              <a:rPr lang="fr-FR" sz="2000" dirty="0" smtClean="0"/>
              <a:t>       </a:t>
            </a:r>
            <a:r>
              <a:rPr lang="fr-FR" sz="2000" dirty="0" err="1" smtClean="0"/>
              <a:t>virtual</a:t>
            </a:r>
            <a:r>
              <a:rPr lang="fr-FR" sz="2000" dirty="0" smtClean="0"/>
              <a:t> machine </a:t>
            </a:r>
            <a:r>
              <a:rPr lang="fr-FR" sz="2000" dirty="0" err="1" smtClean="0"/>
              <a:t>environment</a:t>
            </a:r>
            <a:r>
              <a:rPr lang="fr-FR" sz="2000" dirty="0" smtClean="0"/>
              <a:t>. In VEE, volume 5, pages 13–23</a:t>
            </a:r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Outline</a:t>
            </a:r>
            <a:endParaRPr lang="fa-IR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Review of  Virtualization Technology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Profiling in a Virtualized </a:t>
            </a:r>
            <a:r>
              <a:rPr lang="en-US" dirty="0" smtClean="0"/>
              <a:t>Environments</a:t>
            </a: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Review of  Performance Profiling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Structure of a Profiler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Profiling Techniques in a Virtualized Environment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Profiling Packet Receive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Other Important Things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Conclusions</a:t>
            </a:r>
          </a:p>
          <a:p>
            <a:pPr algn="l" rtl="0">
              <a:buFont typeface="Arial" pitchFamily="34" charset="0"/>
              <a:buChar char="•"/>
            </a:pP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of  Virtualization Technology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964487" cy="3776662"/>
          </a:xfrm>
        </p:spPr>
        <p:txBody>
          <a:bodyPr>
            <a:normAutofit fontScale="925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Virtualization is the most Important Technology for  Cloud Computing 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Virtualization </a:t>
            </a:r>
            <a:r>
              <a:rPr lang="en-US" dirty="0" smtClean="0"/>
              <a:t>uses </a:t>
            </a:r>
            <a:r>
              <a:rPr lang="en-US" dirty="0" smtClean="0"/>
              <a:t>workload consolidation and migration for improves the resource utilization and the scalability of a cloud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The Virtual Machine Monitor (VMM) exports a set of virtual machines to the guest operating systems and manages accesses to the underlying hardware resources shared by multiple guests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952500"/>
            <a:ext cx="8269287" cy="1362075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Review of  Virtualization Technology(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766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Diverse implementations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Software: </a:t>
            </a:r>
            <a:r>
              <a:rPr lang="en-US" dirty="0" err="1" smtClean="0"/>
              <a:t>Xen</a:t>
            </a:r>
            <a:r>
              <a:rPr lang="en-US" dirty="0" smtClean="0"/>
              <a:t>, KVM, VMware,….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Hardware: Intel x86, AMD x86, PowerPC,…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Opportunities for performance profiling &amp; tuning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Public cloud</a:t>
            </a:r>
            <a:r>
              <a:rPr lang="en-US" dirty="0" smtClean="0"/>
              <a:t>:  </a:t>
            </a:r>
            <a:r>
              <a:rPr lang="en-US" dirty="0" smtClean="0"/>
              <a:t>guest OS &amp; applications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Private cloud: whole software stack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Profilers based on CPU performance counters do not  work well with virtual machines</a:t>
            </a:r>
          </a:p>
          <a:p>
            <a:pPr lvl="1" algn="l" rtl="0">
              <a:buFont typeface="Arial" pitchFamily="34" charset="0"/>
              <a:buChar char="•"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Profiling in a Virtualized Environment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General challenge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XenOProf</a:t>
            </a:r>
            <a:r>
              <a:rPr lang="en-US" dirty="0" smtClean="0"/>
              <a:t>: profiling in the VMM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Only for </a:t>
            </a:r>
            <a:r>
              <a:rPr lang="en-US" dirty="0" err="1" smtClean="0"/>
              <a:t>paravirtualization</a:t>
            </a:r>
            <a:r>
              <a:rPr lang="en-US" dirty="0" smtClean="0"/>
              <a:t>‐based </a:t>
            </a:r>
            <a:r>
              <a:rPr lang="en-US" dirty="0" err="1" smtClean="0"/>
              <a:t>Xen</a:t>
            </a:r>
            <a:endParaRPr lang="en-US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Require accesses to the VMM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Profiling in the guest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Normally no results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/>
              <a:t>OProfile</a:t>
            </a:r>
            <a:r>
              <a:rPr lang="en-US" dirty="0" smtClean="0"/>
              <a:t> can't work with VMware when using performance counter interface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Review of  Performance Profiling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7666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Performance Profiling = Performance evaluation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In modern processors, the Performance Monitoring Unit (PMU) is used for performance Profiling  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For applications executing in a cloud, running a PMU-based profiler directly in a guest does not suitable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Review of  Performance </a:t>
            </a:r>
            <a:r>
              <a:rPr lang="en-US" sz="3600" dirty="0" smtClean="0"/>
              <a:t>Profiling (</a:t>
            </a:r>
            <a:r>
              <a:rPr lang="en-US" sz="2900" dirty="0" smtClean="0"/>
              <a:t>cont’d</a:t>
            </a:r>
            <a:r>
              <a:rPr lang="en-US" sz="3600" dirty="0" smtClean="0"/>
              <a:t>)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2426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Understand runtime behavior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Tune performance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Mature &amp; used extensively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/>
              <a:t>VTune</a:t>
            </a:r>
            <a:r>
              <a:rPr lang="en-US" dirty="0" smtClean="0"/>
              <a:t>, </a:t>
            </a:r>
            <a:r>
              <a:rPr lang="en-US" dirty="0" err="1" smtClean="0"/>
              <a:t>OProfile</a:t>
            </a:r>
            <a:r>
              <a:rPr lang="en-US" dirty="0" smtClean="0"/>
              <a:t>, ….</a:t>
            </a:r>
          </a:p>
          <a:p>
            <a:pPr algn="l" rtl="0">
              <a:buFont typeface="Arial" pitchFamily="34" charset="0"/>
              <a:buChar char="•"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267200"/>
          <a:ext cx="60960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Module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%CYCLE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kvm‐intel.ko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vmx_vcpu_run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98.5529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libc.so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 symbols)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0.2226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hpet_cpuhp_notify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0.1034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vmlinux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native_patch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0.1034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bash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 symbols)</a:t>
                      </a:r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0.0557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Structure of a Profiler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Performance monitoring unit (PMU)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A Set of Performance Counters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A Set of Event Selectors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Generate an interrupt when a counter overflows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PMU‐based profiler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Sampling Configuration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Sample Collection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Sample Interpretation		</a:t>
            </a:r>
          </a:p>
          <a:p>
            <a:pPr algn="l" rtl="0">
              <a:buFont typeface="Arial" pitchFamily="34" charset="0"/>
              <a:buChar char="•"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52500"/>
            <a:ext cx="8991599" cy="1362075"/>
          </a:xfrm>
        </p:spPr>
        <p:txBody>
          <a:bodyPr>
            <a:normAutofit/>
          </a:bodyPr>
          <a:lstStyle/>
          <a:p>
            <a:pPr algn="l" rtl="0"/>
            <a:r>
              <a:rPr lang="en-US" sz="3400" dirty="0" smtClean="0"/>
              <a:t>Profiling Techniques in Virtualized Environment</a:t>
            </a:r>
            <a:endParaRPr lang="fa-IR" sz="3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16706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Guest-wide Profiling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System-wide Profiling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67B1-1622-447A-9814-71DB1EE7E5B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1281</TotalTime>
  <Words>885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Slide 1</vt:lpstr>
      <vt:lpstr>Outline</vt:lpstr>
      <vt:lpstr>    Review of  Virtualization Technology</vt:lpstr>
      <vt:lpstr>    Review of  Virtualization Technology(cont’d)</vt:lpstr>
      <vt:lpstr>Profiling in a Virtualized Environment</vt:lpstr>
      <vt:lpstr> Review of  Performance Profiling</vt:lpstr>
      <vt:lpstr> Review of  Performance Profiling (cont’d)</vt:lpstr>
      <vt:lpstr>Structure of a Profiler</vt:lpstr>
      <vt:lpstr>Profiling Techniques in Virtualized Environment</vt:lpstr>
      <vt:lpstr> Guest-wide Profiling</vt:lpstr>
      <vt:lpstr> Guest-wide Profiling (cont’d)</vt:lpstr>
      <vt:lpstr>Guest‐wide Profiling for KVM</vt:lpstr>
      <vt:lpstr>Profiling Packet Receive</vt:lpstr>
      <vt:lpstr>Profiling Packet Receive (cont’d)</vt:lpstr>
      <vt:lpstr>Profiling Packet Receive (cont’d)</vt:lpstr>
      <vt:lpstr>Other Important Things</vt:lpstr>
      <vt:lpstr>Conclusions</vt:lpstr>
      <vt:lpstr>References</vt:lpstr>
      <vt:lpstr>References(cont’d)</vt:lpstr>
    </vt:vector>
  </TitlesOfParts>
  <Company>MUST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PPVE</dc:title>
  <dc:creator>Soroush</dc:creator>
  <cp:lastModifiedBy>Hadi</cp:lastModifiedBy>
  <cp:revision>182</cp:revision>
  <dcterms:created xsi:type="dcterms:W3CDTF">2009-10-06T06:12:49Z</dcterms:created>
  <dcterms:modified xsi:type="dcterms:W3CDTF">2011-03-02T12:02:47Z</dcterms:modified>
</cp:coreProperties>
</file>