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  <p:sldMasterId id="2147483856" r:id="rId2"/>
  </p:sldMasterIdLst>
  <p:notesMasterIdLst>
    <p:notesMasterId r:id="rId30"/>
  </p:notesMasterIdLst>
  <p:sldIdLst>
    <p:sldId id="256" r:id="rId3"/>
    <p:sldId id="338" r:id="rId4"/>
    <p:sldId id="269" r:id="rId5"/>
    <p:sldId id="276" r:id="rId6"/>
    <p:sldId id="332" r:id="rId7"/>
    <p:sldId id="333" r:id="rId8"/>
    <p:sldId id="336" r:id="rId9"/>
    <p:sldId id="337" r:id="rId10"/>
    <p:sldId id="309" r:id="rId11"/>
    <p:sldId id="328" r:id="rId12"/>
    <p:sldId id="262" r:id="rId13"/>
    <p:sldId id="356" r:id="rId14"/>
    <p:sldId id="326" r:id="rId15"/>
    <p:sldId id="322" r:id="rId16"/>
    <p:sldId id="259" r:id="rId17"/>
    <p:sldId id="354" r:id="rId18"/>
    <p:sldId id="346" r:id="rId19"/>
    <p:sldId id="347" r:id="rId20"/>
    <p:sldId id="345" r:id="rId21"/>
    <p:sldId id="348" r:id="rId22"/>
    <p:sldId id="351" r:id="rId23"/>
    <p:sldId id="352" r:id="rId24"/>
    <p:sldId id="353" r:id="rId25"/>
    <p:sldId id="343" r:id="rId26"/>
    <p:sldId id="357" r:id="rId27"/>
    <p:sldId id="349" r:id="rId28"/>
    <p:sldId id="358" r:id="rId2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05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-378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8E2539-9F3D-49F6-91D1-25B7F44CF201}" type="datetimeFigureOut">
              <a:rPr lang="en-US" smtClean="0"/>
              <a:t>10/3/2015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51ED3A-4405-4831-B171-8B98D62A5F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0379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BC2001E-86C3-4335-85DC-6FB851E1777C}" type="slidenum">
              <a:rPr lang="en-US">
                <a:solidFill>
                  <a:srgbClr val="000000"/>
                </a:solidFill>
              </a:rPr>
              <a:pPr/>
              <a:t>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19717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92C5522B-A28A-46A8-A626-5E8D6C8EB503}" type="slidenum">
              <a:rPr lang="en-US">
                <a:solidFill>
                  <a:srgbClr val="000000"/>
                </a:solidFill>
              </a:rPr>
              <a:pPr/>
              <a:t>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48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90984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1291843-ACE3-4EC7-A4D0-EF06EB895611}" type="slidenum">
              <a:rPr lang="en-US">
                <a:solidFill>
                  <a:srgbClr val="000000"/>
                </a:solidFill>
              </a:rPr>
              <a:pPr/>
              <a:t>16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972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96921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DB53C8-635F-4C7C-9662-6154D29EEEEE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64901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DB53C8-635F-4C7C-9662-6154D29EEEEE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02581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DB53C8-635F-4C7C-9662-6154D29EEEEE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33506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8DB53C8-635F-4C7C-9662-6154D29EEEEE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7042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7485010-AB28-403F-BD1A-A3348FDC9529}" type="slidenum">
              <a:rPr lang="en-US">
                <a:solidFill>
                  <a:srgbClr val="000000"/>
                </a:solidFill>
              </a:rPr>
              <a:pPr/>
              <a:t>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96630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7485010-AB28-403F-BD1A-A3348FDC9529}" type="slidenum">
              <a:rPr lang="en-US">
                <a:solidFill>
                  <a:srgbClr val="000000"/>
                </a:solidFill>
              </a:rPr>
              <a:pPr/>
              <a:t>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13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91556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1F19D73-56AA-4518-8BF8-FECB54563AC9}" type="slidenum">
              <a:rPr lang="en-US">
                <a:solidFill>
                  <a:srgbClr val="000000"/>
                </a:solidFill>
              </a:rPr>
              <a:pPr/>
              <a:t>6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34306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1F19D73-56AA-4518-8BF8-FECB54563AC9}" type="slidenum">
              <a:rPr lang="en-US">
                <a:solidFill>
                  <a:srgbClr val="000000"/>
                </a:solidFill>
              </a:rPr>
              <a:pPr/>
              <a:t>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02611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1F19D73-56AA-4518-8BF8-FECB54563AC9}" type="slidenum">
              <a:rPr lang="en-US">
                <a:solidFill>
                  <a:srgbClr val="000000"/>
                </a:solidFill>
              </a:rPr>
              <a:pPr/>
              <a:t>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195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B8D585F-F102-47F3-8232-1F1FB2F85DF3}" type="slidenum">
              <a:rPr lang="en-US">
                <a:solidFill>
                  <a:srgbClr val="000000"/>
                </a:solidFill>
              </a:rPr>
              <a:pPr/>
              <a:t>9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35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72278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3E49034-7A0B-4C68-A9B0-E26751DEA0AE}" type="slidenum">
              <a:rPr lang="en-US">
                <a:solidFill>
                  <a:srgbClr val="000000"/>
                </a:solidFill>
              </a:rPr>
              <a:pPr/>
              <a:t>12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952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9086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B9FBC8F-0DA1-4754-B23B-79465C5E8D73}" type="slidenum">
              <a:rPr lang="en-US">
                <a:solidFill>
                  <a:srgbClr val="000000"/>
                </a:solidFill>
              </a:rPr>
              <a:pPr/>
              <a:t>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341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90513" y="2546350"/>
            <a:ext cx="438150" cy="474663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73100" y="2546350"/>
            <a:ext cx="328613" cy="474663"/>
          </a:xfrm>
          <a:prstGeom prst="rect">
            <a:avLst/>
          </a:prstGeom>
          <a:gradFill rotWithShape="0">
            <a:gsLst>
              <a:gs pos="0">
                <a:schemeClr val="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414338" y="2968625"/>
            <a:ext cx="422275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784225" y="2968625"/>
            <a:ext cx="368300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0" y="28956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fol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635000" y="2438400"/>
            <a:ext cx="31750" cy="1052513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gray">
          <a:xfrm flipV="1">
            <a:off x="315913" y="3265488"/>
            <a:ext cx="8683625" cy="46037"/>
          </a:xfrm>
          <a:prstGeom prst="rect">
            <a:avLst/>
          </a:prstGeom>
          <a:gradFill rotWithShape="0">
            <a:gsLst>
              <a:gs pos="0">
                <a:schemeClr val="tx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kumimoji="1" lang="en-US" sz="2400">
              <a:latin typeface="Arial" panose="020B0604020202020204" pitchFamily="34" charset="0"/>
            </a:endParaRPr>
          </a:p>
        </p:txBody>
      </p:sp>
      <p:sp>
        <p:nvSpPr>
          <p:cNvPr id="26632" name="Rectangle 8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fa-IR"/>
              <a:t>عنوان</a:t>
            </a:r>
          </a:p>
        </p:txBody>
      </p:sp>
      <p:sp>
        <p:nvSpPr>
          <p:cNvPr id="26633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886200"/>
            <a:ext cx="7162800" cy="2209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fa-IR"/>
              <a:t>زير عنوان</a:t>
            </a:r>
          </a:p>
        </p:txBody>
      </p:sp>
      <p:sp>
        <p:nvSpPr>
          <p:cNvPr id="11" name="Rectangle 10"/>
          <p:cNvSpPr>
            <a:spLocks noGrp="1" noChangeArrowheads="1"/>
          </p:cNvSpPr>
          <p:nvPr>
            <p:ph type="ftr" sz="quarter" idx="10"/>
          </p:nvPr>
        </p:nvSpPr>
        <p:spPr>
          <a:xfrm>
            <a:off x="1066800" y="6400800"/>
            <a:ext cx="7162800" cy="295275"/>
          </a:xfrm>
        </p:spPr>
        <p:txBody>
          <a:bodyPr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88360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fa-IR"/>
              <a:t>شبكه</a:t>
            </a:r>
            <a:r>
              <a:rPr lang="en-US"/>
              <a:t>/</a:t>
            </a:r>
            <a:fld id="{E24A0F75-9B24-4E42-B051-5DC49068A33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Mehdi Naghavi</a:t>
            </a:r>
          </a:p>
        </p:txBody>
      </p:sp>
    </p:spTree>
    <p:extLst>
      <p:ext uri="{BB962C8B-B14F-4D97-AF65-F5344CB8AC3E}">
        <p14:creationId xmlns:p14="http://schemas.microsoft.com/office/powerpoint/2010/main" val="1651231552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3250" y="533400"/>
            <a:ext cx="203835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533400"/>
            <a:ext cx="596265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fa-IR"/>
              <a:t>شبكه</a:t>
            </a:r>
            <a:r>
              <a:rPr lang="en-US"/>
              <a:t>/</a:t>
            </a:r>
            <a:fld id="{85F140FC-3D0B-4018-83E5-3D6C3511934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Mehdi Naghavi</a:t>
            </a:r>
          </a:p>
        </p:txBody>
      </p:sp>
    </p:spTree>
    <p:extLst>
      <p:ext uri="{BB962C8B-B14F-4D97-AF65-F5344CB8AC3E}">
        <p14:creationId xmlns:p14="http://schemas.microsoft.com/office/powerpoint/2010/main" val="1059089209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6F667E-A1FE-451B-83AA-E3B772D9EAA0}" type="datetime1">
              <a:rPr lang="en-US">
                <a:solidFill>
                  <a:srgbClr val="FFFFFF"/>
                </a:solidFill>
              </a:rPr>
              <a:pPr>
                <a:defRPr/>
              </a:pPr>
              <a:t>10/3/2015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Introduction to Computers</a:t>
            </a:r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E67B04-1EBC-4B81-86A1-7E2B0A86C71F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7914906"/>
      </p:ext>
    </p:extLst>
  </p:cSld>
  <p:clrMapOvr>
    <a:masterClrMapping/>
  </p:clrMapOvr>
  <p:transition spd="med">
    <p:strips dir="r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24300"/>
            <a:ext cx="4038600" cy="2171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7B3016-7236-46FE-A24E-84E947D44B3F}" type="datetime1">
              <a:rPr lang="en-US">
                <a:solidFill>
                  <a:srgbClr val="FFFFFF"/>
                </a:solidFill>
              </a:rPr>
              <a:pPr>
                <a:defRPr/>
              </a:pPr>
              <a:t>10/3/2015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Introduction to Computers</a:t>
            </a:r>
          </a:p>
        </p:txBody>
      </p:sp>
      <p:sp>
        <p:nvSpPr>
          <p:cNvPr id="8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D0E9CF-22D3-4151-9AB6-C48BFE4ED342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2296708"/>
      </p:ext>
    </p:extLst>
  </p:cSld>
  <p:clrMapOvr>
    <a:masterClrMapping/>
  </p:clrMapOvr>
  <p:transition spd="med">
    <p:strips dir="r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28600"/>
            <a:ext cx="8229600" cy="5867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006845-AA3A-49B8-84BE-954026CFF304}" type="datetime1">
              <a:rPr lang="en-US">
                <a:solidFill>
                  <a:srgbClr val="FFFFFF"/>
                </a:solidFill>
              </a:rPr>
              <a:pPr>
                <a:defRPr/>
              </a:pPr>
              <a:t>10/3/2015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Introduction to Computers</a:t>
            </a:r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E50A0F-B7C0-4DD2-A3D7-5F949B8AFA5D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0431187"/>
      </p:ext>
    </p:extLst>
  </p:cSld>
  <p:clrMapOvr>
    <a:masterClrMapping/>
  </p:clrMapOvr>
  <p:transition spd="med">
    <p:strips dir="ru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214313"/>
            <a:ext cx="7793038" cy="9112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484313"/>
            <a:ext cx="7772400" cy="22113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8313" y="3848100"/>
            <a:ext cx="7772400" cy="22113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5B7EB1-2CFA-4763-89FA-A105E2B1726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9823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ED31D-80D6-47CF-9B38-C2BF0477A8F7}" type="datetimeFigureOut">
              <a:rPr lang="en-US" smtClean="0"/>
              <a:t>10/3/2015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7DC97-DBBA-4AC4-B184-B191C3D363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7517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Mehdi Naghavi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a-IR" smtClean="0"/>
              <a:t>شبكه</a:t>
            </a:r>
            <a:r>
              <a:rPr lang="en-US" smtClean="0"/>
              <a:t>/</a:t>
            </a:r>
            <a:fld id="{0271E8D7-0AE7-4A99-8E20-E2D2B059C2C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638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Mehdi Naghavi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a-IR" smtClean="0"/>
              <a:t>شبكه</a:t>
            </a:r>
            <a:r>
              <a:rPr lang="en-US" smtClean="0"/>
              <a:t>/</a:t>
            </a:r>
            <a:fld id="{5B47CD73-2904-4557-ADEF-695CA17A24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402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Mehdi Naghavi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a-IR" smtClean="0"/>
              <a:t>شبكه</a:t>
            </a:r>
            <a:r>
              <a:rPr lang="en-US" smtClean="0"/>
              <a:t>/</a:t>
            </a:r>
            <a:fld id="{08EF0FC1-54C4-47D1-B74C-6A17B552F9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405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fa-IR"/>
              <a:t>شبكه</a:t>
            </a:r>
            <a:r>
              <a:rPr lang="en-US"/>
              <a:t>/</a:t>
            </a:r>
            <a:fld id="{0271E8D7-0AE7-4A99-8E20-E2D2B059C2C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Mehdi Naghavi</a:t>
            </a:r>
          </a:p>
        </p:txBody>
      </p:sp>
    </p:spTree>
    <p:extLst>
      <p:ext uri="{BB962C8B-B14F-4D97-AF65-F5344CB8AC3E}">
        <p14:creationId xmlns:p14="http://schemas.microsoft.com/office/powerpoint/2010/main" val="2184046519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Mehdi Naghavi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a-IR" smtClean="0"/>
              <a:t>شبكه</a:t>
            </a:r>
            <a:r>
              <a:rPr lang="en-US" smtClean="0"/>
              <a:t>/</a:t>
            </a:r>
            <a:fld id="{3C09462A-3586-40AE-B28A-193900DAD0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42610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Mehdi Naghavi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a-IR" smtClean="0"/>
              <a:t>شبكه</a:t>
            </a:r>
            <a:r>
              <a:rPr lang="en-US" smtClean="0"/>
              <a:t>/</a:t>
            </a:r>
            <a:fld id="{CEC64F39-A7D9-4281-956E-D64F5ACA26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2399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Mehdi Naghavi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a-IR" smtClean="0"/>
              <a:t>شبكه</a:t>
            </a:r>
            <a:r>
              <a:rPr lang="en-US" smtClean="0"/>
              <a:t>/</a:t>
            </a:r>
            <a:fld id="{4AFCB8B5-BE7C-4727-8E6B-B17F279B4DC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19880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Mehdi Naghavi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a-IR" smtClean="0"/>
              <a:t>شبكه</a:t>
            </a:r>
            <a:r>
              <a:rPr lang="en-US" smtClean="0"/>
              <a:t>/</a:t>
            </a:r>
            <a:fld id="{0EF3F948-3E3F-45EA-953E-F5E04362EB1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81848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Mehdi Naghavi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a-IR" smtClean="0"/>
              <a:t>شبكه</a:t>
            </a:r>
            <a:r>
              <a:rPr lang="en-US" smtClean="0"/>
              <a:t>/</a:t>
            </a:r>
            <a:fld id="{D17CB388-57B3-464E-BE45-54E130679C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96422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Mehdi Naghavi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a-IR" smtClean="0"/>
              <a:t>شبكه</a:t>
            </a:r>
            <a:r>
              <a:rPr lang="en-US" smtClean="0"/>
              <a:t>/</a:t>
            </a:r>
            <a:fld id="{E24A0F75-9B24-4E42-B051-5DC49068A3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12626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Mehdi Naghavi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fa-IR" smtClean="0"/>
              <a:t>شبكه</a:t>
            </a:r>
            <a:r>
              <a:rPr lang="en-US" smtClean="0"/>
              <a:t>/</a:t>
            </a:r>
            <a:fld id="{85F140FC-3D0B-4018-83E5-3D6C3511934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08624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6F667E-A1FE-451B-83AA-E3B772D9EAA0}" type="datetime1">
              <a:rPr lang="en-US">
                <a:solidFill>
                  <a:srgbClr val="FFFFFF"/>
                </a:solidFill>
              </a:rPr>
              <a:pPr>
                <a:defRPr/>
              </a:pPr>
              <a:t>10/3/2015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Introduction to Computers</a:t>
            </a:r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E67B04-1EBC-4B81-86A1-7E2B0A86C71F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2836766"/>
      </p:ext>
    </p:extLst>
  </p:cSld>
  <p:clrMapOvr>
    <a:masterClrMapping/>
  </p:clrMapOvr>
  <p:transition spd="med">
    <p:strips dir="ru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825" y="214313"/>
            <a:ext cx="7793038" cy="9112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484313"/>
            <a:ext cx="7772400" cy="22113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8313" y="3848100"/>
            <a:ext cx="7772400" cy="22113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5B7EB1-2CFA-4763-89FA-A105E2B1726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649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fa-IR"/>
              <a:t>شبكه</a:t>
            </a:r>
            <a:r>
              <a:rPr lang="en-US"/>
              <a:t>/</a:t>
            </a:r>
            <a:fld id="{5B47CD73-2904-4557-ADEF-695CA17A244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Mehdi Naghavi</a:t>
            </a:r>
          </a:p>
        </p:txBody>
      </p:sp>
    </p:spTree>
    <p:extLst>
      <p:ext uri="{BB962C8B-B14F-4D97-AF65-F5344CB8AC3E}">
        <p14:creationId xmlns:p14="http://schemas.microsoft.com/office/powerpoint/2010/main" val="1612229799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447800"/>
            <a:ext cx="398145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2050" y="1447800"/>
            <a:ext cx="3983038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fa-IR"/>
              <a:t>شبكه</a:t>
            </a:r>
            <a:r>
              <a:rPr lang="en-US"/>
              <a:t>/</a:t>
            </a:r>
            <a:fld id="{08EF0FC1-54C4-47D1-B74C-6A17B552F95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Mehdi Naghavi</a:t>
            </a:r>
          </a:p>
        </p:txBody>
      </p:sp>
    </p:spTree>
    <p:extLst>
      <p:ext uri="{BB962C8B-B14F-4D97-AF65-F5344CB8AC3E}">
        <p14:creationId xmlns:p14="http://schemas.microsoft.com/office/powerpoint/2010/main" val="3823856428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fa-IR"/>
              <a:t>شبكه</a:t>
            </a:r>
            <a:r>
              <a:rPr lang="en-US"/>
              <a:t>/</a:t>
            </a:r>
            <a:fld id="{3C09462A-3586-40AE-B28A-193900DAD05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Mehdi Naghavi</a:t>
            </a:r>
          </a:p>
        </p:txBody>
      </p:sp>
    </p:spTree>
    <p:extLst>
      <p:ext uri="{BB962C8B-B14F-4D97-AF65-F5344CB8AC3E}">
        <p14:creationId xmlns:p14="http://schemas.microsoft.com/office/powerpoint/2010/main" val="2112924547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fa-IR"/>
              <a:t>شبكه</a:t>
            </a:r>
            <a:r>
              <a:rPr lang="en-US"/>
              <a:t>/</a:t>
            </a:r>
            <a:fld id="{CEC64F39-A7D9-4281-956E-D64F5ACA260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Mehdi Naghavi</a:t>
            </a:r>
          </a:p>
        </p:txBody>
      </p:sp>
    </p:spTree>
    <p:extLst>
      <p:ext uri="{BB962C8B-B14F-4D97-AF65-F5344CB8AC3E}">
        <p14:creationId xmlns:p14="http://schemas.microsoft.com/office/powerpoint/2010/main" val="2677094933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fa-IR"/>
              <a:t>شبكه</a:t>
            </a:r>
            <a:r>
              <a:rPr lang="en-US"/>
              <a:t>/</a:t>
            </a:r>
            <a:fld id="{4AFCB8B5-BE7C-4727-8E6B-B17F279B4DC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Mehdi Naghavi</a:t>
            </a:r>
          </a:p>
        </p:txBody>
      </p:sp>
    </p:spTree>
    <p:extLst>
      <p:ext uri="{BB962C8B-B14F-4D97-AF65-F5344CB8AC3E}">
        <p14:creationId xmlns:p14="http://schemas.microsoft.com/office/powerpoint/2010/main" val="1082026580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fa-IR"/>
              <a:t>شبكه</a:t>
            </a:r>
            <a:r>
              <a:rPr lang="en-US"/>
              <a:t>/</a:t>
            </a:r>
            <a:fld id="{0EF3F948-3E3F-45EA-953E-F5E04362EB1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Mehdi Naghavi</a:t>
            </a:r>
          </a:p>
        </p:txBody>
      </p:sp>
    </p:spTree>
    <p:extLst>
      <p:ext uri="{BB962C8B-B14F-4D97-AF65-F5344CB8AC3E}">
        <p14:creationId xmlns:p14="http://schemas.microsoft.com/office/powerpoint/2010/main" val="2574580602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fa-IR"/>
              <a:t>شبكه</a:t>
            </a:r>
            <a:r>
              <a:rPr lang="en-US"/>
              <a:t>/</a:t>
            </a:r>
            <a:fld id="{D17CB388-57B3-464E-BE45-54E130679CA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Mehdi Naghavi</a:t>
            </a:r>
          </a:p>
        </p:txBody>
      </p:sp>
    </p:spTree>
    <p:extLst>
      <p:ext uri="{BB962C8B-B14F-4D97-AF65-F5344CB8AC3E}">
        <p14:creationId xmlns:p14="http://schemas.microsoft.com/office/powerpoint/2010/main" val="471222397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gray">
          <a:xfrm flipV="1">
            <a:off x="912813" y="6434138"/>
            <a:ext cx="7769225" cy="762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tx2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kumimoji="1" lang="en-US" sz="2400">
              <a:latin typeface="Arial" panose="020B0604020202020204" pitchFamily="34" charset="0"/>
            </a:endParaRP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ltGray">
          <a:xfrm>
            <a:off x="417513" y="488950"/>
            <a:ext cx="438150" cy="474663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kumimoji="1" lang="en-US" sz="2400">
              <a:latin typeface="Arial" panose="020B0604020202020204" pitchFamily="34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ltGray">
          <a:xfrm>
            <a:off x="800100" y="488950"/>
            <a:ext cx="328613" cy="474663"/>
          </a:xfrm>
          <a:prstGeom prst="rect">
            <a:avLst/>
          </a:prstGeom>
          <a:gradFill rotWithShape="0">
            <a:gsLst>
              <a:gs pos="0">
                <a:schemeClr val="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kumimoji="1" lang="en-US" sz="2400">
              <a:latin typeface="Arial" panose="020B0604020202020204" pitchFamily="34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ltGray">
          <a:xfrm>
            <a:off x="541338" y="911225"/>
            <a:ext cx="422275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kumimoji="1" lang="en-US" sz="2400">
              <a:latin typeface="Arial" panose="020B0604020202020204" pitchFamily="34" charset="0"/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ltGray">
          <a:xfrm>
            <a:off x="911225" y="911225"/>
            <a:ext cx="368300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kumimoji="1" lang="en-US" sz="2400">
              <a:latin typeface="Arial" panose="020B0604020202020204" pitchFamily="34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ltGray">
          <a:xfrm>
            <a:off x="152400" y="7620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fol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kumimoji="1" lang="en-US" sz="2400">
              <a:latin typeface="Arial" panose="020B0604020202020204" pitchFamily="34" charset="0"/>
            </a:endParaRP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gray">
          <a:xfrm>
            <a:off x="762000" y="381000"/>
            <a:ext cx="31750" cy="1050925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kumimoji="1" lang="en-US" sz="2400">
              <a:latin typeface="Arial" panose="020B0604020202020204" pitchFamily="34" charset="0"/>
            </a:endParaRPr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533400"/>
            <a:ext cx="7772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a-IR" smtClean="0"/>
              <a:t>فهرست مطالب</a:t>
            </a:r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447800"/>
            <a:ext cx="8116888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a-IR" smtClean="0"/>
              <a:t>تست</a:t>
            </a:r>
          </a:p>
          <a:p>
            <a:pPr lvl="1"/>
            <a:r>
              <a:rPr lang="fa-IR" smtClean="0"/>
              <a:t>تست</a:t>
            </a:r>
          </a:p>
          <a:p>
            <a:pPr lvl="2"/>
            <a:r>
              <a:rPr lang="fa-IR" smtClean="0"/>
              <a:t>تست</a:t>
            </a:r>
          </a:p>
          <a:p>
            <a:pPr lvl="3"/>
            <a:r>
              <a:rPr lang="fa-IR" smtClean="0"/>
              <a:t>تست</a:t>
            </a:r>
          </a:p>
          <a:p>
            <a:pPr lvl="4"/>
            <a:r>
              <a:rPr lang="fa-IR" smtClean="0"/>
              <a:t>تست</a:t>
            </a:r>
          </a:p>
        </p:txBody>
      </p:sp>
      <p:sp>
        <p:nvSpPr>
          <p:cNvPr id="25611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00400" y="6610350"/>
            <a:ext cx="35814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12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2400" y="6477000"/>
            <a:ext cx="990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 b="1">
                <a:latin typeface="Arial" panose="020B0604020202020204" pitchFamily="34" charset="0"/>
              </a:defRPr>
            </a:lvl1pPr>
          </a:lstStyle>
          <a:p>
            <a:r>
              <a:rPr lang="fa-IR"/>
              <a:t>شبكه</a:t>
            </a:r>
            <a:r>
              <a:rPr lang="en-US"/>
              <a:t>/</a:t>
            </a:r>
            <a:fld id="{A277CFAD-D857-4090-8B73-E36DE8B770E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5613" name="Rectangle 1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610350"/>
            <a:ext cx="1676400" cy="2476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900">
                <a:latin typeface="+mj-lt"/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Mehdi Naghavi</a:t>
            </a:r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gray">
          <a:xfrm flipV="1">
            <a:off x="533400" y="1219200"/>
            <a:ext cx="685800" cy="55563"/>
          </a:xfrm>
          <a:prstGeom prst="rect">
            <a:avLst/>
          </a:pr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kumimoji="1" lang="en-US" sz="2400">
              <a:latin typeface="Arial" panose="020B0604020202020204" pitchFamily="34" charset="0"/>
            </a:endParaRPr>
          </a:p>
        </p:txBody>
      </p:sp>
      <p:sp>
        <p:nvSpPr>
          <p:cNvPr id="2063" name="Rectangle 15"/>
          <p:cNvSpPr>
            <a:spLocks noChangeArrowheads="1"/>
          </p:cNvSpPr>
          <p:nvPr/>
        </p:nvSpPr>
        <p:spPr bwMode="gray">
          <a:xfrm flipV="1">
            <a:off x="1143000" y="1219200"/>
            <a:ext cx="6550025" cy="55563"/>
          </a:xfrm>
          <a:prstGeom prst="rect">
            <a:avLst/>
          </a:prstGeom>
          <a:gradFill rotWithShape="0">
            <a:gsLst>
              <a:gs pos="0">
                <a:schemeClr val="tx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10800000"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kumimoji="1" lang="en-US" sz="240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6" r:id="rId1"/>
    <p:sldLayoutId id="2147483825" r:id="rId2"/>
    <p:sldLayoutId id="2147483826" r:id="rId3"/>
    <p:sldLayoutId id="2147483827" r:id="rId4"/>
    <p:sldLayoutId id="2147483828" r:id="rId5"/>
    <p:sldLayoutId id="2147483829" r:id="rId6"/>
    <p:sldLayoutId id="2147483830" r:id="rId7"/>
    <p:sldLayoutId id="2147483831" r:id="rId8"/>
    <p:sldLayoutId id="2147483832" r:id="rId9"/>
    <p:sldLayoutId id="2147483833" r:id="rId10"/>
    <p:sldLayoutId id="2147483834" r:id="rId11"/>
    <p:sldLayoutId id="2147483852" r:id="rId12"/>
    <p:sldLayoutId id="2147483853" r:id="rId13"/>
    <p:sldLayoutId id="2147483854" r:id="rId14"/>
    <p:sldLayoutId id="2147483855" r:id="rId15"/>
  </p:sldLayoutIdLst>
  <p:transition/>
  <p:hf sldNum="0" hdr="0" ftr="0"/>
  <p:txStyles>
    <p:titleStyle>
      <a:lvl1pPr algn="r" rtl="1" eaLnBrk="0" fontAlgn="base" hangingPunct="0"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+mj-lt"/>
          <a:ea typeface="+mj-ea"/>
          <a:cs typeface="+mj-cs"/>
        </a:defRPr>
      </a:lvl1pPr>
      <a:lvl2pPr algn="r" rtl="1" eaLnBrk="0" fontAlgn="base" hangingPunct="0"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Arial" charset="0"/>
          <a:cs typeface="Arial" charset="0"/>
        </a:defRPr>
      </a:lvl2pPr>
      <a:lvl3pPr algn="r" rtl="1" eaLnBrk="0" fontAlgn="base" hangingPunct="0"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Arial" charset="0"/>
          <a:cs typeface="Arial" charset="0"/>
        </a:defRPr>
      </a:lvl3pPr>
      <a:lvl4pPr algn="r" rtl="1" eaLnBrk="0" fontAlgn="base" hangingPunct="0"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Arial" charset="0"/>
          <a:cs typeface="Arial" charset="0"/>
        </a:defRPr>
      </a:lvl4pPr>
      <a:lvl5pPr algn="r" rtl="1" eaLnBrk="0" fontAlgn="base" hangingPunct="0"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Arial" charset="0"/>
          <a:cs typeface="Arial" charset="0"/>
        </a:defRPr>
      </a:lvl5pPr>
      <a:lvl6pPr marL="457200" algn="r" rtl="1" fontAlgn="base"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Arial" charset="0"/>
          <a:cs typeface="Arial" charset="0"/>
        </a:defRPr>
      </a:lvl6pPr>
      <a:lvl7pPr marL="914400" algn="r" rtl="1" fontAlgn="base"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Arial" charset="0"/>
          <a:cs typeface="Arial" charset="0"/>
        </a:defRPr>
      </a:lvl7pPr>
      <a:lvl8pPr marL="1371600" algn="r" rtl="1" fontAlgn="base"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Arial" charset="0"/>
          <a:cs typeface="Arial" charset="0"/>
        </a:defRPr>
      </a:lvl8pPr>
      <a:lvl9pPr marL="1828800" algn="r" rtl="1" fontAlgn="base">
        <a:spcBef>
          <a:spcPct val="0"/>
        </a:spcBef>
        <a:spcAft>
          <a:spcPct val="0"/>
        </a:spcAft>
        <a:defRPr sz="42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r" rtl="1" eaLnBrk="0" fontAlgn="base" hangingPunct="0">
        <a:spcBef>
          <a:spcPct val="1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10000"/>
        </a:spcBef>
        <a:spcAft>
          <a:spcPct val="0"/>
        </a:spcAft>
        <a:buClr>
          <a:schemeClr val="hlink"/>
        </a:buClr>
        <a:buSzPct val="60000"/>
        <a:buFont typeface="Wingdings" panose="05000000000000000000" pitchFamily="2" charset="2"/>
        <a:buChar char="n"/>
        <a:defRPr sz="2400" b="1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5000"/>
        </a:spcBef>
        <a:spcAft>
          <a:spcPct val="0"/>
        </a:spcAft>
        <a:buClr>
          <a:schemeClr val="accent1"/>
        </a:buClr>
        <a:buSzPct val="60000"/>
        <a:buFont typeface="Wingdings" panose="05000000000000000000" pitchFamily="2" charset="2"/>
        <a:buChar char="n"/>
        <a:defRPr sz="2000" b="1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5000"/>
        </a:spcBef>
        <a:spcAft>
          <a:spcPct val="0"/>
        </a:spcAft>
        <a:buClr>
          <a:schemeClr val="tx2"/>
        </a:buClr>
        <a:buSzPct val="55000"/>
        <a:buFont typeface="Wingdings" panose="05000000000000000000" pitchFamily="2" charset="2"/>
        <a:buChar char="n"/>
        <a:defRPr sz="2000" b="1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5000"/>
        </a:spcBef>
        <a:spcAft>
          <a:spcPct val="0"/>
        </a:spcAft>
        <a:buClr>
          <a:schemeClr val="hlink"/>
        </a:buClr>
        <a:buSzPct val="50000"/>
        <a:buFont typeface="Wingdings" panose="05000000000000000000" pitchFamily="2" charset="2"/>
        <a:buChar char="n"/>
        <a:defRPr sz="2000" b="1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5000"/>
        </a:spcBef>
        <a:spcAft>
          <a:spcPct val="0"/>
        </a:spcAft>
        <a:buClr>
          <a:schemeClr val="hlink"/>
        </a:buClr>
        <a:buSzPct val="50000"/>
        <a:buFont typeface="Wingdings" pitchFamily="2" charset="2"/>
        <a:buChar char="n"/>
        <a:defRPr sz="2000" b="1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5000"/>
        </a:spcBef>
        <a:spcAft>
          <a:spcPct val="0"/>
        </a:spcAft>
        <a:buClr>
          <a:schemeClr val="hlink"/>
        </a:buClr>
        <a:buSzPct val="50000"/>
        <a:buFont typeface="Wingdings" pitchFamily="2" charset="2"/>
        <a:buChar char="n"/>
        <a:defRPr sz="2000" b="1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5000"/>
        </a:spcBef>
        <a:spcAft>
          <a:spcPct val="0"/>
        </a:spcAft>
        <a:buClr>
          <a:schemeClr val="hlink"/>
        </a:buClr>
        <a:buSzPct val="50000"/>
        <a:buFont typeface="Wingdings" pitchFamily="2" charset="2"/>
        <a:buChar char="n"/>
        <a:defRPr sz="2000" b="1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5000"/>
        </a:spcBef>
        <a:spcAft>
          <a:spcPct val="0"/>
        </a:spcAft>
        <a:buClr>
          <a:schemeClr val="hlink"/>
        </a:buClr>
        <a:buSzPct val="50000"/>
        <a:buFont typeface="Wingdings" pitchFamily="2" charset="2"/>
        <a:buChar char="n"/>
        <a:defRPr sz="2000" b="1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/>
              <a:t>Mehdi Naghavi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a-IR" smtClean="0"/>
              <a:t>شبكه</a:t>
            </a:r>
            <a:r>
              <a:rPr lang="en-US" smtClean="0"/>
              <a:t>/</a:t>
            </a:r>
            <a:fld id="{A277CFAD-D857-4090-8B73-E36DE8B770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137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7" r:id="rId1"/>
    <p:sldLayoutId id="2147483858" r:id="rId2"/>
    <p:sldLayoutId id="2147483859" r:id="rId3"/>
    <p:sldLayoutId id="2147483860" r:id="rId4"/>
    <p:sldLayoutId id="2147483861" r:id="rId5"/>
    <p:sldLayoutId id="2147483862" r:id="rId6"/>
    <p:sldLayoutId id="2147483863" r:id="rId7"/>
    <p:sldLayoutId id="2147483864" r:id="rId8"/>
    <p:sldLayoutId id="2147483865" r:id="rId9"/>
    <p:sldLayoutId id="2147483866" r:id="rId10"/>
    <p:sldLayoutId id="2147483867" r:id="rId11"/>
    <p:sldLayoutId id="2147483868" r:id="rId12"/>
    <p:sldLayoutId id="2147483869" r:id="rId13"/>
  </p:sldLayoutIdLst>
  <p:hf sldNum="0" hdr="0" ft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hadian@comp.iust.ac.ir" TargetMode="External"/><Relationship Id="rId1" Type="http://schemas.openxmlformats.org/officeDocument/2006/relationships/slideLayout" Target="../slideLayouts/slideLayout1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en-US" dirty="0" smtClean="0"/>
              <a:t>Fundamentals of </a:t>
            </a:r>
            <a:br>
              <a:rPr lang="en-US" dirty="0" smtClean="0"/>
            </a:br>
            <a:r>
              <a:rPr lang="en-US" dirty="0" smtClean="0"/>
              <a:t>Computer Programming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923928" y="548680"/>
            <a:ext cx="15392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 HIS NAME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228600" y="152400"/>
            <a:ext cx="8686800" cy="65532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2057400" y="4191000"/>
            <a:ext cx="5181600" cy="2209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sz="4000" b="1">
                <a:cs typeface="Tahoma" panose="020B0604030504040204" pitchFamily="34" charset="0"/>
              </a:rPr>
              <a:t>Memory</a:t>
            </a: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3429000" y="609600"/>
            <a:ext cx="2362200" cy="2514600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>
              <a:spcBef>
                <a:spcPct val="50000"/>
              </a:spcBef>
            </a:pPr>
            <a:r>
              <a:rPr lang="en-US" sz="2400">
                <a:latin typeface="Times New Roman" panose="02020603050405020304" pitchFamily="18" charset="0"/>
                <a:cs typeface="B Zar" pitchFamily="2" charset="-78"/>
              </a:rPr>
              <a:t>CPU</a:t>
            </a: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3581400" y="2286000"/>
            <a:ext cx="2057400" cy="533400"/>
          </a:xfrm>
          <a:prstGeom prst="rect">
            <a:avLst/>
          </a:prstGeom>
          <a:solidFill>
            <a:srgbClr val="99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>
              <a:spcBef>
                <a:spcPct val="50000"/>
              </a:spcBef>
            </a:pPr>
            <a:r>
              <a:rPr lang="en-US" sz="2400">
                <a:latin typeface="Times New Roman" panose="02020603050405020304" pitchFamily="18" charset="0"/>
                <a:cs typeface="B Zar" pitchFamily="2" charset="-78"/>
              </a:rPr>
              <a:t>Registers Bank</a:t>
            </a:r>
          </a:p>
        </p:txBody>
      </p:sp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6781800" y="609600"/>
            <a:ext cx="1828800" cy="2514600"/>
          </a:xfrm>
          <a:prstGeom prst="rect">
            <a:avLst/>
          </a:prstGeom>
          <a:solidFill>
            <a:srgbClr val="FFCC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Monitor</a:t>
            </a:r>
          </a:p>
          <a:p>
            <a:pPr eaLnBrk="1" hangingPunct="1"/>
            <a:r>
              <a:rPr 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Printer</a:t>
            </a:r>
          </a:p>
          <a:p>
            <a:pPr eaLnBrk="1" hangingPunct="1"/>
            <a:r>
              <a:rPr lang="en-US" sz="1600" b="1">
                <a:latin typeface="Times New Roman" panose="02020603050405020304" pitchFamily="18" charset="0"/>
                <a:cs typeface="Times New Roman" panose="02020603050405020304" pitchFamily="18" charset="0"/>
              </a:rPr>
              <a:t>Modem</a:t>
            </a:r>
            <a:endParaRPr lang="en-US" sz="2400">
              <a:solidFill>
                <a:schemeClr val="bg1"/>
              </a:solidFill>
              <a:latin typeface="Times New Roman" panose="02020603050405020304" pitchFamily="18" charset="0"/>
              <a:cs typeface="B Zar" pitchFamily="2" charset="-78"/>
            </a:endParaRPr>
          </a:p>
        </p:txBody>
      </p:sp>
      <p:sp>
        <p:nvSpPr>
          <p:cNvPr id="29703" name="Text Box 7"/>
          <p:cNvSpPr txBox="1">
            <a:spLocks noChangeArrowheads="1"/>
          </p:cNvSpPr>
          <p:nvPr/>
        </p:nvSpPr>
        <p:spPr bwMode="auto">
          <a:xfrm>
            <a:off x="2209800" y="4343400"/>
            <a:ext cx="4876800" cy="609600"/>
          </a:xfrm>
          <a:prstGeom prst="rect">
            <a:avLst/>
          </a:prstGeom>
          <a:solidFill>
            <a:srgbClr val="3333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schemeClr val="bg1"/>
                </a:solidFill>
                <a:latin typeface="Times New Roman" panose="02020603050405020304" pitchFamily="18" charset="0"/>
                <a:cs typeface="B Zar" pitchFamily="2" charset="-78"/>
              </a:rPr>
              <a:t>Main Memory</a:t>
            </a:r>
          </a:p>
        </p:txBody>
      </p:sp>
      <p:sp>
        <p:nvSpPr>
          <p:cNvPr id="29704" name="Text Box 8"/>
          <p:cNvSpPr txBox="1">
            <a:spLocks noChangeArrowheads="1"/>
          </p:cNvSpPr>
          <p:nvPr/>
        </p:nvSpPr>
        <p:spPr bwMode="auto">
          <a:xfrm>
            <a:off x="3581400" y="1524000"/>
            <a:ext cx="2057400" cy="457200"/>
          </a:xfrm>
          <a:prstGeom prst="rect">
            <a:avLst/>
          </a:prstGeom>
          <a:solidFill>
            <a:srgbClr val="FF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>
                <a:latin typeface="Times New Roman" panose="02020603050405020304" pitchFamily="18" charset="0"/>
                <a:cs typeface="B Zar" pitchFamily="2" charset="-78"/>
              </a:rPr>
              <a:t>ALU</a:t>
            </a:r>
          </a:p>
        </p:txBody>
      </p:sp>
      <p:sp>
        <p:nvSpPr>
          <p:cNvPr id="29705" name="Text Box 9"/>
          <p:cNvSpPr txBox="1">
            <a:spLocks noChangeArrowheads="1"/>
          </p:cNvSpPr>
          <p:nvPr/>
        </p:nvSpPr>
        <p:spPr bwMode="auto">
          <a:xfrm>
            <a:off x="2209800" y="5080000"/>
            <a:ext cx="4876800" cy="533400"/>
          </a:xfrm>
          <a:prstGeom prst="rect">
            <a:avLst/>
          </a:prstGeom>
          <a:solidFill>
            <a:srgbClr val="996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schemeClr val="bg1"/>
                </a:solidFill>
                <a:latin typeface="Times New Roman" panose="02020603050405020304" pitchFamily="18" charset="0"/>
                <a:cs typeface="B Zar" pitchFamily="2" charset="-78"/>
              </a:rPr>
              <a:t>Secondary Memory</a:t>
            </a:r>
          </a:p>
        </p:txBody>
      </p:sp>
      <p:sp>
        <p:nvSpPr>
          <p:cNvPr id="29706" name="Text Box 10"/>
          <p:cNvSpPr txBox="1">
            <a:spLocks noChangeArrowheads="1"/>
          </p:cNvSpPr>
          <p:nvPr/>
        </p:nvSpPr>
        <p:spPr bwMode="auto">
          <a:xfrm>
            <a:off x="2209800" y="5791200"/>
            <a:ext cx="4876800" cy="457200"/>
          </a:xfrm>
          <a:prstGeom prst="rect">
            <a:avLst/>
          </a:prstGeom>
          <a:solidFill>
            <a:srgbClr val="996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Tertiary</a:t>
            </a: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Memory</a:t>
            </a:r>
          </a:p>
        </p:txBody>
      </p:sp>
      <p:sp>
        <p:nvSpPr>
          <p:cNvPr id="29707" name="Text Box 11"/>
          <p:cNvSpPr txBox="1">
            <a:spLocks noChangeArrowheads="1"/>
          </p:cNvSpPr>
          <p:nvPr/>
        </p:nvSpPr>
        <p:spPr bwMode="auto">
          <a:xfrm>
            <a:off x="3581400" y="762000"/>
            <a:ext cx="2057400" cy="457200"/>
          </a:xfrm>
          <a:prstGeom prst="rect">
            <a:avLst/>
          </a:prstGeom>
          <a:solidFill>
            <a:srgbClr val="FF99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>
                <a:latin typeface="Times New Roman" panose="02020603050405020304" pitchFamily="18" charset="0"/>
                <a:cs typeface="B Zar" pitchFamily="2" charset="-78"/>
              </a:rPr>
              <a:t>Control Unit</a:t>
            </a: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609600" y="609600"/>
            <a:ext cx="1828800" cy="2514600"/>
            <a:chOff x="384" y="384"/>
            <a:chExt cx="1152" cy="1584"/>
          </a:xfrm>
        </p:grpSpPr>
        <p:sp>
          <p:nvSpPr>
            <p:cNvPr id="10271" name="Text Box 13"/>
            <p:cNvSpPr txBox="1">
              <a:spLocks noChangeArrowheads="1"/>
            </p:cNvSpPr>
            <p:nvPr/>
          </p:nvSpPr>
          <p:spPr bwMode="auto">
            <a:xfrm>
              <a:off x="384" y="384"/>
              <a:ext cx="1152" cy="1584"/>
            </a:xfrm>
            <a:prstGeom prst="rect">
              <a:avLst/>
            </a:prstGeom>
            <a:solidFill>
              <a:srgbClr val="FFCC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US" sz="16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Keyboard</a:t>
              </a:r>
            </a:p>
            <a:p>
              <a:pPr eaLnBrk="1" hangingPunct="1"/>
              <a:r>
                <a:rPr lang="en-US" sz="16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Mouse</a:t>
              </a:r>
            </a:p>
            <a:p>
              <a:pPr eaLnBrk="1" hangingPunct="1"/>
              <a:r>
                <a:rPr lang="en-US" sz="16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Scanner</a:t>
              </a:r>
            </a:p>
            <a:p>
              <a:pPr eaLnBrk="1" hangingPunct="1"/>
              <a:r>
                <a:rPr lang="en-US" sz="16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Modem</a:t>
              </a:r>
            </a:p>
            <a:p>
              <a:pPr eaLnBrk="1" hangingPunct="1"/>
              <a:endParaRPr lang="en-US" sz="1600" b="1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272" name="Text Box 14"/>
            <p:cNvSpPr txBox="1">
              <a:spLocks noChangeArrowheads="1"/>
            </p:cNvSpPr>
            <p:nvPr/>
          </p:nvSpPr>
          <p:spPr bwMode="auto">
            <a:xfrm>
              <a:off x="480" y="432"/>
              <a:ext cx="960" cy="288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sz="2400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Input Unit</a:t>
              </a:r>
            </a:p>
          </p:txBody>
        </p:sp>
      </p:grpSp>
      <p:sp>
        <p:nvSpPr>
          <p:cNvPr id="29711" name="Text Box 15"/>
          <p:cNvSpPr txBox="1">
            <a:spLocks noChangeArrowheads="1"/>
          </p:cNvSpPr>
          <p:nvPr/>
        </p:nvSpPr>
        <p:spPr bwMode="auto">
          <a:xfrm>
            <a:off x="6858000" y="685800"/>
            <a:ext cx="1676400" cy="45720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Output Unit</a:t>
            </a:r>
          </a:p>
        </p:txBody>
      </p:sp>
      <p:sp>
        <p:nvSpPr>
          <p:cNvPr id="29712" name="AutoShape 16"/>
          <p:cNvSpPr>
            <a:spLocks noChangeArrowheads="1"/>
          </p:cNvSpPr>
          <p:nvPr/>
        </p:nvSpPr>
        <p:spPr bwMode="auto">
          <a:xfrm>
            <a:off x="2514600" y="1143000"/>
            <a:ext cx="914400" cy="16002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9713" name="AutoShape 17"/>
          <p:cNvSpPr>
            <a:spLocks noChangeArrowheads="1"/>
          </p:cNvSpPr>
          <p:nvPr/>
        </p:nvSpPr>
        <p:spPr bwMode="auto">
          <a:xfrm>
            <a:off x="5867400" y="1066800"/>
            <a:ext cx="914400" cy="1600200"/>
          </a:xfrm>
          <a:prstGeom prst="right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9714" name="AutoShape 18"/>
          <p:cNvSpPr>
            <a:spLocks noChangeArrowheads="1"/>
          </p:cNvSpPr>
          <p:nvPr/>
        </p:nvSpPr>
        <p:spPr bwMode="auto">
          <a:xfrm>
            <a:off x="3962400" y="3200400"/>
            <a:ext cx="1143000" cy="914400"/>
          </a:xfrm>
          <a:prstGeom prst="upDownArrow">
            <a:avLst>
              <a:gd name="adj1" fmla="val 50000"/>
              <a:gd name="adj2" fmla="val 2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9715" name="Text Box 19"/>
          <p:cNvSpPr txBox="1">
            <a:spLocks noChangeArrowheads="1"/>
          </p:cNvSpPr>
          <p:nvPr/>
        </p:nvSpPr>
        <p:spPr bwMode="auto">
          <a:xfrm>
            <a:off x="3886200" y="3505200"/>
            <a:ext cx="1371600" cy="304800"/>
          </a:xfrm>
          <a:prstGeom prst="rect">
            <a:avLst/>
          </a:prstGeom>
          <a:solidFill>
            <a:srgbClr val="99CC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>
              <a:spcBef>
                <a:spcPct val="50000"/>
              </a:spcBef>
            </a:pPr>
            <a:r>
              <a:rPr lang="en-US" sz="1400" b="1">
                <a:latin typeface="Times New Roman" panose="02020603050405020304" pitchFamily="18" charset="0"/>
                <a:cs typeface="B Zar" pitchFamily="2" charset="-78"/>
              </a:rPr>
              <a:t>Cache Memory</a:t>
            </a:r>
          </a:p>
        </p:txBody>
      </p:sp>
      <p:sp>
        <p:nvSpPr>
          <p:cNvPr id="29716" name="Text Box 20"/>
          <p:cNvSpPr txBox="1">
            <a:spLocks noChangeArrowheads="1"/>
          </p:cNvSpPr>
          <p:nvPr/>
        </p:nvSpPr>
        <p:spPr bwMode="auto">
          <a:xfrm>
            <a:off x="3733800" y="152400"/>
            <a:ext cx="167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b="1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Computer</a:t>
            </a:r>
          </a:p>
        </p:txBody>
      </p:sp>
      <p:sp>
        <p:nvSpPr>
          <p:cNvPr id="29717" name="Text Box 21"/>
          <p:cNvSpPr txBox="1">
            <a:spLocks noChangeArrowheads="1"/>
          </p:cNvSpPr>
          <p:nvPr/>
        </p:nvSpPr>
        <p:spPr bwMode="auto">
          <a:xfrm>
            <a:off x="6096000" y="4419600"/>
            <a:ext cx="914400" cy="457200"/>
          </a:xfrm>
          <a:prstGeom prst="rect">
            <a:avLst/>
          </a:prstGeom>
          <a:solidFill>
            <a:srgbClr val="33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schemeClr val="bg1"/>
                </a:solidFill>
                <a:latin typeface="Times New Roman" panose="02020603050405020304" pitchFamily="18" charset="0"/>
                <a:cs typeface="B Zar" pitchFamily="2" charset="-78"/>
              </a:rPr>
              <a:t>ROM</a:t>
            </a:r>
          </a:p>
        </p:txBody>
      </p:sp>
      <p:sp>
        <p:nvSpPr>
          <p:cNvPr id="29718" name="Text Box 22"/>
          <p:cNvSpPr txBox="1">
            <a:spLocks noChangeArrowheads="1"/>
          </p:cNvSpPr>
          <p:nvPr/>
        </p:nvSpPr>
        <p:spPr bwMode="auto">
          <a:xfrm>
            <a:off x="2286000" y="4419600"/>
            <a:ext cx="3733800" cy="457200"/>
          </a:xfrm>
          <a:prstGeom prst="rect">
            <a:avLst/>
          </a:prstGeom>
          <a:solidFill>
            <a:srgbClr val="336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schemeClr val="bg1"/>
                </a:solidFill>
                <a:latin typeface="Times New Roman" panose="02020603050405020304" pitchFamily="18" charset="0"/>
                <a:cs typeface="B Zar" pitchFamily="2" charset="-78"/>
              </a:rPr>
              <a:t>RAM</a:t>
            </a:r>
          </a:p>
        </p:txBody>
      </p:sp>
      <p:sp>
        <p:nvSpPr>
          <p:cNvPr id="29719" name="Text Box 23"/>
          <p:cNvSpPr txBox="1">
            <a:spLocks noChangeArrowheads="1"/>
          </p:cNvSpPr>
          <p:nvPr/>
        </p:nvSpPr>
        <p:spPr bwMode="auto">
          <a:xfrm>
            <a:off x="2286000" y="5156200"/>
            <a:ext cx="2057400" cy="406400"/>
          </a:xfrm>
          <a:prstGeom prst="rect">
            <a:avLst/>
          </a:prstGeom>
          <a:solidFill>
            <a:srgbClr val="CC99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schemeClr val="bg1"/>
                </a:solidFill>
                <a:latin typeface="Times New Roman" panose="02020603050405020304" pitchFamily="18" charset="0"/>
                <a:cs typeface="B Zar" pitchFamily="2" charset="-78"/>
              </a:rPr>
              <a:t>HD</a:t>
            </a:r>
          </a:p>
        </p:txBody>
      </p:sp>
      <p:sp>
        <p:nvSpPr>
          <p:cNvPr id="29720" name="Text Box 24"/>
          <p:cNvSpPr txBox="1">
            <a:spLocks noChangeArrowheads="1"/>
          </p:cNvSpPr>
          <p:nvPr/>
        </p:nvSpPr>
        <p:spPr bwMode="auto">
          <a:xfrm>
            <a:off x="4419600" y="5156200"/>
            <a:ext cx="609600" cy="406400"/>
          </a:xfrm>
          <a:prstGeom prst="rect">
            <a:avLst/>
          </a:prstGeom>
          <a:solidFill>
            <a:srgbClr val="33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schemeClr val="bg1"/>
                </a:solidFill>
                <a:latin typeface="Times New Roman" panose="02020603050405020304" pitchFamily="18" charset="0"/>
                <a:cs typeface="B Zar" pitchFamily="2" charset="-78"/>
              </a:rPr>
              <a:t>FD</a:t>
            </a:r>
          </a:p>
        </p:txBody>
      </p:sp>
      <p:sp>
        <p:nvSpPr>
          <p:cNvPr id="29721" name="Text Box 25"/>
          <p:cNvSpPr txBox="1">
            <a:spLocks noChangeArrowheads="1"/>
          </p:cNvSpPr>
          <p:nvPr/>
        </p:nvSpPr>
        <p:spPr bwMode="auto">
          <a:xfrm>
            <a:off x="5105400" y="5156200"/>
            <a:ext cx="889000" cy="406400"/>
          </a:xfrm>
          <a:prstGeom prst="rect">
            <a:avLst/>
          </a:prstGeom>
          <a:solidFill>
            <a:srgbClr val="00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schemeClr val="bg1"/>
                </a:solidFill>
                <a:latin typeface="Times New Roman" panose="02020603050405020304" pitchFamily="18" charset="0"/>
                <a:cs typeface="B Zar" pitchFamily="2" charset="-78"/>
              </a:rPr>
              <a:t>CD</a:t>
            </a:r>
          </a:p>
        </p:txBody>
      </p:sp>
      <p:sp>
        <p:nvSpPr>
          <p:cNvPr id="29722" name="Text Box 26"/>
          <p:cNvSpPr txBox="1">
            <a:spLocks noChangeArrowheads="1"/>
          </p:cNvSpPr>
          <p:nvPr/>
        </p:nvSpPr>
        <p:spPr bwMode="auto">
          <a:xfrm>
            <a:off x="6096000" y="5156200"/>
            <a:ext cx="914400" cy="406400"/>
          </a:xfrm>
          <a:prstGeom prst="rect">
            <a:avLst/>
          </a:prstGeom>
          <a:solidFill>
            <a:srgbClr val="336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>
                <a:solidFill>
                  <a:schemeClr val="bg1"/>
                </a:solidFill>
                <a:latin typeface="Times New Roman" panose="02020603050405020304" pitchFamily="18" charset="0"/>
                <a:cs typeface="B Zar" pitchFamily="2" charset="-78"/>
              </a:rPr>
              <a:t>Flash</a:t>
            </a:r>
          </a:p>
        </p:txBody>
      </p:sp>
      <p:sp>
        <p:nvSpPr>
          <p:cNvPr id="29723" name="Text Box 27"/>
          <p:cNvSpPr txBox="1">
            <a:spLocks noChangeArrowheads="1"/>
          </p:cNvSpPr>
          <p:nvPr/>
        </p:nvSpPr>
        <p:spPr bwMode="auto">
          <a:xfrm>
            <a:off x="2324100" y="5880100"/>
            <a:ext cx="4648200" cy="304800"/>
          </a:xfrm>
          <a:prstGeom prst="rect">
            <a:avLst/>
          </a:prstGeom>
          <a:solidFill>
            <a:srgbClr val="3366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B Zar" pitchFamily="2" charset="-78"/>
              </a:rPr>
              <a:t>Tape</a:t>
            </a:r>
          </a:p>
        </p:txBody>
      </p:sp>
      <p:cxnSp>
        <p:nvCxnSpPr>
          <p:cNvPr id="29724" name="AutoShape 28"/>
          <p:cNvCxnSpPr>
            <a:cxnSpLocks noChangeShapeType="1"/>
            <a:stCxn id="29707" idx="2"/>
            <a:endCxn id="10271" idx="0"/>
          </p:cNvCxnSpPr>
          <p:nvPr/>
        </p:nvCxnSpPr>
        <p:spPr bwMode="auto">
          <a:xfrm rot="16200000" flipV="1">
            <a:off x="2762250" y="-628650"/>
            <a:ext cx="609600" cy="3086100"/>
          </a:xfrm>
          <a:prstGeom prst="curvedConnector5">
            <a:avLst>
              <a:gd name="adj1" fmla="val -37500"/>
              <a:gd name="adj2" fmla="val 51852"/>
              <a:gd name="adj3" fmla="val 137500"/>
            </a:avLst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725" name="AutoShape 29"/>
          <p:cNvCxnSpPr>
            <a:cxnSpLocks noChangeShapeType="1"/>
            <a:stCxn id="29707" idx="2"/>
            <a:endCxn id="29702" idx="0"/>
          </p:cNvCxnSpPr>
          <p:nvPr/>
        </p:nvCxnSpPr>
        <p:spPr bwMode="auto">
          <a:xfrm rot="5400000" flipH="1" flipV="1">
            <a:off x="5848350" y="-628650"/>
            <a:ext cx="609600" cy="3086100"/>
          </a:xfrm>
          <a:prstGeom prst="curvedConnector5">
            <a:avLst>
              <a:gd name="adj1" fmla="val -37500"/>
              <a:gd name="adj2" fmla="val 51852"/>
              <a:gd name="adj3" fmla="val 137500"/>
            </a:avLst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726" name="AutoShape 30"/>
          <p:cNvCxnSpPr>
            <a:cxnSpLocks noChangeShapeType="1"/>
            <a:stCxn id="29707" idx="2"/>
            <a:endCxn id="29704" idx="3"/>
          </p:cNvCxnSpPr>
          <p:nvPr/>
        </p:nvCxnSpPr>
        <p:spPr bwMode="auto">
          <a:xfrm rot="16200000" flipH="1">
            <a:off x="4857750" y="971550"/>
            <a:ext cx="533400" cy="1028700"/>
          </a:xfrm>
          <a:prstGeom prst="curvedConnector4">
            <a:avLst>
              <a:gd name="adj1" fmla="val 28569"/>
              <a:gd name="adj2" fmla="val 122222"/>
            </a:avLst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727" name="AutoShape 31"/>
          <p:cNvCxnSpPr>
            <a:cxnSpLocks noChangeShapeType="1"/>
            <a:stCxn id="29707" idx="2"/>
            <a:endCxn id="29701" idx="3"/>
          </p:cNvCxnSpPr>
          <p:nvPr/>
        </p:nvCxnSpPr>
        <p:spPr bwMode="auto">
          <a:xfrm rot="16200000" flipH="1">
            <a:off x="4457700" y="1371600"/>
            <a:ext cx="1333500" cy="1028700"/>
          </a:xfrm>
          <a:prstGeom prst="curvedConnector4">
            <a:avLst>
              <a:gd name="adj1" fmla="val 40000"/>
              <a:gd name="adj2" fmla="val 122222"/>
            </a:avLst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728" name="AutoShape 32"/>
          <p:cNvCxnSpPr>
            <a:cxnSpLocks noChangeShapeType="1"/>
            <a:stCxn id="29707" idx="2"/>
            <a:endCxn id="29699" idx="3"/>
          </p:cNvCxnSpPr>
          <p:nvPr/>
        </p:nvCxnSpPr>
        <p:spPr bwMode="auto">
          <a:xfrm rot="16200000" flipH="1">
            <a:off x="3886200" y="1943100"/>
            <a:ext cx="4076700" cy="2628900"/>
          </a:xfrm>
          <a:prstGeom prst="curvedConnector4">
            <a:avLst>
              <a:gd name="adj1" fmla="val 36449"/>
              <a:gd name="adj2" fmla="val 108694"/>
            </a:avLst>
          </a:prstGeom>
          <a:noFill/>
          <a:ln w="9525">
            <a:solidFill>
              <a:schemeClr val="tx1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4087572201"/>
      </p:ext>
    </p:extLst>
  </p:cSld>
  <p:clrMapOvr>
    <a:masterClrMapping/>
  </p:clrMapOvr>
  <p:transition advClick="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9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29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29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29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29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97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97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96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96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1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0" fill="hold"/>
                                        <p:tgtEl>
                                          <p:spTgt spid="297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0" fill="hold"/>
                                        <p:tgtEl>
                                          <p:spTgt spid="297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770" decel="100000"/>
                                        <p:tgtEl>
                                          <p:spTgt spid="2970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0" dur="770" decel="100000"/>
                                        <p:tgtEl>
                                          <p:spTgt spid="2970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70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2" dur="770" fill="hold"/>
                                        <p:tgtEl>
                                          <p:spTgt spid="297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7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4" dur="770" fill="hold"/>
                                        <p:tgtEl>
                                          <p:spTgt spid="297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7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6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770" decel="100000"/>
                                        <p:tgtEl>
                                          <p:spTgt spid="297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9" dur="770" decel="100000"/>
                                        <p:tgtEl>
                                          <p:spTgt spid="2972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72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1" dur="770" fill="hold"/>
                                        <p:tgtEl>
                                          <p:spTgt spid="297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7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3" dur="770" fill="hold"/>
                                        <p:tgtEl>
                                          <p:spTgt spid="29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5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770" decel="100000"/>
                                        <p:tgtEl>
                                          <p:spTgt spid="297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8" dur="770" decel="100000"/>
                                        <p:tgtEl>
                                          <p:spTgt spid="2972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72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0" dur="770" fill="hold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8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2" dur="770" fill="hold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8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4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770" decel="100000"/>
                                        <p:tgtEl>
                                          <p:spTgt spid="297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7" dur="770" decel="100000"/>
                                        <p:tgtEl>
                                          <p:spTgt spid="2972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72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9" dur="770" fill="hold"/>
                                        <p:tgtEl>
                                          <p:spTgt spid="297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9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7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1" dur="770" fill="hold"/>
                                        <p:tgtEl>
                                          <p:spTgt spid="297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7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93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770" decel="100000"/>
                                        <p:tgtEl>
                                          <p:spTgt spid="297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6" dur="770" decel="100000"/>
                                        <p:tgtEl>
                                          <p:spTgt spid="2972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72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98" dur="770" fill="hold"/>
                                        <p:tgtEl>
                                          <p:spTgt spid="297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9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7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0" dur="770" fill="hold"/>
                                        <p:tgtEl>
                                          <p:spTgt spid="297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0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7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02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770" decel="100000"/>
                                        <p:tgtEl>
                                          <p:spTgt spid="297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5" dur="770" decel="100000"/>
                                        <p:tgtEl>
                                          <p:spTgt spid="2972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0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72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7" dur="770" fill="hold"/>
                                        <p:tgtEl>
                                          <p:spTgt spid="297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0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7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9" dur="770" fill="hold"/>
                                        <p:tgtEl>
                                          <p:spTgt spid="297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1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7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 nodeType="clickPar">
                      <p:stCondLst>
                        <p:cond delay="indefinite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97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97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297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297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297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29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297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297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297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297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297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297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 nodeType="clickPar">
                      <p:stCondLst>
                        <p:cond delay="indefinite"/>
                      </p:stCondLst>
                      <p:childTnLst>
                        <p:par>
                          <p:cTn id="1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297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297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297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297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 nodeType="clickPar">
                      <p:stCondLst>
                        <p:cond delay="indefinite"/>
                      </p:stCondLst>
                      <p:childTnLst>
                        <p:par>
                          <p:cTn id="1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297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297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297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29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 fill="hold"/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29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 nodeType="clickPar">
                      <p:stCondLst>
                        <p:cond delay="indefinite"/>
                      </p:stCondLst>
                      <p:childTnLst>
                        <p:par>
                          <p:cTn id="1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297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297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 nodeType="clickPar">
                      <p:stCondLst>
                        <p:cond delay="indefinite"/>
                      </p:stCondLst>
                      <p:childTnLst>
                        <p:par>
                          <p:cTn id="1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297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297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297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000" fill="hold"/>
                                        <p:tgtEl>
                                          <p:spTgt spid="29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 nodeType="clickPar">
                      <p:stCondLst>
                        <p:cond delay="indefinite"/>
                      </p:stCondLst>
                      <p:childTnLst>
                        <p:par>
                          <p:cTn id="1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770" decel="100000"/>
                                        <p:tgtEl>
                                          <p:spTgt spid="297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0" dur="770" decel="100000"/>
                                        <p:tgtEl>
                                          <p:spTgt spid="2971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9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71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2" dur="770" fill="hold"/>
                                        <p:tgtEl>
                                          <p:spTgt spid="297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9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7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4" dur="770" fill="hold"/>
                                        <p:tgtEl>
                                          <p:spTgt spid="297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9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7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 nodeType="clickPar">
                      <p:stCondLst>
                        <p:cond delay="indefinite"/>
                      </p:stCondLst>
                      <p:childTnLst>
                        <p:par>
                          <p:cTn id="1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8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0" dur="50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50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2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4" dur="770" decel="100000"/>
                                        <p:tgtEl>
                                          <p:spTgt spid="297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5" dur="770" decel="100000"/>
                                        <p:tgtEl>
                                          <p:spTgt spid="2971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71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07" dur="770" fill="hold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09" dur="770" fill="hold"/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1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7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 nodeType="clickPar">
                      <p:stCondLst>
                        <p:cond delay="indefinite"/>
                      </p:stCondLst>
                      <p:childTnLst>
                        <p:par>
                          <p:cTn id="2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3" presetID="5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5" dur="770" decel="1000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6" dur="770" decel="100000"/>
                                        <p:tgtEl>
                                          <p:spTgt spid="2969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8" dur="77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1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20" dur="77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22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4" dur="770" decel="100000"/>
                                        <p:tgtEl>
                                          <p:spTgt spid="297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5" dur="770" decel="100000"/>
                                        <p:tgtEl>
                                          <p:spTgt spid="2972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2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72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27" dur="770" fill="hold"/>
                                        <p:tgtEl>
                                          <p:spTgt spid="297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7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29" dur="770" fill="hold"/>
                                        <p:tgtEl>
                                          <p:spTgt spid="29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3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1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3" dur="770" decel="100000"/>
                                        <p:tgtEl>
                                          <p:spTgt spid="297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4" dur="770" decel="100000"/>
                                        <p:tgtEl>
                                          <p:spTgt spid="2972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3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72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36" dur="770" fill="hold"/>
                                        <p:tgtEl>
                                          <p:spTgt spid="297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3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7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8" dur="770" fill="hold"/>
                                        <p:tgtEl>
                                          <p:spTgt spid="297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3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7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40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2" dur="770" decel="100000"/>
                                        <p:tgtEl>
                                          <p:spTgt spid="297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3" dur="770" decel="100000"/>
                                        <p:tgtEl>
                                          <p:spTgt spid="2972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4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72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45" dur="770" fill="hold"/>
                                        <p:tgtEl>
                                          <p:spTgt spid="297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4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7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47" dur="770" fill="hold"/>
                                        <p:tgtEl>
                                          <p:spTgt spid="297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7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49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1" dur="770" decel="100000"/>
                                        <p:tgtEl>
                                          <p:spTgt spid="297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2" dur="770" decel="100000"/>
                                        <p:tgtEl>
                                          <p:spTgt spid="2972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5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72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54" dur="770" fill="hold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5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56" dur="770" fill="hold"/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5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7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58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0" dur="770" decel="100000"/>
                                        <p:tgtEl>
                                          <p:spTgt spid="297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1" dur="770" decel="100000"/>
                                        <p:tgtEl>
                                          <p:spTgt spid="2972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6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72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63" dur="770" fill="hold"/>
                                        <p:tgtEl>
                                          <p:spTgt spid="297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6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7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65" dur="770" fill="hold"/>
                                        <p:tgtEl>
                                          <p:spTgt spid="297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6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7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 animBg="1"/>
      <p:bldP spid="29698" grpId="1" animBg="1"/>
      <p:bldP spid="29699" grpId="0" animBg="1"/>
      <p:bldP spid="29700" grpId="0" animBg="1"/>
      <p:bldP spid="29701" grpId="0" animBg="1"/>
      <p:bldP spid="29702" grpId="0" animBg="1"/>
      <p:bldP spid="29703" grpId="0" animBg="1"/>
      <p:bldP spid="29704" grpId="0" animBg="1"/>
      <p:bldP spid="29705" grpId="0" animBg="1"/>
      <p:bldP spid="29706" grpId="0" animBg="1"/>
      <p:bldP spid="29707" grpId="0" animBg="1"/>
      <p:bldP spid="29711" grpId="0" animBg="1"/>
      <p:bldP spid="29712" grpId="0" animBg="1"/>
      <p:bldP spid="29713" grpId="0" animBg="1"/>
      <p:bldP spid="29714" grpId="0" animBg="1"/>
      <p:bldP spid="29715" grpId="0" animBg="1"/>
      <p:bldP spid="29716" grpId="0"/>
      <p:bldP spid="29717" grpId="0" animBg="1"/>
      <p:bldP spid="29718" grpId="0" animBg="1"/>
      <p:bldP spid="29719" grpId="0" animBg="1"/>
      <p:bldP spid="29720" grpId="0" animBg="1"/>
      <p:bldP spid="29721" grpId="0" animBg="1"/>
      <p:bldP spid="29722" grpId="0" animBg="1"/>
      <p:bldP spid="2972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6781800" y="1638300"/>
            <a:ext cx="1878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>
                <a:latin typeface="Arial" panose="020B0604020202020204" pitchFamily="34" charset="0"/>
              </a:rPr>
              <a:t>Access latency</a:t>
            </a: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7188200" y="2133600"/>
            <a:ext cx="10668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sz="2000">
                <a:latin typeface="Arial" panose="020B0604020202020204" pitchFamily="34" charset="0"/>
              </a:rPr>
              <a:t>1 ns</a:t>
            </a: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7188200" y="2590800"/>
            <a:ext cx="10668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sz="2000">
                <a:latin typeface="Arial" panose="020B0604020202020204" pitchFamily="34" charset="0"/>
              </a:rPr>
              <a:t>2–5 ns</a:t>
            </a: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7188200" y="3048000"/>
            <a:ext cx="10668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sz="2000">
                <a:latin typeface="Arial" panose="020B0604020202020204" pitchFamily="34" charset="0"/>
              </a:rPr>
              <a:t>50 ns</a:t>
            </a: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7188200" y="3505200"/>
            <a:ext cx="10668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sz="2000">
                <a:latin typeface="Arial" panose="020B0604020202020204" pitchFamily="34" charset="0"/>
              </a:rPr>
              <a:t>5 ms</a:t>
            </a:r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7188200" y="3962400"/>
            <a:ext cx="10668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sz="2000">
                <a:latin typeface="Arial" panose="020B0604020202020204" pitchFamily="34" charset="0"/>
              </a:rPr>
              <a:t>50 sec</a:t>
            </a:r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587375" y="2095500"/>
            <a:ext cx="10668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sz="2000">
                <a:latin typeface="Arial" panose="020B0604020202020204" pitchFamily="34" charset="0"/>
              </a:rPr>
              <a:t>&lt; 1 KB</a:t>
            </a:r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587375" y="2552700"/>
            <a:ext cx="10668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sz="2000">
                <a:latin typeface="Arial" panose="020B0604020202020204" pitchFamily="34" charset="0"/>
              </a:rPr>
              <a:t>1 MB</a:t>
            </a:r>
          </a:p>
        </p:txBody>
      </p:sp>
      <p:sp>
        <p:nvSpPr>
          <p:cNvPr id="12298" name="Rectangle 10"/>
          <p:cNvSpPr>
            <a:spLocks noChangeArrowheads="1"/>
          </p:cNvSpPr>
          <p:nvPr/>
        </p:nvSpPr>
        <p:spPr bwMode="auto">
          <a:xfrm>
            <a:off x="587375" y="3009900"/>
            <a:ext cx="10668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sz="2000">
                <a:latin typeface="Arial" panose="020B0604020202020204" pitchFamily="34" charset="0"/>
              </a:rPr>
              <a:t>1 GB</a:t>
            </a:r>
          </a:p>
        </p:txBody>
      </p:sp>
      <p:sp>
        <p:nvSpPr>
          <p:cNvPr id="12299" name="Rectangle 11"/>
          <p:cNvSpPr>
            <a:spLocks noChangeArrowheads="1"/>
          </p:cNvSpPr>
          <p:nvPr/>
        </p:nvSpPr>
        <p:spPr bwMode="auto">
          <a:xfrm>
            <a:off x="587375" y="3467100"/>
            <a:ext cx="10668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sz="2000" dirty="0">
                <a:latin typeface="Arial" panose="020B0604020202020204" pitchFamily="34" charset="0"/>
              </a:rPr>
              <a:t>200 GB</a:t>
            </a:r>
          </a:p>
        </p:txBody>
      </p:sp>
      <p:sp>
        <p:nvSpPr>
          <p:cNvPr id="12300" name="Rectangle 12"/>
          <p:cNvSpPr>
            <a:spLocks noChangeArrowheads="1"/>
          </p:cNvSpPr>
          <p:nvPr/>
        </p:nvSpPr>
        <p:spPr bwMode="auto">
          <a:xfrm>
            <a:off x="587375" y="3924300"/>
            <a:ext cx="10668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sz="2000">
                <a:latin typeface="Arial" panose="020B0604020202020204" pitchFamily="34" charset="0"/>
              </a:rPr>
              <a:t>&gt; 1 TB</a:t>
            </a:r>
          </a:p>
        </p:txBody>
      </p:sp>
      <p:sp>
        <p:nvSpPr>
          <p:cNvPr id="12301" name="Text Box 13"/>
          <p:cNvSpPr txBox="1">
            <a:spLocks noChangeArrowheads="1"/>
          </p:cNvSpPr>
          <p:nvPr/>
        </p:nvSpPr>
        <p:spPr bwMode="auto">
          <a:xfrm>
            <a:off x="533400" y="1600200"/>
            <a:ext cx="11731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2000">
                <a:latin typeface="Arial" panose="020B0604020202020204" pitchFamily="34" charset="0"/>
              </a:rPr>
              <a:t>Capacity</a:t>
            </a:r>
          </a:p>
        </p:txBody>
      </p:sp>
      <p:sp>
        <p:nvSpPr>
          <p:cNvPr id="12302" name="Rectangle 1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rtl="0" eaLnBrk="1" hangingPunct="1"/>
            <a:r>
              <a:rPr lang="en-US" smtClean="0"/>
              <a:t>Storage pyramid</a:t>
            </a:r>
          </a:p>
        </p:txBody>
      </p:sp>
      <p:sp>
        <p:nvSpPr>
          <p:cNvPr id="12304" name="Rectangle 22"/>
          <p:cNvSpPr>
            <a:spLocks noGrp="1" noChangeArrowheads="1"/>
          </p:cNvSpPr>
          <p:nvPr>
            <p:ph type="body" sz="half" idx="2"/>
          </p:nvPr>
        </p:nvSpPr>
        <p:spPr>
          <a:xfrm>
            <a:off x="468313" y="4619625"/>
            <a:ext cx="7772400" cy="1689100"/>
          </a:xfrm>
        </p:spPr>
        <p:txBody>
          <a:bodyPr>
            <a:normAutofit lnSpcReduction="10000"/>
          </a:bodyPr>
          <a:lstStyle/>
          <a:p>
            <a:pPr algn="l" rtl="0" eaLnBrk="1" hangingPunct="1">
              <a:lnSpc>
                <a:spcPct val="90000"/>
              </a:lnSpc>
            </a:pPr>
            <a:r>
              <a:rPr lang="en-US" sz="2400" smtClean="0"/>
              <a:t>Goal: really large memory with very low latency</a:t>
            </a:r>
          </a:p>
          <a:p>
            <a:pPr lvl="1" algn="l" rtl="0" eaLnBrk="1" hangingPunct="1">
              <a:lnSpc>
                <a:spcPct val="90000"/>
              </a:lnSpc>
            </a:pPr>
            <a:r>
              <a:rPr lang="en-US" sz="2000" smtClean="0"/>
              <a:t>Latencies are smaller at the top of the hierarchy</a:t>
            </a:r>
          </a:p>
          <a:p>
            <a:pPr lvl="1" algn="l" rtl="0" eaLnBrk="1" hangingPunct="1">
              <a:lnSpc>
                <a:spcPct val="90000"/>
              </a:lnSpc>
            </a:pPr>
            <a:r>
              <a:rPr lang="en-US" sz="2000" smtClean="0"/>
              <a:t>Capacities are larger at the bottom of the hierarchy</a:t>
            </a:r>
          </a:p>
          <a:p>
            <a:pPr algn="l" rtl="0" eaLnBrk="1" hangingPunct="1">
              <a:lnSpc>
                <a:spcPct val="90000"/>
              </a:lnSpc>
            </a:pPr>
            <a:r>
              <a:rPr lang="en-US" sz="2400" smtClean="0"/>
              <a:t>Solution: move data between levels to create illusion of large memory with low latency</a:t>
            </a:r>
          </a:p>
        </p:txBody>
      </p:sp>
      <p:grpSp>
        <p:nvGrpSpPr>
          <p:cNvPr id="12303" name="Group 15"/>
          <p:cNvGrpSpPr>
            <a:grpSpLocks/>
          </p:cNvGrpSpPr>
          <p:nvPr/>
        </p:nvGrpSpPr>
        <p:grpSpPr bwMode="auto">
          <a:xfrm>
            <a:off x="1524000" y="2133600"/>
            <a:ext cx="5791200" cy="2286000"/>
            <a:chOff x="1152" y="1056"/>
            <a:chExt cx="3648" cy="1440"/>
          </a:xfrm>
        </p:grpSpPr>
        <p:sp>
          <p:nvSpPr>
            <p:cNvPr id="31760" name="AutoShape 16"/>
            <p:cNvSpPr>
              <a:spLocks noChangeArrowheads="1"/>
            </p:cNvSpPr>
            <p:nvPr/>
          </p:nvSpPr>
          <p:spPr bwMode="auto">
            <a:xfrm flipV="1">
              <a:off x="1152" y="1056"/>
              <a:ext cx="3648" cy="1440"/>
            </a:xfrm>
            <a:custGeom>
              <a:avLst/>
              <a:gdLst>
                <a:gd name="G0" fmla="+- 6874 0 0"/>
                <a:gd name="G1" fmla="+- 21600 0 6874"/>
                <a:gd name="G2" fmla="*/ 6874 1 2"/>
                <a:gd name="G3" fmla="+- 21600 0 G2"/>
                <a:gd name="G4" fmla="+/ 6874 21600 2"/>
                <a:gd name="G5" fmla="+/ G1 0 2"/>
                <a:gd name="G6" fmla="*/ 21600 21600 6874"/>
                <a:gd name="G7" fmla="*/ G6 1 2"/>
                <a:gd name="G8" fmla="+- 21600 0 G7"/>
                <a:gd name="G9" fmla="*/ 21600 1 2"/>
                <a:gd name="G10" fmla="+- 6874 0 G9"/>
                <a:gd name="G11" fmla="?: G10 G8 0"/>
                <a:gd name="G12" fmla="?: G10 G7 21600"/>
                <a:gd name="T0" fmla="*/ 18163 w 21600"/>
                <a:gd name="T1" fmla="*/ 10800 h 21600"/>
                <a:gd name="T2" fmla="*/ 10800 w 21600"/>
                <a:gd name="T3" fmla="*/ 21600 h 21600"/>
                <a:gd name="T4" fmla="*/ 3437 w 21600"/>
                <a:gd name="T5" fmla="*/ 10800 h 21600"/>
                <a:gd name="T6" fmla="*/ 10800 w 21600"/>
                <a:gd name="T7" fmla="*/ 0 h 21600"/>
                <a:gd name="T8" fmla="*/ 5237 w 21600"/>
                <a:gd name="T9" fmla="*/ 5237 h 21600"/>
                <a:gd name="T10" fmla="*/ 16363 w 21600"/>
                <a:gd name="T11" fmla="*/ 16363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0" y="0"/>
                  </a:moveTo>
                  <a:lnTo>
                    <a:pt x="6874" y="21600"/>
                  </a:lnTo>
                  <a:lnTo>
                    <a:pt x="14726" y="21600"/>
                  </a:lnTo>
                  <a:lnTo>
                    <a:pt x="216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13333"/>
                    <a:invGamma/>
                  </a:schemeClr>
                </a:gs>
              </a:gsLst>
              <a:lin ang="5400000" scaled="1"/>
            </a:gradFill>
            <a:ln w="1905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2310" name="Rectangle 17"/>
            <p:cNvSpPr>
              <a:spLocks noChangeArrowheads="1"/>
            </p:cNvSpPr>
            <p:nvPr/>
          </p:nvSpPr>
          <p:spPr bwMode="auto">
            <a:xfrm>
              <a:off x="2352" y="1056"/>
              <a:ext cx="1248" cy="28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en-US" sz="2000" dirty="0">
                  <a:latin typeface="Arial" panose="020B0604020202020204" pitchFamily="34" charset="0"/>
                </a:rPr>
                <a:t>Registers</a:t>
              </a:r>
            </a:p>
          </p:txBody>
        </p:sp>
        <p:sp>
          <p:nvSpPr>
            <p:cNvPr id="12311" name="Rectangle 18"/>
            <p:cNvSpPr>
              <a:spLocks noChangeArrowheads="1"/>
            </p:cNvSpPr>
            <p:nvPr/>
          </p:nvSpPr>
          <p:spPr bwMode="auto">
            <a:xfrm>
              <a:off x="2112" y="1344"/>
              <a:ext cx="1728" cy="28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en-US" sz="2000" dirty="0">
                  <a:latin typeface="Arial" panose="020B0604020202020204" pitchFamily="34" charset="0"/>
                </a:rPr>
                <a:t>Cache (SRAM)</a:t>
              </a:r>
            </a:p>
          </p:txBody>
        </p:sp>
        <p:sp>
          <p:nvSpPr>
            <p:cNvPr id="12312" name="Rectangle 19"/>
            <p:cNvSpPr>
              <a:spLocks noChangeArrowheads="1"/>
            </p:cNvSpPr>
            <p:nvPr/>
          </p:nvSpPr>
          <p:spPr bwMode="auto">
            <a:xfrm>
              <a:off x="1872" y="1632"/>
              <a:ext cx="2208" cy="28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en-US" sz="2000" dirty="0">
                  <a:latin typeface="Arial" panose="020B0604020202020204" pitchFamily="34" charset="0"/>
                </a:rPr>
                <a:t>Main memory (DRAM)</a:t>
              </a:r>
            </a:p>
          </p:txBody>
        </p:sp>
        <p:sp>
          <p:nvSpPr>
            <p:cNvPr id="12313" name="Rectangle 20"/>
            <p:cNvSpPr>
              <a:spLocks noChangeArrowheads="1"/>
            </p:cNvSpPr>
            <p:nvPr/>
          </p:nvSpPr>
          <p:spPr bwMode="auto">
            <a:xfrm>
              <a:off x="1632" y="1920"/>
              <a:ext cx="2688" cy="28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en-US" sz="2000" dirty="0">
                  <a:latin typeface="Arial" panose="020B0604020202020204" pitchFamily="34" charset="0"/>
                </a:rPr>
                <a:t>Magnetic disk</a:t>
              </a:r>
            </a:p>
          </p:txBody>
        </p:sp>
        <p:sp>
          <p:nvSpPr>
            <p:cNvPr id="12314" name="Rectangle 21"/>
            <p:cNvSpPr>
              <a:spLocks noChangeArrowheads="1"/>
            </p:cNvSpPr>
            <p:nvPr/>
          </p:nvSpPr>
          <p:spPr bwMode="auto">
            <a:xfrm>
              <a:off x="1392" y="2208"/>
              <a:ext cx="3168" cy="28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anose="020B0604030504040204" pitchFamily="34" charset="0"/>
                  <a:cs typeface="Arial" panose="020B0604020202020204" pitchFamily="34" charset="0"/>
                </a:defRPr>
              </a:lvl9pPr>
            </a:lstStyle>
            <a:p>
              <a:pPr algn="ctr"/>
              <a:r>
                <a:rPr lang="en-US" sz="2000" dirty="0">
                  <a:latin typeface="Arial" panose="020B0604020202020204" pitchFamily="34" charset="0"/>
                </a:rPr>
                <a:t>Magnetic tape</a:t>
              </a:r>
            </a:p>
          </p:txBody>
        </p:sp>
      </p:grpSp>
      <p:sp>
        <p:nvSpPr>
          <p:cNvPr id="12305" name="AutoShape 23"/>
          <p:cNvSpPr>
            <a:spLocks noChangeArrowheads="1"/>
          </p:cNvSpPr>
          <p:nvPr/>
        </p:nvSpPr>
        <p:spPr bwMode="auto">
          <a:xfrm>
            <a:off x="152400" y="2133600"/>
            <a:ext cx="304800" cy="1905000"/>
          </a:xfrm>
          <a:prstGeom prst="downArrow">
            <a:avLst>
              <a:gd name="adj1" fmla="val 50000"/>
              <a:gd name="adj2" fmla="val 78993"/>
            </a:avLst>
          </a:prstGeom>
          <a:gradFill rotWithShape="0">
            <a:gsLst>
              <a:gs pos="0">
                <a:srgbClr val="EEEEEE"/>
              </a:gs>
              <a:gs pos="100000">
                <a:srgbClr val="22222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2306" name="Text Box 24"/>
          <p:cNvSpPr txBox="1">
            <a:spLocks noChangeArrowheads="1"/>
          </p:cNvSpPr>
          <p:nvPr/>
        </p:nvSpPr>
        <p:spPr bwMode="auto">
          <a:xfrm>
            <a:off x="0" y="4011613"/>
            <a:ext cx="7270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1600">
                <a:latin typeface="Arial" panose="020B0604020202020204" pitchFamily="34" charset="0"/>
              </a:rPr>
              <a:t>Better</a:t>
            </a:r>
          </a:p>
        </p:txBody>
      </p:sp>
      <p:sp>
        <p:nvSpPr>
          <p:cNvPr id="12307" name="AutoShape 25"/>
          <p:cNvSpPr>
            <a:spLocks noChangeArrowheads="1"/>
          </p:cNvSpPr>
          <p:nvPr/>
        </p:nvSpPr>
        <p:spPr bwMode="auto">
          <a:xfrm flipV="1">
            <a:off x="8458200" y="2438400"/>
            <a:ext cx="304800" cy="1905000"/>
          </a:xfrm>
          <a:prstGeom prst="downArrow">
            <a:avLst>
              <a:gd name="adj1" fmla="val 50000"/>
              <a:gd name="adj2" fmla="val 78993"/>
            </a:avLst>
          </a:prstGeom>
          <a:gradFill rotWithShape="0">
            <a:gsLst>
              <a:gs pos="0">
                <a:srgbClr val="EEEEEE"/>
              </a:gs>
              <a:gs pos="100000">
                <a:srgbClr val="22222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12308" name="Text Box 26"/>
          <p:cNvSpPr txBox="1">
            <a:spLocks noChangeArrowheads="1"/>
          </p:cNvSpPr>
          <p:nvPr/>
        </p:nvSpPr>
        <p:spPr bwMode="auto">
          <a:xfrm>
            <a:off x="8229600" y="2133600"/>
            <a:ext cx="7270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1600">
                <a:latin typeface="Arial" panose="020B0604020202020204" pitchFamily="34" charset="0"/>
              </a:rPr>
              <a:t>Better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6279232" cy="914400"/>
          </a:xfrm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en-US" b="1" dirty="0" smtClean="0"/>
              <a:t>Software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143000"/>
            <a:ext cx="8229600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Software is set of programs (which are step by step instructions) telling the computer how to process data. </a:t>
            </a:r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Software needs to be installed on a computer, usually from a CD.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dirty="0" err="1" smtClean="0"/>
              <a:t>Softwares</a:t>
            </a:r>
            <a:r>
              <a:rPr lang="en-US" dirty="0" smtClean="0"/>
              <a:t> can be divided into two groups: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 smtClean="0"/>
              <a:t>     - System SW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 smtClean="0"/>
              <a:t>     - Application SW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3C33699-46BC-4D5B-8A60-F5EBA509135D}" type="datetime1">
              <a:rPr lang="en-US">
                <a:solidFill>
                  <a:srgbClr val="FFFFFF"/>
                </a:solidFill>
              </a:rPr>
              <a:pPr>
                <a:defRPr/>
              </a:pPr>
              <a:t>10/3/2015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Introduction to Computers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9603250-30D7-47CD-828D-D46B1122A4F3}" type="slidenum">
              <a:rPr lang="en-US">
                <a:solidFill>
                  <a:srgbClr val="FFFFFF"/>
                </a:solidFill>
              </a:rPr>
              <a:pPr/>
              <a:t>12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9686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81000"/>
            <a:ext cx="8087816" cy="1143000"/>
          </a:xfrm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en-US" b="1" dirty="0" smtClean="0"/>
              <a:t>System Software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FontTx/>
              <a:buNone/>
            </a:pPr>
            <a:r>
              <a:rPr lang="en-US" u="sng" dirty="0" smtClean="0">
                <a:solidFill>
                  <a:schemeClr val="hlink"/>
                </a:solidFill>
              </a:rPr>
              <a:t>System Software</a:t>
            </a:r>
          </a:p>
          <a:p>
            <a:pPr eaLnBrk="1" hangingPunct="1"/>
            <a:r>
              <a:rPr lang="en-US" dirty="0" smtClean="0"/>
              <a:t>It controls the overall operation of the system. </a:t>
            </a:r>
          </a:p>
          <a:p>
            <a:pPr eaLnBrk="1" hangingPunct="1">
              <a:buFontTx/>
              <a:buNone/>
            </a:pPr>
            <a:endParaRPr lang="en-US" dirty="0" smtClean="0"/>
          </a:p>
          <a:p>
            <a:pPr eaLnBrk="1" hangingPunct="1"/>
            <a:r>
              <a:rPr lang="en-US" dirty="0" smtClean="0"/>
              <a:t>It is stored in the computer's memory and  instructs the computer to load, store, and execute an application. </a:t>
            </a:r>
          </a:p>
          <a:p>
            <a:pPr eaLnBrk="1" hangingPunct="1">
              <a:buFontTx/>
              <a:buNone/>
            </a:pPr>
            <a:endParaRPr lang="en-US" dirty="0" smtClean="0"/>
          </a:p>
          <a:p>
            <a:pPr eaLnBrk="1" hangingPunct="1"/>
            <a:r>
              <a:rPr lang="en-US" dirty="0" smtClean="0"/>
              <a:t>Examples: </a:t>
            </a:r>
          </a:p>
          <a:p>
            <a:pPr lvl="1"/>
            <a:r>
              <a:rPr lang="en-US" dirty="0" smtClean="0"/>
              <a:t>Operating System (OS):DOS, Windows, Unix, Linux, Mac, Solaris,  etc.</a:t>
            </a:r>
          </a:p>
          <a:p>
            <a:pPr lvl="1"/>
            <a:r>
              <a:rPr lang="en-US" dirty="0" smtClean="0"/>
              <a:t>Drivers, Disk Managers, …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C0CA7E7-EC31-4E1B-9392-C9738F18590B}" type="datetime1">
              <a:rPr lang="en-US">
                <a:solidFill>
                  <a:srgbClr val="FFFFFF"/>
                </a:solidFill>
              </a:rPr>
              <a:pPr>
                <a:defRPr/>
              </a:pPr>
              <a:t>10/3/2015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Introduction to Computers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2388AC7-6E57-452C-81F2-7476F06F460B}" type="slidenum">
              <a:rPr lang="en-US">
                <a:solidFill>
                  <a:srgbClr val="FFFFFF"/>
                </a:solidFill>
              </a:rPr>
              <a:pPr/>
              <a:t>13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0803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Text Box 3"/>
          <p:cNvSpPr txBox="1">
            <a:spLocks noChangeArrowheads="1"/>
          </p:cNvSpPr>
          <p:nvPr/>
        </p:nvSpPr>
        <p:spPr bwMode="auto">
          <a:xfrm>
            <a:off x="2514600" y="990600"/>
            <a:ext cx="42672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Computer Machine (Hardware)</a:t>
            </a:r>
          </a:p>
        </p:txBody>
      </p:sp>
      <p:grpSp>
        <p:nvGrpSpPr>
          <p:cNvPr id="60422" name="Group 4"/>
          <p:cNvGrpSpPr>
            <a:grpSpLocks/>
          </p:cNvGrpSpPr>
          <p:nvPr/>
        </p:nvGrpSpPr>
        <p:grpSpPr bwMode="auto">
          <a:xfrm>
            <a:off x="1066800" y="990600"/>
            <a:ext cx="7239000" cy="4724400"/>
            <a:chOff x="672" y="864"/>
            <a:chExt cx="4560" cy="2976"/>
          </a:xfrm>
        </p:grpSpPr>
        <p:sp>
          <p:nvSpPr>
            <p:cNvPr id="60423" name="Rectangle 5"/>
            <p:cNvSpPr>
              <a:spLocks noChangeArrowheads="1"/>
            </p:cNvSpPr>
            <p:nvPr/>
          </p:nvSpPr>
          <p:spPr bwMode="auto">
            <a:xfrm>
              <a:off x="1392" y="864"/>
              <a:ext cx="3120" cy="576"/>
            </a:xfrm>
            <a:prstGeom prst="rect">
              <a:avLst/>
            </a:prstGeom>
            <a:solidFill>
              <a:srgbClr val="66CCFF">
                <a:alpha val="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0" hangingPunct="0"/>
              <a:endParaRPr lang="en-IN"/>
            </a:p>
          </p:txBody>
        </p:sp>
        <p:grpSp>
          <p:nvGrpSpPr>
            <p:cNvPr id="60424" name="Group 6"/>
            <p:cNvGrpSpPr>
              <a:grpSpLocks/>
            </p:cNvGrpSpPr>
            <p:nvPr/>
          </p:nvGrpSpPr>
          <p:grpSpPr bwMode="auto">
            <a:xfrm>
              <a:off x="1392" y="3264"/>
              <a:ext cx="3120" cy="576"/>
              <a:chOff x="1392" y="1152"/>
              <a:chExt cx="3120" cy="576"/>
            </a:xfrm>
          </p:grpSpPr>
          <p:sp>
            <p:nvSpPr>
              <p:cNvPr id="60434" name="Rectangle 7"/>
              <p:cNvSpPr>
                <a:spLocks noChangeArrowheads="1"/>
              </p:cNvSpPr>
              <p:nvPr/>
            </p:nvSpPr>
            <p:spPr bwMode="auto">
              <a:xfrm>
                <a:off x="1392" y="1152"/>
                <a:ext cx="3120" cy="576"/>
              </a:xfrm>
              <a:prstGeom prst="rect">
                <a:avLst/>
              </a:prstGeom>
              <a:solidFill>
                <a:srgbClr val="66CCFF">
                  <a:alpha val="0"/>
                </a:srgb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0" hangingPunct="0"/>
                <a:endParaRPr lang="en-IN"/>
              </a:p>
            </p:txBody>
          </p:sp>
          <p:sp>
            <p:nvSpPr>
              <p:cNvPr id="60435" name="Text Box 8"/>
              <p:cNvSpPr txBox="1">
                <a:spLocks noChangeArrowheads="1"/>
              </p:cNvSpPr>
              <p:nvPr/>
            </p:nvSpPr>
            <p:spPr bwMode="auto">
              <a:xfrm>
                <a:off x="1584" y="1296"/>
                <a:ext cx="268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sz="2400" b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User / Programmer</a:t>
                </a:r>
              </a:p>
            </p:txBody>
          </p:sp>
        </p:grpSp>
        <p:grpSp>
          <p:nvGrpSpPr>
            <p:cNvPr id="60425" name="Group 9"/>
            <p:cNvGrpSpPr>
              <a:grpSpLocks/>
            </p:cNvGrpSpPr>
            <p:nvPr/>
          </p:nvGrpSpPr>
          <p:grpSpPr bwMode="auto">
            <a:xfrm>
              <a:off x="672" y="2160"/>
              <a:ext cx="4560" cy="384"/>
              <a:chOff x="672" y="1968"/>
              <a:chExt cx="4560" cy="384"/>
            </a:xfrm>
          </p:grpSpPr>
          <p:sp>
            <p:nvSpPr>
              <p:cNvPr id="60432" name="Rectangle 10"/>
              <p:cNvSpPr>
                <a:spLocks noChangeArrowheads="1"/>
              </p:cNvSpPr>
              <p:nvPr/>
            </p:nvSpPr>
            <p:spPr bwMode="auto">
              <a:xfrm>
                <a:off x="672" y="1968"/>
                <a:ext cx="4560" cy="384"/>
              </a:xfrm>
              <a:prstGeom prst="rect">
                <a:avLst/>
              </a:prstGeom>
              <a:solidFill>
                <a:srgbClr val="66CCFF">
                  <a:alpha val="0"/>
                </a:srgbClr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0" hangingPunct="0"/>
                <a:endParaRPr lang="en-IN"/>
              </a:p>
            </p:txBody>
          </p:sp>
          <p:sp>
            <p:nvSpPr>
              <p:cNvPr id="60433" name="Text Box 11"/>
              <p:cNvSpPr txBox="1">
                <a:spLocks noChangeArrowheads="1"/>
              </p:cNvSpPr>
              <p:nvPr/>
            </p:nvSpPr>
            <p:spPr bwMode="auto">
              <a:xfrm>
                <a:off x="1536" y="2016"/>
                <a:ext cx="2688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/>
                <a:r>
                  <a:rPr lang="en-US" sz="2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Operating System</a:t>
                </a:r>
              </a:p>
            </p:txBody>
          </p:sp>
        </p:grpSp>
        <p:sp>
          <p:nvSpPr>
            <p:cNvPr id="60426" name="Line 12"/>
            <p:cNvSpPr>
              <a:spLocks noChangeShapeType="1"/>
            </p:cNvSpPr>
            <p:nvPr/>
          </p:nvSpPr>
          <p:spPr bwMode="auto">
            <a:xfrm flipV="1">
              <a:off x="3264" y="2544"/>
              <a:ext cx="0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>
                <a:latin typeface="Arial" panose="020B0604020202020204" pitchFamily="34" charset="0"/>
              </a:endParaRPr>
            </a:p>
          </p:txBody>
        </p:sp>
        <p:sp>
          <p:nvSpPr>
            <p:cNvPr id="60427" name="Line 13"/>
            <p:cNvSpPr>
              <a:spLocks noChangeShapeType="1"/>
            </p:cNvSpPr>
            <p:nvPr/>
          </p:nvSpPr>
          <p:spPr bwMode="auto">
            <a:xfrm>
              <a:off x="2784" y="1440"/>
              <a:ext cx="0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>
                <a:latin typeface="Arial" panose="020B0604020202020204" pitchFamily="34" charset="0"/>
              </a:endParaRPr>
            </a:p>
          </p:txBody>
        </p:sp>
        <p:sp>
          <p:nvSpPr>
            <p:cNvPr id="60428" name="Line 14"/>
            <p:cNvSpPr>
              <a:spLocks noChangeShapeType="1"/>
            </p:cNvSpPr>
            <p:nvPr/>
          </p:nvSpPr>
          <p:spPr bwMode="auto">
            <a:xfrm>
              <a:off x="2784" y="2544"/>
              <a:ext cx="0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>
                <a:latin typeface="Arial" panose="020B0604020202020204" pitchFamily="34" charset="0"/>
              </a:endParaRPr>
            </a:p>
          </p:txBody>
        </p:sp>
        <p:sp>
          <p:nvSpPr>
            <p:cNvPr id="60429" name="Text Box 15"/>
            <p:cNvSpPr txBox="1">
              <a:spLocks noChangeArrowheads="1"/>
            </p:cNvSpPr>
            <p:nvPr/>
          </p:nvSpPr>
          <p:spPr bwMode="auto">
            <a:xfrm>
              <a:off x="1872" y="2736"/>
              <a:ext cx="2064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600" dirty="0">
                  <a:latin typeface="Tahoma" panose="020B0604030504040204" pitchFamily="34" charset="0"/>
                </a:rPr>
                <a:t>Human Understandable Language (High Level Language)</a:t>
              </a:r>
            </a:p>
          </p:txBody>
        </p:sp>
        <p:sp>
          <p:nvSpPr>
            <p:cNvPr id="60430" name="Text Box 16"/>
            <p:cNvSpPr txBox="1">
              <a:spLocks noChangeArrowheads="1"/>
            </p:cNvSpPr>
            <p:nvPr/>
          </p:nvSpPr>
          <p:spPr bwMode="auto">
            <a:xfrm>
              <a:off x="1920" y="1602"/>
              <a:ext cx="2064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sz="1600" dirty="0">
                  <a:latin typeface="Tahoma" panose="020B0604030504040204" pitchFamily="34" charset="0"/>
                </a:rPr>
                <a:t>Machine Language                (Low Level Language)</a:t>
              </a:r>
            </a:p>
          </p:txBody>
        </p:sp>
        <p:sp>
          <p:nvSpPr>
            <p:cNvPr id="60431" name="Line 17"/>
            <p:cNvSpPr>
              <a:spLocks noChangeShapeType="1"/>
            </p:cNvSpPr>
            <p:nvPr/>
          </p:nvSpPr>
          <p:spPr bwMode="auto">
            <a:xfrm flipV="1">
              <a:off x="3264" y="1440"/>
              <a:ext cx="0" cy="72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38324"/>
      </p:ext>
    </p:extLst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rtl="0" eaLnBrk="1" hangingPunct="1"/>
            <a:r>
              <a:rPr lang="en-US" sz="3300" smtClean="0"/>
              <a:t>Samples of Operating Systems </a:t>
            </a:r>
            <a:r>
              <a:rPr lang="en-US" sz="1500" smtClean="0"/>
              <a:t>(continue…)</a:t>
            </a: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0"/>
            <a:ext cx="8991600" cy="487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7363544" cy="1143000"/>
          </a:xfrm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en-US" b="1" dirty="0" smtClean="0"/>
              <a:t>Application Software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229600" cy="4495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u="sng" dirty="0" smtClean="0">
                <a:solidFill>
                  <a:schemeClr val="hlink"/>
                </a:solidFill>
              </a:rPr>
              <a:t>Application Software</a:t>
            </a:r>
          </a:p>
          <a:p>
            <a:pPr eaLnBrk="1" hangingPunct="1"/>
            <a:r>
              <a:rPr lang="en-US" dirty="0" smtClean="0"/>
              <a:t>They are </a:t>
            </a:r>
            <a:r>
              <a:rPr lang="en-US" dirty="0" err="1" smtClean="0"/>
              <a:t>Softwares</a:t>
            </a:r>
            <a:r>
              <a:rPr lang="en-US" dirty="0" smtClean="0"/>
              <a:t> written to perform specific tasks.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The basic types of application software are:</a:t>
            </a:r>
          </a:p>
          <a:p>
            <a:pPr eaLnBrk="1" hangingPunct="1">
              <a:buFontTx/>
              <a:buNone/>
            </a:pPr>
            <a:r>
              <a:rPr lang="en-US" dirty="0" smtClean="0"/>
              <a:t>   word processing, database, spreadsheet,     desktop publishing, and communication. </a:t>
            </a:r>
          </a:p>
          <a:p>
            <a:pPr eaLnBrk="1" hangingPunct="1">
              <a:buFontTx/>
              <a:buNone/>
            </a:pPr>
            <a:r>
              <a:rPr lang="en-US" dirty="0" smtClean="0"/>
              <a:t>    Examples: Notepad!, </a:t>
            </a:r>
            <a:r>
              <a:rPr lang="en-US" sz="2400" dirty="0" smtClean="0"/>
              <a:t>MS Office</a:t>
            </a:r>
            <a:r>
              <a:rPr lang="en-US" dirty="0" smtClean="0"/>
              <a:t>, Skype, Firefox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307AF5-B390-4332-9E3F-63BBE0E36197}" type="datetime1">
              <a:rPr lang="en-US">
                <a:solidFill>
                  <a:srgbClr val="FFFFFF"/>
                </a:solidFill>
              </a:rPr>
              <a:pPr>
                <a:defRPr/>
              </a:pPr>
              <a:t>10/3/2015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Introduction to Computers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CC635C3-3DD8-4D1E-91C2-50ABFC6068D7}" type="slidenum">
              <a:rPr lang="en-US">
                <a:solidFill>
                  <a:srgbClr val="FFFFFF"/>
                </a:solidFill>
              </a:rPr>
              <a:pPr/>
              <a:t>16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2003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Machine Languages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33400" indent="-533400"/>
            <a:r>
              <a:rPr lang="en-US" sz="2800"/>
              <a:t>System of instructions and data directly understandable by a computer's central processing unit. </a:t>
            </a:r>
          </a:p>
          <a:p>
            <a:pPr marL="533400" indent="-533400"/>
            <a:r>
              <a:rPr lang="en-US" sz="2800"/>
              <a:t>Example:</a:t>
            </a:r>
          </a:p>
          <a:p>
            <a:pPr marL="2209800" lvl="4" indent="-381000">
              <a:buFontTx/>
              <a:buNone/>
            </a:pPr>
            <a:r>
              <a:rPr lang="en-US" b="1"/>
              <a:t>100011 00011 01000 00000 00001 000100</a:t>
            </a:r>
            <a:r>
              <a:rPr lang="en-US" sz="1800"/>
              <a:t> </a:t>
            </a:r>
            <a:endParaRPr lang="en-US" sz="1800" b="1">
              <a:latin typeface="Courier New" panose="02070309020205020404" pitchFamily="49" charset="0"/>
            </a:endParaRPr>
          </a:p>
          <a:p>
            <a:pPr marL="2209800" lvl="4" indent="-381000">
              <a:buFontTx/>
              <a:buNone/>
            </a:pPr>
            <a:r>
              <a:rPr lang="en-US" b="1"/>
              <a:t>000010 00000 00000 00000 10000 000001</a:t>
            </a:r>
            <a:r>
              <a:rPr lang="en-US"/>
              <a:t> </a:t>
            </a:r>
            <a:endParaRPr lang="en-US" sz="1800" b="1">
              <a:latin typeface="Courier New" panose="02070309020205020404" pitchFamily="49" charset="0"/>
            </a:endParaRPr>
          </a:p>
          <a:p>
            <a:pPr marL="2209800" lvl="4" indent="-381000">
              <a:buFontTx/>
              <a:buNone/>
            </a:pPr>
            <a:r>
              <a:rPr lang="en-US" b="1"/>
              <a:t>000000 00001 00010 00110 00000 100000</a:t>
            </a:r>
            <a:r>
              <a:rPr lang="en-US"/>
              <a:t> </a:t>
            </a:r>
            <a:endParaRPr lang="en-US" sz="1800" b="1">
              <a:latin typeface="Courier New" panose="02070309020205020404" pitchFamily="49" charset="0"/>
            </a:endParaRPr>
          </a:p>
          <a:p>
            <a:pPr marL="533400" indent="-533400"/>
            <a:r>
              <a:rPr lang="en-US" sz="2800"/>
              <a:t>Every CPU model has its own machine code, or instruction set, although there is considerable overlap between some </a:t>
            </a:r>
          </a:p>
        </p:txBody>
      </p:sp>
    </p:spTree>
    <p:extLst>
      <p:ext uri="{BB962C8B-B14F-4D97-AF65-F5344CB8AC3E}">
        <p14:creationId xmlns:p14="http://schemas.microsoft.com/office/powerpoint/2010/main" val="1426927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Assembly Languages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33400" indent="-533400">
              <a:lnSpc>
                <a:spcPct val="90000"/>
              </a:lnSpc>
            </a:pPr>
            <a:r>
              <a:rPr lang="en-US" sz="2800" dirty="0"/>
              <a:t>Human-readable notation for the machine language that a specific computer architecture uses representing elementary computer operations (translated via assemblers)</a:t>
            </a:r>
          </a:p>
          <a:p>
            <a:pPr marL="533400" indent="-533400">
              <a:lnSpc>
                <a:spcPct val="90000"/>
              </a:lnSpc>
            </a:pPr>
            <a:r>
              <a:rPr lang="en-US" sz="2800" dirty="0"/>
              <a:t>Example:</a:t>
            </a:r>
          </a:p>
          <a:p>
            <a:pPr marL="2209800" lvl="4" indent="-381000">
              <a:lnSpc>
                <a:spcPct val="90000"/>
              </a:lnSpc>
              <a:buFontTx/>
              <a:buNone/>
            </a:pPr>
            <a:r>
              <a:rPr lang="en-US" b="1" dirty="0"/>
              <a:t>load </a:t>
            </a:r>
            <a:r>
              <a:rPr lang="en-US" b="1" dirty="0" err="1"/>
              <a:t>hourlyRate</a:t>
            </a:r>
            <a:endParaRPr lang="en-US" b="1" dirty="0"/>
          </a:p>
          <a:p>
            <a:pPr marL="2209800" lvl="4" indent="-381000">
              <a:lnSpc>
                <a:spcPct val="90000"/>
              </a:lnSpc>
              <a:buFontTx/>
              <a:buNone/>
            </a:pPr>
            <a:r>
              <a:rPr lang="en-US" b="1" dirty="0" err="1"/>
              <a:t>mul</a:t>
            </a:r>
            <a:r>
              <a:rPr lang="en-US" b="1" dirty="0"/>
              <a:t> </a:t>
            </a:r>
            <a:r>
              <a:rPr lang="en-US" b="1" dirty="0" err="1"/>
              <a:t>workHours</a:t>
            </a:r>
            <a:endParaRPr lang="en-US" b="1" dirty="0"/>
          </a:p>
          <a:p>
            <a:pPr marL="2209800" lvl="4" indent="-381000">
              <a:lnSpc>
                <a:spcPct val="90000"/>
              </a:lnSpc>
              <a:buFontTx/>
              <a:buNone/>
            </a:pPr>
            <a:r>
              <a:rPr lang="en-US" b="1" dirty="0"/>
              <a:t>store </a:t>
            </a:r>
            <a:r>
              <a:rPr lang="en-US" sz="1800" b="1" dirty="0"/>
              <a:t>salary </a:t>
            </a:r>
            <a:endParaRPr lang="en-US" b="1" dirty="0"/>
          </a:p>
          <a:p>
            <a:pPr marL="533400" indent="-533400">
              <a:lnSpc>
                <a:spcPct val="90000"/>
              </a:lnSpc>
            </a:pPr>
            <a:r>
              <a:rPr lang="en-US" sz="2800" dirty="0"/>
              <a:t>Even into the 1990s, the majority of console video games were written in assembly language.</a:t>
            </a:r>
          </a:p>
        </p:txBody>
      </p:sp>
    </p:spTree>
    <p:extLst>
      <p:ext uri="{BB962C8B-B14F-4D97-AF65-F5344CB8AC3E}">
        <p14:creationId xmlns:p14="http://schemas.microsoft.com/office/powerpoint/2010/main" val="3717041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Available Programming Languages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12776"/>
            <a:ext cx="7918648" cy="4968552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800" dirty="0"/>
              <a:t>Machine Languages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Assembly Languages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High-level Languages</a:t>
            </a:r>
          </a:p>
          <a:p>
            <a:pPr lvl="1"/>
            <a:r>
              <a:rPr lang="en-US" sz="2400" dirty="0" smtClean="0"/>
              <a:t>Pascal, BASIC  (Educational)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400" dirty="0" smtClean="0"/>
              <a:t>C/C++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400" dirty="0" smtClean="0"/>
              <a:t>MATLAB, J, Fortran, R  (Array processing, Mathematics)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400" dirty="0" smtClean="0"/>
              <a:t>JAVA, C#, VB.NET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Python</a:t>
            </a:r>
          </a:p>
          <a:p>
            <a:pPr lvl="1">
              <a:lnSpc>
                <a:spcPct val="90000"/>
              </a:lnSpc>
            </a:pPr>
            <a:r>
              <a:rPr lang="en-US" sz="2400" dirty="0" err="1" smtClean="0"/>
              <a:t>Scala</a:t>
            </a:r>
            <a:r>
              <a:rPr lang="en-US" sz="2400" dirty="0" smtClean="0"/>
              <a:t>, Haskell (Functional)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Prolog (Logic-based programming)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Special Purpose:   GAMS, SQL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Hardware description Languages: (VHDL, Verilog)</a:t>
            </a:r>
            <a:endParaRPr lang="en-US" sz="24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Etc.</a:t>
            </a:r>
          </a:p>
          <a:p>
            <a:pPr lvl="1">
              <a:lnSpc>
                <a:spcPct val="90000"/>
              </a:lnSpc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34984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description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Instructor: Mohammad </a:t>
            </a:r>
            <a:r>
              <a:rPr lang="en-US" dirty="0" err="1" smtClean="0"/>
              <a:t>amin</a:t>
            </a:r>
            <a:r>
              <a:rPr lang="en-US" dirty="0" smtClean="0"/>
              <a:t> </a:t>
            </a:r>
            <a:r>
              <a:rPr lang="en-US" dirty="0" err="1" smtClean="0"/>
              <a:t>mehralian</a:t>
            </a:r>
            <a:r>
              <a:rPr lang="en-US" dirty="0" smtClean="0"/>
              <a:t>	</a:t>
            </a:r>
          </a:p>
          <a:p>
            <a:pPr lvl="1"/>
            <a:r>
              <a:rPr lang="en-US" dirty="0" smtClean="0"/>
              <a:t>Contact: </a:t>
            </a:r>
            <a:r>
              <a:rPr lang="en-US" b="1" dirty="0" smtClean="0">
                <a:hlinkClick r:id="rId2"/>
              </a:rPr>
              <a:t>mehralian@comp.iust.ac.ir</a:t>
            </a:r>
            <a:endParaRPr lang="en-US" b="1" dirty="0" smtClean="0"/>
          </a:p>
          <a:p>
            <a:pPr lvl="1"/>
            <a:r>
              <a:rPr lang="en-US" dirty="0" smtClean="0"/>
              <a:t>Put </a:t>
            </a:r>
            <a:r>
              <a:rPr lang="en-US" b="1" dirty="0" smtClean="0"/>
              <a:t>CP</a:t>
            </a:r>
            <a:r>
              <a:rPr lang="en-US" dirty="0" smtClean="0"/>
              <a:t> before the subject: ex: </a:t>
            </a:r>
            <a:r>
              <a:rPr lang="en-US" b="1" dirty="0" smtClean="0"/>
              <a:t>CP </a:t>
            </a:r>
            <a:r>
              <a:rPr lang="fa-IR" b="1" dirty="0" smtClean="0"/>
              <a:t>اعتراض به نمره</a:t>
            </a:r>
          </a:p>
          <a:p>
            <a:pPr lvl="1"/>
            <a:r>
              <a:rPr lang="en-US" dirty="0" smtClean="0"/>
              <a:t>Time: Sat. &amp; Mon.,   [15:30]   -&gt; [17]</a:t>
            </a:r>
          </a:p>
          <a:p>
            <a:pPr lvl="1"/>
            <a:endParaRPr lang="en-US" dirty="0"/>
          </a:p>
          <a:p>
            <a:r>
              <a:rPr lang="en-US" dirty="0" smtClean="0"/>
              <a:t>Textbooks: Your own choice!</a:t>
            </a:r>
          </a:p>
          <a:p>
            <a:endParaRPr lang="en-US" dirty="0" smtClean="0"/>
          </a:p>
          <a:p>
            <a:r>
              <a:rPr lang="en-US" dirty="0" smtClean="0"/>
              <a:t>Grading Policy:</a:t>
            </a:r>
          </a:p>
          <a:p>
            <a:pPr lvl="1"/>
            <a:r>
              <a:rPr lang="en-US" dirty="0" smtClean="0"/>
              <a:t>0-3 Midterms: 		</a:t>
            </a:r>
          </a:p>
          <a:p>
            <a:pPr lvl="1"/>
            <a:r>
              <a:rPr lang="en-US" dirty="0" smtClean="0"/>
              <a:t>Final Exam:        </a:t>
            </a:r>
          </a:p>
          <a:p>
            <a:pPr lvl="1"/>
            <a:r>
              <a:rPr lang="en-US" dirty="0" smtClean="0"/>
              <a:t>Programming Assignments</a:t>
            </a:r>
          </a:p>
          <a:p>
            <a:pPr lvl="1"/>
            <a:r>
              <a:rPr lang="en-US" dirty="0" smtClean="0"/>
              <a:t>Quizzes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13336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High-level Languages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33400" indent="-533400"/>
            <a:r>
              <a:rPr lang="en-US"/>
              <a:t>Higher level of abstraction from machine language </a:t>
            </a:r>
          </a:p>
          <a:p>
            <a:pPr marL="876300" lvl="1" indent="-419100"/>
            <a:r>
              <a:rPr lang="en-US"/>
              <a:t>Codes similar to everyday English </a:t>
            </a:r>
          </a:p>
          <a:p>
            <a:pPr marL="533400" indent="-533400"/>
            <a:r>
              <a:rPr lang="en-US"/>
              <a:t>Use mathematical notations (translated via compilers) </a:t>
            </a:r>
          </a:p>
          <a:p>
            <a:pPr marL="876300" lvl="1" indent="-419100"/>
            <a:r>
              <a:rPr lang="en-US"/>
              <a:t>Example:</a:t>
            </a:r>
          </a:p>
          <a:p>
            <a:pPr marL="1752600" lvl="3" indent="-381000">
              <a:buFontTx/>
              <a:buNone/>
            </a:pPr>
            <a:r>
              <a:rPr lang="en-US" b="1">
                <a:latin typeface="Courier New" panose="02070309020205020404" pitchFamily="49" charset="0"/>
              </a:rPr>
              <a:t> </a:t>
            </a:r>
            <a:r>
              <a:rPr lang="en-US" b="1"/>
              <a:t>salary = hourlyRate * workHours</a:t>
            </a:r>
          </a:p>
          <a:p>
            <a:pPr marL="533400" indent="-533400"/>
            <a:r>
              <a:rPr lang="en-US"/>
              <a:t>Make complex programming simpler </a:t>
            </a:r>
          </a:p>
          <a:p>
            <a:pPr marL="1295400" lvl="2" indent="-381000"/>
            <a:endParaRPr lang="en-US" b="1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589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Interpreters and Compilers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Computers cannot understand human-language. They understand </a:t>
            </a:r>
            <a:r>
              <a:rPr lang="en-US" b="1" dirty="0" smtClean="0"/>
              <a:t>machine-language</a:t>
            </a:r>
            <a:r>
              <a:rPr lang="en-US" dirty="0" smtClean="0"/>
              <a:t>.</a:t>
            </a:r>
          </a:p>
          <a:p>
            <a:r>
              <a:rPr lang="en-US" dirty="0" smtClean="0"/>
              <a:t>Machine-language is all ones and zeros.</a:t>
            </a:r>
          </a:p>
          <a:p>
            <a:r>
              <a:rPr lang="en-US" dirty="0" smtClean="0"/>
              <a:t>To get a computer to understand a </a:t>
            </a:r>
            <a:r>
              <a:rPr lang="en-US" b="1" dirty="0" smtClean="0"/>
              <a:t>high-level language</a:t>
            </a:r>
            <a:r>
              <a:rPr lang="en-US" dirty="0" smtClean="0"/>
              <a:t> like Python, we have to translate.</a:t>
            </a:r>
          </a:p>
          <a:p>
            <a:pPr>
              <a:buNone/>
            </a:pPr>
            <a:endParaRPr lang="en-US" dirty="0" smtClean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167935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Interpreters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first type of translator is an </a:t>
            </a:r>
            <a:r>
              <a:rPr lang="en-US" b="1" dirty="0" smtClean="0"/>
              <a:t>interpreter</a:t>
            </a:r>
            <a:r>
              <a:rPr lang="en-US" dirty="0" smtClean="0"/>
              <a:t>.</a:t>
            </a:r>
          </a:p>
          <a:p>
            <a:r>
              <a:rPr lang="en-US" dirty="0" smtClean="0"/>
              <a:t>Interpreters read the </a:t>
            </a:r>
            <a:r>
              <a:rPr lang="en-US" b="1" dirty="0" smtClean="0"/>
              <a:t>source-code </a:t>
            </a:r>
            <a:r>
              <a:rPr lang="en-US" dirty="0" smtClean="0"/>
              <a:t>a programmer writes, parses the code, and interprets it on-the-fly.</a:t>
            </a:r>
          </a:p>
          <a:p>
            <a:r>
              <a:rPr lang="en-US" dirty="0" smtClean="0"/>
              <a:t>Interpreters can be interactive.</a:t>
            </a:r>
          </a:p>
          <a:p>
            <a:r>
              <a:rPr lang="en-US" dirty="0" smtClean="0"/>
              <a:t>Python is an interpreter.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6571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Interpreters: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3">
              <a:buNone/>
            </a:pPr>
            <a:r>
              <a:rPr lang="en-US" sz="3600" dirty="0" smtClean="0">
                <a:latin typeface="Courier New" pitchFamily="49" charset="0"/>
                <a:cs typeface="Courier New" pitchFamily="49" charset="0"/>
              </a:rPr>
              <a:t>&gt;&gt;&gt; x = 6</a:t>
            </a:r>
          </a:p>
          <a:p>
            <a:pPr lvl="3">
              <a:buNone/>
            </a:pPr>
            <a:r>
              <a:rPr lang="en-US" sz="3600" dirty="0" smtClean="0">
                <a:latin typeface="Courier New" pitchFamily="49" charset="0"/>
                <a:cs typeface="Courier New" pitchFamily="49" charset="0"/>
              </a:rPr>
              <a:t>&gt;&gt;&gt; print x</a:t>
            </a:r>
          </a:p>
          <a:p>
            <a:pPr lvl="3">
              <a:buNone/>
            </a:pPr>
            <a:endParaRPr lang="en-US" sz="3600" dirty="0" smtClean="0">
              <a:latin typeface="Courier New" pitchFamily="49" charset="0"/>
              <a:cs typeface="Courier New" pitchFamily="49" charset="0"/>
            </a:endParaRPr>
          </a:p>
          <a:p>
            <a:pPr lvl="3">
              <a:buNone/>
            </a:pPr>
            <a:r>
              <a:rPr lang="en-US" sz="3600" dirty="0" smtClean="0">
                <a:latin typeface="Courier New" pitchFamily="49" charset="0"/>
                <a:cs typeface="Courier New" pitchFamily="49" charset="0"/>
              </a:rPr>
              <a:t>&gt;&gt;&gt; y = x * 7</a:t>
            </a:r>
          </a:p>
          <a:p>
            <a:pPr lvl="3">
              <a:buNone/>
            </a:pPr>
            <a:r>
              <a:rPr lang="en-US" sz="3600" dirty="0" smtClean="0">
                <a:latin typeface="Courier New" pitchFamily="49" charset="0"/>
                <a:cs typeface="Courier New" pitchFamily="49" charset="0"/>
              </a:rPr>
              <a:t>&gt;&gt;&gt; print y</a:t>
            </a:r>
          </a:p>
        </p:txBody>
      </p:sp>
    </p:spTree>
    <p:extLst>
      <p:ext uri="{BB962C8B-B14F-4D97-AF65-F5344CB8AC3E}">
        <p14:creationId xmlns:p14="http://schemas.microsoft.com/office/powerpoint/2010/main" val="1994491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Compilers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Compilers need to have the entire program written into a file. It runs a process to convert the program to machine-language, and saves this for later use.</a:t>
            </a:r>
          </a:p>
          <a:p>
            <a:r>
              <a:rPr lang="en-US" dirty="0" smtClean="0"/>
              <a:t>File extensions such as “.exe” (executable) and “.</a:t>
            </a:r>
            <a:r>
              <a:rPr lang="en-US" dirty="0" err="1" smtClean="0"/>
              <a:t>dll</a:t>
            </a:r>
            <a:r>
              <a:rPr lang="en-US" dirty="0" smtClean="0"/>
              <a:t>” (dynamically loadable library) are examples.</a:t>
            </a:r>
          </a:p>
          <a:p>
            <a:r>
              <a:rPr lang="en-US" dirty="0" smtClean="0"/>
              <a:t>C is a compiled language.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3382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755650" y="3140075"/>
            <a:ext cx="576263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1331913" y="3500438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9" name="Oval 7"/>
          <p:cNvSpPr>
            <a:spLocks noChangeArrowheads="1"/>
          </p:cNvSpPr>
          <p:nvPr/>
        </p:nvSpPr>
        <p:spPr bwMode="auto">
          <a:xfrm>
            <a:off x="1547813" y="3211513"/>
            <a:ext cx="1008062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Editor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2555875" y="3500438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3" name="Rectangle 11"/>
          <p:cNvSpPr>
            <a:spLocks noChangeArrowheads="1"/>
          </p:cNvSpPr>
          <p:nvPr/>
        </p:nvSpPr>
        <p:spPr bwMode="auto">
          <a:xfrm>
            <a:off x="2771775" y="3140075"/>
            <a:ext cx="576263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2124075" y="4095750"/>
            <a:ext cx="18478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zh-TW"/>
              <a:t>XXX.c</a:t>
            </a:r>
          </a:p>
          <a:p>
            <a:pPr algn="ctr"/>
            <a:r>
              <a:rPr lang="en-US" altLang="zh-TW"/>
              <a:t>Source Program</a:t>
            </a:r>
          </a:p>
        </p:txBody>
      </p:sp>
      <p:sp>
        <p:nvSpPr>
          <p:cNvPr id="13325" name="Line 13"/>
          <p:cNvSpPr>
            <a:spLocks noChangeShapeType="1"/>
          </p:cNvSpPr>
          <p:nvPr/>
        </p:nvSpPr>
        <p:spPr bwMode="auto">
          <a:xfrm>
            <a:off x="3348038" y="3500438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6" name="Oval 14"/>
          <p:cNvSpPr>
            <a:spLocks noChangeArrowheads="1"/>
          </p:cNvSpPr>
          <p:nvPr/>
        </p:nvSpPr>
        <p:spPr bwMode="auto">
          <a:xfrm>
            <a:off x="3563938" y="3211513"/>
            <a:ext cx="1008062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Compiler</a:t>
            </a:r>
          </a:p>
        </p:txBody>
      </p:sp>
      <p:sp>
        <p:nvSpPr>
          <p:cNvPr id="13327" name="Line 15"/>
          <p:cNvSpPr>
            <a:spLocks noChangeShapeType="1"/>
          </p:cNvSpPr>
          <p:nvPr/>
        </p:nvSpPr>
        <p:spPr bwMode="auto">
          <a:xfrm>
            <a:off x="4572000" y="3500438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8" name="Rectangle 16"/>
          <p:cNvSpPr>
            <a:spLocks noChangeArrowheads="1"/>
          </p:cNvSpPr>
          <p:nvPr/>
        </p:nvSpPr>
        <p:spPr bwMode="auto">
          <a:xfrm>
            <a:off x="4787900" y="3140075"/>
            <a:ext cx="576263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3329" name="Text Box 17"/>
          <p:cNvSpPr txBox="1">
            <a:spLocks noChangeArrowheads="1"/>
          </p:cNvSpPr>
          <p:nvPr/>
        </p:nvSpPr>
        <p:spPr bwMode="auto">
          <a:xfrm>
            <a:off x="4171950" y="4095750"/>
            <a:ext cx="17843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zh-TW"/>
              <a:t>XXX.obj</a:t>
            </a:r>
          </a:p>
          <a:p>
            <a:pPr algn="ctr"/>
            <a:r>
              <a:rPr lang="en-US" altLang="zh-TW"/>
              <a:t>Object Program</a:t>
            </a:r>
          </a:p>
        </p:txBody>
      </p:sp>
      <p:sp>
        <p:nvSpPr>
          <p:cNvPr id="13330" name="Line 18"/>
          <p:cNvSpPr>
            <a:spLocks noChangeShapeType="1"/>
          </p:cNvSpPr>
          <p:nvPr/>
        </p:nvSpPr>
        <p:spPr bwMode="auto">
          <a:xfrm>
            <a:off x="5365750" y="3500438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1" name="Oval 19"/>
          <p:cNvSpPr>
            <a:spLocks noChangeArrowheads="1"/>
          </p:cNvSpPr>
          <p:nvPr/>
        </p:nvSpPr>
        <p:spPr bwMode="auto">
          <a:xfrm>
            <a:off x="5581650" y="3211513"/>
            <a:ext cx="1008063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Linker</a:t>
            </a:r>
          </a:p>
        </p:txBody>
      </p:sp>
      <p:sp>
        <p:nvSpPr>
          <p:cNvPr id="13332" name="AutoShape 20"/>
          <p:cNvSpPr>
            <a:spLocks noChangeArrowheads="1"/>
          </p:cNvSpPr>
          <p:nvPr/>
        </p:nvSpPr>
        <p:spPr bwMode="auto">
          <a:xfrm>
            <a:off x="5868988" y="1987550"/>
            <a:ext cx="503237" cy="576263"/>
          </a:xfrm>
          <a:prstGeom prst="can">
            <a:avLst>
              <a:gd name="adj" fmla="val 28628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33" name="Line 21"/>
          <p:cNvSpPr>
            <a:spLocks noChangeShapeType="1"/>
          </p:cNvSpPr>
          <p:nvPr/>
        </p:nvSpPr>
        <p:spPr bwMode="auto">
          <a:xfrm flipV="1">
            <a:off x="6084888" y="2563813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4" name="Text Box 22"/>
          <p:cNvSpPr txBox="1">
            <a:spLocks noChangeArrowheads="1"/>
          </p:cNvSpPr>
          <p:nvPr/>
        </p:nvSpPr>
        <p:spPr bwMode="auto">
          <a:xfrm>
            <a:off x="5688013" y="1627188"/>
            <a:ext cx="882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zh-TW"/>
              <a:t>Library</a:t>
            </a:r>
          </a:p>
        </p:txBody>
      </p:sp>
      <p:sp>
        <p:nvSpPr>
          <p:cNvPr id="13335" name="Line 23"/>
          <p:cNvSpPr>
            <a:spLocks noChangeShapeType="1"/>
          </p:cNvSpPr>
          <p:nvPr/>
        </p:nvSpPr>
        <p:spPr bwMode="auto">
          <a:xfrm>
            <a:off x="6645275" y="3500438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6" name="Rectangle 24"/>
          <p:cNvSpPr>
            <a:spLocks noChangeArrowheads="1"/>
          </p:cNvSpPr>
          <p:nvPr/>
        </p:nvSpPr>
        <p:spPr bwMode="auto">
          <a:xfrm>
            <a:off x="6861175" y="3140075"/>
            <a:ext cx="576263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3337" name="Text Box 25"/>
          <p:cNvSpPr txBox="1">
            <a:spLocks noChangeArrowheads="1"/>
          </p:cNvSpPr>
          <p:nvPr/>
        </p:nvSpPr>
        <p:spPr bwMode="auto">
          <a:xfrm>
            <a:off x="6480175" y="4095750"/>
            <a:ext cx="13144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zh-TW"/>
              <a:t>XXX.exe</a:t>
            </a:r>
          </a:p>
          <a:p>
            <a:pPr algn="ctr"/>
            <a:r>
              <a:rPr lang="en-US" altLang="zh-TW"/>
              <a:t>Executable</a:t>
            </a:r>
          </a:p>
        </p:txBody>
      </p:sp>
      <p:sp>
        <p:nvSpPr>
          <p:cNvPr id="13338" name="Line 26"/>
          <p:cNvSpPr>
            <a:spLocks noChangeShapeType="1"/>
          </p:cNvSpPr>
          <p:nvPr/>
        </p:nvSpPr>
        <p:spPr bwMode="auto">
          <a:xfrm>
            <a:off x="7453313" y="3500438"/>
            <a:ext cx="5032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9" name="Line 27"/>
          <p:cNvSpPr>
            <a:spLocks noChangeShapeType="1"/>
          </p:cNvSpPr>
          <p:nvPr/>
        </p:nvSpPr>
        <p:spPr bwMode="auto">
          <a:xfrm>
            <a:off x="7956550" y="3500438"/>
            <a:ext cx="0" cy="15128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40" name="Line 28"/>
          <p:cNvSpPr>
            <a:spLocks noChangeShapeType="1"/>
          </p:cNvSpPr>
          <p:nvPr/>
        </p:nvSpPr>
        <p:spPr bwMode="auto">
          <a:xfrm flipH="1">
            <a:off x="2916238" y="5013325"/>
            <a:ext cx="50403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41" name="Line 29"/>
          <p:cNvSpPr>
            <a:spLocks noChangeShapeType="1"/>
          </p:cNvSpPr>
          <p:nvPr/>
        </p:nvSpPr>
        <p:spPr bwMode="auto">
          <a:xfrm>
            <a:off x="2916238" y="5013325"/>
            <a:ext cx="0" cy="790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42" name="Line 30"/>
          <p:cNvSpPr>
            <a:spLocks noChangeShapeType="1"/>
          </p:cNvSpPr>
          <p:nvPr/>
        </p:nvSpPr>
        <p:spPr bwMode="auto">
          <a:xfrm>
            <a:off x="2941638" y="5803900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43" name="Line 31"/>
          <p:cNvSpPr>
            <a:spLocks noChangeShapeType="1"/>
          </p:cNvSpPr>
          <p:nvPr/>
        </p:nvSpPr>
        <p:spPr bwMode="auto">
          <a:xfrm flipV="1">
            <a:off x="3230563" y="5372100"/>
            <a:ext cx="358775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44" name="Text Box 32"/>
          <p:cNvSpPr txBox="1">
            <a:spLocks noChangeArrowheads="1"/>
          </p:cNvSpPr>
          <p:nvPr/>
        </p:nvSpPr>
        <p:spPr bwMode="auto">
          <a:xfrm>
            <a:off x="3662363" y="5156200"/>
            <a:ext cx="11985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altLang="zh-TW"/>
              <a:t>C:\XXX↓</a:t>
            </a:r>
          </a:p>
        </p:txBody>
      </p:sp>
      <p:sp>
        <p:nvSpPr>
          <p:cNvPr id="13345" name="Line 33"/>
          <p:cNvSpPr>
            <a:spLocks noChangeShapeType="1"/>
          </p:cNvSpPr>
          <p:nvPr/>
        </p:nvSpPr>
        <p:spPr bwMode="auto">
          <a:xfrm>
            <a:off x="3230563" y="5803900"/>
            <a:ext cx="358775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46" name="Oval 34"/>
          <p:cNvSpPr>
            <a:spLocks noChangeArrowheads="1"/>
          </p:cNvSpPr>
          <p:nvPr/>
        </p:nvSpPr>
        <p:spPr bwMode="auto">
          <a:xfrm>
            <a:off x="3662363" y="6021388"/>
            <a:ext cx="1008062" cy="5032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zh-TW"/>
              <a:t>Debugger</a:t>
            </a:r>
          </a:p>
        </p:txBody>
      </p:sp>
      <p:sp>
        <p:nvSpPr>
          <p:cNvPr id="13347" name="Rectangle 35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zh-TW" dirty="0" smtClean="0"/>
              <a:t>Software Development </a:t>
            </a:r>
            <a:r>
              <a:rPr lang="en-US" altLang="zh-TW" dirty="0"/>
              <a:t>Cycle</a:t>
            </a:r>
          </a:p>
        </p:txBody>
      </p:sp>
    </p:spTree>
    <p:extLst>
      <p:ext uri="{BB962C8B-B14F-4D97-AF65-F5344CB8AC3E}">
        <p14:creationId xmlns:p14="http://schemas.microsoft.com/office/powerpoint/2010/main" val="31211452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Programming using C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sz="2800" dirty="0" smtClean="0"/>
              <a:t>General-purpose </a:t>
            </a:r>
            <a:r>
              <a:rPr lang="en-US" sz="2800" dirty="0"/>
              <a:t>computer programming language 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high-level assembly 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Simplicity and efficiency of the code</a:t>
            </a:r>
          </a:p>
          <a:p>
            <a:pPr>
              <a:lnSpc>
                <a:spcPct val="80000"/>
              </a:lnSpc>
            </a:pPr>
            <a:endParaRPr lang="en-US" sz="2800" dirty="0" smtClean="0"/>
          </a:p>
          <a:p>
            <a:pPr>
              <a:lnSpc>
                <a:spcPct val="80000"/>
              </a:lnSpc>
            </a:pPr>
            <a:r>
              <a:rPr lang="en-US" sz="2800" dirty="0" smtClean="0"/>
              <a:t>The </a:t>
            </a:r>
            <a:r>
              <a:rPr lang="en-US" sz="2800" dirty="0"/>
              <a:t>most widely used programming </a:t>
            </a:r>
            <a:r>
              <a:rPr lang="en-US" sz="2800" dirty="0" smtClean="0"/>
              <a:t>languages</a:t>
            </a:r>
          </a:p>
          <a:p>
            <a:pPr lvl="1">
              <a:lnSpc>
                <a:spcPct val="80000"/>
              </a:lnSpc>
            </a:pPr>
            <a:r>
              <a:rPr lang="en-US" sz="2500" dirty="0" smtClean="0"/>
              <a:t>Both in academia </a:t>
            </a:r>
            <a:r>
              <a:rPr lang="en-US" sz="2500" smtClean="0"/>
              <a:t>and industry</a:t>
            </a:r>
            <a:endParaRPr lang="en-US" sz="2500" dirty="0"/>
          </a:p>
          <a:p>
            <a:pPr lvl="1">
              <a:lnSpc>
                <a:spcPct val="80000"/>
              </a:lnSpc>
            </a:pPr>
            <a:r>
              <a:rPr lang="en-US" sz="2400" dirty="0"/>
              <a:t>Commonly used for writing system software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Widely used for writing applications</a:t>
            </a:r>
          </a:p>
          <a:p>
            <a:pPr lvl="1">
              <a:lnSpc>
                <a:spcPct val="80000"/>
              </a:lnSpc>
            </a:pPr>
            <a:r>
              <a:rPr lang="en-US" sz="2400" dirty="0"/>
              <a:t>Hardware independent (portable)</a:t>
            </a:r>
          </a:p>
          <a:p>
            <a:pPr>
              <a:lnSpc>
                <a:spcPct val="80000"/>
              </a:lnSpc>
            </a:pPr>
            <a:endParaRPr lang="en-US" sz="2800" dirty="0" smtClean="0"/>
          </a:p>
          <a:p>
            <a:pPr>
              <a:lnSpc>
                <a:spcPct val="80000"/>
              </a:lnSpc>
            </a:pPr>
            <a:r>
              <a:rPr lang="en-US" sz="2800" dirty="0" smtClean="0"/>
              <a:t>Great </a:t>
            </a:r>
            <a:r>
              <a:rPr lang="en-US" sz="2800" dirty="0"/>
              <a:t>influence on many other popular </a:t>
            </a:r>
            <a:r>
              <a:rPr lang="en-US" sz="2800" dirty="0" smtClean="0"/>
              <a:t>languages</a:t>
            </a:r>
          </a:p>
          <a:p>
            <a:pPr lvl="1">
              <a:lnSpc>
                <a:spcPct val="80000"/>
              </a:lnSpc>
            </a:pPr>
            <a:r>
              <a:rPr lang="en-US" sz="2500" dirty="0" smtClean="0"/>
              <a:t>Ease of switching to other languages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1387923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 smtClean="0"/>
          </a:p>
          <a:p>
            <a:pPr marL="0" indent="0" algn="ctr">
              <a:buNone/>
            </a:pPr>
            <a:r>
              <a:rPr lang="en-US" sz="13800" dirty="0" smtClean="0"/>
              <a:t>?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454519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7315200" cy="1143000"/>
          </a:xfrm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en-US" b="1" smtClean="0"/>
              <a:t>A Computer System (Contd.)</a:t>
            </a:r>
          </a:p>
        </p:txBody>
      </p:sp>
      <p:sp>
        <p:nvSpPr>
          <p:cNvPr id="819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305800" cy="1600200"/>
          </a:xfrm>
        </p:spPr>
        <p:txBody>
          <a:bodyPr/>
          <a:lstStyle/>
          <a:p>
            <a:pPr eaLnBrk="1" hangingPunct="1"/>
            <a:r>
              <a:rPr lang="en-US" dirty="0" smtClean="0"/>
              <a:t>In general, a computer is a machine which accepts data, processes it and returns new information as output.</a:t>
            </a:r>
          </a:p>
        </p:txBody>
      </p:sp>
      <p:pic>
        <p:nvPicPr>
          <p:cNvPr id="24580" name="Picture 4" descr="file500se_pic[1]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76600" y="4038600"/>
            <a:ext cx="1676400" cy="1295400"/>
          </a:xfrm>
          <a:noFill/>
        </p:spPr>
      </p:pic>
      <p:sp>
        <p:nvSpPr>
          <p:cNvPr id="1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CE48514-E1E3-4EAD-B8FB-CC48A027A141}" type="datetime1">
              <a:rPr lang="en-US">
                <a:solidFill>
                  <a:srgbClr val="FFFFFF"/>
                </a:solidFill>
              </a:rPr>
              <a:pPr>
                <a:defRPr/>
              </a:pPr>
              <a:t>10/3/2015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1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Introduction to Computers</a:t>
            </a:r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AAF874F-BF4B-4F86-A64B-57C0F65B6F50}" type="slidenum">
              <a:rPr lang="en-US">
                <a:solidFill>
                  <a:srgbClr val="FFFFFF"/>
                </a:solidFill>
              </a:rPr>
              <a:pPr/>
              <a:t>3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2133600" y="46482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8201" name="Line 10"/>
          <p:cNvSpPr>
            <a:spLocks noChangeShapeType="1"/>
          </p:cNvSpPr>
          <p:nvPr/>
        </p:nvSpPr>
        <p:spPr bwMode="auto">
          <a:xfrm flipV="1">
            <a:off x="5105400" y="47244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hangingPunct="0"/>
            <a:endParaRPr lang="en-US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8202" name="Text Box 11"/>
          <p:cNvSpPr txBox="1">
            <a:spLocks noChangeArrowheads="1"/>
          </p:cNvSpPr>
          <p:nvPr/>
        </p:nvSpPr>
        <p:spPr bwMode="auto">
          <a:xfrm>
            <a:off x="1143000" y="4419600"/>
            <a:ext cx="8461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US" sz="2400" b="1" dirty="0"/>
              <a:t>Data</a:t>
            </a:r>
          </a:p>
        </p:txBody>
      </p:sp>
      <p:sp>
        <p:nvSpPr>
          <p:cNvPr id="8203" name="Text Box 12"/>
          <p:cNvSpPr txBox="1">
            <a:spLocks noChangeArrowheads="1"/>
          </p:cNvSpPr>
          <p:nvPr/>
        </p:nvSpPr>
        <p:spPr bwMode="auto">
          <a:xfrm>
            <a:off x="6248400" y="4495800"/>
            <a:ext cx="1943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US" sz="2400" b="1" dirty="0"/>
              <a:t>Information </a:t>
            </a:r>
          </a:p>
        </p:txBody>
      </p:sp>
      <p:sp>
        <p:nvSpPr>
          <p:cNvPr id="8204" name="Text Box 13"/>
          <p:cNvSpPr txBox="1">
            <a:spLocks noChangeArrowheads="1"/>
          </p:cNvSpPr>
          <p:nvPr/>
        </p:nvSpPr>
        <p:spPr bwMode="auto">
          <a:xfrm>
            <a:off x="3200400" y="3505200"/>
            <a:ext cx="1911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r>
              <a:rPr lang="en-US" sz="2400" b="1" dirty="0">
                <a:solidFill>
                  <a:srgbClr val="FFFFFF"/>
                </a:solidFill>
              </a:rPr>
              <a:t>Processing </a:t>
            </a:r>
          </a:p>
        </p:txBody>
      </p:sp>
    </p:spTree>
    <p:extLst>
      <p:ext uri="{BB962C8B-B14F-4D97-AF65-F5344CB8AC3E}">
        <p14:creationId xmlns:p14="http://schemas.microsoft.com/office/powerpoint/2010/main" val="3086295430"/>
      </p:ext>
    </p:extLst>
  </p:cSld>
  <p:clrMapOvr>
    <a:masterClrMapping/>
  </p:clrMapOvr>
  <p:transition spd="med">
    <p:strips dir="r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81000"/>
            <a:ext cx="7223720" cy="838200"/>
          </a:xfrm>
        </p:spPr>
        <p:txBody>
          <a:bodyPr>
            <a:normAutofit/>
          </a:bodyPr>
          <a:lstStyle/>
          <a:p>
            <a:pPr algn="l" eaLnBrk="1" hangingPunct="1">
              <a:defRPr/>
            </a:pPr>
            <a:r>
              <a:rPr lang="en-US" b="1" dirty="0" smtClean="0"/>
              <a:t>Language of Computers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295400"/>
            <a:ext cx="8229600" cy="4648200"/>
          </a:xfrm>
        </p:spPr>
        <p:txBody>
          <a:bodyPr/>
          <a:lstStyle/>
          <a:p>
            <a:pPr eaLnBrk="1" hangingPunct="1"/>
            <a:r>
              <a:rPr lang="en-US" dirty="0" smtClean="0"/>
              <a:t>Computers only understand the electronic signals.</a:t>
            </a:r>
          </a:p>
          <a:p>
            <a:pPr eaLnBrk="1" hangingPunct="1">
              <a:buFontTx/>
              <a:buNone/>
            </a:pPr>
            <a:r>
              <a:rPr lang="en-US" dirty="0" smtClean="0"/>
              <a:t>   Either Current is flowing or not.</a:t>
            </a:r>
          </a:p>
          <a:p>
            <a:pPr lvl="2" eaLnBrk="1" hangingPunct="1"/>
            <a:r>
              <a:rPr lang="en-US" sz="2800" dirty="0" smtClean="0"/>
              <a:t>Current Flowing       : ON</a:t>
            </a:r>
          </a:p>
          <a:p>
            <a:pPr lvl="2" eaLnBrk="1" hangingPunct="1"/>
            <a:r>
              <a:rPr lang="en-US" sz="2800" dirty="0" smtClean="0"/>
              <a:t>Current Not Flowing : OFF </a:t>
            </a:r>
          </a:p>
          <a:p>
            <a:pPr eaLnBrk="1" hangingPunct="1"/>
            <a:r>
              <a:rPr lang="en-US" dirty="0" smtClean="0"/>
              <a:t>Binary Language  </a:t>
            </a:r>
          </a:p>
          <a:p>
            <a:pPr lvl="2" eaLnBrk="1" hangingPunct="1"/>
            <a:r>
              <a:rPr lang="en-US" sz="2800" dirty="0" smtClean="0"/>
              <a:t>ON   : 1</a:t>
            </a:r>
          </a:p>
          <a:p>
            <a:pPr lvl="2" eaLnBrk="1" hangingPunct="1"/>
            <a:r>
              <a:rPr lang="en-US" sz="2800" dirty="0" smtClean="0"/>
              <a:t>OFF : 0  </a:t>
            </a:r>
          </a:p>
          <a:p>
            <a:pPr eaLnBrk="1" hangingPunct="1"/>
            <a:r>
              <a:rPr lang="en-US" sz="3200" dirty="0" smtClean="0"/>
              <a:t>Bit, Byte, KB, MB, GB  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8F9C5F6-958B-40F6-90CF-FAC5EB3EA33D}" type="datetime1">
              <a:rPr lang="en-US">
                <a:solidFill>
                  <a:srgbClr val="FFFFFF"/>
                </a:solidFill>
              </a:rPr>
              <a:pPr>
                <a:defRPr/>
              </a:pPr>
              <a:t>10/3/2015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Introduction to Computers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F4700DB-76A9-4E4C-ACB1-3E9B1698A3B3}" type="slidenum">
              <a:rPr lang="en-US">
                <a:solidFill>
                  <a:srgbClr val="FFFFFF"/>
                </a:solidFill>
              </a:rPr>
              <a:pPr/>
              <a:t>4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6020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81000"/>
            <a:ext cx="6096000" cy="838200"/>
          </a:xfrm>
        </p:spPr>
        <p:txBody>
          <a:bodyPr/>
          <a:lstStyle/>
          <a:p>
            <a:pPr>
              <a:defRPr/>
            </a:pPr>
            <a:r>
              <a:rPr lang="en-US" b="1" dirty="0"/>
              <a:t>Metric units</a:t>
            </a:r>
            <a:endParaRPr lang="en-US" b="1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8F9C5F6-958B-40F6-90CF-FAC5EB3EA33D}" type="datetime1">
              <a:rPr lang="en-US">
                <a:solidFill>
                  <a:srgbClr val="FFFFFF"/>
                </a:solidFill>
              </a:rPr>
              <a:pPr>
                <a:defRPr/>
              </a:pPr>
              <a:t>10/3/2015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Introduction to Computers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F4700DB-76A9-4E4C-ACB1-3E9B1698A3B3}" type="slidenum">
              <a:rPr lang="en-US">
                <a:solidFill>
                  <a:srgbClr val="FFFFFF"/>
                </a:solidFill>
              </a:rPr>
              <a:pPr/>
              <a:t>5</a:t>
            </a:fld>
            <a:endParaRPr lang="en-US">
              <a:solidFill>
                <a:srgbClr val="FFFFFF"/>
              </a:solidFill>
            </a:endParaRPr>
          </a:p>
        </p:txBody>
      </p:sp>
      <p:pic>
        <p:nvPicPr>
          <p:cNvPr id="8" name="Picture 4" descr="1-39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00" y="2259013"/>
            <a:ext cx="8524875" cy="2990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34510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19256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b="1" dirty="0"/>
              <a:t>Components of a simple personal computer</a:t>
            </a:r>
            <a:endParaRPr lang="en-US" b="1" dirty="0" smtClean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735E034-B6B2-4530-AB9E-FDEB6B8ADAE0}" type="datetime1">
              <a:rPr lang="en-US">
                <a:solidFill>
                  <a:srgbClr val="FFFFFF"/>
                </a:solidFill>
              </a:rPr>
              <a:pPr>
                <a:defRPr/>
              </a:pPr>
              <a:t>10/3/2015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FFFFFF"/>
                </a:solidFill>
              </a:rPr>
              <a:t>Introduction to Computers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7262292-E367-4A51-AC97-C10D85BCF11F}" type="slidenum">
              <a:rPr lang="en-US">
                <a:solidFill>
                  <a:srgbClr val="FFFFFF"/>
                </a:solidFill>
              </a:rPr>
              <a:pPr/>
              <a:t>6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Freeform 2"/>
          <p:cNvSpPr>
            <a:spLocks/>
          </p:cNvSpPr>
          <p:nvPr/>
        </p:nvSpPr>
        <p:spPr bwMode="auto">
          <a:xfrm>
            <a:off x="301625" y="2209800"/>
            <a:ext cx="8385175" cy="4038600"/>
          </a:xfrm>
          <a:custGeom>
            <a:avLst/>
            <a:gdLst>
              <a:gd name="T0" fmla="*/ 0 w 5282"/>
              <a:gd name="T1" fmla="*/ 2147483647 h 2544"/>
              <a:gd name="T2" fmla="*/ 2147483647 w 5282"/>
              <a:gd name="T3" fmla="*/ 2147483647 h 2544"/>
              <a:gd name="T4" fmla="*/ 2147483647 w 5282"/>
              <a:gd name="T5" fmla="*/ 2147483647 h 2544"/>
              <a:gd name="T6" fmla="*/ 2147483647 w 5282"/>
              <a:gd name="T7" fmla="*/ 0 h 2544"/>
              <a:gd name="T8" fmla="*/ 2147483647 w 5282"/>
              <a:gd name="T9" fmla="*/ 0 h 2544"/>
              <a:gd name="T10" fmla="*/ 2147483647 w 5282"/>
              <a:gd name="T11" fmla="*/ 2147483647 h 2544"/>
              <a:gd name="T12" fmla="*/ 2147483647 w 5282"/>
              <a:gd name="T13" fmla="*/ 2147483647 h 2544"/>
              <a:gd name="T14" fmla="*/ 2147483647 w 5282"/>
              <a:gd name="T15" fmla="*/ 2147483647 h 2544"/>
              <a:gd name="T16" fmla="*/ 2147483647 w 5282"/>
              <a:gd name="T17" fmla="*/ 2147483647 h 2544"/>
              <a:gd name="T18" fmla="*/ 2147483647 w 5282"/>
              <a:gd name="T19" fmla="*/ 2147483647 h 2544"/>
              <a:gd name="T20" fmla="*/ 0 w 5282"/>
              <a:gd name="T21" fmla="*/ 2147483647 h 254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5282"/>
              <a:gd name="T34" fmla="*/ 0 h 2544"/>
              <a:gd name="T35" fmla="*/ 5282 w 5282"/>
              <a:gd name="T36" fmla="*/ 2544 h 2544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5282" h="2544">
                <a:moveTo>
                  <a:pt x="0" y="627"/>
                </a:moveTo>
                <a:lnTo>
                  <a:pt x="914" y="624"/>
                </a:lnTo>
                <a:lnTo>
                  <a:pt x="2114" y="624"/>
                </a:lnTo>
                <a:lnTo>
                  <a:pt x="2114" y="0"/>
                </a:lnTo>
                <a:lnTo>
                  <a:pt x="3074" y="0"/>
                </a:lnTo>
                <a:lnTo>
                  <a:pt x="3077" y="578"/>
                </a:lnTo>
                <a:lnTo>
                  <a:pt x="5282" y="576"/>
                </a:lnTo>
                <a:lnTo>
                  <a:pt x="5282" y="2544"/>
                </a:lnTo>
                <a:lnTo>
                  <a:pt x="2" y="2544"/>
                </a:lnTo>
                <a:lnTo>
                  <a:pt x="8" y="1130"/>
                </a:lnTo>
                <a:lnTo>
                  <a:pt x="0" y="627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3" name="AutoShape 3"/>
          <p:cNvCxnSpPr>
            <a:cxnSpLocks noChangeShapeType="1"/>
            <a:endCxn id="20" idx="0"/>
          </p:cNvCxnSpPr>
          <p:nvPr/>
        </p:nvCxnSpPr>
        <p:spPr bwMode="auto">
          <a:xfrm>
            <a:off x="2655888" y="3040063"/>
            <a:ext cx="0" cy="312737"/>
          </a:xfrm>
          <a:prstGeom prst="straightConnector1">
            <a:avLst/>
          </a:prstGeom>
          <a:noFill/>
          <a:ln w="76200">
            <a:solidFill>
              <a:srgbClr val="55555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AutoShape 4"/>
          <p:cNvCxnSpPr>
            <a:cxnSpLocks noChangeShapeType="1"/>
            <a:endCxn id="19" idx="0"/>
          </p:cNvCxnSpPr>
          <p:nvPr/>
        </p:nvCxnSpPr>
        <p:spPr bwMode="auto">
          <a:xfrm>
            <a:off x="4419600" y="3074988"/>
            <a:ext cx="0" cy="277812"/>
          </a:xfrm>
          <a:prstGeom prst="straightConnector1">
            <a:avLst/>
          </a:prstGeom>
          <a:noFill/>
          <a:ln w="76200">
            <a:solidFill>
              <a:srgbClr val="55555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681163"/>
            <a:ext cx="1501775" cy="135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7" descr="ram-simm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2" t="6372" r="2161" b="14404"/>
          <a:stretch>
            <a:fillRect/>
          </a:stretch>
        </p:blipFill>
        <p:spPr bwMode="auto">
          <a:xfrm>
            <a:off x="1981200" y="5029200"/>
            <a:ext cx="1655763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8" descr="ram-simm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2" t="6372" r="2161" b="14404"/>
          <a:stretch>
            <a:fillRect/>
          </a:stretch>
        </p:blipFill>
        <p:spPr bwMode="auto">
          <a:xfrm>
            <a:off x="2133600" y="5181600"/>
            <a:ext cx="1655763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9" descr="ram-simm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2" t="6372" r="2161" b="14404"/>
          <a:stretch>
            <a:fillRect/>
          </a:stretch>
        </p:blipFill>
        <p:spPr bwMode="auto">
          <a:xfrm>
            <a:off x="2286000" y="5334000"/>
            <a:ext cx="1655763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Rectangle 10"/>
          <p:cNvSpPr>
            <a:spLocks noChangeArrowheads="1"/>
          </p:cNvSpPr>
          <p:nvPr/>
        </p:nvSpPr>
        <p:spPr bwMode="auto">
          <a:xfrm>
            <a:off x="3771900" y="3352800"/>
            <a:ext cx="1295400" cy="685800"/>
          </a:xfrm>
          <a:prstGeom prst="rect">
            <a:avLst/>
          </a:prstGeom>
          <a:solidFill>
            <a:srgbClr val="99CC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201600" prstMaterial="legacyMatte">
            <a:bevelT w="13500" h="13500" prst="angle"/>
            <a:bevelB w="13500" h="13500" prst="angle"/>
            <a:extrusionClr>
              <a:srgbClr val="99CCFF"/>
            </a:extrusionClr>
            <a:contourClr>
              <a:srgbClr val="99CCFF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95000"/>
              </a:lnSpc>
            </a:pPr>
            <a:r>
              <a:rPr lang="en-US" sz="2000">
                <a:latin typeface="Times" panose="02020603050405020304" pitchFamily="18" charset="0"/>
              </a:rPr>
              <a:t>Hard drive</a:t>
            </a:r>
            <a:br>
              <a:rPr lang="en-US" sz="2000">
                <a:latin typeface="Times" panose="02020603050405020304" pitchFamily="18" charset="0"/>
              </a:rPr>
            </a:br>
            <a:r>
              <a:rPr lang="en-US" sz="2000">
                <a:latin typeface="Times" panose="02020603050405020304" pitchFamily="18" charset="0"/>
              </a:rPr>
              <a:t>controller</a:t>
            </a:r>
          </a:p>
        </p:txBody>
      </p:sp>
      <p:sp>
        <p:nvSpPr>
          <p:cNvPr id="20" name="Rectangle 11"/>
          <p:cNvSpPr>
            <a:spLocks noChangeArrowheads="1"/>
          </p:cNvSpPr>
          <p:nvPr/>
        </p:nvSpPr>
        <p:spPr bwMode="auto">
          <a:xfrm>
            <a:off x="2008188" y="3352800"/>
            <a:ext cx="1295400" cy="685800"/>
          </a:xfrm>
          <a:prstGeom prst="rect">
            <a:avLst/>
          </a:prstGeom>
          <a:solidFill>
            <a:srgbClr val="99CC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201600" prstMaterial="legacyMatte">
            <a:bevelT w="13500" h="13500" prst="angle"/>
            <a:bevelB w="13500" h="13500" prst="angle"/>
            <a:extrusionClr>
              <a:srgbClr val="99CCFF"/>
            </a:extrusionClr>
            <a:contourClr>
              <a:srgbClr val="99CCFF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95000"/>
              </a:lnSpc>
            </a:pPr>
            <a:r>
              <a:rPr lang="en-US" sz="2000">
                <a:latin typeface="Times" panose="02020603050405020304" pitchFamily="18" charset="0"/>
              </a:rPr>
              <a:t>Video</a:t>
            </a:r>
            <a:br>
              <a:rPr lang="en-US" sz="2000">
                <a:latin typeface="Times" panose="02020603050405020304" pitchFamily="18" charset="0"/>
              </a:rPr>
            </a:br>
            <a:r>
              <a:rPr lang="en-US" sz="2000">
                <a:latin typeface="Times" panose="02020603050405020304" pitchFamily="18" charset="0"/>
              </a:rPr>
              <a:t>controller</a:t>
            </a:r>
          </a:p>
        </p:txBody>
      </p:sp>
      <p:sp>
        <p:nvSpPr>
          <p:cNvPr id="21" name="Text Box 12"/>
          <p:cNvSpPr txBox="1">
            <a:spLocks noChangeArrowheads="1"/>
          </p:cNvSpPr>
          <p:nvPr/>
        </p:nvSpPr>
        <p:spPr bwMode="auto">
          <a:xfrm>
            <a:off x="2819400" y="5791200"/>
            <a:ext cx="1057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sz="2000">
                <a:latin typeface="Times" panose="02020603050405020304" pitchFamily="18" charset="0"/>
              </a:rPr>
              <a:t>Memory</a:t>
            </a:r>
          </a:p>
        </p:txBody>
      </p:sp>
      <p:cxnSp>
        <p:nvCxnSpPr>
          <p:cNvPr id="22" name="AutoShape 13"/>
          <p:cNvCxnSpPr>
            <a:cxnSpLocks noChangeShapeType="1"/>
            <a:endCxn id="20" idx="2"/>
          </p:cNvCxnSpPr>
          <p:nvPr/>
        </p:nvCxnSpPr>
        <p:spPr bwMode="auto">
          <a:xfrm rot="5400000" flipH="1">
            <a:off x="2237582" y="4456906"/>
            <a:ext cx="990600" cy="153987"/>
          </a:xfrm>
          <a:prstGeom prst="bentConnector3">
            <a:avLst>
              <a:gd name="adj1" fmla="val 50000"/>
            </a:avLst>
          </a:prstGeom>
          <a:noFill/>
          <a:ln w="76200">
            <a:solidFill>
              <a:srgbClr val="55555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AutoShape 14"/>
          <p:cNvCxnSpPr>
            <a:cxnSpLocks noChangeShapeType="1"/>
            <a:endCxn id="19" idx="2"/>
          </p:cNvCxnSpPr>
          <p:nvPr/>
        </p:nvCxnSpPr>
        <p:spPr bwMode="auto">
          <a:xfrm rot="-5400000">
            <a:off x="3119438" y="3729037"/>
            <a:ext cx="990600" cy="1609725"/>
          </a:xfrm>
          <a:prstGeom prst="bentConnector3">
            <a:avLst>
              <a:gd name="adj1" fmla="val 50000"/>
            </a:avLst>
          </a:prstGeom>
          <a:noFill/>
          <a:ln w="76200">
            <a:solidFill>
              <a:srgbClr val="55555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AutoShape 15"/>
          <p:cNvCxnSpPr>
            <a:cxnSpLocks noChangeShapeType="1"/>
            <a:endCxn id="31" idx="2"/>
          </p:cNvCxnSpPr>
          <p:nvPr/>
        </p:nvCxnSpPr>
        <p:spPr bwMode="auto">
          <a:xfrm rot="-5400000">
            <a:off x="3900488" y="2947987"/>
            <a:ext cx="990600" cy="3171825"/>
          </a:xfrm>
          <a:prstGeom prst="bentConnector3">
            <a:avLst>
              <a:gd name="adj1" fmla="val 50000"/>
            </a:avLst>
          </a:prstGeom>
          <a:noFill/>
          <a:ln w="76200">
            <a:solidFill>
              <a:srgbClr val="55555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25" name="Picture 16" descr="ram-simm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2" t="6372" r="2161" b="14404"/>
          <a:stretch>
            <a:fillRect/>
          </a:stretch>
        </p:blipFill>
        <p:spPr bwMode="auto">
          <a:xfrm>
            <a:off x="2438400" y="5486400"/>
            <a:ext cx="1655763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6" name="AutoShape 17"/>
          <p:cNvCxnSpPr>
            <a:cxnSpLocks noChangeShapeType="1"/>
            <a:endCxn id="34" idx="2"/>
          </p:cNvCxnSpPr>
          <p:nvPr/>
        </p:nvCxnSpPr>
        <p:spPr bwMode="auto">
          <a:xfrm rot="-5400000">
            <a:off x="4738688" y="2109787"/>
            <a:ext cx="990600" cy="4848225"/>
          </a:xfrm>
          <a:prstGeom prst="bentConnector3">
            <a:avLst>
              <a:gd name="adj1" fmla="val 50000"/>
            </a:avLst>
          </a:prstGeom>
          <a:noFill/>
          <a:ln w="76200">
            <a:solidFill>
              <a:srgbClr val="55555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27" name="Picture 1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447800"/>
            <a:ext cx="1600200" cy="60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8" name="AutoShape 19"/>
          <p:cNvCxnSpPr>
            <a:cxnSpLocks noChangeShapeType="1"/>
            <a:stCxn id="31" idx="0"/>
          </p:cNvCxnSpPr>
          <p:nvPr/>
        </p:nvCxnSpPr>
        <p:spPr bwMode="auto">
          <a:xfrm rot="5400000" flipH="1">
            <a:off x="5025231" y="2396332"/>
            <a:ext cx="1303337" cy="609600"/>
          </a:xfrm>
          <a:prstGeom prst="curvedConnector3">
            <a:avLst>
              <a:gd name="adj1" fmla="val 49940"/>
            </a:avLst>
          </a:prstGeom>
          <a:noFill/>
          <a:ln w="28575">
            <a:solidFill>
              <a:srgbClr val="8C613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29" name="Picture 20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1447800"/>
            <a:ext cx="396875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0" name="AutoShape 21"/>
          <p:cNvCxnSpPr>
            <a:cxnSpLocks noChangeShapeType="1"/>
            <a:stCxn id="31" idx="0"/>
          </p:cNvCxnSpPr>
          <p:nvPr/>
        </p:nvCxnSpPr>
        <p:spPr bwMode="auto">
          <a:xfrm rot="-5400000">
            <a:off x="5528469" y="2434431"/>
            <a:ext cx="1371600" cy="465138"/>
          </a:xfrm>
          <a:prstGeom prst="curvedConnector3">
            <a:avLst>
              <a:gd name="adj1" fmla="val 50000"/>
            </a:avLst>
          </a:prstGeom>
          <a:noFill/>
          <a:ln w="28575">
            <a:solidFill>
              <a:srgbClr val="8C613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" name="Rectangle 22"/>
          <p:cNvSpPr>
            <a:spLocks noChangeArrowheads="1"/>
          </p:cNvSpPr>
          <p:nvPr/>
        </p:nvSpPr>
        <p:spPr bwMode="auto">
          <a:xfrm>
            <a:off x="5334000" y="3352800"/>
            <a:ext cx="1295400" cy="685800"/>
          </a:xfrm>
          <a:prstGeom prst="rect">
            <a:avLst/>
          </a:prstGeom>
          <a:solidFill>
            <a:srgbClr val="99CC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201600" prstMaterial="legacyMatte">
            <a:bevelT w="13500" h="13500" prst="angle"/>
            <a:bevelB w="13500" h="13500" prst="angle"/>
            <a:extrusionClr>
              <a:srgbClr val="99CCFF"/>
            </a:extrusionClr>
            <a:contourClr>
              <a:srgbClr val="99CCFF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95000"/>
              </a:lnSpc>
            </a:pPr>
            <a:r>
              <a:rPr lang="en-US" sz="2000">
                <a:latin typeface="Times" panose="02020603050405020304" pitchFamily="18" charset="0"/>
              </a:rPr>
              <a:t>USB</a:t>
            </a:r>
            <a:br>
              <a:rPr lang="en-US" sz="2000">
                <a:latin typeface="Times" panose="02020603050405020304" pitchFamily="18" charset="0"/>
              </a:rPr>
            </a:br>
            <a:r>
              <a:rPr lang="en-US" sz="2000">
                <a:latin typeface="Times" panose="02020603050405020304" pitchFamily="18" charset="0"/>
              </a:rPr>
              <a:t>controller</a:t>
            </a:r>
          </a:p>
        </p:txBody>
      </p:sp>
      <p:pic>
        <p:nvPicPr>
          <p:cNvPr id="32" name="Picture 23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2286000"/>
            <a:ext cx="1371600" cy="78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3" name="AutoShape 24"/>
          <p:cNvCxnSpPr>
            <a:cxnSpLocks noChangeShapeType="1"/>
            <a:stCxn id="34" idx="0"/>
            <a:endCxn id="35" idx="1"/>
          </p:cNvCxnSpPr>
          <p:nvPr/>
        </p:nvCxnSpPr>
        <p:spPr bwMode="auto">
          <a:xfrm rot="-5400000">
            <a:off x="7273925" y="2511425"/>
            <a:ext cx="1225550" cy="457200"/>
          </a:xfrm>
          <a:prstGeom prst="bentConnector2">
            <a:avLst/>
          </a:prstGeom>
          <a:noFill/>
          <a:ln w="19050">
            <a:solidFill>
              <a:srgbClr val="8C6136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" name="Rectangle 25"/>
          <p:cNvSpPr>
            <a:spLocks noChangeArrowheads="1"/>
          </p:cNvSpPr>
          <p:nvPr/>
        </p:nvSpPr>
        <p:spPr bwMode="auto">
          <a:xfrm>
            <a:off x="7010400" y="3352800"/>
            <a:ext cx="1295400" cy="685800"/>
          </a:xfrm>
          <a:prstGeom prst="rect">
            <a:avLst/>
          </a:prstGeom>
          <a:solidFill>
            <a:srgbClr val="99CC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201600" prstMaterial="legacyMatte">
            <a:bevelT w="13500" h="13500" prst="angle"/>
            <a:bevelB w="13500" h="13500" prst="angle"/>
            <a:extrusionClr>
              <a:srgbClr val="99CCFF"/>
            </a:extrusionClr>
            <a:contourClr>
              <a:srgbClr val="99CCFF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95000"/>
              </a:lnSpc>
            </a:pPr>
            <a:r>
              <a:rPr lang="en-US" sz="2000">
                <a:latin typeface="Times" panose="02020603050405020304" pitchFamily="18" charset="0"/>
              </a:rPr>
              <a:t>Network</a:t>
            </a:r>
            <a:br>
              <a:rPr lang="en-US" sz="2000">
                <a:latin typeface="Times" panose="02020603050405020304" pitchFamily="18" charset="0"/>
              </a:rPr>
            </a:br>
            <a:r>
              <a:rPr lang="en-US" sz="2000">
                <a:latin typeface="Times" panose="02020603050405020304" pitchFamily="18" charset="0"/>
              </a:rPr>
              <a:t>controller</a:t>
            </a:r>
          </a:p>
        </p:txBody>
      </p:sp>
      <p:sp>
        <p:nvSpPr>
          <p:cNvPr id="35" name="Text Box 26"/>
          <p:cNvSpPr txBox="1">
            <a:spLocks noChangeArrowheads="1"/>
          </p:cNvSpPr>
          <p:nvPr/>
        </p:nvSpPr>
        <p:spPr bwMode="auto">
          <a:xfrm>
            <a:off x="8115300" y="1806575"/>
            <a:ext cx="895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>
                <a:latin typeface="Times" panose="02020603050405020304" pitchFamily="18" charset="0"/>
              </a:rPr>
              <a:t>Outside</a:t>
            </a:r>
            <a:br>
              <a:rPr lang="en-US">
                <a:latin typeface="Times" panose="02020603050405020304" pitchFamily="18" charset="0"/>
              </a:rPr>
            </a:br>
            <a:r>
              <a:rPr lang="en-US">
                <a:latin typeface="Times" panose="02020603050405020304" pitchFamily="18" charset="0"/>
              </a:rPr>
              <a:t>world</a:t>
            </a:r>
          </a:p>
        </p:txBody>
      </p:sp>
      <p:pic>
        <p:nvPicPr>
          <p:cNvPr id="36" name="Picture 27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038600"/>
            <a:ext cx="1371600" cy="998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7" name="AutoShape 28"/>
          <p:cNvCxnSpPr>
            <a:cxnSpLocks noChangeShapeType="1"/>
            <a:endCxn id="20" idx="2"/>
          </p:cNvCxnSpPr>
          <p:nvPr/>
        </p:nvCxnSpPr>
        <p:spPr bwMode="auto">
          <a:xfrm flipV="1">
            <a:off x="1828800" y="4038600"/>
            <a:ext cx="827088" cy="500063"/>
          </a:xfrm>
          <a:prstGeom prst="bentConnector2">
            <a:avLst/>
          </a:prstGeom>
          <a:noFill/>
          <a:ln w="76200">
            <a:solidFill>
              <a:srgbClr val="55555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8" name="Text Box 29"/>
          <p:cNvSpPr txBox="1">
            <a:spLocks noChangeArrowheads="1"/>
          </p:cNvSpPr>
          <p:nvPr/>
        </p:nvSpPr>
        <p:spPr bwMode="auto">
          <a:xfrm>
            <a:off x="798513" y="5029200"/>
            <a:ext cx="6794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sz="2000">
                <a:latin typeface="Times" panose="02020603050405020304" pitchFamily="18" charset="0"/>
              </a:rPr>
              <a:t>CPU</a:t>
            </a:r>
          </a:p>
        </p:txBody>
      </p:sp>
      <p:sp>
        <p:nvSpPr>
          <p:cNvPr id="39" name="Text Box 30"/>
          <p:cNvSpPr txBox="1">
            <a:spLocks noChangeArrowheads="1"/>
          </p:cNvSpPr>
          <p:nvPr/>
        </p:nvSpPr>
        <p:spPr bwMode="auto">
          <a:xfrm>
            <a:off x="5486400" y="5105400"/>
            <a:ext cx="2525713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sz="2400">
                <a:latin typeface="Times" panose="02020603050405020304" pitchFamily="18" charset="0"/>
              </a:rPr>
              <a:t>Computer internals</a:t>
            </a:r>
            <a:br>
              <a:rPr lang="en-US" sz="2400">
                <a:latin typeface="Times" panose="02020603050405020304" pitchFamily="18" charset="0"/>
              </a:rPr>
            </a:br>
            <a:r>
              <a:rPr lang="en-US" sz="2400">
                <a:latin typeface="Times" panose="02020603050405020304" pitchFamily="18" charset="0"/>
              </a:rPr>
              <a:t>(inside the “box”)</a:t>
            </a:r>
          </a:p>
        </p:txBody>
      </p:sp>
    </p:spTree>
    <p:extLst>
      <p:ext uri="{BB962C8B-B14F-4D97-AF65-F5344CB8AC3E}">
        <p14:creationId xmlns:p14="http://schemas.microsoft.com/office/powerpoint/2010/main" val="2488747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19256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4400" b="1" dirty="0"/>
              <a:t>A Look Inside….</a:t>
            </a:r>
            <a:endParaRPr lang="en-US" b="1" dirty="0" smtClean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735E034-B6B2-4530-AB9E-FDEB6B8ADAE0}" type="datetime1">
              <a:rPr lang="en-US">
                <a:solidFill>
                  <a:srgbClr val="FFFFFF"/>
                </a:solidFill>
              </a:rPr>
              <a:pPr>
                <a:defRPr/>
              </a:pPr>
              <a:t>10/3/2015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FFFFFF"/>
                </a:solidFill>
              </a:rPr>
              <a:t>Introduction to Computers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7262292-E367-4A51-AC97-C10D85BCF11F}" type="slidenum">
              <a:rPr lang="en-US">
                <a:solidFill>
                  <a:srgbClr val="FFFFFF"/>
                </a:solidFill>
              </a:rPr>
              <a:pPr/>
              <a:t>7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Freeform 2"/>
          <p:cNvSpPr>
            <a:spLocks/>
          </p:cNvSpPr>
          <p:nvPr/>
        </p:nvSpPr>
        <p:spPr bwMode="auto">
          <a:xfrm>
            <a:off x="301625" y="2209800"/>
            <a:ext cx="8385175" cy="4038600"/>
          </a:xfrm>
          <a:custGeom>
            <a:avLst/>
            <a:gdLst>
              <a:gd name="T0" fmla="*/ 0 w 5282"/>
              <a:gd name="T1" fmla="*/ 2147483647 h 2544"/>
              <a:gd name="T2" fmla="*/ 2147483647 w 5282"/>
              <a:gd name="T3" fmla="*/ 2147483647 h 2544"/>
              <a:gd name="T4" fmla="*/ 2147483647 w 5282"/>
              <a:gd name="T5" fmla="*/ 2147483647 h 2544"/>
              <a:gd name="T6" fmla="*/ 2147483647 w 5282"/>
              <a:gd name="T7" fmla="*/ 0 h 2544"/>
              <a:gd name="T8" fmla="*/ 2147483647 w 5282"/>
              <a:gd name="T9" fmla="*/ 0 h 2544"/>
              <a:gd name="T10" fmla="*/ 2147483647 w 5282"/>
              <a:gd name="T11" fmla="*/ 2147483647 h 2544"/>
              <a:gd name="T12" fmla="*/ 2147483647 w 5282"/>
              <a:gd name="T13" fmla="*/ 2147483647 h 2544"/>
              <a:gd name="T14" fmla="*/ 2147483647 w 5282"/>
              <a:gd name="T15" fmla="*/ 2147483647 h 2544"/>
              <a:gd name="T16" fmla="*/ 2147483647 w 5282"/>
              <a:gd name="T17" fmla="*/ 2147483647 h 2544"/>
              <a:gd name="T18" fmla="*/ 2147483647 w 5282"/>
              <a:gd name="T19" fmla="*/ 2147483647 h 2544"/>
              <a:gd name="T20" fmla="*/ 0 w 5282"/>
              <a:gd name="T21" fmla="*/ 2147483647 h 2544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5282"/>
              <a:gd name="T34" fmla="*/ 0 h 2544"/>
              <a:gd name="T35" fmla="*/ 5282 w 5282"/>
              <a:gd name="T36" fmla="*/ 2544 h 2544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5282" h="2544">
                <a:moveTo>
                  <a:pt x="0" y="627"/>
                </a:moveTo>
                <a:lnTo>
                  <a:pt x="914" y="624"/>
                </a:lnTo>
                <a:lnTo>
                  <a:pt x="2114" y="624"/>
                </a:lnTo>
                <a:lnTo>
                  <a:pt x="2114" y="0"/>
                </a:lnTo>
                <a:lnTo>
                  <a:pt x="3074" y="0"/>
                </a:lnTo>
                <a:lnTo>
                  <a:pt x="3077" y="578"/>
                </a:lnTo>
                <a:lnTo>
                  <a:pt x="5282" y="576"/>
                </a:lnTo>
                <a:lnTo>
                  <a:pt x="5282" y="2544"/>
                </a:lnTo>
                <a:lnTo>
                  <a:pt x="2" y="2544"/>
                </a:lnTo>
                <a:lnTo>
                  <a:pt x="8" y="1130"/>
                </a:lnTo>
                <a:lnTo>
                  <a:pt x="0" y="627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3" name="AutoShape 3"/>
          <p:cNvCxnSpPr>
            <a:cxnSpLocks noChangeShapeType="1"/>
            <a:endCxn id="20" idx="0"/>
          </p:cNvCxnSpPr>
          <p:nvPr/>
        </p:nvCxnSpPr>
        <p:spPr bwMode="auto">
          <a:xfrm>
            <a:off x="2655888" y="3040063"/>
            <a:ext cx="0" cy="312737"/>
          </a:xfrm>
          <a:prstGeom prst="straightConnector1">
            <a:avLst/>
          </a:prstGeom>
          <a:noFill/>
          <a:ln w="76200">
            <a:solidFill>
              <a:srgbClr val="55555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" name="AutoShape 4"/>
          <p:cNvCxnSpPr>
            <a:cxnSpLocks noChangeShapeType="1"/>
            <a:endCxn id="19" idx="0"/>
          </p:cNvCxnSpPr>
          <p:nvPr/>
        </p:nvCxnSpPr>
        <p:spPr bwMode="auto">
          <a:xfrm>
            <a:off x="4419600" y="3074988"/>
            <a:ext cx="0" cy="277812"/>
          </a:xfrm>
          <a:prstGeom prst="straightConnector1">
            <a:avLst/>
          </a:prstGeom>
          <a:noFill/>
          <a:ln w="76200">
            <a:solidFill>
              <a:srgbClr val="55555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15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681163"/>
            <a:ext cx="1501775" cy="135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7" descr="ram-simm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2" t="6372" r="2161" b="14404"/>
          <a:stretch>
            <a:fillRect/>
          </a:stretch>
        </p:blipFill>
        <p:spPr bwMode="auto">
          <a:xfrm>
            <a:off x="1981200" y="5029200"/>
            <a:ext cx="1655763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8" descr="ram-simm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2" t="6372" r="2161" b="14404"/>
          <a:stretch>
            <a:fillRect/>
          </a:stretch>
        </p:blipFill>
        <p:spPr bwMode="auto">
          <a:xfrm>
            <a:off x="2133600" y="5181600"/>
            <a:ext cx="1655763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9" descr="ram-simm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2" t="6372" r="2161" b="14404"/>
          <a:stretch>
            <a:fillRect/>
          </a:stretch>
        </p:blipFill>
        <p:spPr bwMode="auto">
          <a:xfrm>
            <a:off x="2286000" y="5334000"/>
            <a:ext cx="1655763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Rectangle 10"/>
          <p:cNvSpPr>
            <a:spLocks noChangeArrowheads="1"/>
          </p:cNvSpPr>
          <p:nvPr/>
        </p:nvSpPr>
        <p:spPr bwMode="auto">
          <a:xfrm>
            <a:off x="3771900" y="3352800"/>
            <a:ext cx="1295400" cy="685800"/>
          </a:xfrm>
          <a:prstGeom prst="rect">
            <a:avLst/>
          </a:prstGeom>
          <a:solidFill>
            <a:srgbClr val="99CC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201600" prstMaterial="legacyMatte">
            <a:bevelT w="13500" h="13500" prst="angle"/>
            <a:bevelB w="13500" h="13500" prst="angle"/>
            <a:extrusionClr>
              <a:srgbClr val="99CCFF"/>
            </a:extrusionClr>
            <a:contourClr>
              <a:srgbClr val="99CCFF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95000"/>
              </a:lnSpc>
            </a:pPr>
            <a:r>
              <a:rPr lang="en-US" sz="2000">
                <a:latin typeface="Times" panose="02020603050405020304" pitchFamily="18" charset="0"/>
              </a:rPr>
              <a:t>Hard drive</a:t>
            </a:r>
            <a:br>
              <a:rPr lang="en-US" sz="2000">
                <a:latin typeface="Times" panose="02020603050405020304" pitchFamily="18" charset="0"/>
              </a:rPr>
            </a:br>
            <a:r>
              <a:rPr lang="en-US" sz="2000">
                <a:latin typeface="Times" panose="02020603050405020304" pitchFamily="18" charset="0"/>
              </a:rPr>
              <a:t>controller</a:t>
            </a:r>
          </a:p>
        </p:txBody>
      </p:sp>
      <p:sp>
        <p:nvSpPr>
          <p:cNvPr id="20" name="Rectangle 11"/>
          <p:cNvSpPr>
            <a:spLocks noChangeArrowheads="1"/>
          </p:cNvSpPr>
          <p:nvPr/>
        </p:nvSpPr>
        <p:spPr bwMode="auto">
          <a:xfrm>
            <a:off x="2008188" y="3352800"/>
            <a:ext cx="1295400" cy="685800"/>
          </a:xfrm>
          <a:prstGeom prst="rect">
            <a:avLst/>
          </a:prstGeom>
          <a:solidFill>
            <a:srgbClr val="99CC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201600" prstMaterial="legacyMatte">
            <a:bevelT w="13500" h="13500" prst="angle"/>
            <a:bevelB w="13500" h="13500" prst="angle"/>
            <a:extrusionClr>
              <a:srgbClr val="99CCFF"/>
            </a:extrusionClr>
            <a:contourClr>
              <a:srgbClr val="99CCFF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95000"/>
              </a:lnSpc>
            </a:pPr>
            <a:r>
              <a:rPr lang="en-US" sz="2000">
                <a:latin typeface="Times" panose="02020603050405020304" pitchFamily="18" charset="0"/>
              </a:rPr>
              <a:t>Video</a:t>
            </a:r>
            <a:br>
              <a:rPr lang="en-US" sz="2000">
                <a:latin typeface="Times" panose="02020603050405020304" pitchFamily="18" charset="0"/>
              </a:rPr>
            </a:br>
            <a:r>
              <a:rPr lang="en-US" sz="2000">
                <a:latin typeface="Times" panose="02020603050405020304" pitchFamily="18" charset="0"/>
              </a:rPr>
              <a:t>controller</a:t>
            </a:r>
          </a:p>
        </p:txBody>
      </p:sp>
      <p:sp>
        <p:nvSpPr>
          <p:cNvPr id="21" name="Text Box 12"/>
          <p:cNvSpPr txBox="1">
            <a:spLocks noChangeArrowheads="1"/>
          </p:cNvSpPr>
          <p:nvPr/>
        </p:nvSpPr>
        <p:spPr bwMode="auto">
          <a:xfrm>
            <a:off x="2819400" y="5791200"/>
            <a:ext cx="10572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sz="2000">
                <a:latin typeface="Times" panose="02020603050405020304" pitchFamily="18" charset="0"/>
              </a:rPr>
              <a:t>Memory</a:t>
            </a:r>
          </a:p>
        </p:txBody>
      </p:sp>
      <p:cxnSp>
        <p:nvCxnSpPr>
          <p:cNvPr id="22" name="AutoShape 13"/>
          <p:cNvCxnSpPr>
            <a:cxnSpLocks noChangeShapeType="1"/>
            <a:endCxn id="20" idx="2"/>
          </p:cNvCxnSpPr>
          <p:nvPr/>
        </p:nvCxnSpPr>
        <p:spPr bwMode="auto">
          <a:xfrm rot="5400000" flipH="1">
            <a:off x="2237582" y="4456906"/>
            <a:ext cx="990600" cy="153987"/>
          </a:xfrm>
          <a:prstGeom prst="bentConnector3">
            <a:avLst>
              <a:gd name="adj1" fmla="val 50000"/>
            </a:avLst>
          </a:prstGeom>
          <a:noFill/>
          <a:ln w="76200">
            <a:solidFill>
              <a:srgbClr val="55555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3" name="AutoShape 14"/>
          <p:cNvCxnSpPr>
            <a:cxnSpLocks noChangeShapeType="1"/>
            <a:endCxn id="19" idx="2"/>
          </p:cNvCxnSpPr>
          <p:nvPr/>
        </p:nvCxnSpPr>
        <p:spPr bwMode="auto">
          <a:xfrm rot="-5400000">
            <a:off x="3119438" y="3729037"/>
            <a:ext cx="990600" cy="1609725"/>
          </a:xfrm>
          <a:prstGeom prst="bentConnector3">
            <a:avLst>
              <a:gd name="adj1" fmla="val 50000"/>
            </a:avLst>
          </a:prstGeom>
          <a:noFill/>
          <a:ln w="76200">
            <a:solidFill>
              <a:srgbClr val="55555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4" name="AutoShape 15"/>
          <p:cNvCxnSpPr>
            <a:cxnSpLocks noChangeShapeType="1"/>
            <a:endCxn id="31" idx="2"/>
          </p:cNvCxnSpPr>
          <p:nvPr/>
        </p:nvCxnSpPr>
        <p:spPr bwMode="auto">
          <a:xfrm rot="-5400000">
            <a:off x="3900488" y="2947987"/>
            <a:ext cx="990600" cy="3171825"/>
          </a:xfrm>
          <a:prstGeom prst="bentConnector3">
            <a:avLst>
              <a:gd name="adj1" fmla="val 50000"/>
            </a:avLst>
          </a:prstGeom>
          <a:noFill/>
          <a:ln w="76200">
            <a:solidFill>
              <a:srgbClr val="55555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25" name="Picture 16" descr="ram-simm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2" t="6372" r="2161" b="14404"/>
          <a:stretch>
            <a:fillRect/>
          </a:stretch>
        </p:blipFill>
        <p:spPr bwMode="auto">
          <a:xfrm>
            <a:off x="2438400" y="5486400"/>
            <a:ext cx="1655763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6" name="AutoShape 17"/>
          <p:cNvCxnSpPr>
            <a:cxnSpLocks noChangeShapeType="1"/>
            <a:endCxn id="34" idx="2"/>
          </p:cNvCxnSpPr>
          <p:nvPr/>
        </p:nvCxnSpPr>
        <p:spPr bwMode="auto">
          <a:xfrm rot="-5400000">
            <a:off x="4738688" y="2109787"/>
            <a:ext cx="990600" cy="4848225"/>
          </a:xfrm>
          <a:prstGeom prst="bentConnector3">
            <a:avLst>
              <a:gd name="adj1" fmla="val 50000"/>
            </a:avLst>
          </a:prstGeom>
          <a:noFill/>
          <a:ln w="76200">
            <a:solidFill>
              <a:srgbClr val="55555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27" name="Picture 1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447800"/>
            <a:ext cx="1600200" cy="60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8" name="AutoShape 19"/>
          <p:cNvCxnSpPr>
            <a:cxnSpLocks noChangeShapeType="1"/>
            <a:stCxn id="31" idx="0"/>
          </p:cNvCxnSpPr>
          <p:nvPr/>
        </p:nvCxnSpPr>
        <p:spPr bwMode="auto">
          <a:xfrm rot="5400000" flipH="1">
            <a:off x="5025231" y="2396332"/>
            <a:ext cx="1303337" cy="609600"/>
          </a:xfrm>
          <a:prstGeom prst="curvedConnector3">
            <a:avLst>
              <a:gd name="adj1" fmla="val 49940"/>
            </a:avLst>
          </a:prstGeom>
          <a:noFill/>
          <a:ln w="28575">
            <a:solidFill>
              <a:srgbClr val="8C613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29" name="Picture 20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1447800"/>
            <a:ext cx="396875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0" name="AutoShape 21"/>
          <p:cNvCxnSpPr>
            <a:cxnSpLocks noChangeShapeType="1"/>
            <a:stCxn id="31" idx="0"/>
          </p:cNvCxnSpPr>
          <p:nvPr/>
        </p:nvCxnSpPr>
        <p:spPr bwMode="auto">
          <a:xfrm rot="-5400000">
            <a:off x="5528469" y="2434431"/>
            <a:ext cx="1371600" cy="465138"/>
          </a:xfrm>
          <a:prstGeom prst="curvedConnector3">
            <a:avLst>
              <a:gd name="adj1" fmla="val 50000"/>
            </a:avLst>
          </a:prstGeom>
          <a:noFill/>
          <a:ln w="28575">
            <a:solidFill>
              <a:srgbClr val="8C613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" name="Rectangle 22"/>
          <p:cNvSpPr>
            <a:spLocks noChangeArrowheads="1"/>
          </p:cNvSpPr>
          <p:nvPr/>
        </p:nvSpPr>
        <p:spPr bwMode="auto">
          <a:xfrm>
            <a:off x="5334000" y="3352800"/>
            <a:ext cx="1295400" cy="685800"/>
          </a:xfrm>
          <a:prstGeom prst="rect">
            <a:avLst/>
          </a:prstGeom>
          <a:solidFill>
            <a:srgbClr val="99CC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201600" prstMaterial="legacyMatte">
            <a:bevelT w="13500" h="13500" prst="angle"/>
            <a:bevelB w="13500" h="13500" prst="angle"/>
            <a:extrusionClr>
              <a:srgbClr val="99CCFF"/>
            </a:extrusionClr>
            <a:contourClr>
              <a:srgbClr val="99CCFF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95000"/>
              </a:lnSpc>
            </a:pPr>
            <a:r>
              <a:rPr lang="en-US" sz="2000">
                <a:latin typeface="Times" panose="02020603050405020304" pitchFamily="18" charset="0"/>
              </a:rPr>
              <a:t>USB</a:t>
            </a:r>
            <a:br>
              <a:rPr lang="en-US" sz="2000">
                <a:latin typeface="Times" panose="02020603050405020304" pitchFamily="18" charset="0"/>
              </a:rPr>
            </a:br>
            <a:r>
              <a:rPr lang="en-US" sz="2000">
                <a:latin typeface="Times" panose="02020603050405020304" pitchFamily="18" charset="0"/>
              </a:rPr>
              <a:t>controller</a:t>
            </a:r>
          </a:p>
        </p:txBody>
      </p:sp>
      <p:pic>
        <p:nvPicPr>
          <p:cNvPr id="32" name="Picture 23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2286000"/>
            <a:ext cx="1371600" cy="78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3" name="AutoShape 24"/>
          <p:cNvCxnSpPr>
            <a:cxnSpLocks noChangeShapeType="1"/>
            <a:stCxn id="34" idx="0"/>
            <a:endCxn id="35" idx="1"/>
          </p:cNvCxnSpPr>
          <p:nvPr/>
        </p:nvCxnSpPr>
        <p:spPr bwMode="auto">
          <a:xfrm rot="-5400000">
            <a:off x="7273925" y="2511425"/>
            <a:ext cx="1225550" cy="457200"/>
          </a:xfrm>
          <a:prstGeom prst="bentConnector2">
            <a:avLst/>
          </a:prstGeom>
          <a:noFill/>
          <a:ln w="19050">
            <a:solidFill>
              <a:srgbClr val="8C6136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4" name="Rectangle 25"/>
          <p:cNvSpPr>
            <a:spLocks noChangeArrowheads="1"/>
          </p:cNvSpPr>
          <p:nvPr/>
        </p:nvSpPr>
        <p:spPr bwMode="auto">
          <a:xfrm>
            <a:off x="7010400" y="3352800"/>
            <a:ext cx="1295400" cy="685800"/>
          </a:xfrm>
          <a:prstGeom prst="rect">
            <a:avLst/>
          </a:prstGeom>
          <a:solidFill>
            <a:srgbClr val="99CCFF"/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201600" prstMaterial="legacyMatte">
            <a:bevelT w="13500" h="13500" prst="angle"/>
            <a:bevelB w="13500" h="13500" prst="angle"/>
            <a:extrusionClr>
              <a:srgbClr val="99CCFF"/>
            </a:extrusionClr>
            <a:contourClr>
              <a:srgbClr val="99CCFF"/>
            </a:contourClr>
          </a:sp3d>
        </p:spPr>
        <p:txBody>
          <a:bodyPr wrap="none" anchor="ctr">
            <a:flatTx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95000"/>
              </a:lnSpc>
            </a:pPr>
            <a:r>
              <a:rPr lang="en-US" sz="2000">
                <a:latin typeface="Times" panose="02020603050405020304" pitchFamily="18" charset="0"/>
              </a:rPr>
              <a:t>Network</a:t>
            </a:r>
            <a:br>
              <a:rPr lang="en-US" sz="2000">
                <a:latin typeface="Times" panose="02020603050405020304" pitchFamily="18" charset="0"/>
              </a:rPr>
            </a:br>
            <a:r>
              <a:rPr lang="en-US" sz="2000">
                <a:latin typeface="Times" panose="02020603050405020304" pitchFamily="18" charset="0"/>
              </a:rPr>
              <a:t>controller</a:t>
            </a:r>
          </a:p>
        </p:txBody>
      </p:sp>
      <p:sp>
        <p:nvSpPr>
          <p:cNvPr id="35" name="Text Box 26"/>
          <p:cNvSpPr txBox="1">
            <a:spLocks noChangeArrowheads="1"/>
          </p:cNvSpPr>
          <p:nvPr/>
        </p:nvSpPr>
        <p:spPr bwMode="auto">
          <a:xfrm>
            <a:off x="8115300" y="1806575"/>
            <a:ext cx="8953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>
                <a:latin typeface="Times" panose="02020603050405020304" pitchFamily="18" charset="0"/>
              </a:rPr>
              <a:t>Outside</a:t>
            </a:r>
            <a:br>
              <a:rPr lang="en-US">
                <a:latin typeface="Times" panose="02020603050405020304" pitchFamily="18" charset="0"/>
              </a:rPr>
            </a:br>
            <a:r>
              <a:rPr lang="en-US">
                <a:latin typeface="Times" panose="02020603050405020304" pitchFamily="18" charset="0"/>
              </a:rPr>
              <a:t>world</a:t>
            </a:r>
          </a:p>
        </p:txBody>
      </p:sp>
      <p:pic>
        <p:nvPicPr>
          <p:cNvPr id="36" name="Picture 27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038600"/>
            <a:ext cx="1371600" cy="998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7" name="AutoShape 28"/>
          <p:cNvCxnSpPr>
            <a:cxnSpLocks noChangeShapeType="1"/>
            <a:endCxn id="20" idx="2"/>
          </p:cNvCxnSpPr>
          <p:nvPr/>
        </p:nvCxnSpPr>
        <p:spPr bwMode="auto">
          <a:xfrm flipV="1">
            <a:off x="1828800" y="4038600"/>
            <a:ext cx="827088" cy="500063"/>
          </a:xfrm>
          <a:prstGeom prst="bentConnector2">
            <a:avLst/>
          </a:prstGeom>
          <a:noFill/>
          <a:ln w="76200">
            <a:solidFill>
              <a:srgbClr val="55555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8" name="Text Box 29"/>
          <p:cNvSpPr txBox="1">
            <a:spLocks noChangeArrowheads="1"/>
          </p:cNvSpPr>
          <p:nvPr/>
        </p:nvSpPr>
        <p:spPr bwMode="auto">
          <a:xfrm>
            <a:off x="798513" y="5029200"/>
            <a:ext cx="67945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sz="2000">
                <a:latin typeface="Times" panose="02020603050405020304" pitchFamily="18" charset="0"/>
              </a:rPr>
              <a:t>CPU</a:t>
            </a:r>
          </a:p>
        </p:txBody>
      </p:sp>
      <p:sp>
        <p:nvSpPr>
          <p:cNvPr id="39" name="Text Box 30"/>
          <p:cNvSpPr txBox="1">
            <a:spLocks noChangeArrowheads="1"/>
          </p:cNvSpPr>
          <p:nvPr/>
        </p:nvSpPr>
        <p:spPr bwMode="auto">
          <a:xfrm>
            <a:off x="5486400" y="5105400"/>
            <a:ext cx="2525713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sz="2400">
                <a:latin typeface="Times" panose="02020603050405020304" pitchFamily="18" charset="0"/>
              </a:rPr>
              <a:t>Computer internals</a:t>
            </a:r>
            <a:br>
              <a:rPr lang="en-US" sz="2400">
                <a:latin typeface="Times" panose="02020603050405020304" pitchFamily="18" charset="0"/>
              </a:rPr>
            </a:br>
            <a:r>
              <a:rPr lang="en-US" sz="2400">
                <a:latin typeface="Times" panose="02020603050405020304" pitchFamily="18" charset="0"/>
              </a:rPr>
              <a:t>(inside the “box”)</a:t>
            </a:r>
          </a:p>
        </p:txBody>
      </p:sp>
    </p:spTree>
    <p:extLst>
      <p:ext uri="{BB962C8B-B14F-4D97-AF65-F5344CB8AC3E}">
        <p14:creationId xmlns:p14="http://schemas.microsoft.com/office/powerpoint/2010/main" val="14245043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19256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4400" b="1" dirty="0"/>
              <a:t>Von Neumann architecture</a:t>
            </a:r>
            <a:endParaRPr lang="en-US" b="1" dirty="0" smtClean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735E034-B6B2-4530-AB9E-FDEB6B8ADAE0}" type="datetime1">
              <a:rPr lang="en-US">
                <a:solidFill>
                  <a:srgbClr val="FFFFFF"/>
                </a:solidFill>
              </a:rPr>
              <a:pPr>
                <a:defRPr/>
              </a:pPr>
              <a:t>10/3/2015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FFFFFF"/>
                </a:solidFill>
              </a:rPr>
              <a:t>Introduction to Computers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7262292-E367-4A51-AC97-C10D85BCF11F}" type="slidenum">
              <a:rPr lang="en-US">
                <a:solidFill>
                  <a:srgbClr val="FFFFFF"/>
                </a:solidFill>
              </a:rPr>
              <a:pPr/>
              <a:t>8</a:t>
            </a:fld>
            <a:endParaRPr lang="en-US">
              <a:solidFill>
                <a:srgbClr val="FFFFFF"/>
              </a:solidFill>
            </a:endParaRPr>
          </a:p>
        </p:txBody>
      </p:sp>
      <p:pic>
        <p:nvPicPr>
          <p:cNvPr id="40" name="Picture 2" descr="http://www.laits.utexas.edu/~anorman/long/Gifs/picd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268760"/>
            <a:ext cx="7820804" cy="5164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8349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457200" y="484188"/>
            <a:ext cx="1447800" cy="612775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b="1" dirty="0" smtClean="0">
                <a:solidFill>
                  <a:schemeClr val="hlink"/>
                </a:solidFill>
              </a:rPr>
              <a:t>CPU</a:t>
            </a:r>
          </a:p>
        </p:txBody>
      </p:sp>
      <p:sp>
        <p:nvSpPr>
          <p:cNvPr id="47110" name="Rectangle 1027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4582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The central processing unit or (CPU) is the "brain" of your computer. It contains the electronic circuits that cause the computer to follow instructions from memory.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The CPU contains three main parts, all housed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 smtClean="0"/>
              <a:t>    in a single package (Chip):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3200" dirty="0" smtClean="0"/>
              <a:t>Control Unit (CU)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3200" dirty="0" smtClean="0"/>
              <a:t>Arithmetic Logic Unit (ALU)</a:t>
            </a:r>
          </a:p>
          <a:p>
            <a:pPr lvl="2"/>
            <a:r>
              <a:rPr lang="en-US" sz="3000" dirty="0" smtClean="0"/>
              <a:t>Memory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37FE2D2-3E7A-4360-B5D5-080986E18562}" type="datetime1">
              <a:rPr lang="en-US">
                <a:solidFill>
                  <a:srgbClr val="FFFFFF"/>
                </a:solidFill>
              </a:rPr>
              <a:pPr>
                <a:defRPr/>
              </a:pPr>
              <a:t>10/3/2015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Introduction to Computers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4E68BB3-FDCB-4DD6-A361-0CE8E05206C2}" type="slidenum">
              <a:rPr lang="en-US">
                <a:solidFill>
                  <a:srgbClr val="FFFFFF"/>
                </a:solidFill>
              </a:rPr>
              <a:pPr/>
              <a:t>9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5796136" y="2924944"/>
            <a:ext cx="3048000" cy="297599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/>
            <a:endParaRPr lang="en-IN">
              <a:solidFill>
                <a:srgbClr val="FFFFFF"/>
              </a:solidFill>
            </a:endParaRP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6427652" y="3005336"/>
            <a:ext cx="1937368" cy="8492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rgbClr val="FFFFFF"/>
                </a:solidFill>
              </a:rPr>
              <a:t>CU</a:t>
            </a:r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6427652" y="4007024"/>
            <a:ext cx="1937368" cy="174151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hangingPunct="0"/>
            <a:r>
              <a:rPr lang="en-US" dirty="0" smtClean="0">
                <a:solidFill>
                  <a:srgbClr val="FFFFFF"/>
                </a:solidFill>
              </a:rPr>
              <a:t>ALU</a:t>
            </a:r>
          </a:p>
          <a:p>
            <a:pPr algn="ctr" eaLnBrk="0" hangingPunct="0"/>
            <a:endParaRPr lang="en-US" dirty="0">
              <a:solidFill>
                <a:srgbClr val="FFFFFF"/>
              </a:solidFill>
            </a:endParaRPr>
          </a:p>
          <a:p>
            <a:pPr algn="ctr" eaLnBrk="0" hangingPunct="0"/>
            <a:endParaRPr lang="en-US" dirty="0" smtClean="0">
              <a:solidFill>
                <a:srgbClr val="FFFFFF"/>
              </a:solidFill>
            </a:endParaRPr>
          </a:p>
          <a:p>
            <a:pPr algn="ctr" eaLnBrk="0" hangingPunct="0"/>
            <a:endParaRPr lang="en-US" dirty="0">
              <a:solidFill>
                <a:srgbClr val="FFFFFF"/>
              </a:solidFill>
            </a:endParaRPr>
          </a:p>
          <a:p>
            <a:pPr algn="ctr" eaLnBrk="0" hangingPunct="0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6862936" y="4693929"/>
            <a:ext cx="1066800" cy="838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0" hangingPunct="0"/>
            <a:r>
              <a:rPr lang="en-US" dirty="0">
                <a:solidFill>
                  <a:srgbClr val="FFFFFF"/>
                </a:solidFill>
              </a:rPr>
              <a:t>Memory</a:t>
            </a:r>
          </a:p>
          <a:p>
            <a:pPr algn="ctr" eaLnBrk="0" hangingPunct="0"/>
            <a:r>
              <a:rPr lang="en-US" dirty="0">
                <a:solidFill>
                  <a:srgbClr val="FFFFFF"/>
                </a:solidFill>
              </a:rPr>
              <a:t>Registers</a:t>
            </a:r>
          </a:p>
        </p:txBody>
      </p:sp>
    </p:spTree>
    <p:extLst>
      <p:ext uri="{BB962C8B-B14F-4D97-AF65-F5344CB8AC3E}">
        <p14:creationId xmlns:p14="http://schemas.microsoft.com/office/powerpoint/2010/main" val="2980547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lass slides">
  <a:themeElements>
    <a:clrScheme name="class slides 5">
      <a:dk1>
        <a:srgbClr val="000000"/>
      </a:dk1>
      <a:lt1>
        <a:srgbClr val="FFFFFF"/>
      </a:lt1>
      <a:dk2>
        <a:srgbClr val="000080"/>
      </a:dk2>
      <a:lt2>
        <a:srgbClr val="1C1C1C"/>
      </a:lt2>
      <a:accent1>
        <a:srgbClr val="7F11EE"/>
      </a:accent1>
      <a:accent2>
        <a:srgbClr val="FFCF01"/>
      </a:accent2>
      <a:accent3>
        <a:srgbClr val="FFFFFF"/>
      </a:accent3>
      <a:accent4>
        <a:srgbClr val="000000"/>
      </a:accent4>
      <a:accent5>
        <a:srgbClr val="C0AAF5"/>
      </a:accent5>
      <a:accent6>
        <a:srgbClr val="E7BB01"/>
      </a:accent6>
      <a:hlink>
        <a:srgbClr val="00E3A8"/>
      </a:hlink>
      <a:folHlink>
        <a:srgbClr val="3333CC"/>
      </a:folHlink>
    </a:clrScheme>
    <a:fontScheme name="class slides">
      <a:majorFont>
        <a:latin typeface="Arial"/>
        <a:ea typeface=""/>
        <a:cs typeface="Arial"/>
      </a:majorFont>
      <a:minorFont>
        <a:latin typeface="Times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lass slides 1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 slides 2">
        <a:dk1>
          <a:srgbClr val="969696"/>
        </a:dk1>
        <a:lt1>
          <a:srgbClr val="FFFFFF"/>
        </a:lt1>
        <a:dk2>
          <a:srgbClr val="00002B"/>
        </a:dk2>
        <a:lt2>
          <a:srgbClr val="FFEA18"/>
        </a:lt2>
        <a:accent1>
          <a:srgbClr val="00E4A8"/>
        </a:accent1>
        <a:accent2>
          <a:srgbClr val="3333CC"/>
        </a:accent2>
        <a:accent3>
          <a:srgbClr val="AAAAAC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 slides 3">
        <a:dk1>
          <a:srgbClr val="000000"/>
        </a:dk1>
        <a:lt1>
          <a:srgbClr val="FFFFFF"/>
        </a:lt1>
        <a:dk2>
          <a:srgbClr val="170995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7F11EE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 slides 4">
        <a:dk1>
          <a:srgbClr val="969696"/>
        </a:dk1>
        <a:lt1>
          <a:srgbClr val="FFFFFF"/>
        </a:lt1>
        <a:dk2>
          <a:srgbClr val="00002B"/>
        </a:dk2>
        <a:lt2>
          <a:srgbClr val="FFEA18"/>
        </a:lt2>
        <a:accent1>
          <a:srgbClr val="00E4A8"/>
        </a:accent1>
        <a:accent2>
          <a:srgbClr val="FFCC00"/>
        </a:accent2>
        <a:accent3>
          <a:srgbClr val="AAAAAC"/>
        </a:accent3>
        <a:accent4>
          <a:srgbClr val="DADADA"/>
        </a:accent4>
        <a:accent5>
          <a:srgbClr val="AAEFD1"/>
        </a:accent5>
        <a:accent6>
          <a:srgbClr val="E7B900"/>
        </a:accent6>
        <a:hlink>
          <a:srgbClr val="FF5050"/>
        </a:hlink>
        <a:folHlink>
          <a:srgbClr val="3333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 slides 5">
        <a:dk1>
          <a:srgbClr val="000000"/>
        </a:dk1>
        <a:lt1>
          <a:srgbClr val="FFFFFF"/>
        </a:lt1>
        <a:dk2>
          <a:srgbClr val="000080"/>
        </a:dk2>
        <a:lt2>
          <a:srgbClr val="1C1C1C"/>
        </a:lt2>
        <a:accent1>
          <a:srgbClr val="7F11EE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C0AAF5"/>
        </a:accent5>
        <a:accent6>
          <a:srgbClr val="E7BB01"/>
        </a:accent6>
        <a:hlink>
          <a:srgbClr val="00E3A8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3468</TotalTime>
  <Words>992</Words>
  <Application>Microsoft Office PowerPoint</Application>
  <PresentationFormat>On-screen Show (4:3)</PresentationFormat>
  <Paragraphs>270</Paragraphs>
  <Slides>27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9" baseType="lpstr">
      <vt:lpstr>PMingLiU</vt:lpstr>
      <vt:lpstr>Arial</vt:lpstr>
      <vt:lpstr>B Zar</vt:lpstr>
      <vt:lpstr>Calibri</vt:lpstr>
      <vt:lpstr>Calibri Light</vt:lpstr>
      <vt:lpstr>Courier New</vt:lpstr>
      <vt:lpstr>Tahoma</vt:lpstr>
      <vt:lpstr>Times</vt:lpstr>
      <vt:lpstr>Times New Roman</vt:lpstr>
      <vt:lpstr>Wingdings</vt:lpstr>
      <vt:lpstr>class slides</vt:lpstr>
      <vt:lpstr>Office Theme</vt:lpstr>
      <vt:lpstr>Fundamentals of  Computer Programming</vt:lpstr>
      <vt:lpstr>Course description</vt:lpstr>
      <vt:lpstr>A Computer System (Contd.)</vt:lpstr>
      <vt:lpstr>Language of Computers</vt:lpstr>
      <vt:lpstr>Metric units</vt:lpstr>
      <vt:lpstr>Components of a simple personal computer</vt:lpstr>
      <vt:lpstr>A Look Inside….</vt:lpstr>
      <vt:lpstr>Von Neumann architecture</vt:lpstr>
      <vt:lpstr>CPU</vt:lpstr>
      <vt:lpstr>PowerPoint Presentation</vt:lpstr>
      <vt:lpstr>Storage pyramid</vt:lpstr>
      <vt:lpstr>Software</vt:lpstr>
      <vt:lpstr>System Software</vt:lpstr>
      <vt:lpstr>PowerPoint Presentation</vt:lpstr>
      <vt:lpstr>Samples of Operating Systems (continue…)</vt:lpstr>
      <vt:lpstr>Application Software</vt:lpstr>
      <vt:lpstr>Machine Languages</vt:lpstr>
      <vt:lpstr>Assembly Languages</vt:lpstr>
      <vt:lpstr>Available Programming Languages</vt:lpstr>
      <vt:lpstr>High-level Languages</vt:lpstr>
      <vt:lpstr>Interpreters and Compilers</vt:lpstr>
      <vt:lpstr>Interpreters</vt:lpstr>
      <vt:lpstr>Interpreters: Example</vt:lpstr>
      <vt:lpstr>Compilers</vt:lpstr>
      <vt:lpstr>Software Development Cycle</vt:lpstr>
      <vt:lpstr>Why Programming using C</vt:lpstr>
      <vt:lpstr>PowerPoint Presentation</vt:lpstr>
    </vt:vector>
  </TitlesOfParts>
  <Company>MRT www.Win2Farsi.com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MRT</dc:creator>
  <cp:lastModifiedBy>Amin</cp:lastModifiedBy>
  <cp:revision>41</cp:revision>
  <dcterms:created xsi:type="dcterms:W3CDTF">2008-02-18T01:55:10Z</dcterms:created>
  <dcterms:modified xsi:type="dcterms:W3CDTF">2015-10-03T13:25:05Z</dcterms:modified>
</cp:coreProperties>
</file>