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856" r:id="rId2"/>
  </p:sldMasterIdLst>
  <p:notesMasterIdLst>
    <p:notesMasterId r:id="rId30"/>
  </p:notesMasterIdLst>
  <p:sldIdLst>
    <p:sldId id="256" r:id="rId3"/>
    <p:sldId id="338" r:id="rId4"/>
    <p:sldId id="269" r:id="rId5"/>
    <p:sldId id="276" r:id="rId6"/>
    <p:sldId id="332" r:id="rId7"/>
    <p:sldId id="333" r:id="rId8"/>
    <p:sldId id="336" r:id="rId9"/>
    <p:sldId id="337" r:id="rId10"/>
    <p:sldId id="309" r:id="rId11"/>
    <p:sldId id="328" r:id="rId12"/>
    <p:sldId id="262" r:id="rId13"/>
    <p:sldId id="356" r:id="rId14"/>
    <p:sldId id="326" r:id="rId15"/>
    <p:sldId id="322" r:id="rId16"/>
    <p:sldId id="259" r:id="rId17"/>
    <p:sldId id="354" r:id="rId18"/>
    <p:sldId id="346" r:id="rId19"/>
    <p:sldId id="347" r:id="rId20"/>
    <p:sldId id="345" r:id="rId21"/>
    <p:sldId id="348" r:id="rId22"/>
    <p:sldId id="351" r:id="rId23"/>
    <p:sldId id="352" r:id="rId24"/>
    <p:sldId id="353" r:id="rId25"/>
    <p:sldId id="343" r:id="rId26"/>
    <p:sldId id="357" r:id="rId27"/>
    <p:sldId id="349" r:id="rId28"/>
    <p:sldId id="35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37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E2539-9F3D-49F6-91D1-25B7F44CF201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1ED3A-4405-4831-B171-8B98D62A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3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C2001E-86C3-4335-85DC-6FB851E1777C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71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C5522B-A28A-46A8-A626-5E8D6C8EB503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98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291843-ACE3-4EC7-A4D0-EF06EB895611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92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B53C8-635F-4C7C-9662-6154D29EEE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49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B53C8-635F-4C7C-9662-6154D29EEEE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25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B53C8-635F-4C7C-9662-6154D29EEE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35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B53C8-635F-4C7C-9662-6154D29EEE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04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485010-AB28-403F-BD1A-A3348FDC9529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63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485010-AB28-403F-BD1A-A3348FDC9529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5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F19D73-56AA-4518-8BF8-FECB54563AC9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30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F19D73-56AA-4518-8BF8-FECB54563AC9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61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F19D73-56AA-4518-8BF8-FECB54563AC9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8D585F-F102-47F3-8232-1F1FB2F85DF3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27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E49034-7A0B-4C68-A9B0-E26751DEA0AE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8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9FBC8F-0DA1-4754-B23B-79465C5E8D73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0513" y="2546350"/>
            <a:ext cx="438150" cy="47466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3100" y="2546350"/>
            <a:ext cx="328613" cy="47466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4338" y="2968625"/>
            <a:ext cx="422275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84225" y="2968625"/>
            <a:ext cx="3683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a-IR"/>
              <a:t>عنوان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162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a-IR"/>
              <a:t>زير عنوان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1066800" y="6400800"/>
            <a:ext cx="7162800" cy="295275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836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E24A0F75-9B24-4E42-B051-5DC49068A3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16512315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5334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85F140FC-3D0B-4018-83E5-3D6C351193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10590892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F667E-A1FE-451B-83AA-E3B772D9EAA0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67B04-1EBC-4B81-86A1-7E2B0A86C71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14906"/>
      </p:ext>
    </p:extLst>
  </p:cSld>
  <p:clrMapOvr>
    <a:masterClrMapping/>
  </p:clrMapOvr>
  <p:transition spd="med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3016-7236-46FE-A24E-84E947D44B3F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0E9CF-22D3-4151-9AB6-C48BFE4ED34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96708"/>
      </p:ext>
    </p:extLst>
  </p:cSld>
  <p:clrMapOvr>
    <a:masterClrMapping/>
  </p:clrMapOvr>
  <p:transition spd="med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06845-AA3A-49B8-84BE-954026CFF304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50A0F-B7C0-4DD2-A3D7-5F949B8AFA5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31187"/>
      </p:ext>
    </p:extLst>
  </p:cSld>
  <p:clrMapOvr>
    <a:masterClrMapping/>
  </p:clrMapOvr>
  <p:transition spd="med">
    <p:strips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14313"/>
            <a:ext cx="7793038" cy="911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7772400" cy="2211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3848100"/>
            <a:ext cx="7772400" cy="2211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B7EB1-2CFA-4763-89FA-A105E2B17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82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D31D-80D6-47CF-9B38-C2BF0477A8F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DC97-DBBA-4AC4-B184-B191C3D3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51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0271E8D7-0AE7-4A99-8E20-E2D2B059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3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5B47CD73-2904-4557-ADEF-695CA17A24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0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08EF0FC1-54C4-47D1-B74C-6A17B552F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0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0271E8D7-0AE7-4A99-8E20-E2D2B059C2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218404651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3C09462A-3586-40AE-B28A-193900DAD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2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CEC64F39-A7D9-4281-956E-D64F5ACA2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39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4AFCB8B5-BE7C-4727-8E6B-B17F279B4D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98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0EF3F948-3E3F-45EA-953E-F5E04362E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18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D17CB388-57B3-464E-BE45-54E130679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64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E24A0F75-9B24-4E42-B051-5DC49068A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262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mtClean="0"/>
              <a:t>شبكه</a:t>
            </a:r>
            <a:r>
              <a:rPr lang="en-US" smtClean="0"/>
              <a:t>/</a:t>
            </a:r>
            <a:fld id="{85F140FC-3D0B-4018-83E5-3D6C351193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862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F667E-A1FE-451B-83AA-E3B772D9EAA0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67B04-1EBC-4B81-86A1-7E2B0A86C71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36766"/>
      </p:ext>
    </p:extLst>
  </p:cSld>
  <p:clrMapOvr>
    <a:masterClrMapping/>
  </p:clrMapOvr>
  <p:transition spd="med">
    <p:strips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14313"/>
            <a:ext cx="7793038" cy="911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7772400" cy="2211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3848100"/>
            <a:ext cx="7772400" cy="2211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B7EB1-2CFA-4763-89FA-A105E2B17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5B47CD73-2904-4557-ADEF-695CA17A24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16122297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39814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447800"/>
            <a:ext cx="39830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08EF0FC1-54C4-47D1-B74C-6A17B552F9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38238564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3C09462A-3586-40AE-B28A-193900DAD0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211292454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CEC64F39-A7D9-4281-956E-D64F5ACA26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26770949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4AFCB8B5-BE7C-4727-8E6B-B17F279B4D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10820265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0EF3F948-3E3F-45EA-953E-F5E04362EB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25745806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D17CB388-57B3-464E-BE45-54E130679C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</p:spTree>
    <p:extLst>
      <p:ext uri="{BB962C8B-B14F-4D97-AF65-F5344CB8AC3E}">
        <p14:creationId xmlns:p14="http://schemas.microsoft.com/office/powerpoint/2010/main" val="4712223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gray">
          <a:xfrm flipV="1">
            <a:off x="912813" y="6434138"/>
            <a:ext cx="7769225" cy="7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417513" y="488950"/>
            <a:ext cx="438150" cy="47466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800100" y="488950"/>
            <a:ext cx="328613" cy="47466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541338" y="911225"/>
            <a:ext cx="422275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911225" y="911225"/>
            <a:ext cx="3683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ltGray">
          <a:xfrm>
            <a:off x="152400" y="7620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762000" y="381000"/>
            <a:ext cx="31750" cy="10509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5334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فهرست مطالب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811688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تست</a:t>
            </a:r>
          </a:p>
          <a:p>
            <a:pPr lvl="1"/>
            <a:r>
              <a:rPr lang="fa-IR" smtClean="0"/>
              <a:t>تست</a:t>
            </a:r>
          </a:p>
          <a:p>
            <a:pPr lvl="2"/>
            <a:r>
              <a:rPr lang="fa-IR" smtClean="0"/>
              <a:t>تست</a:t>
            </a:r>
          </a:p>
          <a:p>
            <a:pPr lvl="3"/>
            <a:r>
              <a:rPr lang="fa-IR" smtClean="0"/>
              <a:t>تست</a:t>
            </a:r>
          </a:p>
          <a:p>
            <a:pPr lvl="4"/>
            <a:r>
              <a:rPr lang="fa-IR" smtClean="0"/>
              <a:t>تست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610350"/>
            <a:ext cx="3581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77000"/>
            <a:ext cx="990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panose="020B0604020202020204" pitchFamily="34" charset="0"/>
              </a:defRPr>
            </a:lvl1pPr>
          </a:lstStyle>
          <a:p>
            <a:r>
              <a:rPr lang="fa-IR"/>
              <a:t>شبكه</a:t>
            </a:r>
            <a:r>
              <a:rPr lang="en-US"/>
              <a:t>/</a:t>
            </a:r>
            <a:fld id="{A277CFAD-D857-4090-8B73-E36DE8B770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610350"/>
            <a:ext cx="1676400" cy="247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Mehdi Naghavi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gray">
          <a:xfrm flipV="1">
            <a:off x="533400" y="1219200"/>
            <a:ext cx="685800" cy="555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gray">
          <a:xfrm flipV="1">
            <a:off x="1143000" y="1219200"/>
            <a:ext cx="6550025" cy="555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en-US" sz="24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52" r:id="rId12"/>
    <p:sldLayoutId id="2147483853" r:id="rId13"/>
    <p:sldLayoutId id="2147483854" r:id="rId14"/>
    <p:sldLayoutId id="2147483855" r:id="rId15"/>
  </p:sldLayoutIdLst>
  <p:transition/>
  <p:hf sldNum="0" hdr="0" ftr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cs typeface="Arial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cs typeface="Arial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cs typeface="Arial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cs typeface="Arial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cs typeface="Arial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cs typeface="Arial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cs typeface="Arial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1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1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400" b="1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5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5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5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5000"/>
        </a:spcBef>
        <a:spcAft>
          <a:spcPct val="0"/>
        </a:spcAft>
        <a:buClr>
          <a:schemeClr val="hlink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5000"/>
        </a:spcBef>
        <a:spcAft>
          <a:spcPct val="0"/>
        </a:spcAft>
        <a:buClr>
          <a:schemeClr val="hlink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5000"/>
        </a:spcBef>
        <a:spcAft>
          <a:spcPct val="0"/>
        </a:spcAft>
        <a:buClr>
          <a:schemeClr val="hlink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5000"/>
        </a:spcBef>
        <a:spcAft>
          <a:spcPct val="0"/>
        </a:spcAft>
        <a:buClr>
          <a:schemeClr val="hlink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Mehdi Naghavi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شبكه</a:t>
            </a:r>
            <a:r>
              <a:rPr lang="en-US" smtClean="0"/>
              <a:t>/</a:t>
            </a:r>
            <a:fld id="{A277CFAD-D857-4090-8B73-E36DE8B77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3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dian@comp.iust.ac.ir" TargetMode="Externa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Fundamentals of </a:t>
            </a:r>
            <a:br>
              <a:rPr lang="en-US" dirty="0" smtClean="0"/>
            </a:br>
            <a:r>
              <a:rPr lang="en-US" dirty="0" smtClean="0"/>
              <a:t>Computer Programming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23928" y="54868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HIS NAME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553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057400" y="4191000"/>
            <a:ext cx="51816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 b="1">
                <a:cs typeface="Tahoma" panose="020B0604030504040204" pitchFamily="34" charset="0"/>
              </a:rPr>
              <a:t>Memory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429000" y="609600"/>
            <a:ext cx="2362200" cy="2514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B Zar" pitchFamily="2" charset="-78"/>
              </a:rPr>
              <a:t>CPU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581400" y="2286000"/>
            <a:ext cx="2057400" cy="5334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B Zar" pitchFamily="2" charset="-78"/>
              </a:rPr>
              <a:t>Registers Bank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781800" y="609600"/>
            <a:ext cx="1828800" cy="2514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</a:p>
          <a:p>
            <a:pPr eaLnBrk="1" hangingPunct="1"/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Printer</a:t>
            </a:r>
          </a:p>
          <a:p>
            <a:pPr eaLnBrk="1" hangingPunct="1"/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Modem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B Zar" pitchFamily="2" charset="-78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09800" y="4343400"/>
            <a:ext cx="4876800" cy="609600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B Zar" pitchFamily="2" charset="-78"/>
              </a:rPr>
              <a:t>Main Memory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581400" y="1524000"/>
            <a:ext cx="2057400" cy="4572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B Zar" pitchFamily="2" charset="-78"/>
              </a:rPr>
              <a:t>ALU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09800" y="5080000"/>
            <a:ext cx="4876800" cy="533400"/>
          </a:xfrm>
          <a:prstGeom prst="rect">
            <a:avLst/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B Zar" pitchFamily="2" charset="-78"/>
              </a:rPr>
              <a:t>Secondary Memory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209800" y="5791200"/>
            <a:ext cx="4876800" cy="457200"/>
          </a:xfrm>
          <a:prstGeom prst="rect">
            <a:avLst/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Tertiary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581400" y="762000"/>
            <a:ext cx="2057400" cy="457200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B Zar" pitchFamily="2" charset="-78"/>
              </a:rPr>
              <a:t>Control Unit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609600"/>
            <a:ext cx="1828800" cy="2514600"/>
            <a:chOff x="384" y="384"/>
            <a:chExt cx="1152" cy="1584"/>
          </a:xfrm>
        </p:grpSpPr>
        <p:sp>
          <p:nvSpPr>
            <p:cNvPr id="10271" name="Text Box 13"/>
            <p:cNvSpPr txBox="1">
              <a:spLocks noChangeArrowheads="1"/>
            </p:cNvSpPr>
            <p:nvPr/>
          </p:nvSpPr>
          <p:spPr bwMode="auto">
            <a:xfrm>
              <a:off x="384" y="384"/>
              <a:ext cx="1152" cy="158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Keyboard</a:t>
              </a:r>
            </a:p>
            <a:p>
              <a:pPr eaLnBrk="1" hangingPunct="1"/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Mouse</a:t>
              </a:r>
            </a:p>
            <a:p>
              <a:pPr eaLnBrk="1" hangingPunct="1"/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Scanner</a:t>
              </a:r>
            </a:p>
            <a:p>
              <a:pPr eaLnBrk="1" hangingPunct="1"/>
              <a:r>
                <a: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Modem</a:t>
              </a:r>
            </a:p>
            <a:p>
              <a:pPr eaLnBrk="1" hangingPunct="1"/>
              <a:endParaRPr lang="en-US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72" name="Text Box 14"/>
            <p:cNvSpPr txBox="1">
              <a:spLocks noChangeArrowheads="1"/>
            </p:cNvSpPr>
            <p:nvPr/>
          </p:nvSpPr>
          <p:spPr bwMode="auto">
            <a:xfrm>
              <a:off x="480" y="432"/>
              <a:ext cx="960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 Unit</a:t>
              </a:r>
            </a:p>
          </p:txBody>
        </p:sp>
      </p:grp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858000" y="685800"/>
            <a:ext cx="1676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Unit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2514600" y="1143000"/>
            <a:ext cx="914400" cy="1600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5867400" y="1066800"/>
            <a:ext cx="914400" cy="1600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3962400" y="3200400"/>
            <a:ext cx="1143000" cy="9144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886200" y="3505200"/>
            <a:ext cx="1371600" cy="304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sz="1400" b="1">
                <a:latin typeface="Times New Roman" panose="02020603050405020304" pitchFamily="18" charset="0"/>
                <a:cs typeface="B Zar" pitchFamily="2" charset="-78"/>
              </a:rPr>
              <a:t>Cache Memory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733800" y="152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096000" y="4419600"/>
            <a:ext cx="914400" cy="4572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B Zar" pitchFamily="2" charset="-78"/>
              </a:rPr>
              <a:t>ROM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286000" y="4419600"/>
            <a:ext cx="3733800" cy="4572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B Zar" pitchFamily="2" charset="-78"/>
              </a:rPr>
              <a:t>RAM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286000" y="5156200"/>
            <a:ext cx="2057400" cy="406400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B Zar" pitchFamily="2" charset="-78"/>
              </a:rPr>
              <a:t>HD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4419600" y="5156200"/>
            <a:ext cx="609600" cy="4064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B Zar" pitchFamily="2" charset="-78"/>
              </a:rPr>
              <a:t>FD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105400" y="5156200"/>
            <a:ext cx="889000" cy="40640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B Zar" pitchFamily="2" charset="-78"/>
              </a:rPr>
              <a:t>CD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096000" y="5156200"/>
            <a:ext cx="914400" cy="4064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B Zar" pitchFamily="2" charset="-78"/>
              </a:rPr>
              <a:t>Flash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2324100" y="5880100"/>
            <a:ext cx="4648200" cy="3048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B Zar" pitchFamily="2" charset="-78"/>
              </a:rPr>
              <a:t>Tape</a:t>
            </a:r>
          </a:p>
        </p:txBody>
      </p:sp>
      <p:cxnSp>
        <p:nvCxnSpPr>
          <p:cNvPr id="29724" name="AutoShape 28"/>
          <p:cNvCxnSpPr>
            <a:cxnSpLocks noChangeShapeType="1"/>
            <a:stCxn id="29707" idx="2"/>
            <a:endCxn id="10271" idx="0"/>
          </p:cNvCxnSpPr>
          <p:nvPr/>
        </p:nvCxnSpPr>
        <p:spPr bwMode="auto">
          <a:xfrm rot="16200000" flipV="1">
            <a:off x="2762250" y="-628650"/>
            <a:ext cx="609600" cy="3086100"/>
          </a:xfrm>
          <a:prstGeom prst="curvedConnector5">
            <a:avLst>
              <a:gd name="adj1" fmla="val -37500"/>
              <a:gd name="adj2" fmla="val 51852"/>
              <a:gd name="adj3" fmla="val 1375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5" name="AutoShape 29"/>
          <p:cNvCxnSpPr>
            <a:cxnSpLocks noChangeShapeType="1"/>
            <a:stCxn id="29707" idx="2"/>
            <a:endCxn id="29702" idx="0"/>
          </p:cNvCxnSpPr>
          <p:nvPr/>
        </p:nvCxnSpPr>
        <p:spPr bwMode="auto">
          <a:xfrm rot="5400000" flipH="1" flipV="1">
            <a:off x="5848350" y="-628650"/>
            <a:ext cx="609600" cy="3086100"/>
          </a:xfrm>
          <a:prstGeom prst="curvedConnector5">
            <a:avLst>
              <a:gd name="adj1" fmla="val -37500"/>
              <a:gd name="adj2" fmla="val 51852"/>
              <a:gd name="adj3" fmla="val 1375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6" name="AutoShape 30"/>
          <p:cNvCxnSpPr>
            <a:cxnSpLocks noChangeShapeType="1"/>
            <a:stCxn id="29707" idx="2"/>
            <a:endCxn id="29704" idx="3"/>
          </p:cNvCxnSpPr>
          <p:nvPr/>
        </p:nvCxnSpPr>
        <p:spPr bwMode="auto">
          <a:xfrm rot="16200000" flipH="1">
            <a:off x="4857750" y="971550"/>
            <a:ext cx="533400" cy="1028700"/>
          </a:xfrm>
          <a:prstGeom prst="curvedConnector4">
            <a:avLst>
              <a:gd name="adj1" fmla="val 28569"/>
              <a:gd name="adj2" fmla="val 122222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7" name="AutoShape 31"/>
          <p:cNvCxnSpPr>
            <a:cxnSpLocks noChangeShapeType="1"/>
            <a:stCxn id="29707" idx="2"/>
            <a:endCxn id="29701" idx="3"/>
          </p:cNvCxnSpPr>
          <p:nvPr/>
        </p:nvCxnSpPr>
        <p:spPr bwMode="auto">
          <a:xfrm rot="16200000" flipH="1">
            <a:off x="4457700" y="1371600"/>
            <a:ext cx="1333500" cy="1028700"/>
          </a:xfrm>
          <a:prstGeom prst="curvedConnector4">
            <a:avLst>
              <a:gd name="adj1" fmla="val 40000"/>
              <a:gd name="adj2" fmla="val 122222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8" name="AutoShape 32"/>
          <p:cNvCxnSpPr>
            <a:cxnSpLocks noChangeShapeType="1"/>
            <a:stCxn id="29707" idx="2"/>
            <a:endCxn id="29699" idx="3"/>
          </p:cNvCxnSpPr>
          <p:nvPr/>
        </p:nvCxnSpPr>
        <p:spPr bwMode="auto">
          <a:xfrm rot="16200000" flipH="1">
            <a:off x="3886200" y="1943100"/>
            <a:ext cx="4076700" cy="2628900"/>
          </a:xfrm>
          <a:prstGeom prst="curvedConnector4">
            <a:avLst>
              <a:gd name="adj1" fmla="val 36449"/>
              <a:gd name="adj2" fmla="val 10869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87572201"/>
      </p:ext>
    </p:extLst>
  </p:cSld>
  <p:clrMapOvr>
    <a:masterClrMapping/>
  </p:clrMapOvr>
  <p:transition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297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297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297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297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97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297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297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770" decel="100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770" decel="100000"/>
                                        <p:tgtEl>
                                          <p:spTgt spid="297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9" dur="77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6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8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0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770" decel="100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770" decel="100000"/>
                                        <p:tgtEl>
                                          <p:spTgt spid="297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7" dur="77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9" dur="77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770" decel="100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4" dur="770" decel="100000"/>
                                        <p:tgtEl>
                                          <p:spTgt spid="297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6" dur="77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8" dur="77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770" decel="100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770" decel="100000"/>
                                        <p:tgtEl>
                                          <p:spTgt spid="297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5" dur="77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7" dur="77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770" decel="100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770" decel="100000"/>
                                        <p:tgtEl>
                                          <p:spTgt spid="297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4" dur="77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6" dur="77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770" decel="100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770" decel="100000"/>
                                        <p:tgtEl>
                                          <p:spTgt spid="297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3" dur="77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5" dur="77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8" grpId="1" animBg="1"/>
      <p:bldP spid="29699" grpId="0" animBg="1"/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11" grpId="0" animBg="1"/>
      <p:bldP spid="29712" grpId="0" animBg="1"/>
      <p:bldP spid="29713" grpId="0" animBg="1"/>
      <p:bldP spid="29714" grpId="0" animBg="1"/>
      <p:bldP spid="29715" grpId="0" animBg="1"/>
      <p:bldP spid="29716" grpId="0"/>
      <p:bldP spid="29717" grpId="0" animBg="1"/>
      <p:bldP spid="29718" grpId="0" animBg="1"/>
      <p:bldP spid="29719" grpId="0" animBg="1"/>
      <p:bldP spid="29720" grpId="0" animBg="1"/>
      <p:bldP spid="29721" grpId="0" animBg="1"/>
      <p:bldP spid="29722" grpId="0" animBg="1"/>
      <p:bldP spid="297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781800" y="1638300"/>
            <a:ext cx="187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>
                <a:latin typeface="Arial" panose="020B0604020202020204" pitchFamily="34" charset="0"/>
              </a:rPr>
              <a:t>Access latency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188200" y="21336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Arial" panose="020B0604020202020204" pitchFamily="34" charset="0"/>
              </a:rPr>
              <a:t>1 ns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188200" y="25908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Arial" panose="020B0604020202020204" pitchFamily="34" charset="0"/>
              </a:rPr>
              <a:t>2–5 ns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188200" y="30480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Arial" panose="020B0604020202020204" pitchFamily="34" charset="0"/>
              </a:rPr>
              <a:t>50 ns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188200" y="35052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Arial" panose="020B0604020202020204" pitchFamily="34" charset="0"/>
              </a:rPr>
              <a:t>5 ms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188200" y="39624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Arial" panose="020B0604020202020204" pitchFamily="34" charset="0"/>
              </a:rPr>
              <a:t>50 sec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87375" y="20955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Arial" panose="020B0604020202020204" pitchFamily="34" charset="0"/>
              </a:rPr>
              <a:t>&lt; 1 KB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87375" y="25527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Arial" panose="020B0604020202020204" pitchFamily="34" charset="0"/>
              </a:rPr>
              <a:t>1 MB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87375" y="30099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Arial" panose="020B0604020202020204" pitchFamily="34" charset="0"/>
              </a:rPr>
              <a:t>1 GB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87375" y="34671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 dirty="0">
                <a:latin typeface="Arial" panose="020B0604020202020204" pitchFamily="34" charset="0"/>
              </a:rPr>
              <a:t>200 GB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87375" y="39243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Arial" panose="020B0604020202020204" pitchFamily="34" charset="0"/>
              </a:rPr>
              <a:t>&gt; 1 TB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33400" y="1600200"/>
            <a:ext cx="1173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>
                <a:latin typeface="Arial" panose="020B0604020202020204" pitchFamily="34" charset="0"/>
              </a:rPr>
              <a:t>Capacity</a:t>
            </a:r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Storage pyramid</a:t>
            </a:r>
          </a:p>
        </p:txBody>
      </p:sp>
      <p:sp>
        <p:nvSpPr>
          <p:cNvPr id="12304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619625"/>
            <a:ext cx="7772400" cy="16891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smtClean="0"/>
              <a:t>Goal: really large memory with very low latency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/>
              <a:t>Latencies are smaller at the top of the hierarchy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/>
              <a:t>Capacities are larger at the bottom of the hierarchy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/>
              <a:t>Solution: move data between levels to create illusion of large memory with low latency</a:t>
            </a:r>
          </a:p>
        </p:txBody>
      </p: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1524000" y="2133600"/>
            <a:ext cx="5791200" cy="2286000"/>
            <a:chOff x="1152" y="1056"/>
            <a:chExt cx="3648" cy="1440"/>
          </a:xfrm>
        </p:grpSpPr>
        <p:sp>
          <p:nvSpPr>
            <p:cNvPr id="31760" name="AutoShape 16"/>
            <p:cNvSpPr>
              <a:spLocks noChangeArrowheads="1"/>
            </p:cNvSpPr>
            <p:nvPr/>
          </p:nvSpPr>
          <p:spPr bwMode="auto">
            <a:xfrm flipV="1">
              <a:off x="1152" y="1056"/>
              <a:ext cx="3648" cy="1440"/>
            </a:xfrm>
            <a:custGeom>
              <a:avLst/>
              <a:gdLst>
                <a:gd name="G0" fmla="+- 6874 0 0"/>
                <a:gd name="G1" fmla="+- 21600 0 6874"/>
                <a:gd name="G2" fmla="*/ 6874 1 2"/>
                <a:gd name="G3" fmla="+- 21600 0 G2"/>
                <a:gd name="G4" fmla="+/ 6874 21600 2"/>
                <a:gd name="G5" fmla="+/ G1 0 2"/>
                <a:gd name="G6" fmla="*/ 21600 21600 6874"/>
                <a:gd name="G7" fmla="*/ G6 1 2"/>
                <a:gd name="G8" fmla="+- 21600 0 G7"/>
                <a:gd name="G9" fmla="*/ 21600 1 2"/>
                <a:gd name="G10" fmla="+- 6874 0 G9"/>
                <a:gd name="G11" fmla="?: G10 G8 0"/>
                <a:gd name="G12" fmla="?: G10 G7 21600"/>
                <a:gd name="T0" fmla="*/ 18163 w 21600"/>
                <a:gd name="T1" fmla="*/ 10800 h 21600"/>
                <a:gd name="T2" fmla="*/ 10800 w 21600"/>
                <a:gd name="T3" fmla="*/ 21600 h 21600"/>
                <a:gd name="T4" fmla="*/ 3437 w 21600"/>
                <a:gd name="T5" fmla="*/ 10800 h 21600"/>
                <a:gd name="T6" fmla="*/ 10800 w 21600"/>
                <a:gd name="T7" fmla="*/ 0 h 21600"/>
                <a:gd name="T8" fmla="*/ 5237 w 21600"/>
                <a:gd name="T9" fmla="*/ 5237 h 21600"/>
                <a:gd name="T10" fmla="*/ 16363 w 21600"/>
                <a:gd name="T11" fmla="*/ 1636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874" y="21600"/>
                  </a:lnTo>
                  <a:lnTo>
                    <a:pt x="1472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13333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310" name="Rectangle 17"/>
            <p:cNvSpPr>
              <a:spLocks noChangeArrowheads="1"/>
            </p:cNvSpPr>
            <p:nvPr/>
          </p:nvSpPr>
          <p:spPr bwMode="auto">
            <a:xfrm>
              <a:off x="2352" y="1056"/>
              <a:ext cx="1248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000" dirty="0">
                  <a:latin typeface="Arial" panose="020B0604020202020204" pitchFamily="34" charset="0"/>
                </a:rPr>
                <a:t>Registers</a:t>
              </a:r>
            </a:p>
          </p:txBody>
        </p:sp>
        <p:sp>
          <p:nvSpPr>
            <p:cNvPr id="12311" name="Rectangle 18"/>
            <p:cNvSpPr>
              <a:spLocks noChangeArrowheads="1"/>
            </p:cNvSpPr>
            <p:nvPr/>
          </p:nvSpPr>
          <p:spPr bwMode="auto">
            <a:xfrm>
              <a:off x="2112" y="1344"/>
              <a:ext cx="1728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000" dirty="0">
                  <a:latin typeface="Arial" panose="020B0604020202020204" pitchFamily="34" charset="0"/>
                </a:rPr>
                <a:t>Cache (SRAM)</a:t>
              </a:r>
            </a:p>
          </p:txBody>
        </p:sp>
        <p:sp>
          <p:nvSpPr>
            <p:cNvPr id="12312" name="Rectangle 19"/>
            <p:cNvSpPr>
              <a:spLocks noChangeArrowheads="1"/>
            </p:cNvSpPr>
            <p:nvPr/>
          </p:nvSpPr>
          <p:spPr bwMode="auto">
            <a:xfrm>
              <a:off x="1872" y="1632"/>
              <a:ext cx="2208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000" dirty="0">
                  <a:latin typeface="Arial" panose="020B0604020202020204" pitchFamily="34" charset="0"/>
                </a:rPr>
                <a:t>Main memory (DRAM)</a:t>
              </a:r>
            </a:p>
          </p:txBody>
        </p:sp>
        <p:sp>
          <p:nvSpPr>
            <p:cNvPr id="12313" name="Rectangle 20"/>
            <p:cNvSpPr>
              <a:spLocks noChangeArrowheads="1"/>
            </p:cNvSpPr>
            <p:nvPr/>
          </p:nvSpPr>
          <p:spPr bwMode="auto">
            <a:xfrm>
              <a:off x="1632" y="1920"/>
              <a:ext cx="2688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000" dirty="0">
                  <a:latin typeface="Arial" panose="020B0604020202020204" pitchFamily="34" charset="0"/>
                </a:rPr>
                <a:t>Magnetic disk</a:t>
              </a:r>
            </a:p>
          </p:txBody>
        </p:sp>
        <p:sp>
          <p:nvSpPr>
            <p:cNvPr id="12314" name="Rectangle 21"/>
            <p:cNvSpPr>
              <a:spLocks noChangeArrowheads="1"/>
            </p:cNvSpPr>
            <p:nvPr/>
          </p:nvSpPr>
          <p:spPr bwMode="auto">
            <a:xfrm>
              <a:off x="1392" y="2208"/>
              <a:ext cx="3168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000" dirty="0">
                  <a:latin typeface="Arial" panose="020B0604020202020204" pitchFamily="34" charset="0"/>
                </a:rPr>
                <a:t>Magnetic tape</a:t>
              </a:r>
            </a:p>
          </p:txBody>
        </p:sp>
      </p:grpSp>
      <p:sp>
        <p:nvSpPr>
          <p:cNvPr id="12305" name="AutoShape 23"/>
          <p:cNvSpPr>
            <a:spLocks noChangeArrowheads="1"/>
          </p:cNvSpPr>
          <p:nvPr/>
        </p:nvSpPr>
        <p:spPr bwMode="auto">
          <a:xfrm>
            <a:off x="152400" y="2133600"/>
            <a:ext cx="304800" cy="1905000"/>
          </a:xfrm>
          <a:prstGeom prst="downArrow">
            <a:avLst>
              <a:gd name="adj1" fmla="val 50000"/>
              <a:gd name="adj2" fmla="val 78993"/>
            </a:avLst>
          </a:prstGeom>
          <a:gradFill rotWithShape="0">
            <a:gsLst>
              <a:gs pos="0">
                <a:srgbClr val="EEEEEE"/>
              </a:gs>
              <a:gs pos="100000">
                <a:srgbClr val="22222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306" name="Text Box 24"/>
          <p:cNvSpPr txBox="1">
            <a:spLocks noChangeArrowheads="1"/>
          </p:cNvSpPr>
          <p:nvPr/>
        </p:nvSpPr>
        <p:spPr bwMode="auto">
          <a:xfrm>
            <a:off x="0" y="4011613"/>
            <a:ext cx="72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>
                <a:latin typeface="Arial" panose="020B0604020202020204" pitchFamily="34" charset="0"/>
              </a:rPr>
              <a:t>Better</a:t>
            </a:r>
          </a:p>
        </p:txBody>
      </p:sp>
      <p:sp>
        <p:nvSpPr>
          <p:cNvPr id="12307" name="AutoShape 25"/>
          <p:cNvSpPr>
            <a:spLocks noChangeArrowheads="1"/>
          </p:cNvSpPr>
          <p:nvPr/>
        </p:nvSpPr>
        <p:spPr bwMode="auto">
          <a:xfrm flipV="1">
            <a:off x="8458200" y="2438400"/>
            <a:ext cx="304800" cy="1905000"/>
          </a:xfrm>
          <a:prstGeom prst="downArrow">
            <a:avLst>
              <a:gd name="adj1" fmla="val 50000"/>
              <a:gd name="adj2" fmla="val 78993"/>
            </a:avLst>
          </a:prstGeom>
          <a:gradFill rotWithShape="0">
            <a:gsLst>
              <a:gs pos="0">
                <a:srgbClr val="EEEEEE"/>
              </a:gs>
              <a:gs pos="100000">
                <a:srgbClr val="22222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308" name="Text Box 26"/>
          <p:cNvSpPr txBox="1">
            <a:spLocks noChangeArrowheads="1"/>
          </p:cNvSpPr>
          <p:nvPr/>
        </p:nvSpPr>
        <p:spPr bwMode="auto">
          <a:xfrm>
            <a:off x="8229600" y="2133600"/>
            <a:ext cx="72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>
                <a:latin typeface="Arial" panose="020B0604020202020204" pitchFamily="34" charset="0"/>
              </a:rPr>
              <a:t>Better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279232" cy="9144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b="1" dirty="0" smtClean="0"/>
              <a:t>Software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Software is set of programs (which are step by step instructions) telling the computer how to process data.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Software needs to be installed on a computer, usually from a CD.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Softwares</a:t>
            </a:r>
            <a:r>
              <a:rPr lang="en-US" dirty="0" smtClean="0"/>
              <a:t> can be divided into two groups: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  - System SW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  - Application SW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C33699-46BC-4D5B-8A60-F5EBA509135D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603250-30D7-47CD-828D-D46B1122A4F3}" type="slidenum">
              <a:rPr lang="en-US">
                <a:solidFill>
                  <a:srgbClr val="FFFFFF"/>
                </a:solidFill>
              </a:rPr>
              <a:pPr/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8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087816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b="1" dirty="0" smtClean="0"/>
              <a:t>System Software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u="sng" dirty="0" smtClean="0">
                <a:solidFill>
                  <a:schemeClr val="hlink"/>
                </a:solidFill>
              </a:rPr>
              <a:t>System Software</a:t>
            </a:r>
          </a:p>
          <a:p>
            <a:pPr eaLnBrk="1" hangingPunct="1"/>
            <a:r>
              <a:rPr lang="en-US" dirty="0" smtClean="0"/>
              <a:t>It controls the overall operation of the system.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It is stored in the computer's memory and  instructs the computer to load, store, and execute an application.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Operating System (OS):DOS, Windows, Unix, Linux, Mac, Solaris,  etc.</a:t>
            </a:r>
          </a:p>
          <a:p>
            <a:pPr lvl="1"/>
            <a:r>
              <a:rPr lang="en-US" dirty="0" smtClean="0"/>
              <a:t>Drivers, Disk Managers,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0CA7E7-EC31-4E1B-9392-C9738F18590B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388AC7-6E57-452C-81F2-7476F06F460B}" type="slidenum">
              <a:rPr lang="en-US">
                <a:solidFill>
                  <a:srgbClr val="FFFFFF"/>
                </a:solidFill>
              </a:rPr>
              <a:pPr/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80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2514600" y="990600"/>
            <a:ext cx="426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Computer Machine (Hardware)</a:t>
            </a:r>
          </a:p>
        </p:txBody>
      </p:sp>
      <p:grpSp>
        <p:nvGrpSpPr>
          <p:cNvPr id="60422" name="Group 4"/>
          <p:cNvGrpSpPr>
            <a:grpSpLocks/>
          </p:cNvGrpSpPr>
          <p:nvPr/>
        </p:nvGrpSpPr>
        <p:grpSpPr bwMode="auto">
          <a:xfrm>
            <a:off x="1066800" y="990600"/>
            <a:ext cx="7239000" cy="4724400"/>
            <a:chOff x="672" y="864"/>
            <a:chExt cx="4560" cy="2976"/>
          </a:xfrm>
        </p:grpSpPr>
        <p:sp>
          <p:nvSpPr>
            <p:cNvPr id="60423" name="Rectangle 5"/>
            <p:cNvSpPr>
              <a:spLocks noChangeArrowheads="1"/>
            </p:cNvSpPr>
            <p:nvPr/>
          </p:nvSpPr>
          <p:spPr bwMode="auto">
            <a:xfrm>
              <a:off x="1392" y="864"/>
              <a:ext cx="3120" cy="576"/>
            </a:xfrm>
            <a:prstGeom prst="rect">
              <a:avLst/>
            </a:prstGeom>
            <a:solidFill>
              <a:srgbClr val="66CCFF">
                <a:alpha val="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en-IN"/>
            </a:p>
          </p:txBody>
        </p:sp>
        <p:grpSp>
          <p:nvGrpSpPr>
            <p:cNvPr id="60424" name="Group 6"/>
            <p:cNvGrpSpPr>
              <a:grpSpLocks/>
            </p:cNvGrpSpPr>
            <p:nvPr/>
          </p:nvGrpSpPr>
          <p:grpSpPr bwMode="auto">
            <a:xfrm>
              <a:off x="1392" y="3264"/>
              <a:ext cx="3120" cy="576"/>
              <a:chOff x="1392" y="1152"/>
              <a:chExt cx="3120" cy="576"/>
            </a:xfrm>
          </p:grpSpPr>
          <p:sp>
            <p:nvSpPr>
              <p:cNvPr id="60434" name="Rectangle 7"/>
              <p:cNvSpPr>
                <a:spLocks noChangeArrowheads="1"/>
              </p:cNvSpPr>
              <p:nvPr/>
            </p:nvSpPr>
            <p:spPr bwMode="auto">
              <a:xfrm>
                <a:off x="1392" y="1152"/>
                <a:ext cx="3120" cy="576"/>
              </a:xfrm>
              <a:prstGeom prst="rect">
                <a:avLst/>
              </a:prstGeom>
              <a:solidFill>
                <a:srgbClr val="66CCFF">
                  <a:alpha val="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/>
                <a:endParaRPr lang="en-IN"/>
              </a:p>
            </p:txBody>
          </p:sp>
          <p:sp>
            <p:nvSpPr>
              <p:cNvPr id="60435" name="Text Box 8"/>
              <p:cNvSpPr txBox="1">
                <a:spLocks noChangeArrowheads="1"/>
              </p:cNvSpPr>
              <p:nvPr/>
            </p:nvSpPr>
            <p:spPr bwMode="auto">
              <a:xfrm>
                <a:off x="1584" y="1296"/>
                <a:ext cx="26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User / Programmer</a:t>
                </a:r>
              </a:p>
            </p:txBody>
          </p:sp>
        </p:grpSp>
        <p:grpSp>
          <p:nvGrpSpPr>
            <p:cNvPr id="60425" name="Group 9"/>
            <p:cNvGrpSpPr>
              <a:grpSpLocks/>
            </p:cNvGrpSpPr>
            <p:nvPr/>
          </p:nvGrpSpPr>
          <p:grpSpPr bwMode="auto">
            <a:xfrm>
              <a:off x="672" y="2160"/>
              <a:ext cx="4560" cy="384"/>
              <a:chOff x="672" y="1968"/>
              <a:chExt cx="4560" cy="384"/>
            </a:xfrm>
          </p:grpSpPr>
          <p:sp>
            <p:nvSpPr>
              <p:cNvPr id="60432" name="Rectangle 10"/>
              <p:cNvSpPr>
                <a:spLocks noChangeArrowheads="1"/>
              </p:cNvSpPr>
              <p:nvPr/>
            </p:nvSpPr>
            <p:spPr bwMode="auto">
              <a:xfrm>
                <a:off x="672" y="1968"/>
                <a:ext cx="4560" cy="384"/>
              </a:xfrm>
              <a:prstGeom prst="rect">
                <a:avLst/>
              </a:prstGeom>
              <a:solidFill>
                <a:srgbClr val="66CCFF">
                  <a:alpha val="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/>
                <a:endParaRPr lang="en-IN"/>
              </a:p>
            </p:txBody>
          </p:sp>
          <p:sp>
            <p:nvSpPr>
              <p:cNvPr id="60433" name="Text Box 11"/>
              <p:cNvSpPr txBox="1">
                <a:spLocks noChangeArrowheads="1"/>
              </p:cNvSpPr>
              <p:nvPr/>
            </p:nvSpPr>
            <p:spPr bwMode="auto">
              <a:xfrm>
                <a:off x="1536" y="2016"/>
                <a:ext cx="26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Operating System</a:t>
                </a:r>
              </a:p>
            </p:txBody>
          </p:sp>
        </p:grpSp>
        <p:sp>
          <p:nvSpPr>
            <p:cNvPr id="60426" name="Line 12"/>
            <p:cNvSpPr>
              <a:spLocks noChangeShapeType="1"/>
            </p:cNvSpPr>
            <p:nvPr/>
          </p:nvSpPr>
          <p:spPr bwMode="auto">
            <a:xfrm flipV="1">
              <a:off x="3264" y="254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60427" name="Line 13"/>
            <p:cNvSpPr>
              <a:spLocks noChangeShapeType="1"/>
            </p:cNvSpPr>
            <p:nvPr/>
          </p:nvSpPr>
          <p:spPr bwMode="auto">
            <a:xfrm>
              <a:off x="2784" y="144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60428" name="Line 14"/>
            <p:cNvSpPr>
              <a:spLocks noChangeShapeType="1"/>
            </p:cNvSpPr>
            <p:nvPr/>
          </p:nvSpPr>
          <p:spPr bwMode="auto">
            <a:xfrm>
              <a:off x="2784" y="254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60429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0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anose="020B0604030504040204" pitchFamily="34" charset="0"/>
                </a:rPr>
                <a:t>Human Understandable Language (High Level Language)</a:t>
              </a:r>
            </a:p>
          </p:txBody>
        </p:sp>
        <p:sp>
          <p:nvSpPr>
            <p:cNvPr id="60430" name="Text Box 16"/>
            <p:cNvSpPr txBox="1">
              <a:spLocks noChangeArrowheads="1"/>
            </p:cNvSpPr>
            <p:nvPr/>
          </p:nvSpPr>
          <p:spPr bwMode="auto">
            <a:xfrm>
              <a:off x="1920" y="1602"/>
              <a:ext cx="20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anose="020B0604030504040204" pitchFamily="34" charset="0"/>
                </a:rPr>
                <a:t>Machine Language                (Low Level Language)</a:t>
              </a:r>
            </a:p>
          </p:txBody>
        </p:sp>
        <p:sp>
          <p:nvSpPr>
            <p:cNvPr id="60431" name="Line 17"/>
            <p:cNvSpPr>
              <a:spLocks noChangeShapeType="1"/>
            </p:cNvSpPr>
            <p:nvPr/>
          </p:nvSpPr>
          <p:spPr bwMode="auto">
            <a:xfrm flipV="1">
              <a:off x="3264" y="144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832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sz="3300" smtClean="0"/>
              <a:t>Samples of Operating Systems </a:t>
            </a:r>
            <a:r>
              <a:rPr lang="en-US" sz="1500" smtClean="0"/>
              <a:t>(continue…)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916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363544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b="1" dirty="0" smtClean="0"/>
              <a:t>Application Software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dirty="0" smtClean="0">
                <a:solidFill>
                  <a:schemeClr val="hlink"/>
                </a:solidFill>
              </a:rPr>
              <a:t>Application Software</a:t>
            </a:r>
          </a:p>
          <a:p>
            <a:pPr eaLnBrk="1" hangingPunct="1"/>
            <a:r>
              <a:rPr lang="en-US" dirty="0" smtClean="0"/>
              <a:t>They are </a:t>
            </a:r>
            <a:r>
              <a:rPr lang="en-US" dirty="0" err="1" smtClean="0"/>
              <a:t>Softwares</a:t>
            </a:r>
            <a:r>
              <a:rPr lang="en-US" dirty="0" smtClean="0"/>
              <a:t> written to perform specific tasks.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basic types of application software are: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word processing, database, spreadsheet,     desktop publishing, and communication.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Examples: Notepad!, </a:t>
            </a:r>
            <a:r>
              <a:rPr lang="en-US" sz="2400" dirty="0" smtClean="0"/>
              <a:t>MS Office</a:t>
            </a:r>
            <a:r>
              <a:rPr lang="en-US" dirty="0" smtClean="0"/>
              <a:t>, Skype, Firefox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07AF5-B390-4332-9E3F-63BBE0E36197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C635C3-3DD8-4D1E-91C2-50ABFC6068D7}" type="slidenum">
              <a:rPr lang="en-US">
                <a:solidFill>
                  <a:srgbClr val="FFFFFF"/>
                </a:solidFill>
              </a:rPr>
              <a:pPr/>
              <a:t>16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0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Languages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sz="2800"/>
              <a:t>System of instructions and data directly understandable by a computer's central processing unit. </a:t>
            </a:r>
          </a:p>
          <a:p>
            <a:pPr marL="533400" indent="-533400"/>
            <a:r>
              <a:rPr lang="en-US" sz="2800"/>
              <a:t>Example:</a:t>
            </a:r>
          </a:p>
          <a:p>
            <a:pPr marL="2209800" lvl="4" indent="-381000">
              <a:buFontTx/>
              <a:buNone/>
            </a:pPr>
            <a:r>
              <a:rPr lang="en-US" b="1"/>
              <a:t>100011 00011 01000 00000 00001 000100</a:t>
            </a:r>
            <a:r>
              <a:rPr lang="en-US" sz="1800"/>
              <a:t> </a:t>
            </a:r>
            <a:endParaRPr lang="en-US" sz="1800" b="1">
              <a:latin typeface="Courier New" panose="02070309020205020404" pitchFamily="49" charset="0"/>
            </a:endParaRPr>
          </a:p>
          <a:p>
            <a:pPr marL="2209800" lvl="4" indent="-381000">
              <a:buFontTx/>
              <a:buNone/>
            </a:pPr>
            <a:r>
              <a:rPr lang="en-US" b="1"/>
              <a:t>000010 00000 00000 00000 10000 000001</a:t>
            </a:r>
            <a:r>
              <a:rPr lang="en-US"/>
              <a:t> </a:t>
            </a:r>
            <a:endParaRPr lang="en-US" sz="1800" b="1">
              <a:latin typeface="Courier New" panose="02070309020205020404" pitchFamily="49" charset="0"/>
            </a:endParaRPr>
          </a:p>
          <a:p>
            <a:pPr marL="2209800" lvl="4" indent="-381000">
              <a:buFontTx/>
              <a:buNone/>
            </a:pPr>
            <a:r>
              <a:rPr lang="en-US" b="1"/>
              <a:t>000000 00001 00010 00110 00000 100000</a:t>
            </a:r>
            <a:r>
              <a:rPr lang="en-US"/>
              <a:t> </a:t>
            </a:r>
            <a:endParaRPr lang="en-US" sz="1800" b="1">
              <a:latin typeface="Courier New" panose="02070309020205020404" pitchFamily="49" charset="0"/>
            </a:endParaRPr>
          </a:p>
          <a:p>
            <a:pPr marL="533400" indent="-533400"/>
            <a:r>
              <a:rPr lang="en-US" sz="2800"/>
              <a:t>Every CPU model has its own machine code, or instruction set, although there is considerable overlap between some </a:t>
            </a:r>
          </a:p>
        </p:txBody>
      </p:sp>
    </p:spTree>
    <p:extLst>
      <p:ext uri="{BB962C8B-B14F-4D97-AF65-F5344CB8AC3E}">
        <p14:creationId xmlns:p14="http://schemas.microsoft.com/office/powerpoint/2010/main" val="142692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Assembly Languages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dirty="0"/>
              <a:t>Human-readable notation for the machine language that a specific computer architecture uses representing elementary computer operations (translated via assemblers)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/>
              <a:t>Example:</a:t>
            </a:r>
          </a:p>
          <a:p>
            <a:pPr marL="2209800" lvl="4" indent="-381000">
              <a:lnSpc>
                <a:spcPct val="90000"/>
              </a:lnSpc>
              <a:buFontTx/>
              <a:buNone/>
            </a:pPr>
            <a:r>
              <a:rPr lang="en-US" b="1" dirty="0"/>
              <a:t>load </a:t>
            </a:r>
            <a:r>
              <a:rPr lang="en-US" b="1" dirty="0" err="1"/>
              <a:t>hourlyRate</a:t>
            </a:r>
            <a:endParaRPr lang="en-US" b="1" dirty="0"/>
          </a:p>
          <a:p>
            <a:pPr marL="2209800" lvl="4" indent="-381000">
              <a:lnSpc>
                <a:spcPct val="90000"/>
              </a:lnSpc>
              <a:buFontTx/>
              <a:buNone/>
            </a:pPr>
            <a:r>
              <a:rPr lang="en-US" b="1" dirty="0" err="1"/>
              <a:t>mul</a:t>
            </a:r>
            <a:r>
              <a:rPr lang="en-US" b="1" dirty="0"/>
              <a:t> </a:t>
            </a:r>
            <a:r>
              <a:rPr lang="en-US" b="1" dirty="0" err="1"/>
              <a:t>workHours</a:t>
            </a:r>
            <a:endParaRPr lang="en-US" b="1" dirty="0"/>
          </a:p>
          <a:p>
            <a:pPr marL="2209800" lvl="4" indent="-381000">
              <a:lnSpc>
                <a:spcPct val="90000"/>
              </a:lnSpc>
              <a:buFontTx/>
              <a:buNone/>
            </a:pPr>
            <a:r>
              <a:rPr lang="en-US" b="1" dirty="0"/>
              <a:t>store </a:t>
            </a:r>
            <a:r>
              <a:rPr lang="en-US" sz="1800" b="1" dirty="0"/>
              <a:t>salary </a:t>
            </a:r>
            <a:endParaRPr lang="en-US" b="1" dirty="0"/>
          </a:p>
          <a:p>
            <a:pPr marL="533400" indent="-533400">
              <a:lnSpc>
                <a:spcPct val="90000"/>
              </a:lnSpc>
            </a:pPr>
            <a:r>
              <a:rPr lang="en-US" sz="2800" dirty="0"/>
              <a:t>Even into the 1990s, the majority of console video games were written in assembly language.</a:t>
            </a:r>
          </a:p>
        </p:txBody>
      </p:sp>
    </p:spTree>
    <p:extLst>
      <p:ext uri="{BB962C8B-B14F-4D97-AF65-F5344CB8AC3E}">
        <p14:creationId xmlns:p14="http://schemas.microsoft.com/office/powerpoint/2010/main" val="371704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Available Programming Languages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776"/>
            <a:ext cx="7918648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Machine Languages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Assembly Languages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High-level Languages</a:t>
            </a:r>
          </a:p>
          <a:p>
            <a:pPr lvl="1"/>
            <a:r>
              <a:rPr lang="en-US" sz="2400" dirty="0" smtClean="0"/>
              <a:t>Pascal, BASIC  (Educational)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C/C++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MATLAB, J, Fortran, R  (Array processing, Mathematics)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JAVA, C#, VB.NET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Python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Scala</a:t>
            </a:r>
            <a:r>
              <a:rPr lang="en-US" sz="2400" dirty="0" smtClean="0"/>
              <a:t>, Haskell (Functional)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Prolog (Logic-based programming)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Special Purpose:   GAMS, SQL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Hardware description Languages: (VHDL, Verilog)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Etc.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49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Instructor: Mohammad </a:t>
            </a:r>
            <a:r>
              <a:rPr lang="en-US" dirty="0" err="1" smtClean="0"/>
              <a:t>amin</a:t>
            </a:r>
            <a:r>
              <a:rPr lang="en-US" dirty="0" smtClean="0"/>
              <a:t> </a:t>
            </a:r>
            <a:r>
              <a:rPr lang="en-US" dirty="0" err="1" smtClean="0"/>
              <a:t>mehralian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Contact: </a:t>
            </a:r>
            <a:r>
              <a:rPr lang="en-US" b="1" dirty="0" smtClean="0">
                <a:hlinkClick r:id="rId2"/>
              </a:rPr>
              <a:t>mehralian@comp.iust.ac.ir</a:t>
            </a:r>
            <a:endParaRPr lang="en-US" b="1" dirty="0" smtClean="0"/>
          </a:p>
          <a:p>
            <a:pPr lvl="1"/>
            <a:r>
              <a:rPr lang="en-US" dirty="0" smtClean="0"/>
              <a:t>Put </a:t>
            </a:r>
            <a:r>
              <a:rPr lang="en-US" b="1" dirty="0" smtClean="0"/>
              <a:t>CP</a:t>
            </a:r>
            <a:r>
              <a:rPr lang="en-US" dirty="0" smtClean="0"/>
              <a:t> before the subject: ex: </a:t>
            </a:r>
            <a:r>
              <a:rPr lang="en-US" b="1" dirty="0" smtClean="0"/>
              <a:t>CP </a:t>
            </a:r>
            <a:r>
              <a:rPr lang="fa-IR" b="1" dirty="0" smtClean="0"/>
              <a:t>اعتراض به نمره</a:t>
            </a:r>
          </a:p>
          <a:p>
            <a:pPr lvl="1"/>
            <a:r>
              <a:rPr lang="en-US" dirty="0" smtClean="0"/>
              <a:t>Time: Sat. &amp; Mon.,   [15:30]   -&gt; [17]</a:t>
            </a:r>
          </a:p>
          <a:p>
            <a:pPr lvl="1"/>
            <a:endParaRPr lang="en-US" dirty="0"/>
          </a:p>
          <a:p>
            <a:r>
              <a:rPr lang="en-US" dirty="0" smtClean="0"/>
              <a:t>Textbooks: Your own choice!</a:t>
            </a:r>
          </a:p>
          <a:p>
            <a:endParaRPr lang="en-US" dirty="0" smtClean="0"/>
          </a:p>
          <a:p>
            <a:r>
              <a:rPr lang="en-US" dirty="0" smtClean="0"/>
              <a:t>Grading Policy:</a:t>
            </a:r>
          </a:p>
          <a:p>
            <a:pPr lvl="1"/>
            <a:r>
              <a:rPr lang="en-US" dirty="0" smtClean="0"/>
              <a:t>0-3 Midterms: 		</a:t>
            </a:r>
          </a:p>
          <a:p>
            <a:pPr lvl="1"/>
            <a:r>
              <a:rPr lang="en-US" dirty="0" smtClean="0"/>
              <a:t>Final Exam:        </a:t>
            </a:r>
          </a:p>
          <a:p>
            <a:pPr lvl="1"/>
            <a:r>
              <a:rPr lang="en-US" dirty="0" smtClean="0"/>
              <a:t>Programming Assignments</a:t>
            </a:r>
          </a:p>
          <a:p>
            <a:pPr lvl="1"/>
            <a:r>
              <a:rPr lang="en-US" dirty="0" smtClean="0"/>
              <a:t>Quizzes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333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High-level Languages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/>
              <a:t>Higher level of abstraction from machine language </a:t>
            </a:r>
          </a:p>
          <a:p>
            <a:pPr marL="876300" lvl="1" indent="-419100"/>
            <a:r>
              <a:rPr lang="en-US"/>
              <a:t>Codes similar to everyday English </a:t>
            </a:r>
          </a:p>
          <a:p>
            <a:pPr marL="533400" indent="-533400"/>
            <a:r>
              <a:rPr lang="en-US"/>
              <a:t>Use mathematical notations (translated via compilers) </a:t>
            </a:r>
          </a:p>
          <a:p>
            <a:pPr marL="876300" lvl="1" indent="-419100"/>
            <a:r>
              <a:rPr lang="en-US"/>
              <a:t>Example:</a:t>
            </a:r>
          </a:p>
          <a:p>
            <a:pPr marL="1752600" lvl="3" indent="-381000">
              <a:buFontTx/>
              <a:buNone/>
            </a:pPr>
            <a:r>
              <a:rPr lang="en-US" b="1">
                <a:latin typeface="Courier New" panose="02070309020205020404" pitchFamily="49" charset="0"/>
              </a:rPr>
              <a:t> </a:t>
            </a:r>
            <a:r>
              <a:rPr lang="en-US" b="1"/>
              <a:t>salary = hourlyRate * workHours</a:t>
            </a:r>
          </a:p>
          <a:p>
            <a:pPr marL="533400" indent="-533400"/>
            <a:r>
              <a:rPr lang="en-US"/>
              <a:t>Make complex programming simpler </a:t>
            </a:r>
          </a:p>
          <a:p>
            <a:pPr marL="1295400" lvl="2" indent="-381000"/>
            <a:endParaRPr lang="en-US" b="1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Interpreters and Compilers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cannot understand human-language. They understand </a:t>
            </a:r>
            <a:r>
              <a:rPr lang="en-US" b="1" dirty="0" smtClean="0"/>
              <a:t>machine-language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Machine-language is all ones and zeros.</a:t>
            </a:r>
          </a:p>
          <a:p>
            <a:r>
              <a:rPr lang="en-US" dirty="0" smtClean="0"/>
              <a:t>To get a computer to understand a </a:t>
            </a:r>
            <a:r>
              <a:rPr lang="en-US" b="1" dirty="0" smtClean="0"/>
              <a:t>high-level language</a:t>
            </a:r>
            <a:r>
              <a:rPr lang="en-US" dirty="0" smtClean="0"/>
              <a:t> like Python, we have to translate.</a:t>
            </a:r>
          </a:p>
          <a:p>
            <a:pPr>
              <a:buNone/>
            </a:pPr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79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type of translator is an </a:t>
            </a:r>
            <a:r>
              <a:rPr lang="en-US" b="1" dirty="0" smtClean="0"/>
              <a:t>interpreter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Interpreters read the </a:t>
            </a:r>
            <a:r>
              <a:rPr lang="en-US" b="1" dirty="0" smtClean="0"/>
              <a:t>source-code </a:t>
            </a:r>
            <a:r>
              <a:rPr lang="en-US" dirty="0" smtClean="0"/>
              <a:t>a programmer writes, parses the code, and interprets it on-the-fly.</a:t>
            </a:r>
          </a:p>
          <a:p>
            <a:r>
              <a:rPr lang="en-US" dirty="0" smtClean="0"/>
              <a:t>Interpreters can be interactive.</a:t>
            </a:r>
          </a:p>
          <a:p>
            <a:r>
              <a:rPr lang="en-US" dirty="0" smtClean="0"/>
              <a:t>Python is an interpreter.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7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&gt;&gt;&gt; x = 6</a:t>
            </a:r>
          </a:p>
          <a:p>
            <a:pPr lvl="3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&gt;&gt;&gt; print x</a:t>
            </a:r>
          </a:p>
          <a:p>
            <a:pPr lvl="3">
              <a:buNone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lvl="3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&gt;&gt;&gt; y = x * 7</a:t>
            </a:r>
          </a:p>
          <a:p>
            <a:pPr lvl="3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&gt;&gt;&gt; print y</a:t>
            </a:r>
          </a:p>
        </p:txBody>
      </p:sp>
    </p:spTree>
    <p:extLst>
      <p:ext uri="{BB962C8B-B14F-4D97-AF65-F5344CB8AC3E}">
        <p14:creationId xmlns:p14="http://schemas.microsoft.com/office/powerpoint/2010/main" val="199449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need to have the entire program written into a file. It runs a process to convert the program to machine-language, and saves this for later use.</a:t>
            </a:r>
          </a:p>
          <a:p>
            <a:r>
              <a:rPr lang="en-US" dirty="0" smtClean="0"/>
              <a:t>File extensions such as “.exe” (executable) and “.</a:t>
            </a:r>
            <a:r>
              <a:rPr lang="en-US" dirty="0" err="1" smtClean="0"/>
              <a:t>dll</a:t>
            </a:r>
            <a:r>
              <a:rPr lang="en-US" dirty="0" smtClean="0"/>
              <a:t>” (dynamically loadable library) are examples.</a:t>
            </a:r>
          </a:p>
          <a:p>
            <a:r>
              <a:rPr lang="en-US" dirty="0" smtClean="0"/>
              <a:t>C is a compiled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55650" y="3140075"/>
            <a:ext cx="5762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331913" y="3500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1547813" y="3211513"/>
            <a:ext cx="100806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Editor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555875" y="3500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771775" y="3140075"/>
            <a:ext cx="5762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124075" y="4095750"/>
            <a:ext cx="184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/>
              <a:t>XXX.c</a:t>
            </a:r>
          </a:p>
          <a:p>
            <a:pPr algn="ctr"/>
            <a:r>
              <a:rPr lang="en-US" altLang="zh-TW"/>
              <a:t>Source Program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348038" y="3500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3563938" y="3211513"/>
            <a:ext cx="100806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Compiler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572000" y="3500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787900" y="3140075"/>
            <a:ext cx="5762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171950" y="4095750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/>
              <a:t>XXX.obj</a:t>
            </a:r>
          </a:p>
          <a:p>
            <a:pPr algn="ctr"/>
            <a:r>
              <a:rPr lang="en-US" altLang="zh-TW"/>
              <a:t>Object Program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5365750" y="3500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5581650" y="3211513"/>
            <a:ext cx="1008063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Linker</a:t>
            </a: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5868988" y="1987550"/>
            <a:ext cx="503237" cy="576263"/>
          </a:xfrm>
          <a:prstGeom prst="can">
            <a:avLst>
              <a:gd name="adj" fmla="val 2862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6084888" y="25638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688013" y="16271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/>
              <a:t>Library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645275" y="3500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6861175" y="3140075"/>
            <a:ext cx="5762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480175" y="4095750"/>
            <a:ext cx="131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/>
              <a:t>XXX.exe</a:t>
            </a:r>
          </a:p>
          <a:p>
            <a:pPr algn="ctr"/>
            <a:r>
              <a:rPr lang="en-US" altLang="zh-TW"/>
              <a:t>Executable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7453313" y="35004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7956550" y="35004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>
            <a:off x="2916238" y="5013325"/>
            <a:ext cx="5040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2916238" y="5013325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2941638" y="58039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V="1">
            <a:off x="3230563" y="5372100"/>
            <a:ext cx="3587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3662363" y="5156200"/>
            <a:ext cx="1198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TW"/>
              <a:t>C:\XXX↓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3230563" y="5803900"/>
            <a:ext cx="3587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3662363" y="6021388"/>
            <a:ext cx="1008062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Debugger</a:t>
            </a:r>
          </a:p>
        </p:txBody>
      </p:sp>
      <p:sp>
        <p:nvSpPr>
          <p:cNvPr id="13347" name="Rectangle 3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 smtClean="0"/>
              <a:t>Software Development </a:t>
            </a:r>
            <a:r>
              <a:rPr lang="en-US" altLang="zh-TW" dirty="0"/>
              <a:t>Cycle</a:t>
            </a:r>
          </a:p>
        </p:txBody>
      </p:sp>
    </p:spTree>
    <p:extLst>
      <p:ext uri="{BB962C8B-B14F-4D97-AF65-F5344CB8AC3E}">
        <p14:creationId xmlns:p14="http://schemas.microsoft.com/office/powerpoint/2010/main" val="312114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Programming using 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General-purpose </a:t>
            </a:r>
            <a:r>
              <a:rPr lang="en-US" sz="2800" dirty="0"/>
              <a:t>computer programming language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high-level assembly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Simplicity and efficiency of the code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most widely used programming </a:t>
            </a:r>
            <a:r>
              <a:rPr lang="en-US" sz="2800" dirty="0" smtClean="0"/>
              <a:t>languages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Both in academia </a:t>
            </a:r>
            <a:r>
              <a:rPr lang="en-US" sz="2500" smtClean="0"/>
              <a:t>and industry</a:t>
            </a:r>
            <a:endParaRPr lang="en-US" sz="25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Commonly used for writing system software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Widely used for writing applications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Hardware independent (portable)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Great </a:t>
            </a:r>
            <a:r>
              <a:rPr lang="en-US" sz="2800" dirty="0"/>
              <a:t>influence on many other popular </a:t>
            </a:r>
            <a:r>
              <a:rPr lang="en-US" sz="2800" dirty="0" smtClean="0"/>
              <a:t>languages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Ease of switching to other languages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8792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545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152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b="1" smtClean="0"/>
              <a:t>A Computer System (Contd.)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In general, a computer is a machine which accepts data, processes it and returns new information as output.</a:t>
            </a:r>
          </a:p>
        </p:txBody>
      </p:sp>
      <p:pic>
        <p:nvPicPr>
          <p:cNvPr id="24580" name="Picture 4" descr="file500se_pic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038600"/>
            <a:ext cx="1676400" cy="1295400"/>
          </a:xfrm>
          <a:noFill/>
        </p:spPr>
      </p:pic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E48514-E1E3-4EAD-B8FB-CC48A027A141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AF874F-BF4B-4F86-A64B-57C0F65B6F50}" type="slidenum">
              <a:rPr lang="en-US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1336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V="1">
            <a:off x="5105400" y="4724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143000" y="4419600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400" b="1" dirty="0"/>
              <a:t>Data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6248400" y="4495800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400" b="1" dirty="0"/>
              <a:t>Information 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200400" y="3505200"/>
            <a:ext cx="191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400" b="1" dirty="0">
                <a:solidFill>
                  <a:srgbClr val="FFFFFF"/>
                </a:solidFill>
              </a:rPr>
              <a:t>Processing </a:t>
            </a:r>
          </a:p>
        </p:txBody>
      </p:sp>
    </p:spTree>
    <p:extLst>
      <p:ext uri="{BB962C8B-B14F-4D97-AF65-F5344CB8AC3E}">
        <p14:creationId xmlns:p14="http://schemas.microsoft.com/office/powerpoint/2010/main" val="308629543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223720" cy="8382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b="1" dirty="0" smtClean="0"/>
              <a:t>Language of Computers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Computers only understand the electronic signals.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Either Current is flowing or not.</a:t>
            </a:r>
          </a:p>
          <a:p>
            <a:pPr lvl="2" eaLnBrk="1" hangingPunct="1"/>
            <a:r>
              <a:rPr lang="en-US" sz="2800" dirty="0" smtClean="0"/>
              <a:t>Current Flowing       : ON</a:t>
            </a:r>
          </a:p>
          <a:p>
            <a:pPr lvl="2" eaLnBrk="1" hangingPunct="1"/>
            <a:r>
              <a:rPr lang="en-US" sz="2800" dirty="0" smtClean="0"/>
              <a:t>Current Not Flowing : OFF </a:t>
            </a:r>
          </a:p>
          <a:p>
            <a:pPr eaLnBrk="1" hangingPunct="1"/>
            <a:r>
              <a:rPr lang="en-US" dirty="0" smtClean="0"/>
              <a:t>Binary Language  </a:t>
            </a:r>
          </a:p>
          <a:p>
            <a:pPr lvl="2" eaLnBrk="1" hangingPunct="1"/>
            <a:r>
              <a:rPr lang="en-US" sz="2800" dirty="0" smtClean="0"/>
              <a:t>ON   : 1</a:t>
            </a:r>
          </a:p>
          <a:p>
            <a:pPr lvl="2" eaLnBrk="1" hangingPunct="1"/>
            <a:r>
              <a:rPr lang="en-US" sz="2800" dirty="0" smtClean="0"/>
              <a:t>OFF : 0  </a:t>
            </a:r>
          </a:p>
          <a:p>
            <a:pPr eaLnBrk="1" hangingPunct="1"/>
            <a:r>
              <a:rPr lang="en-US" sz="3200" dirty="0" smtClean="0"/>
              <a:t>Bit, Byte, KB, MB, GB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9C5F6-958B-40F6-90CF-FAC5EB3EA33D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4700DB-76A9-4E4C-ACB1-3E9B1698A3B3}" type="slidenum">
              <a:rPr lang="en-US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2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096000" cy="8382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Metric units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9C5F6-958B-40F6-90CF-FAC5EB3EA33D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4700DB-76A9-4E4C-ACB1-3E9B1698A3B3}" type="slidenum">
              <a:rPr lang="en-US">
                <a:solidFill>
                  <a:srgbClr val="FFFFFF"/>
                </a:solidFill>
              </a:rPr>
              <a:pPr/>
              <a:t>5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4" descr="1-3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2259013"/>
            <a:ext cx="85248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51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925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Components of a simple personal computer</a:t>
            </a:r>
            <a:endParaRPr lang="en-US" b="1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5E034-B6B2-4530-AB9E-FDEB6B8ADAE0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62292-E367-4A51-AC97-C10D85BCF11F}" type="slidenum">
              <a:rPr lang="en-US">
                <a:solidFill>
                  <a:srgbClr val="FFFFFF"/>
                </a:solidFill>
              </a:rPr>
              <a:pPr/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 2"/>
          <p:cNvSpPr>
            <a:spLocks/>
          </p:cNvSpPr>
          <p:nvPr/>
        </p:nvSpPr>
        <p:spPr bwMode="auto">
          <a:xfrm>
            <a:off x="301625" y="2209800"/>
            <a:ext cx="8385175" cy="4038600"/>
          </a:xfrm>
          <a:custGeom>
            <a:avLst/>
            <a:gdLst>
              <a:gd name="T0" fmla="*/ 0 w 5282"/>
              <a:gd name="T1" fmla="*/ 2147483647 h 2544"/>
              <a:gd name="T2" fmla="*/ 2147483647 w 5282"/>
              <a:gd name="T3" fmla="*/ 2147483647 h 2544"/>
              <a:gd name="T4" fmla="*/ 2147483647 w 5282"/>
              <a:gd name="T5" fmla="*/ 2147483647 h 2544"/>
              <a:gd name="T6" fmla="*/ 2147483647 w 5282"/>
              <a:gd name="T7" fmla="*/ 0 h 2544"/>
              <a:gd name="T8" fmla="*/ 2147483647 w 5282"/>
              <a:gd name="T9" fmla="*/ 0 h 2544"/>
              <a:gd name="T10" fmla="*/ 2147483647 w 5282"/>
              <a:gd name="T11" fmla="*/ 2147483647 h 2544"/>
              <a:gd name="T12" fmla="*/ 2147483647 w 5282"/>
              <a:gd name="T13" fmla="*/ 2147483647 h 2544"/>
              <a:gd name="T14" fmla="*/ 2147483647 w 5282"/>
              <a:gd name="T15" fmla="*/ 2147483647 h 2544"/>
              <a:gd name="T16" fmla="*/ 2147483647 w 5282"/>
              <a:gd name="T17" fmla="*/ 2147483647 h 2544"/>
              <a:gd name="T18" fmla="*/ 2147483647 w 5282"/>
              <a:gd name="T19" fmla="*/ 2147483647 h 2544"/>
              <a:gd name="T20" fmla="*/ 0 w 5282"/>
              <a:gd name="T21" fmla="*/ 2147483647 h 25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282"/>
              <a:gd name="T34" fmla="*/ 0 h 2544"/>
              <a:gd name="T35" fmla="*/ 5282 w 5282"/>
              <a:gd name="T36" fmla="*/ 2544 h 25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282" h="2544">
                <a:moveTo>
                  <a:pt x="0" y="627"/>
                </a:moveTo>
                <a:lnTo>
                  <a:pt x="914" y="624"/>
                </a:lnTo>
                <a:lnTo>
                  <a:pt x="2114" y="624"/>
                </a:lnTo>
                <a:lnTo>
                  <a:pt x="2114" y="0"/>
                </a:lnTo>
                <a:lnTo>
                  <a:pt x="3074" y="0"/>
                </a:lnTo>
                <a:lnTo>
                  <a:pt x="3077" y="578"/>
                </a:lnTo>
                <a:lnTo>
                  <a:pt x="5282" y="576"/>
                </a:lnTo>
                <a:lnTo>
                  <a:pt x="5282" y="2544"/>
                </a:lnTo>
                <a:lnTo>
                  <a:pt x="2" y="2544"/>
                </a:lnTo>
                <a:lnTo>
                  <a:pt x="8" y="1130"/>
                </a:lnTo>
                <a:lnTo>
                  <a:pt x="0" y="62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" name="AutoShape 3"/>
          <p:cNvCxnSpPr>
            <a:cxnSpLocks noChangeShapeType="1"/>
            <a:endCxn id="20" idx="0"/>
          </p:cNvCxnSpPr>
          <p:nvPr/>
        </p:nvCxnSpPr>
        <p:spPr bwMode="auto">
          <a:xfrm>
            <a:off x="2655888" y="3040063"/>
            <a:ext cx="0" cy="312737"/>
          </a:xfrm>
          <a:prstGeom prst="straightConnector1">
            <a:avLst/>
          </a:prstGeom>
          <a:noFill/>
          <a:ln w="76200">
            <a:solidFill>
              <a:srgbClr val="5555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"/>
          <p:cNvCxnSpPr>
            <a:cxnSpLocks noChangeShapeType="1"/>
            <a:endCxn id="19" idx="0"/>
          </p:cNvCxnSpPr>
          <p:nvPr/>
        </p:nvCxnSpPr>
        <p:spPr bwMode="auto">
          <a:xfrm>
            <a:off x="4419600" y="3074988"/>
            <a:ext cx="0" cy="277812"/>
          </a:xfrm>
          <a:prstGeom prst="straightConnector1">
            <a:avLst/>
          </a:prstGeom>
          <a:noFill/>
          <a:ln w="76200">
            <a:solidFill>
              <a:srgbClr val="5555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81163"/>
            <a:ext cx="150177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ram-sim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6372" r="2161" b="14404"/>
          <a:stretch>
            <a:fillRect/>
          </a:stretch>
        </p:blipFill>
        <p:spPr bwMode="auto">
          <a:xfrm>
            <a:off x="1981200" y="5029200"/>
            <a:ext cx="1655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ram-sim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6372" r="2161" b="14404"/>
          <a:stretch>
            <a:fillRect/>
          </a:stretch>
        </p:blipFill>
        <p:spPr bwMode="auto">
          <a:xfrm>
            <a:off x="2133600" y="5181600"/>
            <a:ext cx="1655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 descr="ram-sim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6372" r="2161" b="14404"/>
          <a:stretch>
            <a:fillRect/>
          </a:stretch>
        </p:blipFill>
        <p:spPr bwMode="auto">
          <a:xfrm>
            <a:off x="2286000" y="5334000"/>
            <a:ext cx="1655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3771900" y="3352800"/>
            <a:ext cx="1295400" cy="6858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>
                <a:latin typeface="Times" panose="02020603050405020304" pitchFamily="18" charset="0"/>
              </a:rPr>
              <a:t>Hard drive</a:t>
            </a:r>
            <a:br>
              <a:rPr lang="en-US" sz="2000">
                <a:latin typeface="Times" panose="02020603050405020304" pitchFamily="18" charset="0"/>
              </a:rPr>
            </a:br>
            <a:r>
              <a:rPr lang="en-US" sz="2000">
                <a:latin typeface="Times" panose="02020603050405020304" pitchFamily="18" charset="0"/>
              </a:rPr>
              <a:t>controller</a:t>
            </a: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008188" y="3352800"/>
            <a:ext cx="1295400" cy="6858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>
                <a:latin typeface="Times" panose="02020603050405020304" pitchFamily="18" charset="0"/>
              </a:rPr>
              <a:t>Video</a:t>
            </a:r>
            <a:br>
              <a:rPr lang="en-US" sz="2000">
                <a:latin typeface="Times" panose="02020603050405020304" pitchFamily="18" charset="0"/>
              </a:rPr>
            </a:br>
            <a:r>
              <a:rPr lang="en-US" sz="2000">
                <a:latin typeface="Times" panose="02020603050405020304" pitchFamily="18" charset="0"/>
              </a:rPr>
              <a:t>controller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819400" y="5791200"/>
            <a:ext cx="1057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Times" panose="02020603050405020304" pitchFamily="18" charset="0"/>
              </a:rPr>
              <a:t>Memory</a:t>
            </a:r>
          </a:p>
        </p:txBody>
      </p:sp>
      <p:cxnSp>
        <p:nvCxnSpPr>
          <p:cNvPr id="22" name="AutoShape 13"/>
          <p:cNvCxnSpPr>
            <a:cxnSpLocks noChangeShapeType="1"/>
            <a:endCxn id="20" idx="2"/>
          </p:cNvCxnSpPr>
          <p:nvPr/>
        </p:nvCxnSpPr>
        <p:spPr bwMode="auto">
          <a:xfrm rot="5400000" flipH="1">
            <a:off x="2237582" y="4456906"/>
            <a:ext cx="990600" cy="153987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4"/>
          <p:cNvCxnSpPr>
            <a:cxnSpLocks noChangeShapeType="1"/>
            <a:endCxn id="19" idx="2"/>
          </p:cNvCxnSpPr>
          <p:nvPr/>
        </p:nvCxnSpPr>
        <p:spPr bwMode="auto">
          <a:xfrm rot="-5400000">
            <a:off x="3119438" y="3729037"/>
            <a:ext cx="990600" cy="1609725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5"/>
          <p:cNvCxnSpPr>
            <a:cxnSpLocks noChangeShapeType="1"/>
            <a:endCxn id="31" idx="2"/>
          </p:cNvCxnSpPr>
          <p:nvPr/>
        </p:nvCxnSpPr>
        <p:spPr bwMode="auto">
          <a:xfrm rot="-5400000">
            <a:off x="3900488" y="2947987"/>
            <a:ext cx="990600" cy="3171825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Picture 16" descr="ram-sim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6372" r="2161" b="14404"/>
          <a:stretch>
            <a:fillRect/>
          </a:stretch>
        </p:blipFill>
        <p:spPr bwMode="auto">
          <a:xfrm>
            <a:off x="2438400" y="5486400"/>
            <a:ext cx="1655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AutoShape 17"/>
          <p:cNvCxnSpPr>
            <a:cxnSpLocks noChangeShapeType="1"/>
            <a:endCxn id="34" idx="2"/>
          </p:cNvCxnSpPr>
          <p:nvPr/>
        </p:nvCxnSpPr>
        <p:spPr bwMode="auto">
          <a:xfrm rot="-5400000">
            <a:off x="4738688" y="2109787"/>
            <a:ext cx="990600" cy="4848225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16002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AutoShape 19"/>
          <p:cNvCxnSpPr>
            <a:cxnSpLocks noChangeShapeType="1"/>
            <a:stCxn id="31" idx="0"/>
          </p:cNvCxnSpPr>
          <p:nvPr/>
        </p:nvCxnSpPr>
        <p:spPr bwMode="auto">
          <a:xfrm rot="5400000" flipH="1">
            <a:off x="5025231" y="2396332"/>
            <a:ext cx="1303337" cy="609600"/>
          </a:xfrm>
          <a:prstGeom prst="curvedConnector3">
            <a:avLst>
              <a:gd name="adj1" fmla="val 49940"/>
            </a:avLst>
          </a:prstGeom>
          <a:noFill/>
          <a:ln w="28575">
            <a:solidFill>
              <a:srgbClr val="8C613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" name="Picture 2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47800"/>
            <a:ext cx="3968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AutoShape 21"/>
          <p:cNvCxnSpPr>
            <a:cxnSpLocks noChangeShapeType="1"/>
            <a:stCxn id="31" idx="0"/>
          </p:cNvCxnSpPr>
          <p:nvPr/>
        </p:nvCxnSpPr>
        <p:spPr bwMode="auto">
          <a:xfrm rot="-5400000">
            <a:off x="5528469" y="2434431"/>
            <a:ext cx="1371600" cy="46513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8C613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5334000" y="3352800"/>
            <a:ext cx="1295400" cy="6858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>
                <a:latin typeface="Times" panose="02020603050405020304" pitchFamily="18" charset="0"/>
              </a:rPr>
              <a:t>USB</a:t>
            </a:r>
            <a:br>
              <a:rPr lang="en-US" sz="2000">
                <a:latin typeface="Times" panose="02020603050405020304" pitchFamily="18" charset="0"/>
              </a:rPr>
            </a:br>
            <a:r>
              <a:rPr lang="en-US" sz="2000">
                <a:latin typeface="Times" panose="02020603050405020304" pitchFamily="18" charset="0"/>
              </a:rPr>
              <a:t>controller</a:t>
            </a:r>
          </a:p>
        </p:txBody>
      </p:sp>
      <p:pic>
        <p:nvPicPr>
          <p:cNvPr id="32" name="Picture 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1371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AutoShape 24"/>
          <p:cNvCxnSpPr>
            <a:cxnSpLocks noChangeShapeType="1"/>
            <a:stCxn id="34" idx="0"/>
            <a:endCxn id="35" idx="1"/>
          </p:cNvCxnSpPr>
          <p:nvPr/>
        </p:nvCxnSpPr>
        <p:spPr bwMode="auto">
          <a:xfrm rot="-5400000">
            <a:off x="7273925" y="2511425"/>
            <a:ext cx="1225550" cy="457200"/>
          </a:xfrm>
          <a:prstGeom prst="bentConnector2">
            <a:avLst/>
          </a:prstGeom>
          <a:noFill/>
          <a:ln w="19050">
            <a:solidFill>
              <a:srgbClr val="8C613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7010400" y="3352800"/>
            <a:ext cx="1295400" cy="6858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>
                <a:latin typeface="Times" panose="02020603050405020304" pitchFamily="18" charset="0"/>
              </a:rPr>
              <a:t>Network</a:t>
            </a:r>
            <a:br>
              <a:rPr lang="en-US" sz="2000">
                <a:latin typeface="Times" panose="02020603050405020304" pitchFamily="18" charset="0"/>
              </a:rPr>
            </a:br>
            <a:r>
              <a:rPr lang="en-US" sz="2000">
                <a:latin typeface="Times" panose="02020603050405020304" pitchFamily="18" charset="0"/>
              </a:rPr>
              <a:t>controller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8115300" y="1806575"/>
            <a:ext cx="89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>
                <a:latin typeface="Times" panose="02020603050405020304" pitchFamily="18" charset="0"/>
              </a:rPr>
              <a:t>Outside</a:t>
            </a:r>
            <a:br>
              <a:rPr lang="en-US">
                <a:latin typeface="Times" panose="02020603050405020304" pitchFamily="18" charset="0"/>
              </a:rPr>
            </a:br>
            <a:r>
              <a:rPr lang="en-US">
                <a:latin typeface="Times" panose="02020603050405020304" pitchFamily="18" charset="0"/>
              </a:rPr>
              <a:t>world</a:t>
            </a:r>
          </a:p>
        </p:txBody>
      </p:sp>
      <p:pic>
        <p:nvPicPr>
          <p:cNvPr id="36" name="Picture 2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13716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AutoShape 28"/>
          <p:cNvCxnSpPr>
            <a:cxnSpLocks noChangeShapeType="1"/>
            <a:endCxn id="20" idx="2"/>
          </p:cNvCxnSpPr>
          <p:nvPr/>
        </p:nvCxnSpPr>
        <p:spPr bwMode="auto">
          <a:xfrm flipV="1">
            <a:off x="1828800" y="4038600"/>
            <a:ext cx="827088" cy="500063"/>
          </a:xfrm>
          <a:prstGeom prst="bentConnector2">
            <a:avLst/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798513" y="5029200"/>
            <a:ext cx="67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Times" panose="02020603050405020304" pitchFamily="18" charset="0"/>
              </a:rPr>
              <a:t>CPU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5486400" y="5105400"/>
            <a:ext cx="25257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00">
                <a:latin typeface="Times" panose="02020603050405020304" pitchFamily="18" charset="0"/>
              </a:rPr>
              <a:t>Computer internals</a:t>
            </a:r>
            <a:br>
              <a:rPr lang="en-US" sz="2400">
                <a:latin typeface="Times" panose="02020603050405020304" pitchFamily="18" charset="0"/>
              </a:rPr>
            </a:br>
            <a:r>
              <a:rPr lang="en-US" sz="2400">
                <a:latin typeface="Times" panose="02020603050405020304" pitchFamily="18" charset="0"/>
              </a:rPr>
              <a:t>(inside the “box”)</a:t>
            </a:r>
          </a:p>
        </p:txBody>
      </p:sp>
    </p:spTree>
    <p:extLst>
      <p:ext uri="{BB962C8B-B14F-4D97-AF65-F5344CB8AC3E}">
        <p14:creationId xmlns:p14="http://schemas.microsoft.com/office/powerpoint/2010/main" val="24887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925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/>
              <a:t>A Look Inside….</a:t>
            </a:r>
            <a:endParaRPr lang="en-US" b="1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5E034-B6B2-4530-AB9E-FDEB6B8ADAE0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62292-E367-4A51-AC97-C10D85BCF11F}" type="slidenum">
              <a:rPr lang="en-US">
                <a:solidFill>
                  <a:srgbClr val="FFFFFF"/>
                </a:solidFill>
              </a:rPr>
              <a:pPr/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 2"/>
          <p:cNvSpPr>
            <a:spLocks/>
          </p:cNvSpPr>
          <p:nvPr/>
        </p:nvSpPr>
        <p:spPr bwMode="auto">
          <a:xfrm>
            <a:off x="301625" y="2209800"/>
            <a:ext cx="8385175" cy="4038600"/>
          </a:xfrm>
          <a:custGeom>
            <a:avLst/>
            <a:gdLst>
              <a:gd name="T0" fmla="*/ 0 w 5282"/>
              <a:gd name="T1" fmla="*/ 2147483647 h 2544"/>
              <a:gd name="T2" fmla="*/ 2147483647 w 5282"/>
              <a:gd name="T3" fmla="*/ 2147483647 h 2544"/>
              <a:gd name="T4" fmla="*/ 2147483647 w 5282"/>
              <a:gd name="T5" fmla="*/ 2147483647 h 2544"/>
              <a:gd name="T6" fmla="*/ 2147483647 w 5282"/>
              <a:gd name="T7" fmla="*/ 0 h 2544"/>
              <a:gd name="T8" fmla="*/ 2147483647 w 5282"/>
              <a:gd name="T9" fmla="*/ 0 h 2544"/>
              <a:gd name="T10" fmla="*/ 2147483647 w 5282"/>
              <a:gd name="T11" fmla="*/ 2147483647 h 2544"/>
              <a:gd name="T12" fmla="*/ 2147483647 w 5282"/>
              <a:gd name="T13" fmla="*/ 2147483647 h 2544"/>
              <a:gd name="T14" fmla="*/ 2147483647 w 5282"/>
              <a:gd name="T15" fmla="*/ 2147483647 h 2544"/>
              <a:gd name="T16" fmla="*/ 2147483647 w 5282"/>
              <a:gd name="T17" fmla="*/ 2147483647 h 2544"/>
              <a:gd name="T18" fmla="*/ 2147483647 w 5282"/>
              <a:gd name="T19" fmla="*/ 2147483647 h 2544"/>
              <a:gd name="T20" fmla="*/ 0 w 5282"/>
              <a:gd name="T21" fmla="*/ 2147483647 h 25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282"/>
              <a:gd name="T34" fmla="*/ 0 h 2544"/>
              <a:gd name="T35" fmla="*/ 5282 w 5282"/>
              <a:gd name="T36" fmla="*/ 2544 h 25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282" h="2544">
                <a:moveTo>
                  <a:pt x="0" y="627"/>
                </a:moveTo>
                <a:lnTo>
                  <a:pt x="914" y="624"/>
                </a:lnTo>
                <a:lnTo>
                  <a:pt x="2114" y="624"/>
                </a:lnTo>
                <a:lnTo>
                  <a:pt x="2114" y="0"/>
                </a:lnTo>
                <a:lnTo>
                  <a:pt x="3074" y="0"/>
                </a:lnTo>
                <a:lnTo>
                  <a:pt x="3077" y="578"/>
                </a:lnTo>
                <a:lnTo>
                  <a:pt x="5282" y="576"/>
                </a:lnTo>
                <a:lnTo>
                  <a:pt x="5282" y="2544"/>
                </a:lnTo>
                <a:lnTo>
                  <a:pt x="2" y="2544"/>
                </a:lnTo>
                <a:lnTo>
                  <a:pt x="8" y="1130"/>
                </a:lnTo>
                <a:lnTo>
                  <a:pt x="0" y="62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" name="AutoShape 3"/>
          <p:cNvCxnSpPr>
            <a:cxnSpLocks noChangeShapeType="1"/>
            <a:endCxn id="20" idx="0"/>
          </p:cNvCxnSpPr>
          <p:nvPr/>
        </p:nvCxnSpPr>
        <p:spPr bwMode="auto">
          <a:xfrm>
            <a:off x="2655888" y="3040063"/>
            <a:ext cx="0" cy="312737"/>
          </a:xfrm>
          <a:prstGeom prst="straightConnector1">
            <a:avLst/>
          </a:prstGeom>
          <a:noFill/>
          <a:ln w="76200">
            <a:solidFill>
              <a:srgbClr val="5555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"/>
          <p:cNvCxnSpPr>
            <a:cxnSpLocks noChangeShapeType="1"/>
            <a:endCxn id="19" idx="0"/>
          </p:cNvCxnSpPr>
          <p:nvPr/>
        </p:nvCxnSpPr>
        <p:spPr bwMode="auto">
          <a:xfrm>
            <a:off x="4419600" y="3074988"/>
            <a:ext cx="0" cy="277812"/>
          </a:xfrm>
          <a:prstGeom prst="straightConnector1">
            <a:avLst/>
          </a:prstGeom>
          <a:noFill/>
          <a:ln w="76200">
            <a:solidFill>
              <a:srgbClr val="5555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81163"/>
            <a:ext cx="150177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ram-sim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6372" r="2161" b="14404"/>
          <a:stretch>
            <a:fillRect/>
          </a:stretch>
        </p:blipFill>
        <p:spPr bwMode="auto">
          <a:xfrm>
            <a:off x="1981200" y="5029200"/>
            <a:ext cx="1655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ram-sim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6372" r="2161" b="14404"/>
          <a:stretch>
            <a:fillRect/>
          </a:stretch>
        </p:blipFill>
        <p:spPr bwMode="auto">
          <a:xfrm>
            <a:off x="2133600" y="5181600"/>
            <a:ext cx="1655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 descr="ram-sim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6372" r="2161" b="14404"/>
          <a:stretch>
            <a:fillRect/>
          </a:stretch>
        </p:blipFill>
        <p:spPr bwMode="auto">
          <a:xfrm>
            <a:off x="2286000" y="5334000"/>
            <a:ext cx="1655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3771900" y="3352800"/>
            <a:ext cx="1295400" cy="6858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>
                <a:latin typeface="Times" panose="02020603050405020304" pitchFamily="18" charset="0"/>
              </a:rPr>
              <a:t>Hard drive</a:t>
            </a:r>
            <a:br>
              <a:rPr lang="en-US" sz="2000">
                <a:latin typeface="Times" panose="02020603050405020304" pitchFamily="18" charset="0"/>
              </a:rPr>
            </a:br>
            <a:r>
              <a:rPr lang="en-US" sz="2000">
                <a:latin typeface="Times" panose="02020603050405020304" pitchFamily="18" charset="0"/>
              </a:rPr>
              <a:t>controller</a:t>
            </a: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008188" y="3352800"/>
            <a:ext cx="1295400" cy="6858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>
                <a:latin typeface="Times" panose="02020603050405020304" pitchFamily="18" charset="0"/>
              </a:rPr>
              <a:t>Video</a:t>
            </a:r>
            <a:br>
              <a:rPr lang="en-US" sz="2000">
                <a:latin typeface="Times" panose="02020603050405020304" pitchFamily="18" charset="0"/>
              </a:rPr>
            </a:br>
            <a:r>
              <a:rPr lang="en-US" sz="2000">
                <a:latin typeface="Times" panose="02020603050405020304" pitchFamily="18" charset="0"/>
              </a:rPr>
              <a:t>controller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819400" y="5791200"/>
            <a:ext cx="1057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Times" panose="02020603050405020304" pitchFamily="18" charset="0"/>
              </a:rPr>
              <a:t>Memory</a:t>
            </a:r>
          </a:p>
        </p:txBody>
      </p:sp>
      <p:cxnSp>
        <p:nvCxnSpPr>
          <p:cNvPr id="22" name="AutoShape 13"/>
          <p:cNvCxnSpPr>
            <a:cxnSpLocks noChangeShapeType="1"/>
            <a:endCxn id="20" idx="2"/>
          </p:cNvCxnSpPr>
          <p:nvPr/>
        </p:nvCxnSpPr>
        <p:spPr bwMode="auto">
          <a:xfrm rot="5400000" flipH="1">
            <a:off x="2237582" y="4456906"/>
            <a:ext cx="990600" cy="153987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4"/>
          <p:cNvCxnSpPr>
            <a:cxnSpLocks noChangeShapeType="1"/>
            <a:endCxn id="19" idx="2"/>
          </p:cNvCxnSpPr>
          <p:nvPr/>
        </p:nvCxnSpPr>
        <p:spPr bwMode="auto">
          <a:xfrm rot="-5400000">
            <a:off x="3119438" y="3729037"/>
            <a:ext cx="990600" cy="1609725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5"/>
          <p:cNvCxnSpPr>
            <a:cxnSpLocks noChangeShapeType="1"/>
            <a:endCxn id="31" idx="2"/>
          </p:cNvCxnSpPr>
          <p:nvPr/>
        </p:nvCxnSpPr>
        <p:spPr bwMode="auto">
          <a:xfrm rot="-5400000">
            <a:off x="3900488" y="2947987"/>
            <a:ext cx="990600" cy="3171825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Picture 16" descr="ram-sim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6372" r="2161" b="14404"/>
          <a:stretch>
            <a:fillRect/>
          </a:stretch>
        </p:blipFill>
        <p:spPr bwMode="auto">
          <a:xfrm>
            <a:off x="2438400" y="5486400"/>
            <a:ext cx="1655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AutoShape 17"/>
          <p:cNvCxnSpPr>
            <a:cxnSpLocks noChangeShapeType="1"/>
            <a:endCxn id="34" idx="2"/>
          </p:cNvCxnSpPr>
          <p:nvPr/>
        </p:nvCxnSpPr>
        <p:spPr bwMode="auto">
          <a:xfrm rot="-5400000">
            <a:off x="4738688" y="2109787"/>
            <a:ext cx="990600" cy="4848225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16002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AutoShape 19"/>
          <p:cNvCxnSpPr>
            <a:cxnSpLocks noChangeShapeType="1"/>
            <a:stCxn id="31" idx="0"/>
          </p:cNvCxnSpPr>
          <p:nvPr/>
        </p:nvCxnSpPr>
        <p:spPr bwMode="auto">
          <a:xfrm rot="5400000" flipH="1">
            <a:off x="5025231" y="2396332"/>
            <a:ext cx="1303337" cy="609600"/>
          </a:xfrm>
          <a:prstGeom prst="curvedConnector3">
            <a:avLst>
              <a:gd name="adj1" fmla="val 49940"/>
            </a:avLst>
          </a:prstGeom>
          <a:noFill/>
          <a:ln w="28575">
            <a:solidFill>
              <a:srgbClr val="8C613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" name="Picture 2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47800"/>
            <a:ext cx="3968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AutoShape 21"/>
          <p:cNvCxnSpPr>
            <a:cxnSpLocks noChangeShapeType="1"/>
            <a:stCxn id="31" idx="0"/>
          </p:cNvCxnSpPr>
          <p:nvPr/>
        </p:nvCxnSpPr>
        <p:spPr bwMode="auto">
          <a:xfrm rot="-5400000">
            <a:off x="5528469" y="2434431"/>
            <a:ext cx="1371600" cy="46513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8C613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5334000" y="3352800"/>
            <a:ext cx="1295400" cy="6858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>
                <a:latin typeface="Times" panose="02020603050405020304" pitchFamily="18" charset="0"/>
              </a:rPr>
              <a:t>USB</a:t>
            </a:r>
            <a:br>
              <a:rPr lang="en-US" sz="2000">
                <a:latin typeface="Times" panose="02020603050405020304" pitchFamily="18" charset="0"/>
              </a:rPr>
            </a:br>
            <a:r>
              <a:rPr lang="en-US" sz="2000">
                <a:latin typeface="Times" panose="02020603050405020304" pitchFamily="18" charset="0"/>
              </a:rPr>
              <a:t>controller</a:t>
            </a:r>
          </a:p>
        </p:txBody>
      </p:sp>
      <p:pic>
        <p:nvPicPr>
          <p:cNvPr id="32" name="Picture 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1371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AutoShape 24"/>
          <p:cNvCxnSpPr>
            <a:cxnSpLocks noChangeShapeType="1"/>
            <a:stCxn id="34" idx="0"/>
            <a:endCxn id="35" idx="1"/>
          </p:cNvCxnSpPr>
          <p:nvPr/>
        </p:nvCxnSpPr>
        <p:spPr bwMode="auto">
          <a:xfrm rot="-5400000">
            <a:off x="7273925" y="2511425"/>
            <a:ext cx="1225550" cy="457200"/>
          </a:xfrm>
          <a:prstGeom prst="bentConnector2">
            <a:avLst/>
          </a:prstGeom>
          <a:noFill/>
          <a:ln w="19050">
            <a:solidFill>
              <a:srgbClr val="8C613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7010400" y="3352800"/>
            <a:ext cx="1295400" cy="6858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000">
                <a:latin typeface="Times" panose="02020603050405020304" pitchFamily="18" charset="0"/>
              </a:rPr>
              <a:t>Network</a:t>
            </a:r>
            <a:br>
              <a:rPr lang="en-US" sz="2000">
                <a:latin typeface="Times" panose="02020603050405020304" pitchFamily="18" charset="0"/>
              </a:rPr>
            </a:br>
            <a:r>
              <a:rPr lang="en-US" sz="2000">
                <a:latin typeface="Times" panose="02020603050405020304" pitchFamily="18" charset="0"/>
              </a:rPr>
              <a:t>controller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8115300" y="1806575"/>
            <a:ext cx="89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>
                <a:latin typeface="Times" panose="02020603050405020304" pitchFamily="18" charset="0"/>
              </a:rPr>
              <a:t>Outside</a:t>
            </a:r>
            <a:br>
              <a:rPr lang="en-US">
                <a:latin typeface="Times" panose="02020603050405020304" pitchFamily="18" charset="0"/>
              </a:rPr>
            </a:br>
            <a:r>
              <a:rPr lang="en-US">
                <a:latin typeface="Times" panose="02020603050405020304" pitchFamily="18" charset="0"/>
              </a:rPr>
              <a:t>world</a:t>
            </a:r>
          </a:p>
        </p:txBody>
      </p:sp>
      <p:pic>
        <p:nvPicPr>
          <p:cNvPr id="36" name="Picture 2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13716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AutoShape 28"/>
          <p:cNvCxnSpPr>
            <a:cxnSpLocks noChangeShapeType="1"/>
            <a:endCxn id="20" idx="2"/>
          </p:cNvCxnSpPr>
          <p:nvPr/>
        </p:nvCxnSpPr>
        <p:spPr bwMode="auto">
          <a:xfrm flipV="1">
            <a:off x="1828800" y="4038600"/>
            <a:ext cx="827088" cy="500063"/>
          </a:xfrm>
          <a:prstGeom prst="bentConnector2">
            <a:avLst/>
          </a:prstGeom>
          <a:noFill/>
          <a:ln w="76200">
            <a:solidFill>
              <a:srgbClr val="555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798513" y="5029200"/>
            <a:ext cx="67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latin typeface="Times" panose="02020603050405020304" pitchFamily="18" charset="0"/>
              </a:rPr>
              <a:t>CPU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5486400" y="5105400"/>
            <a:ext cx="25257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00">
                <a:latin typeface="Times" panose="02020603050405020304" pitchFamily="18" charset="0"/>
              </a:rPr>
              <a:t>Computer internals</a:t>
            </a:r>
            <a:br>
              <a:rPr lang="en-US" sz="2400">
                <a:latin typeface="Times" panose="02020603050405020304" pitchFamily="18" charset="0"/>
              </a:rPr>
            </a:br>
            <a:r>
              <a:rPr lang="en-US" sz="2400">
                <a:latin typeface="Times" panose="02020603050405020304" pitchFamily="18" charset="0"/>
              </a:rPr>
              <a:t>(inside the “box”)</a:t>
            </a:r>
          </a:p>
        </p:txBody>
      </p:sp>
    </p:spTree>
    <p:extLst>
      <p:ext uri="{BB962C8B-B14F-4D97-AF65-F5344CB8AC3E}">
        <p14:creationId xmlns:p14="http://schemas.microsoft.com/office/powerpoint/2010/main" val="142450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925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/>
              <a:t>Von Neumann architecture</a:t>
            </a:r>
            <a:endParaRPr lang="en-US" b="1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5E034-B6B2-4530-AB9E-FDEB6B8ADAE0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62292-E367-4A51-AC97-C10D85BCF11F}" type="slidenum">
              <a:rPr lang="en-US">
                <a:solidFill>
                  <a:srgbClr val="FFFFFF"/>
                </a:solidFill>
              </a:rPr>
              <a:pPr/>
              <a:t>8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0" name="Picture 2" descr="http://www.laits.utexas.edu/~anorman/long/Gifs/pic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820804" cy="516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34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84188"/>
            <a:ext cx="1447800" cy="6127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</a:rPr>
              <a:t>CPU</a:t>
            </a:r>
          </a:p>
        </p:txBody>
      </p:sp>
      <p:sp>
        <p:nvSpPr>
          <p:cNvPr id="47110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central processing unit or (CPU) is the "brain" of your computer. It contains the electronic circuits that cause the computer to follow instructions from memory.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CPU contains three main parts, all housed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 in a single package (Chip):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Control Unit (CU)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Arithmetic Logic Unit (ALU)</a:t>
            </a:r>
          </a:p>
          <a:p>
            <a:pPr lvl="2"/>
            <a:r>
              <a:rPr lang="en-US" sz="3000" dirty="0" smtClean="0"/>
              <a:t>Memory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7FE2D2-3E7A-4360-B5D5-080986E18562}" type="datetime1">
              <a:rPr lang="en-US">
                <a:solidFill>
                  <a:srgbClr val="FFFFFF"/>
                </a:solidFill>
              </a:rPr>
              <a:pPr>
                <a:defRPr/>
              </a:pPr>
              <a:t>10/3/2015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Introduction to Computers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E68BB3-FDCB-4DD6-A361-0CE8E05206C2}" type="slidenum">
              <a:rPr lang="en-US">
                <a:solidFill>
                  <a:srgbClr val="FFFFFF"/>
                </a:solidFill>
              </a:rPr>
              <a:pPr/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796136" y="2924944"/>
            <a:ext cx="3048000" cy="29759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endParaRPr lang="en-IN">
              <a:solidFill>
                <a:srgbClr val="FFFFFF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427652" y="3005336"/>
            <a:ext cx="1937368" cy="8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CU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427652" y="4007024"/>
            <a:ext cx="1937368" cy="1741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rgbClr val="FFFFFF"/>
                </a:solidFill>
              </a:rPr>
              <a:t>ALU</a:t>
            </a:r>
          </a:p>
          <a:p>
            <a:pPr algn="ctr" eaLnBrk="0" hangingPunct="0"/>
            <a:endParaRPr lang="en-US" dirty="0">
              <a:solidFill>
                <a:srgbClr val="FFFFFF"/>
              </a:solidFill>
            </a:endParaRPr>
          </a:p>
          <a:p>
            <a:pPr algn="ctr" eaLnBrk="0" hangingPunct="0"/>
            <a:endParaRPr lang="en-US" dirty="0" smtClean="0">
              <a:solidFill>
                <a:srgbClr val="FFFFFF"/>
              </a:solidFill>
            </a:endParaRPr>
          </a:p>
          <a:p>
            <a:pPr algn="ctr" eaLnBrk="0" hangingPunct="0"/>
            <a:endParaRPr lang="en-US" dirty="0">
              <a:solidFill>
                <a:srgbClr val="FFFFFF"/>
              </a:solidFill>
            </a:endParaRPr>
          </a:p>
          <a:p>
            <a:pPr algn="ctr" eaLnBrk="0" hangingPunct="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862936" y="4693929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Memory</a:t>
            </a:r>
          </a:p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Registers</a:t>
            </a:r>
          </a:p>
        </p:txBody>
      </p:sp>
    </p:spTree>
    <p:extLst>
      <p:ext uri="{BB962C8B-B14F-4D97-AF65-F5344CB8AC3E}">
        <p14:creationId xmlns:p14="http://schemas.microsoft.com/office/powerpoint/2010/main" val="298054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 slides">
  <a:themeElements>
    <a:clrScheme name="class slides 5">
      <a:dk1>
        <a:srgbClr val="000000"/>
      </a:dk1>
      <a:lt1>
        <a:srgbClr val="FFFFFF"/>
      </a:lt1>
      <a:dk2>
        <a:srgbClr val="000080"/>
      </a:dk2>
      <a:lt2>
        <a:srgbClr val="1C1C1C"/>
      </a:lt2>
      <a:accent1>
        <a:srgbClr val="7F11EE"/>
      </a:accent1>
      <a:accent2>
        <a:srgbClr val="FFCF01"/>
      </a:accent2>
      <a:accent3>
        <a:srgbClr val="FFFFFF"/>
      </a:accent3>
      <a:accent4>
        <a:srgbClr val="000000"/>
      </a:accent4>
      <a:accent5>
        <a:srgbClr val="C0AAF5"/>
      </a:accent5>
      <a:accent6>
        <a:srgbClr val="E7BB01"/>
      </a:accent6>
      <a:hlink>
        <a:srgbClr val="00E3A8"/>
      </a:hlink>
      <a:folHlink>
        <a:srgbClr val="3333CC"/>
      </a:folHlink>
    </a:clrScheme>
    <a:fontScheme name="class slides">
      <a:majorFont>
        <a:latin typeface="Arial"/>
        <a:ea typeface=""/>
        <a:cs typeface="Arial"/>
      </a:majorFont>
      <a:minorFont>
        <a:latin typeface="Time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ass slides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s 2">
        <a:dk1>
          <a:srgbClr val="969696"/>
        </a:dk1>
        <a:lt1>
          <a:srgbClr val="FFFFFF"/>
        </a:lt1>
        <a:dk2>
          <a:srgbClr val="00002B"/>
        </a:dk2>
        <a:lt2>
          <a:srgbClr val="FFEA18"/>
        </a:lt2>
        <a:accent1>
          <a:srgbClr val="00E4A8"/>
        </a:accent1>
        <a:accent2>
          <a:srgbClr val="3333CC"/>
        </a:accent2>
        <a:accent3>
          <a:srgbClr val="AAAAAC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slides 3">
        <a:dk1>
          <a:srgbClr val="000000"/>
        </a:dk1>
        <a:lt1>
          <a:srgbClr val="FFFFFF"/>
        </a:lt1>
        <a:dk2>
          <a:srgbClr val="170995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7F11EE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s 4">
        <a:dk1>
          <a:srgbClr val="969696"/>
        </a:dk1>
        <a:lt1>
          <a:srgbClr val="FFFFFF"/>
        </a:lt1>
        <a:dk2>
          <a:srgbClr val="00002B"/>
        </a:dk2>
        <a:lt2>
          <a:srgbClr val="FFEA18"/>
        </a:lt2>
        <a:accent1>
          <a:srgbClr val="00E4A8"/>
        </a:accent1>
        <a:accent2>
          <a:srgbClr val="FFCC00"/>
        </a:accent2>
        <a:accent3>
          <a:srgbClr val="AAAAAC"/>
        </a:accent3>
        <a:accent4>
          <a:srgbClr val="DADADA"/>
        </a:accent4>
        <a:accent5>
          <a:srgbClr val="AAEFD1"/>
        </a:accent5>
        <a:accent6>
          <a:srgbClr val="E7B900"/>
        </a:accent6>
        <a:hlink>
          <a:srgbClr val="FF5050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slides 5">
        <a:dk1>
          <a:srgbClr val="000000"/>
        </a:dk1>
        <a:lt1>
          <a:srgbClr val="FFFFFF"/>
        </a:lt1>
        <a:dk2>
          <a:srgbClr val="000080"/>
        </a:dk2>
        <a:lt2>
          <a:srgbClr val="1C1C1C"/>
        </a:lt2>
        <a:accent1>
          <a:srgbClr val="7F11EE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0AAF5"/>
        </a:accent5>
        <a:accent6>
          <a:srgbClr val="E7BB01"/>
        </a:accent6>
        <a:hlink>
          <a:srgbClr val="00E3A8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3468</TotalTime>
  <Words>992</Words>
  <Application>Microsoft Office PowerPoint</Application>
  <PresentationFormat>On-screen Show (4:3)</PresentationFormat>
  <Paragraphs>270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PMingLiU</vt:lpstr>
      <vt:lpstr>Arial</vt:lpstr>
      <vt:lpstr>B Zar</vt:lpstr>
      <vt:lpstr>Calibri</vt:lpstr>
      <vt:lpstr>Calibri Light</vt:lpstr>
      <vt:lpstr>Courier New</vt:lpstr>
      <vt:lpstr>Tahoma</vt:lpstr>
      <vt:lpstr>Times</vt:lpstr>
      <vt:lpstr>Times New Roman</vt:lpstr>
      <vt:lpstr>Wingdings</vt:lpstr>
      <vt:lpstr>class slides</vt:lpstr>
      <vt:lpstr>Office Theme</vt:lpstr>
      <vt:lpstr>Fundamentals of  Computer Programming</vt:lpstr>
      <vt:lpstr>Course description</vt:lpstr>
      <vt:lpstr>A Computer System (Contd.)</vt:lpstr>
      <vt:lpstr>Language of Computers</vt:lpstr>
      <vt:lpstr>Metric units</vt:lpstr>
      <vt:lpstr>Components of a simple personal computer</vt:lpstr>
      <vt:lpstr>A Look Inside….</vt:lpstr>
      <vt:lpstr>Von Neumann architecture</vt:lpstr>
      <vt:lpstr>CPU</vt:lpstr>
      <vt:lpstr>PowerPoint Presentation</vt:lpstr>
      <vt:lpstr>Storage pyramid</vt:lpstr>
      <vt:lpstr>Software</vt:lpstr>
      <vt:lpstr>System Software</vt:lpstr>
      <vt:lpstr>PowerPoint Presentation</vt:lpstr>
      <vt:lpstr>Samples of Operating Systems (continue…)</vt:lpstr>
      <vt:lpstr>Application Software</vt:lpstr>
      <vt:lpstr>Machine Languages</vt:lpstr>
      <vt:lpstr>Assembly Languages</vt:lpstr>
      <vt:lpstr>Available Programming Languages</vt:lpstr>
      <vt:lpstr>High-level Languages</vt:lpstr>
      <vt:lpstr>Interpreters and Compilers</vt:lpstr>
      <vt:lpstr>Interpreters</vt:lpstr>
      <vt:lpstr>Interpreters: Example</vt:lpstr>
      <vt:lpstr>Compilers</vt:lpstr>
      <vt:lpstr>Software Development Cycle</vt:lpstr>
      <vt:lpstr>Why Programming using C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Amin</cp:lastModifiedBy>
  <cp:revision>41</cp:revision>
  <dcterms:created xsi:type="dcterms:W3CDTF">2008-02-18T01:55:10Z</dcterms:created>
  <dcterms:modified xsi:type="dcterms:W3CDTF">2015-10-03T13:25:05Z</dcterms:modified>
</cp:coreProperties>
</file>