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8" r:id="rId4"/>
    <p:sldId id="258" r:id="rId5"/>
    <p:sldId id="259" r:id="rId6"/>
    <p:sldId id="262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63" r:id="rId15"/>
    <p:sldId id="264" r:id="rId16"/>
    <p:sldId id="265" r:id="rId17"/>
    <p:sldId id="277" r:id="rId18"/>
    <p:sldId id="266" r:id="rId19"/>
    <p:sldId id="267" r:id="rId20"/>
    <p:sldId id="268" r:id="rId21"/>
    <p:sldId id="272" r:id="rId22"/>
    <p:sldId id="269" r:id="rId23"/>
    <p:sldId id="270" r:id="rId24"/>
    <p:sldId id="271" r:id="rId25"/>
    <p:sldId id="273" r:id="rId26"/>
    <p:sldId id="274" r:id="rId27"/>
    <p:sldId id="275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  <a:srgbClr val="68AFDA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78" autoAdjust="0"/>
  </p:normalViewPr>
  <p:slideViewPr>
    <p:cSldViewPr snapToGrid="0">
      <p:cViewPr varScale="1">
        <p:scale>
          <a:sx n="73" d="100"/>
          <a:sy n="73" d="100"/>
        </p:scale>
        <p:origin x="9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114C3-9D7F-4999-9760-19422A7B9EC1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F791-5A5B-4F3A-8C72-8F299F38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2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17D06-2A1B-45EE-90B8-C7CDEFBE1980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54B91-64A4-4AAD-8A06-8F89140A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5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1-On-demand self-service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2-rapid elasticity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3-resource pooling</a:t>
            </a:r>
            <a:endParaRPr lang="en-US" dirty="0" smtClean="0"/>
          </a:p>
          <a:p>
            <a:r>
              <a:rPr lang="en-US" dirty="0" smtClean="0"/>
              <a:t>4-broad network</a:t>
            </a:r>
            <a:r>
              <a:rPr lang="en-US" baseline="0" dirty="0" smtClean="0"/>
              <a:t> access</a:t>
            </a:r>
          </a:p>
          <a:p>
            <a:r>
              <a:rPr lang="en-US" baseline="0" dirty="0" smtClean="0"/>
              <a:t>5-measured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60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Scalablity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1-Size</a:t>
            </a:r>
          </a:p>
          <a:p>
            <a:r>
              <a:rPr lang="en-US" dirty="0" smtClean="0"/>
              <a:t>2-Geographically</a:t>
            </a:r>
          </a:p>
          <a:p>
            <a:r>
              <a:rPr lang="en-US" dirty="0" smtClean="0"/>
              <a:t>3-Administrative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90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7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3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36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54B91-64A4-4AAD-8A06-8F89140A9C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3A2C-BEE4-4EC4-8E06-26407D4C3885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73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3F32-8F60-4C38-B389-CDB1563FC225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5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C9AE-832B-4A80-8FC5-B4351DDE2B85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211-921B-4060-85E6-A5E39327C04D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139D-3F04-42C6-9855-AAED0B84CEEF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1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63C-2C28-4642-8A6F-DEC13026D2FF}" type="datetime1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4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3B5-E9D7-4819-8EE0-BE90DDD075C3}" type="datetime1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5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48AA-2D7E-4160-B5C0-BC6229E2D650}" type="datetime1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0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02C-23CC-4CEE-9555-69F46A3EAF4A}" type="datetime1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5D17F8-1193-4FC9-8A15-80EBC54F8029}" type="datetime1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327A-EE9F-4D58-B8EB-BD548ABD3218}" type="datetime1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8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35B557-877B-4DA4-B76A-32872E28C785}" type="datetime1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32613B-CC34-4CDC-84D4-6530BF9646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11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9999"/>
                </a:solidFill>
              </a:rPr>
              <a:t>By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68AFDA"/>
                </a:solidFill>
              </a:rPr>
              <a:t>Mahrad Hanaforoosh</a:t>
            </a:r>
            <a:endParaRPr lang="en-US" dirty="0">
              <a:solidFill>
                <a:srgbClr val="68AFD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75" y="1463792"/>
            <a:ext cx="10058400" cy="26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359" y="1840649"/>
            <a:ext cx="5711005" cy="3935239"/>
          </a:xfrm>
        </p:spPr>
      </p:pic>
    </p:spTree>
    <p:extLst>
      <p:ext uri="{BB962C8B-B14F-4D97-AF65-F5344CB8AC3E}">
        <p14:creationId xmlns:p14="http://schemas.microsoft.com/office/powerpoint/2010/main" val="5452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CloudStack provides a REST-like API for the operation, management and use of the cloud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smtClean="0">
                <a:solidFill>
                  <a:srgbClr val="2683C6"/>
                </a:solidFill>
              </a:rPr>
              <a:t>assignVirtualMachine</a:t>
            </a:r>
            <a:r>
              <a:rPr lang="en-US" dirty="0" smtClean="0"/>
              <a:t>: </a:t>
            </a:r>
            <a:r>
              <a:rPr lang="en-US" dirty="0"/>
              <a:t>Change ownership of a VM from one account to another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CloudStack provides an EC2 API translation layer to permit the common EC2 tools to be used in the use of a CloudStack cloud.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The Management Server itself may be deployed in a multi-node installation where the servers are load balanced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MySQL may be configured to use replication to provide for failover in the event of database </a:t>
            </a:r>
            <a:r>
              <a:rPr lang="en-US" dirty="0" smtClean="0"/>
              <a:t>loss</a:t>
            </a:r>
          </a:p>
          <a:p>
            <a:pPr lvl="1"/>
            <a:r>
              <a:rPr lang="en-US" dirty="0"/>
              <a:t>For the hosts, CloudStack supports NIC bonding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Architecture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CloudStack deployments consist of the </a:t>
            </a:r>
            <a:r>
              <a:rPr lang="en-US" u="sng" dirty="0" smtClean="0"/>
              <a:t>management server </a:t>
            </a:r>
            <a:r>
              <a:rPr lang="en-US" dirty="0" smtClean="0"/>
              <a:t>and </a:t>
            </a:r>
            <a:r>
              <a:rPr lang="en-US" u="sng" dirty="0" smtClean="0"/>
              <a:t>the resources </a:t>
            </a:r>
            <a:r>
              <a:rPr lang="en-US" dirty="0" smtClean="0"/>
              <a:t>to be managed.</a:t>
            </a:r>
          </a:p>
          <a:p>
            <a:endParaRPr lang="en-US" dirty="0" smtClean="0"/>
          </a:p>
          <a:p>
            <a:r>
              <a:rPr lang="en-US" dirty="0" smtClean="0"/>
              <a:t>The minimum installation consists</a:t>
            </a:r>
          </a:p>
          <a:p>
            <a:r>
              <a:rPr lang="en-US" dirty="0" smtClean="0"/>
              <a:t> of one machine running the </a:t>
            </a:r>
          </a:p>
          <a:p>
            <a:r>
              <a:rPr lang="en-US" dirty="0" smtClean="0"/>
              <a:t>CloudStack Management Server </a:t>
            </a:r>
          </a:p>
          <a:p>
            <a:r>
              <a:rPr lang="en-US" dirty="0" smtClean="0"/>
              <a:t>and another machine to act as the</a:t>
            </a:r>
          </a:p>
          <a:p>
            <a:r>
              <a:rPr lang="en-US" dirty="0" smtClean="0"/>
              <a:t> cloud infrastructure.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721" y="2722861"/>
            <a:ext cx="4606132" cy="31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Server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The management server typically runs on a dedicated machine or as a virtual machine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The management server orchestrates and allocates the resources in your cloud deployment.</a:t>
            </a:r>
          </a:p>
          <a:p>
            <a:pPr lvl="1"/>
            <a:r>
              <a:rPr lang="en-US" sz="2000" dirty="0" smtClean="0"/>
              <a:t>It controls allocation of virtual machines to hosts and assigns storage and IP addresses to the virtual machine instances.</a:t>
            </a:r>
          </a:p>
          <a:p>
            <a:pPr lvl="1"/>
            <a:r>
              <a:rPr lang="en-US" sz="2000" dirty="0" smtClean="0"/>
              <a:t>The Management Server runs in an Apache Tomcat container and requires a MySQL database for persistence.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 Server Overview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Provides the web interface for both the administrator and end user.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Provides the API interfaces for both the CloudStack API as well as the EC2 interface.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Manages the assignment of guest VMs to a specific compute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Manages the assignment of public and private IP addresses.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Allocates storage during the VM instantiation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Manages snapshots, disk images (templates), and ISO images.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Provides a single point of configuration for your cloud.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Multi-Node Management </a:t>
            </a:r>
            <a:r>
              <a:rPr lang="en-US" dirty="0" smtClean="0"/>
              <a:t>Server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56" y="1942833"/>
            <a:ext cx="9050013" cy="382958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0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Infrastructure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within the cloud are managed as follows: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Regions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Zones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Clusters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Primary Storage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Secondary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collection of one or more geographically proximate zones managed by one or more management servers.</a:t>
            </a:r>
          </a:p>
          <a:p>
            <a:r>
              <a:rPr lang="en-US" dirty="0" smtClean="0"/>
              <a:t>Regions </a:t>
            </a:r>
            <a:r>
              <a:rPr lang="en-US" dirty="0"/>
              <a:t>are a useful technique for providing fault tolerance </a:t>
            </a:r>
            <a:r>
              <a:rPr lang="en-US" dirty="0" smtClean="0"/>
              <a:t>and </a:t>
            </a:r>
            <a:r>
              <a:rPr lang="en-US" dirty="0"/>
              <a:t>disaster recovery</a:t>
            </a:r>
            <a:r>
              <a:rPr lang="en-US" dirty="0" smtClean="0"/>
              <a:t>.</a:t>
            </a:r>
          </a:p>
          <a:p>
            <a:r>
              <a:rPr lang="en-US" dirty="0"/>
              <a:t>By grouping zones into regions, the cloud can achieve higher availability and </a:t>
            </a:r>
            <a:r>
              <a:rPr lang="en-US" dirty="0" smtClean="0"/>
              <a:t>scalability.</a:t>
            </a:r>
          </a:p>
          <a:p>
            <a:r>
              <a:rPr lang="en-US" dirty="0"/>
              <a:t>the latency of communications within the cloud is reduced</a:t>
            </a:r>
            <a:endParaRPr lang="en-US" dirty="0" smtClean="0"/>
          </a:p>
          <a:p>
            <a:r>
              <a:rPr lang="en-US" dirty="0" smtClean="0"/>
              <a:t>Regions </a:t>
            </a:r>
            <a:r>
              <a:rPr lang="en-US" dirty="0"/>
              <a:t>are visible to the end user.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2258557"/>
            <a:ext cx="4937125" cy="31981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Agenda</a:t>
            </a:r>
            <a:endParaRPr lang="en-US" sz="44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What </a:t>
            </a:r>
            <a:r>
              <a:rPr lang="en-US" dirty="0"/>
              <a:t>is Apache CloudStack</a:t>
            </a:r>
            <a:r>
              <a:rPr lang="en-US" dirty="0" smtClean="0"/>
              <a:t>?</a:t>
            </a:r>
          </a:p>
          <a:p>
            <a:r>
              <a:rPr lang="en-US" dirty="0"/>
              <a:t>Service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What </a:t>
            </a:r>
            <a:r>
              <a:rPr lang="en-US" dirty="0"/>
              <a:t>can Apache CloudStack do</a:t>
            </a:r>
            <a:r>
              <a:rPr lang="en-US" dirty="0" smtClean="0"/>
              <a:t>?</a:t>
            </a:r>
          </a:p>
          <a:p>
            <a:r>
              <a:rPr lang="en-US" dirty="0"/>
              <a:t>Deployment Architecture </a:t>
            </a:r>
            <a:r>
              <a:rPr lang="en-US" dirty="0" smtClean="0"/>
              <a:t>Overview</a:t>
            </a:r>
          </a:p>
          <a:p>
            <a:r>
              <a:rPr lang="en-US" dirty="0"/>
              <a:t>Management Server </a:t>
            </a:r>
            <a:r>
              <a:rPr lang="en-US" dirty="0" smtClean="0"/>
              <a:t>Overview</a:t>
            </a:r>
          </a:p>
          <a:p>
            <a:r>
              <a:rPr lang="en-US" dirty="0"/>
              <a:t>Multi-Node Management </a:t>
            </a:r>
            <a:r>
              <a:rPr lang="en-US" dirty="0" smtClean="0"/>
              <a:t>Server</a:t>
            </a:r>
          </a:p>
          <a:p>
            <a:r>
              <a:rPr lang="en-US" dirty="0"/>
              <a:t>Cloud Infrastructure </a:t>
            </a:r>
            <a:r>
              <a:rPr lang="en-US" dirty="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About Regions</a:t>
            </a:r>
          </a:p>
          <a:p>
            <a:r>
              <a:rPr lang="en-US" dirty="0" smtClean="0"/>
              <a:t>About Zones</a:t>
            </a:r>
          </a:p>
          <a:p>
            <a:r>
              <a:rPr lang="en-US" dirty="0"/>
              <a:t>About </a:t>
            </a:r>
            <a:r>
              <a:rPr lang="en-US" dirty="0" smtClean="0"/>
              <a:t>Pods</a:t>
            </a:r>
          </a:p>
          <a:p>
            <a:r>
              <a:rPr lang="en-US" dirty="0"/>
              <a:t>About </a:t>
            </a:r>
            <a:r>
              <a:rPr lang="en-US" dirty="0" smtClean="0"/>
              <a:t>Clusters</a:t>
            </a:r>
          </a:p>
          <a:p>
            <a:r>
              <a:rPr lang="en-US" dirty="0"/>
              <a:t>About </a:t>
            </a:r>
            <a:r>
              <a:rPr lang="en-US" dirty="0" smtClean="0"/>
              <a:t>Hosts</a:t>
            </a:r>
          </a:p>
          <a:p>
            <a:r>
              <a:rPr lang="en-US" dirty="0"/>
              <a:t>About Primary </a:t>
            </a:r>
            <a:r>
              <a:rPr lang="en-US" dirty="0" smtClean="0"/>
              <a:t>Storage</a:t>
            </a:r>
          </a:p>
          <a:p>
            <a:r>
              <a:rPr lang="en-US" dirty="0"/>
              <a:t>About Secondary Storage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Zones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zone typically corresponds to a single datacenter, although it is permissible to have multiple zones in a datacenter</a:t>
            </a:r>
            <a:r>
              <a:rPr lang="en-US" dirty="0" smtClean="0"/>
              <a:t>.</a:t>
            </a:r>
          </a:p>
          <a:p>
            <a:r>
              <a:rPr lang="en-US" dirty="0"/>
              <a:t>The benefit of organizing infrastructure into zones is to provide physical isolation and redundancy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zone consists of: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One or more pods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A </a:t>
            </a:r>
            <a:r>
              <a:rPr lang="en-US" dirty="0"/>
              <a:t>zone may contain one or more primary storage servers, which are shared by all the pods in the zone.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Secondary storage, which is shared by all the pods in the zone.</a:t>
            </a: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1813348"/>
            <a:ext cx="4726304" cy="42800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Zones (Cont’d)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Zones are visible to the end user</a:t>
            </a:r>
            <a:r>
              <a:rPr lang="en-US" dirty="0" smtClean="0"/>
              <a:t>.</a:t>
            </a:r>
          </a:p>
          <a:p>
            <a:r>
              <a:rPr lang="en-US" dirty="0"/>
              <a:t>Zones can be public or </a:t>
            </a:r>
            <a:r>
              <a:rPr lang="en-US" dirty="0" smtClean="0"/>
              <a:t>private</a:t>
            </a:r>
          </a:p>
          <a:p>
            <a:pPr lvl="1"/>
            <a:r>
              <a:rPr lang="en-US" dirty="0"/>
              <a:t>Public zones are visible to all users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Private zones are reserved for a specific domain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each zone, the administrator must decide the </a:t>
            </a:r>
            <a:r>
              <a:rPr lang="en-US" dirty="0" smtClean="0"/>
              <a:t>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pods to place in each zone.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clusters to place in each pod.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hosts to place in each cluster.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(Optional) How many primary storage servers to place in each zone and total capacity for these storage servers.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many primary storage servers to place in each cluster and total capacity for these storage servers.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secondary storage to deploy in a zone.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Pods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pod often represents a single rack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pod consists of one or more clusters of hosts and one or more primary storage servers. </a:t>
            </a:r>
            <a:endParaRPr lang="en-US" dirty="0" smtClean="0"/>
          </a:p>
          <a:p>
            <a:r>
              <a:rPr lang="en-US" dirty="0"/>
              <a:t>Pods are not visible to the end user.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14" y="1902070"/>
            <a:ext cx="3662561" cy="39442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Clusters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cluster consists of one or more hosts and one or more primary storage servers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/>
              <a:t>A cluster provides a way to group </a:t>
            </a:r>
            <a:r>
              <a:rPr lang="en-US" dirty="0" smtClean="0"/>
              <a:t>hosts</a:t>
            </a:r>
            <a:endParaRPr lang="fa-IR" dirty="0" smtClean="0"/>
          </a:p>
          <a:p>
            <a:r>
              <a:rPr lang="en-US" dirty="0" smtClean="0"/>
              <a:t>To </a:t>
            </a:r>
            <a:r>
              <a:rPr lang="en-US" dirty="0"/>
              <a:t>be precise, a cluster is a </a:t>
            </a:r>
            <a:r>
              <a:rPr lang="en-US" dirty="0" err="1"/>
              <a:t>XenServer</a:t>
            </a:r>
            <a:r>
              <a:rPr lang="en-US" dirty="0"/>
              <a:t> server pool, a set of KVM servers, , or a VMware cluster preconfigured in vCenter</a:t>
            </a:r>
            <a:r>
              <a:rPr lang="en-US" dirty="0" smtClean="0"/>
              <a:t>.</a:t>
            </a:r>
            <a:endParaRPr lang="fa-IR" dirty="0" smtClean="0"/>
          </a:p>
          <a:p>
            <a:r>
              <a:rPr lang="en-US" dirty="0"/>
              <a:t>The hosts in a cluster all have identical hardware, run the same hypervisor, are on the same subnet, and access the same shared primary storage. </a:t>
            </a:r>
            <a:endParaRPr lang="en-US" dirty="0" smtClean="0"/>
          </a:p>
          <a:p>
            <a:r>
              <a:rPr lang="en-US" dirty="0"/>
              <a:t>Virtual machine instances (VMs) can be live-migrated from one host to another within the same cluster, without interrupting service to the user.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050" y="1921231"/>
            <a:ext cx="4466436" cy="394786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Hosts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host is a single computer</a:t>
            </a:r>
            <a:r>
              <a:rPr lang="en-US" dirty="0" smtClean="0"/>
              <a:t>.</a:t>
            </a:r>
          </a:p>
          <a:p>
            <a:r>
              <a:rPr lang="en-US" dirty="0"/>
              <a:t>Hosts provide the computing resources that run guest virtual machines. </a:t>
            </a:r>
            <a:endParaRPr lang="en-US" dirty="0" smtClean="0"/>
          </a:p>
          <a:p>
            <a:r>
              <a:rPr lang="en-US" dirty="0"/>
              <a:t>Each host has hypervisor software installed on it to manage the guest VMs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a host can be a Citrix </a:t>
            </a:r>
            <a:r>
              <a:rPr lang="en-US" dirty="0" err="1"/>
              <a:t>XenServer</a:t>
            </a:r>
            <a:r>
              <a:rPr lang="en-US" dirty="0"/>
              <a:t> server, a Linux KVM-enabled server, an ESXi server, or a Windows Hyper-V server</a:t>
            </a:r>
            <a:r>
              <a:rPr lang="en-US" dirty="0" smtClean="0"/>
              <a:t>.</a:t>
            </a:r>
          </a:p>
          <a:p>
            <a:r>
              <a:rPr lang="en-US" dirty="0"/>
              <a:t>Hosts in a CloudStack deployment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Provide the CPU, memory, storage, and networking resources needed to host the virtual machines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Interconnect using a high bandwidth TCP/IP network and connect to the Internet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May reside in multiple data centers across different geographic locations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 have different capacities (different CPU speeds, different amounts of RAM, etc.), although the hosts within a cluster must all be homogeneous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Hosts (Cont’d)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CloudStack automatically detects the amount of CPU and memory resources provided by the hosts</a:t>
            </a:r>
            <a:r>
              <a:rPr lang="en-US" dirty="0" smtClean="0"/>
              <a:t>.</a:t>
            </a:r>
          </a:p>
          <a:p>
            <a:r>
              <a:rPr lang="en-US" dirty="0"/>
              <a:t>Hosts are not visible to the end user</a:t>
            </a:r>
            <a:r>
              <a:rPr lang="en-US" dirty="0" smtClean="0"/>
              <a:t>.</a:t>
            </a:r>
          </a:p>
          <a:p>
            <a:r>
              <a:rPr lang="en-US" dirty="0"/>
              <a:t>For a host to function in CloudStack, you must do the following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Install hypervisor software on the host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Assign an IP address to the host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the host is connected to the CloudStack Management Server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Primary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storage is associated with a </a:t>
            </a:r>
            <a:r>
              <a:rPr lang="en-US" dirty="0" smtClean="0"/>
              <a:t>cluster.</a:t>
            </a:r>
          </a:p>
          <a:p>
            <a:r>
              <a:rPr lang="en-US" dirty="0"/>
              <a:t>it stores virtual disks for all the VMs running on hosts in that cluster</a:t>
            </a:r>
            <a:r>
              <a:rPr lang="en-US" dirty="0" smtClean="0"/>
              <a:t>.</a:t>
            </a:r>
          </a:p>
          <a:p>
            <a:r>
              <a:rPr lang="en-US" dirty="0"/>
              <a:t>You can add multiple primary storage servers to a cluster or zone. At least one is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typically located close to the hosts for increased performance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Zone-wide or Cluster-based?</a:t>
            </a:r>
          </a:p>
          <a:p>
            <a:r>
              <a:rPr lang="en-US" dirty="0"/>
              <a:t>CloudStack manages the allocation of guest virtual disks to particular primary storage devices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Secondary storage stores the following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Templates — OS images that can be used to boot VMs and can include additional configuration information, such as installed applications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ISO images — disc images containing data or bootable media for operating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Disk volume snapshots — saved copies of VM data which can be used for data recovery or to create new </a:t>
            </a:r>
            <a:r>
              <a:rPr lang="en-US" dirty="0" smtClean="0"/>
              <a:t>templates</a:t>
            </a:r>
          </a:p>
          <a:p>
            <a:pPr marL="0" indent="0">
              <a:buNone/>
            </a:pPr>
            <a:r>
              <a:rPr lang="en-US" dirty="0"/>
              <a:t>The items in secondary storage are available to all hosts in the scope of the secondary </a:t>
            </a:r>
            <a:r>
              <a:rPr lang="en-US" dirty="0" smtClean="0"/>
              <a:t>storage.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000375" y="1725613"/>
            <a:ext cx="6210300" cy="1449387"/>
          </a:xfrm>
        </p:spPr>
        <p:txBody>
          <a:bodyPr>
            <a:no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  <p:sp>
        <p:nvSpPr>
          <p:cNvPr id="6" name="TextBox 5"/>
          <p:cNvSpPr txBox="1"/>
          <p:nvPr/>
        </p:nvSpPr>
        <p:spPr>
          <a:xfrm>
            <a:off x="4072468" y="5114925"/>
            <a:ext cx="4066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By : Mahrad Hanaforoosh</a:t>
            </a:r>
          </a:p>
          <a:p>
            <a:pPr algn="ctr"/>
            <a:r>
              <a:rPr lang="en-US" dirty="0" smtClean="0"/>
              <a:t>Iran University of Science and Technology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4463465"/>
            <a:ext cx="2353358" cy="62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as a project of a start-up known as VMOps in </a:t>
            </a:r>
            <a:r>
              <a:rPr lang="en-US" dirty="0" smtClean="0"/>
              <a:t>2008.</a:t>
            </a:r>
          </a:p>
          <a:p>
            <a:r>
              <a:rPr lang="en-US" dirty="0"/>
              <a:t>The company eventually changed its name to </a:t>
            </a:r>
            <a:r>
              <a:rPr lang="en-US" dirty="0" smtClean="0"/>
              <a:t>Cloud.com</a:t>
            </a:r>
          </a:p>
          <a:p>
            <a:r>
              <a:rPr lang="en-US" dirty="0"/>
              <a:t>and it released much of the source to CloudStack in May 2010 under the </a:t>
            </a:r>
            <a:r>
              <a:rPr lang="en-US" dirty="0" smtClean="0"/>
              <a:t>GPLv3.</a:t>
            </a:r>
          </a:p>
          <a:p>
            <a:r>
              <a:rPr lang="en-US" dirty="0"/>
              <a:t>Cloud.com was purchased in July 2011 by </a:t>
            </a:r>
            <a:r>
              <a:rPr lang="en-US" dirty="0" smtClean="0"/>
              <a:t>Citrix.</a:t>
            </a:r>
          </a:p>
          <a:p>
            <a:r>
              <a:rPr lang="en-US" dirty="0"/>
              <a:t>Citrix released CloudStack 3.0 in early 2012</a:t>
            </a:r>
            <a:r>
              <a:rPr lang="en-US" dirty="0" smtClean="0"/>
              <a:t>.</a:t>
            </a:r>
          </a:p>
          <a:p>
            <a:r>
              <a:rPr lang="en-US" dirty="0"/>
              <a:t>In April 2012, Citrix re-licensed CloudStack under the Apache Software License 2.0 (ASLv2) and submitted CloudStack to the Apache Incubator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CloudStack 4.0.0 released on </a:t>
            </a:r>
            <a:r>
              <a:rPr lang="en-US" dirty="0"/>
              <a:t>November 6th, </a:t>
            </a:r>
            <a:r>
              <a:rPr lang="en-US" dirty="0" smtClean="0"/>
              <a:t>2012.</a:t>
            </a:r>
          </a:p>
          <a:p>
            <a:r>
              <a:rPr lang="en-US" dirty="0"/>
              <a:t>Apache CloudStack graduated from the Incubator on March 20, </a:t>
            </a:r>
            <a:r>
              <a:rPr lang="en-US" dirty="0" smtClean="0"/>
              <a:t>2013.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Apache CloudStack?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Apache CloudStack is an open source Infrastructure-as-a-Service platform that manages  and orchestrates </a:t>
            </a:r>
            <a:r>
              <a:rPr lang="en-US" u="sng" dirty="0" smtClean="0"/>
              <a:t>pools of storage, network, and computer resources </a:t>
            </a:r>
            <a:r>
              <a:rPr lang="en-US" dirty="0" smtClean="0"/>
              <a:t>to build a public or private IaaS compute cloud.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With CloudStack you can:</a:t>
            </a:r>
          </a:p>
          <a:p>
            <a:r>
              <a:rPr lang="en-US" dirty="0" smtClean="0"/>
              <a:t>Set up an </a:t>
            </a:r>
            <a:r>
              <a:rPr lang="en-US" u="sng" dirty="0" smtClean="0"/>
              <a:t>on-demand</a:t>
            </a:r>
            <a:r>
              <a:rPr lang="en-US" dirty="0" smtClean="0"/>
              <a:t> </a:t>
            </a:r>
            <a:r>
              <a:rPr lang="en-US" u="sng" dirty="0" smtClean="0"/>
              <a:t>elastic</a:t>
            </a:r>
            <a:r>
              <a:rPr lang="en-US" dirty="0" smtClean="0"/>
              <a:t> cloud computing service.</a:t>
            </a:r>
          </a:p>
          <a:p>
            <a:r>
              <a:rPr lang="en-US" dirty="0" smtClean="0"/>
              <a:t>Allow end-users to provision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Service models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592" y="1846263"/>
            <a:ext cx="6821142" cy="4022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CloudStack works with a variety of hypervisors and hypervisor-like technologies. A single cloud can contain multiple hypervisor implementations. As of the current release CloudStack supports:</a:t>
            </a:r>
          </a:p>
          <a:p>
            <a:pPr lvl="1"/>
            <a:r>
              <a:rPr lang="en-US" dirty="0"/>
              <a:t>BareMetal (via IPMI)</a:t>
            </a:r>
          </a:p>
          <a:p>
            <a:pPr lvl="1"/>
            <a:r>
              <a:rPr lang="en-US" dirty="0"/>
              <a:t>Hyper-V</a:t>
            </a:r>
          </a:p>
          <a:p>
            <a:pPr lvl="1"/>
            <a:r>
              <a:rPr lang="en-US" dirty="0"/>
              <a:t>KVM</a:t>
            </a:r>
          </a:p>
          <a:p>
            <a:pPr lvl="1"/>
            <a:r>
              <a:rPr lang="en-US" dirty="0"/>
              <a:t>LXC</a:t>
            </a:r>
          </a:p>
          <a:p>
            <a:pPr lvl="1"/>
            <a:r>
              <a:rPr lang="en-US" dirty="0"/>
              <a:t>vSphere (via vCenter)</a:t>
            </a:r>
          </a:p>
          <a:p>
            <a:pPr lvl="1"/>
            <a:r>
              <a:rPr lang="en-US" dirty="0"/>
              <a:t>Xenserver</a:t>
            </a:r>
          </a:p>
          <a:p>
            <a:pPr lvl="1"/>
            <a:r>
              <a:rPr lang="en-US" dirty="0"/>
              <a:t>Xen Project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CloudStack can manage tens of thousands of physical servers installed in geographically distributed datacenters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Maintenance or other outages of the management server can occur without affecting the virtual machines running in the cloud.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can Apache CloudStack do?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Multiple Hypervisor Support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Massively Scalable Infrastructure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2683C6"/>
                </a:solidFill>
              </a:rPr>
              <a:t>Automatic Cloud Configuration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Graphical User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AWS EC2 API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CloudStack automatically configures the network and storage settings for each virtual machine deployment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 a pool of virtual appliances support the operation of configuration of the cloud itself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These appliances offer services such as firewalling, routing, </a:t>
            </a:r>
            <a:r>
              <a:rPr lang="en-US" dirty="0" smtClean="0"/>
              <a:t>VPN, storage </a:t>
            </a:r>
            <a:r>
              <a:rPr lang="en-US" dirty="0"/>
              <a:t>access, and storage replication.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2613B-CC34-4CDC-84D4-6530BF9646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715</TotalTime>
  <Words>1484</Words>
  <Application>Microsoft Office PowerPoint</Application>
  <PresentationFormat>Widescreen</PresentationFormat>
  <Paragraphs>283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Retrospect</vt:lpstr>
      <vt:lpstr>PowerPoint Presentation</vt:lpstr>
      <vt:lpstr>Agenda</vt:lpstr>
      <vt:lpstr>History</vt:lpstr>
      <vt:lpstr>What is Apache CloudStack?</vt:lpstr>
      <vt:lpstr>Service models</vt:lpstr>
      <vt:lpstr>What can Apache CloudStack do?</vt:lpstr>
      <vt:lpstr>What can Apache CloudStack do?</vt:lpstr>
      <vt:lpstr>What can Apache CloudStack do?</vt:lpstr>
      <vt:lpstr>What can Apache CloudStack do?</vt:lpstr>
      <vt:lpstr>What can Apache CloudStack do?</vt:lpstr>
      <vt:lpstr>What can Apache CloudStack do?</vt:lpstr>
      <vt:lpstr>What can Apache CloudStack do?</vt:lpstr>
      <vt:lpstr>What can Apache CloudStack do?</vt:lpstr>
      <vt:lpstr>Deployment Architecture Overview</vt:lpstr>
      <vt:lpstr>Management Server Overview</vt:lpstr>
      <vt:lpstr>Management Server Overview (Cont’d)</vt:lpstr>
      <vt:lpstr>Multi-Node Management Server</vt:lpstr>
      <vt:lpstr>Cloud Infrastructure Overview</vt:lpstr>
      <vt:lpstr>About Regions</vt:lpstr>
      <vt:lpstr>About Zones</vt:lpstr>
      <vt:lpstr>About Zones (Cont’d)</vt:lpstr>
      <vt:lpstr>About Pods</vt:lpstr>
      <vt:lpstr>About Clusters</vt:lpstr>
      <vt:lpstr>About Hosts</vt:lpstr>
      <vt:lpstr>About Hosts (Cont’d)</vt:lpstr>
      <vt:lpstr>About Primary Storage</vt:lpstr>
      <vt:lpstr>About Secondary Storage</vt:lpstr>
      <vt:lpstr>Thank you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Mahrad</dc:creator>
  <cp:lastModifiedBy>Mahrad</cp:lastModifiedBy>
  <cp:revision>57</cp:revision>
  <dcterms:created xsi:type="dcterms:W3CDTF">2017-04-08T09:27:05Z</dcterms:created>
  <dcterms:modified xsi:type="dcterms:W3CDTF">2017-04-09T09:34:13Z</dcterms:modified>
</cp:coreProperties>
</file>