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3" r:id="rId6"/>
    <p:sldId id="264" r:id="rId7"/>
    <p:sldId id="265" r:id="rId8"/>
    <p:sldId id="266" r:id="rId9"/>
    <p:sldId id="267" r:id="rId10"/>
    <p:sldId id="268" r:id="rId11"/>
    <p:sldId id="269" r:id="rId12"/>
    <p:sldId id="270" r:id="rId13"/>
    <p:sldId id="276" r:id="rId14"/>
    <p:sldId id="280" r:id="rId15"/>
    <p:sldId id="281" r:id="rId16"/>
    <p:sldId id="282" r:id="rId17"/>
    <p:sldId id="287" r:id="rId18"/>
    <p:sldId id="284" r:id="rId19"/>
    <p:sldId id="285" r:id="rId20"/>
    <p:sldId id="288" r:id="rId21"/>
    <p:sldId id="292" r:id="rId22"/>
    <p:sldId id="289" r:id="rId23"/>
    <p:sldId id="290" r:id="rId24"/>
    <p:sldId id="291" r:id="rId25"/>
    <p:sldId id="293" r:id="rId26"/>
    <p:sldId id="294" r:id="rId27"/>
    <p:sldId id="295" r:id="rId28"/>
    <p:sldId id="296" r:id="rId29"/>
    <p:sldId id="297" r:id="rId30"/>
    <p:sldId id="299" r:id="rId31"/>
    <p:sldId id="300" r:id="rId32"/>
    <p:sldId id="305" r:id="rId33"/>
    <p:sldId id="302" r:id="rId34"/>
    <p:sldId id="306" r:id="rId35"/>
    <p:sldId id="303" r:id="rId36"/>
    <p:sldId id="304" r:id="rId37"/>
    <p:sldId id="307" r:id="rId38"/>
    <p:sldId id="308" r:id="rId39"/>
    <p:sldId id="309" r:id="rId40"/>
    <p:sldId id="311" r:id="rId41"/>
    <p:sldId id="310" r:id="rId42"/>
    <p:sldId id="312" r:id="rId43"/>
    <p:sldId id="315" r:id="rId44"/>
    <p:sldId id="313" r:id="rId45"/>
    <p:sldId id="314"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698" y="5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52746168-9C21-4E79-973D-097C5F73A8F4}" type="datetimeFigureOut">
              <a:rPr lang="en-US" smtClean="0"/>
              <a:t>5/31/2017</a:t>
            </a:fld>
            <a:endParaRPr lang="en-US"/>
          </a:p>
        </p:txBody>
      </p:sp>
      <p:sp>
        <p:nvSpPr>
          <p:cNvPr id="8" name="Slide Number Placeholder 7"/>
          <p:cNvSpPr>
            <a:spLocks noGrp="1"/>
          </p:cNvSpPr>
          <p:nvPr>
            <p:ph type="sldNum" sz="quarter" idx="11"/>
          </p:nvPr>
        </p:nvSpPr>
        <p:spPr/>
        <p:txBody>
          <a:bodyPr/>
          <a:lstStyle/>
          <a:p>
            <a:fld id="{CF119FD6-19DE-4803-B39C-4C435C07288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746168-9C21-4E79-973D-097C5F73A8F4}"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19FD6-19DE-4803-B39C-4C435C0728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746168-9C21-4E79-973D-097C5F73A8F4}"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19FD6-19DE-4803-B39C-4C435C0728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52746168-9C21-4E79-973D-097C5F73A8F4}"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19FD6-19DE-4803-B39C-4C435C07288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746168-9C21-4E79-973D-097C5F73A8F4}"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19FD6-19DE-4803-B39C-4C435C072885}"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52746168-9C21-4E79-973D-097C5F73A8F4}"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19FD6-19DE-4803-B39C-4C435C072885}"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2746168-9C21-4E79-973D-097C5F73A8F4}" type="datetimeFigureOut">
              <a:rPr lang="en-US" smtClean="0"/>
              <a:t>5/31/2017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119FD6-19DE-4803-B39C-4C435C072885}"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746168-9C21-4E79-973D-097C5F73A8F4}" type="datetimeFigureOut">
              <a:rPr lang="en-US" smtClean="0"/>
              <a:t>5/31/2017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119FD6-19DE-4803-B39C-4C435C0728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746168-9C21-4E79-973D-097C5F73A8F4}" type="datetimeFigureOut">
              <a:rPr lang="en-US" smtClean="0"/>
              <a:t>5/31/2017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119FD6-19DE-4803-B39C-4C435C0728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746168-9C21-4E79-973D-097C5F73A8F4}"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19FD6-19DE-4803-B39C-4C435C07288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746168-9C21-4E79-973D-097C5F73A8F4}"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19FD6-19DE-4803-B39C-4C435C07288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2746168-9C21-4E79-973D-097C5F73A8F4}" type="datetimeFigureOut">
              <a:rPr lang="en-US" smtClean="0"/>
              <a:t>5/31/2017</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F119FD6-19DE-4803-B39C-4C435C072885}"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2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00400"/>
            <a:ext cx="7772400" cy="762000"/>
          </a:xfrm>
        </p:spPr>
        <p:txBody>
          <a:bodyPr/>
          <a:lstStyle/>
          <a:p>
            <a:r>
              <a:rPr lang="en-US" sz="5000" dirty="0" smtClean="0"/>
              <a:t>Introduction to </a:t>
            </a:r>
            <a:r>
              <a:rPr lang="en-US" sz="5000" dirty="0" err="1" smtClean="0"/>
              <a:t>eyeOS</a:t>
            </a:r>
            <a:r>
              <a:rPr lang="en-US" sz="5000" dirty="0" smtClean="0"/>
              <a:t/>
            </a:r>
            <a:br>
              <a:rPr lang="en-US" sz="5000" dirty="0" smtClean="0"/>
            </a:br>
            <a:r>
              <a:rPr lang="en-US" sz="5000" dirty="0" smtClean="0"/>
              <a:t/>
            </a:r>
            <a:br>
              <a:rPr lang="en-US" sz="5000" dirty="0" smtClean="0"/>
            </a:br>
            <a:r>
              <a:rPr lang="en-US" sz="5000" dirty="0"/>
              <a:t/>
            </a:r>
            <a:br>
              <a:rPr lang="en-US" sz="5000" dirty="0"/>
            </a:br>
            <a:endParaRPr lang="en-US" sz="5000" dirty="0"/>
          </a:p>
        </p:txBody>
      </p:sp>
      <p:sp>
        <p:nvSpPr>
          <p:cNvPr id="3" name="Subtitle 2"/>
          <p:cNvSpPr>
            <a:spLocks noGrp="1"/>
          </p:cNvSpPr>
          <p:nvPr>
            <p:ph type="subTitle" idx="1"/>
          </p:nvPr>
        </p:nvSpPr>
        <p:spPr>
          <a:xfrm>
            <a:off x="-20782" y="5638800"/>
            <a:ext cx="5257800" cy="685800"/>
          </a:xfrm>
        </p:spPr>
        <p:txBody>
          <a:bodyPr/>
          <a:lstStyle/>
          <a:p>
            <a:pPr algn="r"/>
            <a:r>
              <a:rPr lang="en-US" dirty="0" smtClean="0"/>
              <a:t>By </a:t>
            </a:r>
            <a:r>
              <a:rPr lang="en-US" dirty="0" err="1" smtClean="0"/>
              <a:t>mehdi</a:t>
            </a:r>
            <a:r>
              <a:rPr lang="en-US" dirty="0" smtClean="0"/>
              <a:t> </a:t>
            </a:r>
            <a:r>
              <a:rPr lang="en-US" dirty="0" err="1" smtClean="0"/>
              <a:t>moradi</a:t>
            </a:r>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1905000"/>
            <a:ext cx="4572000" cy="2895600"/>
          </a:xfrm>
          <a:prstGeom prst="rect">
            <a:avLst/>
          </a:prstGeom>
        </p:spPr>
      </p:pic>
    </p:spTree>
    <p:extLst>
      <p:ext uri="{BB962C8B-B14F-4D97-AF65-F5344CB8AC3E}">
        <p14:creationId xmlns:p14="http://schemas.microsoft.com/office/powerpoint/2010/main" val="4023104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Introduction - history</a:t>
            </a:r>
            <a:endParaRPr lang="en-US" sz="3600" dirty="0"/>
          </a:p>
        </p:txBody>
      </p:sp>
      <p:sp>
        <p:nvSpPr>
          <p:cNvPr id="3" name="Content Placeholder 2"/>
          <p:cNvSpPr>
            <a:spLocks noGrp="1"/>
          </p:cNvSpPr>
          <p:nvPr>
            <p:ph idx="1"/>
          </p:nvPr>
        </p:nvSpPr>
        <p:spPr>
          <a:xfrm>
            <a:off x="457200" y="990600"/>
            <a:ext cx="8229600" cy="5334000"/>
          </a:xfrm>
        </p:spPr>
        <p:txBody>
          <a:bodyPr>
            <a:normAutofit/>
          </a:bodyPr>
          <a:lstStyle/>
          <a:p>
            <a:r>
              <a:rPr lang="en-SG" b="1" dirty="0">
                <a:solidFill>
                  <a:schemeClr val="accent5">
                    <a:lumMod val="60000"/>
                    <a:lumOff val="40000"/>
                  </a:schemeClr>
                </a:solidFill>
              </a:rPr>
              <a:t>June 4, 2007: </a:t>
            </a:r>
            <a:r>
              <a:rPr lang="en-SG" dirty="0"/>
              <a:t>After two years of development, the </a:t>
            </a:r>
            <a:r>
              <a:rPr lang="en-SG" dirty="0" err="1"/>
              <a:t>EyeOS</a:t>
            </a:r>
            <a:r>
              <a:rPr lang="en-SG" dirty="0"/>
              <a:t> Team published </a:t>
            </a:r>
            <a:r>
              <a:rPr lang="en-SG" dirty="0" err="1"/>
              <a:t>EyeOS</a:t>
            </a:r>
            <a:r>
              <a:rPr lang="en-SG" dirty="0"/>
              <a:t> 1.0. Compared with previous versions, </a:t>
            </a:r>
            <a:r>
              <a:rPr lang="en-SG" dirty="0" err="1"/>
              <a:t>EyeOS</a:t>
            </a:r>
            <a:r>
              <a:rPr lang="en-SG" dirty="0"/>
              <a:t> 1.0 introduced a complete reorganization of the code and some new web technologies, like </a:t>
            </a:r>
            <a:r>
              <a:rPr lang="en-SG" dirty="0" err="1"/>
              <a:t>eyeSoft</a:t>
            </a:r>
            <a:r>
              <a:rPr lang="en-SG" dirty="0"/>
              <a:t>, a portage-based web software installation system. Moreover, </a:t>
            </a:r>
            <a:r>
              <a:rPr lang="en-SG" dirty="0" err="1"/>
              <a:t>EyeOS</a:t>
            </a:r>
            <a:r>
              <a:rPr lang="en-SG" dirty="0"/>
              <a:t> also included the </a:t>
            </a:r>
            <a:r>
              <a:rPr lang="en-SG" dirty="0" err="1"/>
              <a:t>EyeOS</a:t>
            </a:r>
            <a:r>
              <a:rPr lang="en-SG" dirty="0"/>
              <a:t> Toolkit, a set of libraries allowing easy and fast development of new web </a:t>
            </a:r>
            <a:r>
              <a:rPr lang="en-SG" dirty="0" smtClean="0"/>
              <a:t>Applications.</a:t>
            </a:r>
          </a:p>
          <a:p>
            <a:endParaRPr lang="en-SG" dirty="0"/>
          </a:p>
          <a:p>
            <a:r>
              <a:rPr lang="en-SG" b="1" dirty="0">
                <a:solidFill>
                  <a:schemeClr val="accent5">
                    <a:lumMod val="60000"/>
                    <a:lumOff val="40000"/>
                  </a:schemeClr>
                </a:solidFill>
              </a:rPr>
              <a:t>July 2, 2007: </a:t>
            </a:r>
            <a:r>
              <a:rPr lang="en-SG" dirty="0"/>
              <a:t>With the release of the 1.1 version, </a:t>
            </a:r>
            <a:r>
              <a:rPr lang="en-SG" dirty="0" err="1"/>
              <a:t>EyeOS</a:t>
            </a:r>
            <a:r>
              <a:rPr lang="en-SG" dirty="0"/>
              <a:t> changed its license and migrated from GNU GPL Version 2 to Version 3.</a:t>
            </a:r>
            <a:endParaRPr lang="en-US" dirty="0"/>
          </a:p>
          <a:p>
            <a:endParaRPr lang="en-US" dirty="0" smtClean="0"/>
          </a:p>
        </p:txBody>
      </p:sp>
    </p:spTree>
    <p:extLst>
      <p:ext uri="{BB962C8B-B14F-4D97-AF65-F5344CB8AC3E}">
        <p14:creationId xmlns:p14="http://schemas.microsoft.com/office/powerpoint/2010/main" val="1825463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Introduction - </a:t>
            </a:r>
            <a:r>
              <a:rPr lang="en-US" sz="3600" dirty="0"/>
              <a:t>history</a:t>
            </a:r>
          </a:p>
        </p:txBody>
      </p:sp>
      <p:sp>
        <p:nvSpPr>
          <p:cNvPr id="3" name="Content Placeholder 2"/>
          <p:cNvSpPr>
            <a:spLocks noGrp="1"/>
          </p:cNvSpPr>
          <p:nvPr>
            <p:ph idx="1"/>
          </p:nvPr>
        </p:nvSpPr>
        <p:spPr>
          <a:xfrm>
            <a:off x="457200" y="990600"/>
            <a:ext cx="8229600" cy="5334000"/>
          </a:xfrm>
        </p:spPr>
        <p:txBody>
          <a:bodyPr>
            <a:normAutofit/>
          </a:bodyPr>
          <a:lstStyle/>
          <a:p>
            <a:r>
              <a:rPr lang="en-SG" b="1" dirty="0">
                <a:solidFill>
                  <a:schemeClr val="accent5">
                    <a:lumMod val="60000"/>
                    <a:lumOff val="40000"/>
                  </a:schemeClr>
                </a:solidFill>
              </a:rPr>
              <a:t>October 29,2007:</a:t>
            </a:r>
            <a:r>
              <a:rPr lang="en-SG" dirty="0"/>
              <a:t>1.2 version was launched with full integration compatibility with Microsoft Word files</a:t>
            </a:r>
            <a:r>
              <a:rPr lang="en-SG" dirty="0" smtClean="0"/>
              <a:t>.</a:t>
            </a:r>
          </a:p>
          <a:p>
            <a:r>
              <a:rPr lang="en-SG" b="1" dirty="0">
                <a:solidFill>
                  <a:schemeClr val="accent5">
                    <a:lumMod val="60000"/>
                    <a:lumOff val="40000"/>
                  </a:schemeClr>
                </a:solidFill>
              </a:rPr>
              <a:t>January 15, 2008:</a:t>
            </a:r>
            <a:r>
              <a:rPr lang="en-SG" dirty="0"/>
              <a:t> </a:t>
            </a:r>
            <a:r>
              <a:rPr lang="en-SG" dirty="0" err="1"/>
              <a:t>EyeOS</a:t>
            </a:r>
            <a:r>
              <a:rPr lang="en-SG" dirty="0"/>
              <a:t> 1.5 Gala was liberated. The first version that supported both Microsoft Office and OpenOffice.org file formats for documents, presentations and spreadsheets. It also had the ability to import and export documents in both formats using server side scripting</a:t>
            </a:r>
            <a:r>
              <a:rPr lang="en-SG" dirty="0" smtClean="0"/>
              <a:t>.</a:t>
            </a:r>
          </a:p>
          <a:p>
            <a:r>
              <a:rPr lang="en-SG" b="1" dirty="0">
                <a:solidFill>
                  <a:schemeClr val="accent5">
                    <a:lumMod val="60000"/>
                    <a:lumOff val="40000"/>
                  </a:schemeClr>
                </a:solidFill>
              </a:rPr>
              <a:t>April 25, 2008:</a:t>
            </a:r>
            <a:r>
              <a:rPr lang="en-SG" dirty="0"/>
              <a:t> </a:t>
            </a:r>
            <a:r>
              <a:rPr lang="en-SG" dirty="0" err="1"/>
              <a:t>EyeOS</a:t>
            </a:r>
            <a:r>
              <a:rPr lang="en-SG" dirty="0"/>
              <a:t> 1.6 included many improvements such as synchronization with local computers, drag and drop, a mobile version and more.</a:t>
            </a:r>
            <a:endParaRPr lang="en-US" dirty="0"/>
          </a:p>
          <a:p>
            <a:endParaRPr lang="en-US" dirty="0"/>
          </a:p>
          <a:p>
            <a:endParaRPr lang="en-US" dirty="0"/>
          </a:p>
          <a:p>
            <a:endParaRPr lang="en-US" dirty="0" smtClean="0"/>
          </a:p>
        </p:txBody>
      </p:sp>
    </p:spTree>
    <p:extLst>
      <p:ext uri="{BB962C8B-B14F-4D97-AF65-F5344CB8AC3E}">
        <p14:creationId xmlns:p14="http://schemas.microsoft.com/office/powerpoint/2010/main" val="18254637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Introduction - </a:t>
            </a:r>
            <a:r>
              <a:rPr lang="en-US" sz="3600" dirty="0"/>
              <a:t>history</a:t>
            </a:r>
          </a:p>
        </p:txBody>
      </p:sp>
      <p:sp>
        <p:nvSpPr>
          <p:cNvPr id="3" name="Content Placeholder 2"/>
          <p:cNvSpPr>
            <a:spLocks noGrp="1"/>
          </p:cNvSpPr>
          <p:nvPr>
            <p:ph idx="1"/>
          </p:nvPr>
        </p:nvSpPr>
        <p:spPr>
          <a:xfrm>
            <a:off x="457200" y="990600"/>
            <a:ext cx="8229600" cy="5334000"/>
          </a:xfrm>
        </p:spPr>
        <p:txBody>
          <a:bodyPr>
            <a:normAutofit/>
          </a:bodyPr>
          <a:lstStyle/>
          <a:p>
            <a:r>
              <a:rPr lang="en-SG" b="1" dirty="0">
                <a:solidFill>
                  <a:schemeClr val="accent5">
                    <a:lumMod val="60000"/>
                    <a:lumOff val="40000"/>
                  </a:schemeClr>
                </a:solidFill>
              </a:rPr>
              <a:t>January 7, 2009:</a:t>
            </a:r>
            <a:r>
              <a:rPr lang="en-SG" dirty="0"/>
              <a:t> </a:t>
            </a:r>
            <a:r>
              <a:rPr lang="en-SG" dirty="0" err="1"/>
              <a:t>EyeOS</a:t>
            </a:r>
            <a:r>
              <a:rPr lang="en-SG" dirty="0"/>
              <a:t> 1.8 Lars featured a completely rewritten file manager and a new sound API to </a:t>
            </a:r>
            <a:r>
              <a:rPr lang="en-SG" dirty="0" smtClean="0"/>
              <a:t>develop </a:t>
            </a:r>
            <a:r>
              <a:rPr lang="en-SG" dirty="0"/>
              <a:t>media rich applications</a:t>
            </a:r>
            <a:r>
              <a:rPr lang="en-SG" dirty="0" smtClean="0"/>
              <a:t>.</a:t>
            </a:r>
          </a:p>
          <a:p>
            <a:r>
              <a:rPr lang="en-SG" b="1" dirty="0">
                <a:solidFill>
                  <a:schemeClr val="accent5">
                    <a:lumMod val="60000"/>
                    <a:lumOff val="40000"/>
                  </a:schemeClr>
                </a:solidFill>
              </a:rPr>
              <a:t>April 1, 2009: </a:t>
            </a:r>
            <a:r>
              <a:rPr lang="en-SG" dirty="0"/>
              <a:t>1.8.5 version incorporated a new default theme and some rewritten apps like the Word Processor and the Address Book. </a:t>
            </a:r>
            <a:endParaRPr lang="en-US" dirty="0"/>
          </a:p>
          <a:p>
            <a:r>
              <a:rPr lang="en-US" b="1" dirty="0">
                <a:solidFill>
                  <a:schemeClr val="accent5">
                    <a:lumMod val="60000"/>
                    <a:lumOff val="40000"/>
                  </a:schemeClr>
                </a:solidFill>
              </a:rPr>
              <a:t>September 2011: </a:t>
            </a:r>
            <a:r>
              <a:rPr lang="en-US" dirty="0" err="1"/>
              <a:t>eyeOS</a:t>
            </a:r>
            <a:r>
              <a:rPr lang="en-US" dirty="0"/>
              <a:t> Professional Edition is launched. A redesigned interface with advanced web productivity functionalities serves as the basis for the current for </a:t>
            </a:r>
            <a:r>
              <a:rPr lang="en-US" dirty="0" err="1"/>
              <a:t>eyeOS</a:t>
            </a:r>
            <a:r>
              <a:rPr lang="en-US" dirty="0"/>
              <a:t> Workplace</a:t>
            </a:r>
            <a:r>
              <a:rPr lang="en-US" dirty="0" smtClean="0"/>
              <a:t>.</a:t>
            </a:r>
          </a:p>
          <a:p>
            <a:r>
              <a:rPr lang="en-US" b="1" dirty="0">
                <a:solidFill>
                  <a:schemeClr val="accent5">
                    <a:lumMod val="60000"/>
                    <a:lumOff val="40000"/>
                  </a:schemeClr>
                </a:solidFill>
              </a:rPr>
              <a:t>April 2013: </a:t>
            </a:r>
            <a:r>
              <a:rPr lang="en-US" dirty="0"/>
              <a:t>After years of R&amp;D, </a:t>
            </a:r>
            <a:r>
              <a:rPr lang="en-US" dirty="0" err="1"/>
              <a:t>eyeOS</a:t>
            </a:r>
            <a:r>
              <a:rPr lang="en-US" dirty="0"/>
              <a:t> showcases the HTML5 web client which enables virtualization of applications in a high performance browser. </a:t>
            </a:r>
          </a:p>
          <a:p>
            <a:endParaRPr lang="en-US" dirty="0"/>
          </a:p>
        </p:txBody>
      </p:sp>
    </p:spTree>
    <p:extLst>
      <p:ext uri="{BB962C8B-B14F-4D97-AF65-F5344CB8AC3E}">
        <p14:creationId xmlns:p14="http://schemas.microsoft.com/office/powerpoint/2010/main" val="40482440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Technology and trends - technology</a:t>
            </a:r>
            <a:endParaRPr lang="en-US" sz="3600" dirty="0"/>
          </a:p>
        </p:txBody>
      </p:sp>
      <p:sp>
        <p:nvSpPr>
          <p:cNvPr id="3" name="Content Placeholder 2"/>
          <p:cNvSpPr>
            <a:spLocks noGrp="1"/>
          </p:cNvSpPr>
          <p:nvPr>
            <p:ph idx="1"/>
          </p:nvPr>
        </p:nvSpPr>
        <p:spPr>
          <a:xfrm>
            <a:off x="457200" y="990600"/>
            <a:ext cx="8229600" cy="5334000"/>
          </a:xfrm>
        </p:spPr>
        <p:txBody>
          <a:bodyPr>
            <a:normAutofit/>
          </a:bodyPr>
          <a:lstStyle/>
          <a:p>
            <a:r>
              <a:rPr lang="en-SG" dirty="0"/>
              <a:t>With so many different Web operating systems either currently available or in development, it should come as no surprise that programmers use different approaches to achieve the same effect</a:t>
            </a:r>
            <a:r>
              <a:rPr lang="en-SG" dirty="0" smtClean="0"/>
              <a:t>.</a:t>
            </a:r>
          </a:p>
          <a:p>
            <a:r>
              <a:rPr lang="en-SG" dirty="0"/>
              <a:t>While the goal of a Web OS is to provide an experience similar to using a desktop OS, there are no hard and fast rules for how to make that happen</a:t>
            </a:r>
            <a:r>
              <a:rPr lang="en-SG" dirty="0" smtClean="0"/>
              <a:t>.</a:t>
            </a:r>
          </a:p>
          <a:p>
            <a:r>
              <a:rPr lang="en-SG" dirty="0"/>
              <a:t>two most popular approaches rely on </a:t>
            </a:r>
            <a:r>
              <a:rPr lang="en-SG" b="1" dirty="0">
                <a:solidFill>
                  <a:schemeClr val="accent5">
                    <a:lumMod val="60000"/>
                    <a:lumOff val="40000"/>
                  </a:schemeClr>
                </a:solidFill>
              </a:rPr>
              <a:t>Flash technologies </a:t>
            </a:r>
            <a:r>
              <a:rPr lang="en-SG" dirty="0"/>
              <a:t>or </a:t>
            </a:r>
            <a:r>
              <a:rPr lang="en-SG" b="1" dirty="0">
                <a:solidFill>
                  <a:schemeClr val="accent5">
                    <a:lumMod val="60000"/>
                    <a:lumOff val="40000"/>
                  </a:schemeClr>
                </a:solidFill>
              </a:rPr>
              <a:t>Asynchronous JavaScript and XML (AJAX) technologies</a:t>
            </a:r>
            <a:r>
              <a:rPr lang="en-SG" dirty="0"/>
              <a:t>.</a:t>
            </a:r>
            <a:endParaRPr lang="en-US" dirty="0"/>
          </a:p>
        </p:txBody>
      </p:sp>
    </p:spTree>
    <p:extLst>
      <p:ext uri="{BB962C8B-B14F-4D97-AF65-F5344CB8AC3E}">
        <p14:creationId xmlns:p14="http://schemas.microsoft.com/office/powerpoint/2010/main" val="3134478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Technology and trends - technology</a:t>
            </a:r>
            <a:endParaRPr lang="en-US" sz="3600" dirty="0"/>
          </a:p>
        </p:txBody>
      </p:sp>
      <p:sp>
        <p:nvSpPr>
          <p:cNvPr id="3" name="Content Placeholder 2"/>
          <p:cNvSpPr>
            <a:spLocks noGrp="1"/>
          </p:cNvSpPr>
          <p:nvPr>
            <p:ph idx="1"/>
          </p:nvPr>
        </p:nvSpPr>
        <p:spPr>
          <a:xfrm>
            <a:off x="457200" y="990600"/>
            <a:ext cx="8229600" cy="5334000"/>
          </a:xfrm>
        </p:spPr>
        <p:txBody>
          <a:bodyPr>
            <a:normAutofit lnSpcReduction="10000"/>
          </a:bodyPr>
          <a:lstStyle/>
          <a:p>
            <a:r>
              <a:rPr lang="en-SG" dirty="0"/>
              <a:t>Flash is a set of technologies that enable programmers to create interactive </a:t>
            </a:r>
            <a:r>
              <a:rPr lang="en-SG" dirty="0" smtClean="0"/>
              <a:t>Web pages. </a:t>
            </a:r>
            <a:r>
              <a:rPr lang="en-SG" dirty="0"/>
              <a:t>It's a technology that uses </a:t>
            </a:r>
            <a:r>
              <a:rPr lang="en-SG" b="1" dirty="0">
                <a:solidFill>
                  <a:schemeClr val="accent5">
                    <a:lumMod val="60000"/>
                    <a:lumOff val="40000"/>
                  </a:schemeClr>
                </a:solidFill>
              </a:rPr>
              <a:t>vector graphics</a:t>
            </a:r>
            <a:r>
              <a:rPr lang="en-SG" dirty="0" smtClean="0"/>
              <a:t>.</a:t>
            </a:r>
          </a:p>
          <a:p>
            <a:r>
              <a:rPr lang="en-SG" dirty="0"/>
              <a:t>Vector graphics record image data as a collection of </a:t>
            </a:r>
            <a:r>
              <a:rPr lang="en-SG" b="1" dirty="0">
                <a:solidFill>
                  <a:schemeClr val="accent5">
                    <a:lumMod val="60000"/>
                    <a:lumOff val="40000"/>
                  </a:schemeClr>
                </a:solidFill>
              </a:rPr>
              <a:t>shapes and lines</a:t>
            </a:r>
            <a:r>
              <a:rPr lang="en-SG" dirty="0"/>
              <a:t> rather than individual pixels, which allows computers to load Flash images and animation faster than pixel-based graphics</a:t>
            </a:r>
            <a:r>
              <a:rPr lang="en-SG" dirty="0" smtClean="0"/>
              <a:t>.</a:t>
            </a:r>
          </a:p>
          <a:p>
            <a:r>
              <a:rPr lang="en-SG" dirty="0"/>
              <a:t>Flash files stream over the </a:t>
            </a:r>
            <a:r>
              <a:rPr lang="en-SG" dirty="0" smtClean="0"/>
              <a:t>Internet, </a:t>
            </a:r>
            <a:r>
              <a:rPr lang="en-SG" dirty="0"/>
              <a:t>which means the end user accessing the file doesn't have to wait for the entire file to download to his or her computer before accessing parts of it</a:t>
            </a:r>
            <a:r>
              <a:rPr lang="en-SG" dirty="0" smtClean="0"/>
              <a:t>.</a:t>
            </a:r>
          </a:p>
          <a:p>
            <a:r>
              <a:rPr lang="en-SG" dirty="0"/>
              <a:t>With Flash-based programs like online streaming video player, this means you can start watching a film clip without having to download it first.</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557533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Technology and trends - technology</a:t>
            </a:r>
            <a:endParaRPr lang="en-US" sz="3600" dirty="0"/>
          </a:p>
        </p:txBody>
      </p:sp>
      <p:sp>
        <p:nvSpPr>
          <p:cNvPr id="3" name="Content Placeholder 2"/>
          <p:cNvSpPr>
            <a:spLocks noGrp="1"/>
          </p:cNvSpPr>
          <p:nvPr>
            <p:ph idx="1"/>
          </p:nvPr>
        </p:nvSpPr>
        <p:spPr>
          <a:xfrm>
            <a:off x="457200" y="990600"/>
            <a:ext cx="8229600" cy="5334000"/>
          </a:xfrm>
        </p:spPr>
        <p:txBody>
          <a:bodyPr>
            <a:normAutofit/>
          </a:bodyPr>
          <a:lstStyle/>
          <a:p>
            <a:r>
              <a:rPr lang="en-SG" dirty="0"/>
              <a:t>More than 98 percent of all computers connected to the Internet have a Flash player installed</a:t>
            </a:r>
            <a:r>
              <a:rPr lang="en-SG" dirty="0" smtClean="0"/>
              <a:t>.</a:t>
            </a:r>
          </a:p>
          <a:p>
            <a:r>
              <a:rPr lang="en-SG" dirty="0"/>
              <a:t>That makes Flash an attractive approach for many programmers. </a:t>
            </a:r>
            <a:endParaRPr lang="en-SG" dirty="0" smtClean="0"/>
          </a:p>
          <a:p>
            <a:r>
              <a:rPr lang="en-SG" dirty="0"/>
              <a:t>They can create a Web OS knowing that the vast majority of computer users will be able to access it without having to download additional software</a:t>
            </a:r>
            <a:r>
              <a:rPr lang="en-SG" dirty="0" smtClean="0"/>
              <a:t>.</a:t>
            </a:r>
          </a:p>
          <a:p>
            <a:r>
              <a:rPr lang="en-SG" dirty="0"/>
              <a:t>AJAX technologies rely on hypertext</a:t>
            </a:r>
            <a:r>
              <a:rPr lang="en-SG" b="1" dirty="0"/>
              <a:t> </a:t>
            </a:r>
            <a:r>
              <a:rPr lang="en-SG" dirty="0" err="1"/>
              <a:t>markup</a:t>
            </a:r>
            <a:r>
              <a:rPr lang="en-SG" dirty="0"/>
              <a:t> language (HTML), the JavaScript programming language ,Cascading Style Sheets (CSS) and extensible </a:t>
            </a:r>
            <a:r>
              <a:rPr lang="en-SG" dirty="0" err="1"/>
              <a:t>Markup</a:t>
            </a:r>
            <a:r>
              <a:rPr lang="en-SG" dirty="0"/>
              <a:t> Language (XML).</a:t>
            </a:r>
            <a:endParaRPr lang="en-US" dirty="0"/>
          </a:p>
        </p:txBody>
      </p:sp>
    </p:spTree>
    <p:extLst>
      <p:ext uri="{BB962C8B-B14F-4D97-AF65-F5344CB8AC3E}">
        <p14:creationId xmlns:p14="http://schemas.microsoft.com/office/powerpoint/2010/main" val="35575337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Technology and trends - technology</a:t>
            </a:r>
            <a:endParaRPr lang="en-US" sz="3600" dirty="0"/>
          </a:p>
        </p:txBody>
      </p:sp>
      <p:sp>
        <p:nvSpPr>
          <p:cNvPr id="3" name="Content Placeholder 2"/>
          <p:cNvSpPr>
            <a:spLocks noGrp="1"/>
          </p:cNvSpPr>
          <p:nvPr>
            <p:ph idx="1"/>
          </p:nvPr>
        </p:nvSpPr>
        <p:spPr>
          <a:xfrm>
            <a:off x="457200" y="990600"/>
            <a:ext cx="8229600" cy="5334000"/>
          </a:xfrm>
        </p:spPr>
        <p:txBody>
          <a:bodyPr>
            <a:normAutofit/>
          </a:bodyPr>
          <a:lstStyle/>
          <a:p>
            <a:r>
              <a:rPr lang="en-SG" dirty="0"/>
              <a:t>The "asynchronous" aspect of AJAX means that AJAX applications transfer data between servers and browsers in small bits of information as needed</a:t>
            </a:r>
            <a:r>
              <a:rPr lang="en-SG" dirty="0" smtClean="0"/>
              <a:t>.</a:t>
            </a:r>
          </a:p>
          <a:p>
            <a:r>
              <a:rPr lang="en-SG" dirty="0"/>
              <a:t>The alternative is to send an entire Web page to the browser every time something changes, which would significantly slow down the user's experience</a:t>
            </a:r>
            <a:r>
              <a:rPr lang="en-SG" dirty="0" smtClean="0"/>
              <a:t>.</a:t>
            </a:r>
          </a:p>
          <a:p>
            <a:r>
              <a:rPr lang="en-SG" dirty="0"/>
              <a:t>With sufficient skill and knowledge, a programmer can create an AJAX application with the same functions as a desktop application.</a:t>
            </a:r>
            <a:endParaRPr lang="en-US" dirty="0"/>
          </a:p>
          <a:p>
            <a:endParaRPr lang="en-SG" dirty="0" smtClean="0"/>
          </a:p>
          <a:p>
            <a:endParaRPr lang="en-US" dirty="0"/>
          </a:p>
        </p:txBody>
      </p:sp>
    </p:spTree>
    <p:extLst>
      <p:ext uri="{BB962C8B-B14F-4D97-AF65-F5344CB8AC3E}">
        <p14:creationId xmlns:p14="http://schemas.microsoft.com/office/powerpoint/2010/main" val="35575337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Technology and trends - technology</a:t>
            </a:r>
            <a:endParaRPr lang="en-US" sz="3600" dirty="0"/>
          </a:p>
        </p:txBody>
      </p:sp>
      <p:sp>
        <p:nvSpPr>
          <p:cNvPr id="3" name="Content Placeholder 2"/>
          <p:cNvSpPr>
            <a:spLocks noGrp="1"/>
          </p:cNvSpPr>
          <p:nvPr>
            <p:ph idx="1"/>
          </p:nvPr>
        </p:nvSpPr>
        <p:spPr>
          <a:xfrm>
            <a:off x="457200" y="990600"/>
            <a:ext cx="8229600" cy="5334000"/>
          </a:xfrm>
        </p:spPr>
        <p:txBody>
          <a:bodyPr>
            <a:normAutofit/>
          </a:bodyPr>
          <a:lstStyle/>
          <a:p>
            <a:r>
              <a:rPr lang="en-SG" dirty="0"/>
              <a:t>Like Flash, most computers can run AJAX applications. </a:t>
            </a:r>
            <a:endParaRPr lang="en-SG" dirty="0" smtClean="0"/>
          </a:p>
          <a:p>
            <a:r>
              <a:rPr lang="en-SG" dirty="0"/>
              <a:t>That's because AJAX isn't a new programming language but rather a way to use established Web standards to create new applications</a:t>
            </a:r>
            <a:r>
              <a:rPr lang="en-SG" dirty="0" smtClean="0"/>
              <a:t>.</a:t>
            </a:r>
          </a:p>
          <a:p>
            <a:r>
              <a:rPr lang="en-SG" dirty="0"/>
              <a:t>As long as an application programmer includes the right information in an application's code, it should run fine on any major Web browser. </a:t>
            </a:r>
            <a:endParaRPr lang="en-SG" dirty="0" smtClean="0"/>
          </a:p>
          <a:p>
            <a:r>
              <a:rPr lang="en-SG" dirty="0"/>
              <a:t>Some well known Web applications based on AJAX include Google Calendar and Gmail.</a:t>
            </a:r>
            <a:endParaRPr lang="en-US" dirty="0"/>
          </a:p>
          <a:p>
            <a:endParaRPr lang="en-US" dirty="0"/>
          </a:p>
        </p:txBody>
      </p:sp>
    </p:spTree>
    <p:extLst>
      <p:ext uri="{BB962C8B-B14F-4D97-AF65-F5344CB8AC3E}">
        <p14:creationId xmlns:p14="http://schemas.microsoft.com/office/powerpoint/2010/main" val="19274564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Technology and trends - technology</a:t>
            </a:r>
            <a:endParaRPr lang="en-US" sz="3600" dirty="0"/>
          </a:p>
        </p:txBody>
      </p:sp>
      <p:sp>
        <p:nvSpPr>
          <p:cNvPr id="3" name="Content Placeholder 2"/>
          <p:cNvSpPr>
            <a:spLocks noGrp="1"/>
          </p:cNvSpPr>
          <p:nvPr>
            <p:ph idx="1"/>
          </p:nvPr>
        </p:nvSpPr>
        <p:spPr>
          <a:xfrm>
            <a:off x="457200" y="990600"/>
            <a:ext cx="8229600" cy="5334000"/>
          </a:xfrm>
        </p:spPr>
        <p:txBody>
          <a:bodyPr>
            <a:normAutofit/>
          </a:bodyPr>
          <a:lstStyle/>
          <a:p>
            <a:r>
              <a:rPr lang="en-SG" dirty="0"/>
              <a:t>A Sample of Web Operating </a:t>
            </a:r>
            <a:r>
              <a:rPr lang="en-SG" dirty="0" smtClean="0"/>
              <a:t>Systems: </a:t>
            </a:r>
            <a:r>
              <a:rPr lang="en-SG" dirty="0"/>
              <a:t>There are more than a dozen Web operating systems in    various stages of </a:t>
            </a:r>
            <a:r>
              <a:rPr lang="en-SG" dirty="0" smtClean="0"/>
              <a:t>completion.</a:t>
            </a:r>
            <a:r>
              <a:rPr lang="en-SG" dirty="0"/>
              <a:t> They include</a:t>
            </a:r>
            <a:r>
              <a:rPr lang="en-SG" dirty="0" smtClean="0"/>
              <a:t>:</a:t>
            </a:r>
          </a:p>
          <a:p>
            <a:pPr lvl="1"/>
            <a:r>
              <a:rPr lang="en-SG" dirty="0" err="1" smtClean="0"/>
              <a:t>eyeOS</a:t>
            </a:r>
            <a:endParaRPr lang="en-SG" dirty="0" smtClean="0"/>
          </a:p>
          <a:p>
            <a:pPr lvl="1"/>
            <a:r>
              <a:rPr lang="en-SG" dirty="0" err="1" smtClean="0"/>
              <a:t>AstraNOS</a:t>
            </a:r>
            <a:endParaRPr lang="en-SG" dirty="0" smtClean="0"/>
          </a:p>
          <a:p>
            <a:pPr lvl="1"/>
            <a:r>
              <a:rPr lang="en-SG" dirty="0" err="1" smtClean="0"/>
              <a:t>DesktopOnDemand</a:t>
            </a:r>
            <a:endParaRPr lang="en-SG" dirty="0" smtClean="0"/>
          </a:p>
          <a:p>
            <a:pPr lvl="1"/>
            <a:r>
              <a:rPr lang="en-SG" dirty="0" err="1" smtClean="0"/>
              <a:t>Goowy</a:t>
            </a:r>
            <a:endParaRPr lang="en-SG" dirty="0" smtClean="0"/>
          </a:p>
          <a:p>
            <a:pPr lvl="1"/>
            <a:r>
              <a:rPr lang="en-SG" dirty="0" err="1" smtClean="0"/>
              <a:t>YouOS</a:t>
            </a:r>
            <a:r>
              <a:rPr lang="en-SG" dirty="0"/>
              <a:t/>
            </a:r>
            <a:br>
              <a:rPr lang="en-SG" dirty="0"/>
            </a:br>
            <a:endParaRPr lang="en-US" dirty="0"/>
          </a:p>
        </p:txBody>
      </p:sp>
    </p:spTree>
    <p:extLst>
      <p:ext uri="{BB962C8B-B14F-4D97-AF65-F5344CB8AC3E}">
        <p14:creationId xmlns:p14="http://schemas.microsoft.com/office/powerpoint/2010/main" val="19274564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Technology and trends - security</a:t>
            </a:r>
            <a:endParaRPr lang="en-US" sz="3600" dirty="0"/>
          </a:p>
        </p:txBody>
      </p:sp>
      <p:sp>
        <p:nvSpPr>
          <p:cNvPr id="3" name="Content Placeholder 2"/>
          <p:cNvSpPr>
            <a:spLocks noGrp="1"/>
          </p:cNvSpPr>
          <p:nvPr>
            <p:ph idx="1"/>
          </p:nvPr>
        </p:nvSpPr>
        <p:spPr>
          <a:xfrm>
            <a:off x="457200" y="990600"/>
            <a:ext cx="8229600" cy="5334000"/>
          </a:xfrm>
        </p:spPr>
        <p:txBody>
          <a:bodyPr>
            <a:normAutofit/>
          </a:bodyPr>
          <a:lstStyle/>
          <a:p>
            <a:r>
              <a:rPr lang="en-SG" dirty="0"/>
              <a:t>This service stands out primarily for its tight security, which has earned an average growth of 400 users per day. </a:t>
            </a:r>
            <a:endParaRPr lang="en-SG" dirty="0" smtClean="0"/>
          </a:p>
          <a:p>
            <a:r>
              <a:rPr lang="en-SG" dirty="0"/>
              <a:t>Some of its security measures involve the use of firewalls, backups every 24 hours </a:t>
            </a:r>
            <a:r>
              <a:rPr lang="en-SG" dirty="0" smtClean="0"/>
              <a:t>total.</a:t>
            </a:r>
          </a:p>
          <a:p>
            <a:r>
              <a:rPr lang="en-SG" dirty="0"/>
              <a:t>As additional precaution, all communication is made within the site, and all content stored by users is fully encrypted and no access by their administrators, which gives an additional advantage in terms of use privacy.</a:t>
            </a:r>
            <a:endParaRPr lang="en-US" dirty="0"/>
          </a:p>
          <a:p>
            <a:endParaRPr lang="en-US" dirty="0"/>
          </a:p>
        </p:txBody>
      </p:sp>
    </p:spTree>
    <p:extLst>
      <p:ext uri="{BB962C8B-B14F-4D97-AF65-F5344CB8AC3E}">
        <p14:creationId xmlns:p14="http://schemas.microsoft.com/office/powerpoint/2010/main" val="1927456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Agenda</a:t>
            </a:r>
            <a:endParaRPr lang="en-US" sz="3600" dirty="0"/>
          </a:p>
        </p:txBody>
      </p:sp>
      <p:sp>
        <p:nvSpPr>
          <p:cNvPr id="3" name="Content Placeholder 2"/>
          <p:cNvSpPr>
            <a:spLocks noGrp="1"/>
          </p:cNvSpPr>
          <p:nvPr>
            <p:ph idx="1"/>
          </p:nvPr>
        </p:nvSpPr>
        <p:spPr>
          <a:xfrm>
            <a:off x="457200" y="990600"/>
            <a:ext cx="8229600" cy="5334000"/>
          </a:xfrm>
        </p:spPr>
        <p:txBody>
          <a:bodyPr>
            <a:normAutofit lnSpcReduction="10000"/>
          </a:bodyPr>
          <a:lstStyle/>
          <a:p>
            <a:r>
              <a:rPr lang="en-US" dirty="0" smtClean="0"/>
              <a:t>Introduction</a:t>
            </a:r>
          </a:p>
          <a:p>
            <a:pPr lvl="1"/>
            <a:r>
              <a:rPr lang="en-US" dirty="0" smtClean="0"/>
              <a:t>definition</a:t>
            </a:r>
          </a:p>
          <a:p>
            <a:pPr lvl="1"/>
            <a:r>
              <a:rPr lang="en-US" dirty="0" smtClean="0"/>
              <a:t>History	</a:t>
            </a:r>
          </a:p>
          <a:p>
            <a:r>
              <a:rPr lang="en-US" dirty="0" smtClean="0"/>
              <a:t>Technology and trends</a:t>
            </a:r>
          </a:p>
          <a:p>
            <a:pPr lvl="1"/>
            <a:r>
              <a:rPr lang="en-US" dirty="0" smtClean="0"/>
              <a:t>Technology</a:t>
            </a:r>
          </a:p>
          <a:p>
            <a:pPr lvl="1"/>
            <a:r>
              <a:rPr lang="en-US" dirty="0" smtClean="0"/>
              <a:t>security</a:t>
            </a:r>
          </a:p>
          <a:p>
            <a:pPr lvl="1"/>
            <a:r>
              <a:rPr lang="en-US" dirty="0" smtClean="0"/>
              <a:t>features</a:t>
            </a:r>
          </a:p>
          <a:p>
            <a:pPr lvl="1"/>
            <a:r>
              <a:rPr lang="en-US" dirty="0" smtClean="0"/>
              <a:t>Classification</a:t>
            </a:r>
          </a:p>
          <a:p>
            <a:r>
              <a:rPr lang="en-US" dirty="0" smtClean="0"/>
              <a:t>Architecture design</a:t>
            </a:r>
          </a:p>
          <a:p>
            <a:pPr lvl="1"/>
            <a:r>
              <a:rPr lang="en-US" dirty="0" smtClean="0"/>
              <a:t>Architecture overview</a:t>
            </a:r>
          </a:p>
          <a:p>
            <a:pPr lvl="1"/>
            <a:r>
              <a:rPr lang="en-US" dirty="0" smtClean="0"/>
              <a:t>Operational flow</a:t>
            </a:r>
          </a:p>
          <a:p>
            <a:r>
              <a:rPr lang="en-US" dirty="0" smtClean="0"/>
              <a:t>Application domain</a:t>
            </a:r>
          </a:p>
          <a:p>
            <a:pPr lvl="1"/>
            <a:r>
              <a:rPr lang="en-US" dirty="0" smtClean="0"/>
              <a:t>Application areas</a:t>
            </a:r>
          </a:p>
          <a:p>
            <a:r>
              <a:rPr lang="en-US" dirty="0" smtClean="0"/>
              <a:t>Research and development</a:t>
            </a:r>
          </a:p>
          <a:p>
            <a:pPr lvl="1"/>
            <a:r>
              <a:rPr lang="en-US" dirty="0" smtClean="0"/>
              <a:t>Scope</a:t>
            </a:r>
          </a:p>
          <a:p>
            <a:r>
              <a:rPr lang="en-US" dirty="0" smtClean="0"/>
              <a:t>conclusion</a:t>
            </a:r>
          </a:p>
        </p:txBody>
      </p:sp>
    </p:spTree>
    <p:extLst>
      <p:ext uri="{BB962C8B-B14F-4D97-AF65-F5344CB8AC3E}">
        <p14:creationId xmlns:p14="http://schemas.microsoft.com/office/powerpoint/2010/main" val="9594715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Technology and trends - features</a:t>
            </a:r>
            <a:endParaRPr lang="en-US" sz="3600" dirty="0"/>
          </a:p>
        </p:txBody>
      </p:sp>
      <p:sp>
        <p:nvSpPr>
          <p:cNvPr id="3" name="Content Placeholder 2"/>
          <p:cNvSpPr>
            <a:spLocks noGrp="1"/>
          </p:cNvSpPr>
          <p:nvPr>
            <p:ph idx="1"/>
          </p:nvPr>
        </p:nvSpPr>
        <p:spPr>
          <a:xfrm>
            <a:off x="457200" y="990600"/>
            <a:ext cx="8229600" cy="5334000"/>
          </a:xfrm>
        </p:spPr>
        <p:txBody>
          <a:bodyPr>
            <a:normAutofit/>
          </a:bodyPr>
          <a:lstStyle/>
          <a:p>
            <a:pPr lvl="0"/>
            <a:r>
              <a:rPr lang="en-US" b="1" dirty="0" err="1" smtClean="0">
                <a:solidFill>
                  <a:schemeClr val="accent5">
                    <a:lumMod val="60000"/>
                    <a:lumOff val="40000"/>
                  </a:schemeClr>
                </a:solidFill>
              </a:rPr>
              <a:t>eyeOS</a:t>
            </a:r>
            <a:r>
              <a:rPr lang="en-US" b="1" dirty="0" smtClean="0">
                <a:solidFill>
                  <a:schemeClr val="accent5">
                    <a:lumMod val="60000"/>
                    <a:lumOff val="40000"/>
                  </a:schemeClr>
                </a:solidFill>
              </a:rPr>
              <a:t> features : </a:t>
            </a:r>
            <a:r>
              <a:rPr lang="en-US" dirty="0" err="1" smtClean="0">
                <a:solidFill>
                  <a:schemeClr val="tx1"/>
                </a:solidFill>
              </a:rPr>
              <a:t>eyeOS</a:t>
            </a:r>
            <a:r>
              <a:rPr lang="en-US" dirty="0" smtClean="0">
                <a:solidFill>
                  <a:schemeClr val="tx1"/>
                </a:solidFill>
              </a:rPr>
              <a:t> tries to provide:</a:t>
            </a:r>
          </a:p>
          <a:p>
            <a:pPr lvl="0"/>
            <a:r>
              <a:rPr lang="en-SG" dirty="0"/>
              <a:t>most of the functionality that we are accustomed to in any operating system. </a:t>
            </a:r>
            <a:endParaRPr lang="en-US" sz="2000" dirty="0"/>
          </a:p>
          <a:p>
            <a:pPr lvl="0"/>
            <a:r>
              <a:rPr lang="en-SG" dirty="0"/>
              <a:t>A powerful, highly configurable access control system, with heavily customisable ACLs (access control lists), and </a:t>
            </a:r>
            <a:endParaRPr lang="en-US" sz="2000" dirty="0"/>
          </a:p>
          <a:p>
            <a:pPr lvl="0"/>
            <a:r>
              <a:rPr lang="en-SG" dirty="0"/>
              <a:t>support for user groups and a user management system. </a:t>
            </a:r>
            <a:endParaRPr lang="en-US" sz="2000" dirty="0"/>
          </a:p>
          <a:p>
            <a:pPr lvl="0"/>
            <a:r>
              <a:rPr lang="en-SG" dirty="0"/>
              <a:t>Support for assigning user quotas for disk space. </a:t>
            </a:r>
            <a:endParaRPr lang="en-US" sz="2000" dirty="0"/>
          </a:p>
          <a:p>
            <a:pPr lvl="0"/>
            <a:r>
              <a:rPr lang="en-SG" dirty="0"/>
              <a:t>An inbuilt configurable cache system. </a:t>
            </a:r>
            <a:endParaRPr lang="en-US" sz="2000" dirty="0"/>
          </a:p>
          <a:p>
            <a:pPr lvl="0"/>
            <a:r>
              <a:rPr lang="en-SG" dirty="0"/>
              <a:t>Support for office document formats using OpenOffice. </a:t>
            </a:r>
            <a:endParaRPr lang="en-US" sz="2000" dirty="0"/>
          </a:p>
          <a:p>
            <a:pPr lvl="1"/>
            <a:endParaRPr lang="en-US" dirty="0" smtClean="0">
              <a:solidFill>
                <a:schemeClr val="tx1"/>
              </a:solidFill>
            </a:endParaRPr>
          </a:p>
          <a:p>
            <a:pPr lvl="1"/>
            <a:endParaRPr lang="en-US" b="1" dirty="0">
              <a:solidFill>
                <a:schemeClr val="accent5">
                  <a:lumMod val="60000"/>
                  <a:lumOff val="40000"/>
                </a:schemeClr>
              </a:solidFill>
            </a:endParaRPr>
          </a:p>
          <a:p>
            <a:endParaRPr lang="en-US" dirty="0"/>
          </a:p>
        </p:txBody>
      </p:sp>
    </p:spTree>
    <p:extLst>
      <p:ext uri="{BB962C8B-B14F-4D97-AF65-F5344CB8AC3E}">
        <p14:creationId xmlns:p14="http://schemas.microsoft.com/office/powerpoint/2010/main" val="10485686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Technology and trends - </a:t>
            </a:r>
            <a:r>
              <a:rPr lang="en-US" sz="3600" dirty="0" err="1" smtClean="0"/>
              <a:t>featues</a:t>
            </a:r>
            <a:endParaRPr lang="en-US" sz="3600" dirty="0"/>
          </a:p>
        </p:txBody>
      </p:sp>
      <p:sp>
        <p:nvSpPr>
          <p:cNvPr id="3" name="Content Placeholder 2"/>
          <p:cNvSpPr>
            <a:spLocks noGrp="1"/>
          </p:cNvSpPr>
          <p:nvPr>
            <p:ph idx="1"/>
          </p:nvPr>
        </p:nvSpPr>
        <p:spPr>
          <a:xfrm>
            <a:off x="457200" y="990600"/>
            <a:ext cx="8229600" cy="5334000"/>
          </a:xfrm>
        </p:spPr>
        <p:txBody>
          <a:bodyPr>
            <a:normAutofit/>
          </a:bodyPr>
          <a:lstStyle/>
          <a:p>
            <a:pPr lvl="0"/>
            <a:r>
              <a:rPr lang="en-US" b="1" dirty="0" err="1" smtClean="0">
                <a:solidFill>
                  <a:schemeClr val="accent5">
                    <a:lumMod val="60000"/>
                    <a:lumOff val="40000"/>
                  </a:schemeClr>
                </a:solidFill>
              </a:rPr>
              <a:t>eyeOS</a:t>
            </a:r>
            <a:r>
              <a:rPr lang="en-US" b="1" dirty="0" smtClean="0">
                <a:solidFill>
                  <a:schemeClr val="accent5">
                    <a:lumMod val="60000"/>
                    <a:lumOff val="40000"/>
                  </a:schemeClr>
                </a:solidFill>
              </a:rPr>
              <a:t> features : </a:t>
            </a:r>
            <a:r>
              <a:rPr lang="en-US" dirty="0" err="1" smtClean="0">
                <a:solidFill>
                  <a:schemeClr val="tx1"/>
                </a:solidFill>
              </a:rPr>
              <a:t>eyeOS</a:t>
            </a:r>
            <a:r>
              <a:rPr lang="en-US" dirty="0" smtClean="0">
                <a:solidFill>
                  <a:schemeClr val="tx1"/>
                </a:solidFill>
              </a:rPr>
              <a:t> tries to provide:</a:t>
            </a:r>
          </a:p>
          <a:p>
            <a:pPr lvl="0"/>
            <a:r>
              <a:rPr lang="en-SG" dirty="0"/>
              <a:t>A file association management system. </a:t>
            </a:r>
            <a:endParaRPr lang="en-US" dirty="0"/>
          </a:p>
          <a:p>
            <a:pPr lvl="0"/>
            <a:r>
              <a:rPr lang="en-SG" dirty="0"/>
              <a:t>Support for auto-launching application on </a:t>
            </a:r>
            <a:r>
              <a:rPr lang="en-SG" dirty="0" err="1"/>
              <a:t>startup</a:t>
            </a:r>
            <a:r>
              <a:rPr lang="en-SG" dirty="0"/>
              <a:t>. </a:t>
            </a:r>
            <a:endParaRPr lang="en-US" dirty="0"/>
          </a:p>
          <a:p>
            <a:pPr lvl="0"/>
            <a:r>
              <a:rPr lang="en-SG" dirty="0"/>
              <a:t>Fully theme-able, and comes with a few themes with its default installation.</a:t>
            </a:r>
            <a:endParaRPr lang="en-US" dirty="0"/>
          </a:p>
          <a:p>
            <a:pPr lvl="0"/>
            <a:r>
              <a:rPr lang="en-SG" dirty="0"/>
              <a:t>For an organisation, having an </a:t>
            </a:r>
            <a:r>
              <a:rPr lang="en-SG" dirty="0" err="1"/>
              <a:t>EyeOS</a:t>
            </a:r>
            <a:r>
              <a:rPr lang="en-SG" dirty="0"/>
              <a:t> installation on an intranet server can mean everyone has access to the same resources and interface, where everyone is working on the same environment and there’re no </a:t>
            </a:r>
            <a:r>
              <a:rPr lang="en-SG" dirty="0" err="1"/>
              <a:t>compatability</a:t>
            </a:r>
            <a:r>
              <a:rPr lang="en-SG" dirty="0"/>
              <a:t> concerns comes with its own GUI builder! </a:t>
            </a:r>
            <a:endParaRPr lang="en-US" dirty="0"/>
          </a:p>
          <a:p>
            <a:pPr lvl="0"/>
            <a:r>
              <a:rPr lang="en-SG" dirty="0"/>
              <a:t>An application called </a:t>
            </a:r>
            <a:r>
              <a:rPr lang="en-SG" dirty="0" err="1"/>
              <a:t>eyeDesigner</a:t>
            </a:r>
            <a:r>
              <a:rPr lang="en-SG" dirty="0"/>
              <a:t> allows you to design application GUI straight from </a:t>
            </a:r>
            <a:r>
              <a:rPr lang="en-SG" dirty="0" err="1"/>
              <a:t>EyeOS</a:t>
            </a:r>
            <a:r>
              <a:rPr lang="en-SG" dirty="0"/>
              <a:t>.</a:t>
            </a:r>
            <a:endParaRPr lang="en-US" dirty="0"/>
          </a:p>
          <a:p>
            <a:pPr lvl="1"/>
            <a:endParaRPr lang="en-US" dirty="0" smtClean="0">
              <a:solidFill>
                <a:schemeClr val="tx1"/>
              </a:solidFill>
            </a:endParaRPr>
          </a:p>
          <a:p>
            <a:pPr lvl="1"/>
            <a:endParaRPr lang="en-US" b="1" dirty="0">
              <a:solidFill>
                <a:schemeClr val="accent5">
                  <a:lumMod val="60000"/>
                  <a:lumOff val="40000"/>
                </a:schemeClr>
              </a:solidFill>
            </a:endParaRPr>
          </a:p>
          <a:p>
            <a:endParaRPr lang="en-US" dirty="0"/>
          </a:p>
        </p:txBody>
      </p:sp>
    </p:spTree>
    <p:extLst>
      <p:ext uri="{BB962C8B-B14F-4D97-AF65-F5344CB8AC3E}">
        <p14:creationId xmlns:p14="http://schemas.microsoft.com/office/powerpoint/2010/main" val="22398205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Technology and trends - features</a:t>
            </a:r>
            <a:endParaRPr lang="en-US" sz="3600" dirty="0"/>
          </a:p>
        </p:txBody>
      </p:sp>
      <p:sp>
        <p:nvSpPr>
          <p:cNvPr id="3" name="Content Placeholder 2"/>
          <p:cNvSpPr>
            <a:spLocks noGrp="1"/>
          </p:cNvSpPr>
          <p:nvPr>
            <p:ph idx="1"/>
          </p:nvPr>
        </p:nvSpPr>
        <p:spPr>
          <a:xfrm>
            <a:off x="457200" y="990600"/>
            <a:ext cx="8229600" cy="5334000"/>
          </a:xfrm>
        </p:spPr>
        <p:txBody>
          <a:bodyPr>
            <a:normAutofit/>
          </a:bodyPr>
          <a:lstStyle/>
          <a:p>
            <a:r>
              <a:rPr lang="en-US" dirty="0" smtClean="0"/>
              <a:t>Managing files</a:t>
            </a:r>
          </a:p>
          <a:p>
            <a:pPr lvl="1"/>
            <a:r>
              <a:rPr lang="en-SG" dirty="0"/>
              <a:t>Uploading multiple files simultaneously.</a:t>
            </a:r>
            <a:endParaRPr lang="en-US" sz="1200" dirty="0"/>
          </a:p>
          <a:p>
            <a:pPr lvl="1"/>
            <a:r>
              <a:rPr lang="en-SG" dirty="0"/>
              <a:t>File management and visual interface.</a:t>
            </a:r>
            <a:endParaRPr lang="en-US" sz="1200" dirty="0"/>
          </a:p>
          <a:p>
            <a:pPr lvl="1"/>
            <a:r>
              <a:rPr lang="en-SG" dirty="0"/>
              <a:t>Download entire folders as ZIP.</a:t>
            </a:r>
            <a:endParaRPr lang="en-US" sz="1200" dirty="0"/>
          </a:p>
          <a:p>
            <a:pPr lvl="1"/>
            <a:r>
              <a:rPr lang="en-SG" dirty="0"/>
              <a:t>Utility to compress and decompress ZIP.</a:t>
            </a:r>
            <a:endParaRPr lang="en-US" sz="1200" dirty="0"/>
          </a:p>
          <a:p>
            <a:pPr lvl="1"/>
            <a:r>
              <a:rPr lang="en-SG" dirty="0"/>
              <a:t>Photo viewer with slideshow</a:t>
            </a:r>
            <a:r>
              <a:rPr lang="en-SG" sz="1200" dirty="0" smtClean="0"/>
              <a:t>.</a:t>
            </a:r>
          </a:p>
          <a:p>
            <a:pPr lvl="1"/>
            <a:endParaRPr lang="en-SG" sz="1200" dirty="0"/>
          </a:p>
          <a:p>
            <a:r>
              <a:rPr lang="en-SG" dirty="0"/>
              <a:t>Personal information manager (</a:t>
            </a:r>
            <a:r>
              <a:rPr lang="en-SG" dirty="0" smtClean="0"/>
              <a:t>PIM) </a:t>
            </a:r>
          </a:p>
          <a:p>
            <a:pPr lvl="1"/>
            <a:r>
              <a:rPr lang="en-SG" dirty="0"/>
              <a:t>Multiple calendars.</a:t>
            </a:r>
            <a:endParaRPr lang="en-US" sz="1200" dirty="0"/>
          </a:p>
          <a:p>
            <a:pPr lvl="1"/>
            <a:r>
              <a:rPr lang="en-SG" dirty="0"/>
              <a:t>Export and import from vCard</a:t>
            </a:r>
            <a:r>
              <a:rPr lang="en-SG" dirty="0" smtClean="0"/>
              <a:t>.</a:t>
            </a:r>
          </a:p>
          <a:p>
            <a:pPr marL="0" indent="0">
              <a:buNone/>
            </a:pPr>
            <a:endParaRPr lang="en-SG" sz="2000" dirty="0" smtClean="0"/>
          </a:p>
          <a:p>
            <a:r>
              <a:rPr lang="en-SG" dirty="0" smtClean="0"/>
              <a:t>System</a:t>
            </a:r>
          </a:p>
          <a:p>
            <a:pPr lvl="1"/>
            <a:r>
              <a:rPr lang="en-SG" dirty="0"/>
              <a:t>Packages Installer.</a:t>
            </a:r>
            <a:endParaRPr lang="en-US" dirty="0"/>
          </a:p>
          <a:p>
            <a:pPr lvl="1"/>
            <a:r>
              <a:rPr lang="en-SG" dirty="0"/>
              <a:t>System of ports and repositories.</a:t>
            </a:r>
            <a:endParaRPr lang="en-US" dirty="0"/>
          </a:p>
          <a:p>
            <a:pPr lvl="1"/>
            <a:r>
              <a:rPr lang="en-SG" dirty="0"/>
              <a:t>Control system for users and administrators.</a:t>
            </a:r>
            <a:endParaRPr lang="en-US" dirty="0"/>
          </a:p>
          <a:p>
            <a:pPr lvl="1"/>
            <a:r>
              <a:rPr lang="en-SG" dirty="0"/>
              <a:t>Text Utilities. Several instances of an application.</a:t>
            </a:r>
            <a:endParaRPr lang="en-US" dirty="0"/>
          </a:p>
          <a:p>
            <a:endParaRPr lang="en-US" sz="2000" dirty="0"/>
          </a:p>
          <a:p>
            <a:pPr lvl="1"/>
            <a:endParaRPr lang="en-US" dirty="0"/>
          </a:p>
          <a:p>
            <a:pPr lvl="1"/>
            <a:endParaRPr lang="en-US" dirty="0"/>
          </a:p>
        </p:txBody>
      </p:sp>
      <p:pic>
        <p:nvPicPr>
          <p:cNvPr id="5" name="Picture 4" descr="C:\Users\vaibhav\Desktop\eyeos-gestionarchivos.gif"/>
          <p:cNvPicPr/>
          <p:nvPr/>
        </p:nvPicPr>
        <p:blipFill>
          <a:blip r:embed="rId2"/>
          <a:srcRect/>
          <a:stretch>
            <a:fillRect/>
          </a:stretch>
        </p:blipFill>
        <p:spPr bwMode="auto">
          <a:xfrm>
            <a:off x="6756602" y="1600200"/>
            <a:ext cx="531495" cy="533400"/>
          </a:xfrm>
          <a:prstGeom prst="rect">
            <a:avLst/>
          </a:prstGeom>
          <a:noFill/>
          <a:ln w="9525">
            <a:noFill/>
            <a:miter lim="800000"/>
            <a:headEnd/>
            <a:tailEnd/>
          </a:ln>
        </p:spPr>
      </p:pic>
      <p:pic>
        <p:nvPicPr>
          <p:cNvPr id="6" name="Picture 5" descr="C:\Users\vaibhav\Desktop\eyeos-pim.gif"/>
          <p:cNvPicPr/>
          <p:nvPr/>
        </p:nvPicPr>
        <p:blipFill>
          <a:blip r:embed="rId3"/>
          <a:srcRect/>
          <a:stretch>
            <a:fillRect/>
          </a:stretch>
        </p:blipFill>
        <p:spPr bwMode="auto">
          <a:xfrm>
            <a:off x="6756602" y="3422072"/>
            <a:ext cx="531495" cy="464127"/>
          </a:xfrm>
          <a:prstGeom prst="rect">
            <a:avLst/>
          </a:prstGeom>
          <a:noFill/>
          <a:ln w="9525">
            <a:noFill/>
            <a:miter lim="800000"/>
            <a:headEnd/>
            <a:tailEnd/>
          </a:ln>
        </p:spPr>
      </p:pic>
      <p:pic>
        <p:nvPicPr>
          <p:cNvPr id="7" name="Picture 6" descr="C:\Users\vaibhav\Desktop\eyeos-sistema.gif"/>
          <p:cNvPicPr/>
          <p:nvPr/>
        </p:nvPicPr>
        <p:blipFill>
          <a:blip r:embed="rId4"/>
          <a:srcRect/>
          <a:stretch>
            <a:fillRect/>
          </a:stretch>
        </p:blipFill>
        <p:spPr bwMode="auto">
          <a:xfrm>
            <a:off x="6756602" y="5334000"/>
            <a:ext cx="531495" cy="457200"/>
          </a:xfrm>
          <a:prstGeom prst="rect">
            <a:avLst/>
          </a:prstGeom>
          <a:noFill/>
          <a:ln w="9525">
            <a:noFill/>
            <a:miter lim="800000"/>
            <a:headEnd/>
            <a:tailEnd/>
          </a:ln>
        </p:spPr>
      </p:pic>
    </p:spTree>
    <p:extLst>
      <p:ext uri="{BB962C8B-B14F-4D97-AF65-F5344CB8AC3E}">
        <p14:creationId xmlns:p14="http://schemas.microsoft.com/office/powerpoint/2010/main" val="10485686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Technology and trends - features</a:t>
            </a:r>
            <a:endParaRPr lang="en-US" sz="3600" dirty="0"/>
          </a:p>
        </p:txBody>
      </p:sp>
      <p:sp>
        <p:nvSpPr>
          <p:cNvPr id="3" name="Content Placeholder 2"/>
          <p:cNvSpPr>
            <a:spLocks noGrp="1"/>
          </p:cNvSpPr>
          <p:nvPr>
            <p:ph idx="1"/>
          </p:nvPr>
        </p:nvSpPr>
        <p:spPr>
          <a:xfrm>
            <a:off x="457200" y="990600"/>
            <a:ext cx="8229600" cy="5334000"/>
          </a:xfrm>
        </p:spPr>
        <p:txBody>
          <a:bodyPr>
            <a:normAutofit/>
          </a:bodyPr>
          <a:lstStyle/>
          <a:p>
            <a:r>
              <a:rPr lang="en-US" dirty="0" smtClean="0"/>
              <a:t>Office</a:t>
            </a:r>
          </a:p>
          <a:p>
            <a:pPr lvl="1"/>
            <a:r>
              <a:rPr lang="en-SG" dirty="0"/>
              <a:t>Word processor. Spreadsheets.</a:t>
            </a:r>
            <a:endParaRPr lang="en-US" dirty="0"/>
          </a:p>
          <a:p>
            <a:pPr lvl="1"/>
            <a:r>
              <a:rPr lang="en-SG" dirty="0"/>
              <a:t>Presentations.</a:t>
            </a:r>
            <a:endParaRPr lang="en-US" dirty="0"/>
          </a:p>
          <a:p>
            <a:pPr lvl="1"/>
            <a:r>
              <a:rPr lang="en-SG" dirty="0"/>
              <a:t>Support for MS Office formats and OpenOffice</a:t>
            </a:r>
            <a:r>
              <a:rPr lang="en-SG" dirty="0" smtClean="0"/>
              <a:t>.</a:t>
            </a:r>
          </a:p>
          <a:p>
            <a:pPr lvl="1"/>
            <a:endParaRPr lang="en-SG" dirty="0"/>
          </a:p>
          <a:p>
            <a:r>
              <a:rPr lang="en-SG" dirty="0" smtClean="0"/>
              <a:t>Network</a:t>
            </a:r>
          </a:p>
          <a:p>
            <a:pPr lvl="1"/>
            <a:r>
              <a:rPr lang="en-SG" dirty="0"/>
              <a:t>E-mail client. Internal messaging.</a:t>
            </a:r>
            <a:endParaRPr lang="en-US" dirty="0"/>
          </a:p>
          <a:p>
            <a:pPr lvl="1"/>
            <a:r>
              <a:rPr lang="en-SG" dirty="0"/>
              <a:t>Classified memos.</a:t>
            </a:r>
            <a:endParaRPr lang="en-US" dirty="0"/>
          </a:p>
          <a:p>
            <a:pPr lvl="1"/>
            <a:r>
              <a:rPr lang="en-SG" dirty="0"/>
              <a:t>FTP client with proxy support.</a:t>
            </a:r>
            <a:endParaRPr lang="en-US" dirty="0"/>
          </a:p>
          <a:p>
            <a:pPr lvl="1"/>
            <a:r>
              <a:rPr lang="en-SG" dirty="0"/>
              <a:t>RSS </a:t>
            </a:r>
            <a:r>
              <a:rPr lang="en-SG" dirty="0" smtClean="0"/>
              <a:t>newsreader.</a:t>
            </a:r>
          </a:p>
          <a:p>
            <a:pPr lvl="1"/>
            <a:endParaRPr lang="en-SG" dirty="0"/>
          </a:p>
          <a:p>
            <a:r>
              <a:rPr lang="en-SG" dirty="0" smtClean="0"/>
              <a:t>Desktop</a:t>
            </a:r>
          </a:p>
          <a:p>
            <a:pPr lvl="1"/>
            <a:r>
              <a:rPr lang="en-SG" dirty="0"/>
              <a:t>Completely customizable.</a:t>
            </a:r>
            <a:endParaRPr lang="en-US" dirty="0"/>
          </a:p>
          <a:p>
            <a:pPr lvl="1"/>
            <a:r>
              <a:rPr lang="en-SG" dirty="0" err="1"/>
              <a:t>Autoload</a:t>
            </a:r>
            <a:r>
              <a:rPr lang="en-SG" dirty="0"/>
              <a:t> of desired applications.</a:t>
            </a:r>
            <a:endParaRPr lang="en-US" dirty="0"/>
          </a:p>
          <a:p>
            <a:pPr lvl="1"/>
            <a:r>
              <a:rPr lang="en-SG" dirty="0"/>
              <a:t>Themes.</a:t>
            </a:r>
            <a:endParaRPr lang="en-US" dirty="0"/>
          </a:p>
          <a:p>
            <a:endParaRPr lang="en-US" dirty="0"/>
          </a:p>
          <a:p>
            <a:endParaRPr lang="en-US" dirty="0"/>
          </a:p>
        </p:txBody>
      </p:sp>
      <p:pic>
        <p:nvPicPr>
          <p:cNvPr id="4" name="Picture 3" descr="C:\Users\vaibhav\Desktop\eyeos-oficina.gif"/>
          <p:cNvPicPr/>
          <p:nvPr/>
        </p:nvPicPr>
        <p:blipFill>
          <a:blip r:embed="rId2"/>
          <a:srcRect/>
          <a:stretch>
            <a:fillRect/>
          </a:stretch>
        </p:blipFill>
        <p:spPr bwMode="auto">
          <a:xfrm>
            <a:off x="7162800" y="1447800"/>
            <a:ext cx="454660" cy="533400"/>
          </a:xfrm>
          <a:prstGeom prst="rect">
            <a:avLst/>
          </a:prstGeom>
          <a:noFill/>
          <a:ln w="9525">
            <a:noFill/>
            <a:miter lim="800000"/>
            <a:headEnd/>
            <a:tailEnd/>
          </a:ln>
        </p:spPr>
      </p:pic>
      <p:pic>
        <p:nvPicPr>
          <p:cNvPr id="5" name="Picture 4" descr="C:\Users\vaibhav\Desktop\eyeos-red.gif"/>
          <p:cNvPicPr/>
          <p:nvPr/>
        </p:nvPicPr>
        <p:blipFill>
          <a:blip r:embed="rId3"/>
          <a:srcRect/>
          <a:stretch>
            <a:fillRect/>
          </a:stretch>
        </p:blipFill>
        <p:spPr bwMode="auto">
          <a:xfrm>
            <a:off x="7162800" y="3657600"/>
            <a:ext cx="454660" cy="381000"/>
          </a:xfrm>
          <a:prstGeom prst="rect">
            <a:avLst/>
          </a:prstGeom>
          <a:noFill/>
          <a:ln w="9525">
            <a:noFill/>
            <a:miter lim="800000"/>
            <a:headEnd/>
            <a:tailEnd/>
          </a:ln>
        </p:spPr>
      </p:pic>
      <p:pic>
        <p:nvPicPr>
          <p:cNvPr id="6" name="Picture 5" descr="C:\Users\vaibhav\Desktop\eyeos-escritorio.gif"/>
          <p:cNvPicPr/>
          <p:nvPr/>
        </p:nvPicPr>
        <p:blipFill>
          <a:blip r:embed="rId4"/>
          <a:srcRect/>
          <a:stretch>
            <a:fillRect/>
          </a:stretch>
        </p:blipFill>
        <p:spPr bwMode="auto">
          <a:xfrm>
            <a:off x="7162800" y="5410200"/>
            <a:ext cx="482369" cy="457200"/>
          </a:xfrm>
          <a:prstGeom prst="rect">
            <a:avLst/>
          </a:prstGeom>
          <a:noFill/>
          <a:ln w="9525">
            <a:noFill/>
            <a:miter lim="800000"/>
            <a:headEnd/>
            <a:tailEnd/>
          </a:ln>
        </p:spPr>
      </p:pic>
    </p:spTree>
    <p:extLst>
      <p:ext uri="{BB962C8B-B14F-4D97-AF65-F5344CB8AC3E}">
        <p14:creationId xmlns:p14="http://schemas.microsoft.com/office/powerpoint/2010/main" val="10485686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Technology and trends - requirements</a:t>
            </a:r>
            <a:endParaRPr lang="en-US" sz="3600" dirty="0"/>
          </a:p>
        </p:txBody>
      </p:sp>
      <p:sp>
        <p:nvSpPr>
          <p:cNvPr id="3" name="Content Placeholder 2"/>
          <p:cNvSpPr>
            <a:spLocks noGrp="1"/>
          </p:cNvSpPr>
          <p:nvPr>
            <p:ph idx="1"/>
          </p:nvPr>
        </p:nvSpPr>
        <p:spPr>
          <a:xfrm>
            <a:off x="457200" y="990600"/>
            <a:ext cx="8229600" cy="5334000"/>
          </a:xfrm>
        </p:spPr>
        <p:txBody>
          <a:bodyPr>
            <a:normAutofit/>
          </a:bodyPr>
          <a:lstStyle/>
          <a:p>
            <a:r>
              <a:rPr lang="en-US" dirty="0" smtClean="0"/>
              <a:t>Server:</a:t>
            </a:r>
          </a:p>
          <a:p>
            <a:pPr lvl="1"/>
            <a:r>
              <a:rPr lang="en-SG" dirty="0"/>
              <a:t>Apache Web Server 1.3.x / 2.x.</a:t>
            </a:r>
            <a:endParaRPr lang="en-US" sz="1200" dirty="0"/>
          </a:p>
          <a:p>
            <a:pPr lvl="1"/>
            <a:r>
              <a:rPr lang="en-SG" dirty="0"/>
              <a:t>PHP 5 or higher.</a:t>
            </a:r>
            <a:endParaRPr lang="en-US" sz="1200" dirty="0"/>
          </a:p>
          <a:p>
            <a:pPr lvl="1"/>
            <a:r>
              <a:rPr lang="en-SG" dirty="0"/>
              <a:t>Safe Mode = Off</a:t>
            </a:r>
            <a:r>
              <a:rPr lang="en-SG" dirty="0" smtClean="0"/>
              <a:t>.</a:t>
            </a:r>
          </a:p>
          <a:p>
            <a:endParaRPr lang="en-SG" sz="2000" dirty="0"/>
          </a:p>
          <a:p>
            <a:pPr lvl="0"/>
            <a:r>
              <a:rPr lang="en-SG" sz="2000" dirty="0" smtClean="0"/>
              <a:t>Browser</a:t>
            </a:r>
            <a:endParaRPr lang="en-US" sz="2000" dirty="0"/>
          </a:p>
          <a:p>
            <a:pPr lvl="1"/>
            <a:endParaRPr lang="en-US" dirty="0"/>
          </a:p>
        </p:txBody>
      </p:sp>
    </p:spTree>
    <p:extLst>
      <p:ext uri="{BB962C8B-B14F-4D97-AF65-F5344CB8AC3E}">
        <p14:creationId xmlns:p14="http://schemas.microsoft.com/office/powerpoint/2010/main" val="10485686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2000" dirty="0" smtClean="0"/>
              <a:t>Technology and trends - </a:t>
            </a:r>
            <a:r>
              <a:rPr lang="en-SG" sz="2000" b="1" dirty="0">
                <a:effectLst/>
              </a:rPr>
              <a:t>What is a process inside </a:t>
            </a:r>
            <a:r>
              <a:rPr lang="en-SG" sz="2000" b="1" dirty="0" err="1">
                <a:effectLst/>
              </a:rPr>
              <a:t>EyeOS</a:t>
            </a:r>
            <a:r>
              <a:rPr lang="en-SG" sz="3600" b="1" dirty="0">
                <a:effectLst/>
              </a:rPr>
              <a:t>?</a:t>
            </a:r>
            <a:endParaRPr lang="en-US" sz="3600" dirty="0">
              <a:effectLst/>
            </a:endParaRPr>
          </a:p>
        </p:txBody>
      </p:sp>
      <p:sp>
        <p:nvSpPr>
          <p:cNvPr id="3" name="Content Placeholder 2"/>
          <p:cNvSpPr>
            <a:spLocks noGrp="1"/>
          </p:cNvSpPr>
          <p:nvPr>
            <p:ph idx="1"/>
          </p:nvPr>
        </p:nvSpPr>
        <p:spPr>
          <a:xfrm>
            <a:off x="457200" y="990600"/>
            <a:ext cx="8229600" cy="5334000"/>
          </a:xfrm>
        </p:spPr>
        <p:txBody>
          <a:bodyPr>
            <a:normAutofit/>
          </a:bodyPr>
          <a:lstStyle/>
          <a:p>
            <a:r>
              <a:rPr lang="en-SG" dirty="0"/>
              <a:t>Every time an application is executed, an entry in the process table of a user is created</a:t>
            </a:r>
            <a:r>
              <a:rPr lang="en-SG" dirty="0" smtClean="0"/>
              <a:t>.</a:t>
            </a:r>
          </a:p>
          <a:p>
            <a:r>
              <a:rPr lang="en-SG" dirty="0"/>
              <a:t>This entry is an associative array that contains information about the name, Process ID (</a:t>
            </a:r>
            <a:r>
              <a:rPr lang="en-SG" dirty="0" err="1"/>
              <a:t>pid</a:t>
            </a:r>
            <a:r>
              <a:rPr lang="en-SG" dirty="0"/>
              <a:t>), </a:t>
            </a:r>
            <a:r>
              <a:rPr lang="en-SG" dirty="0" err="1"/>
              <a:t>checknum</a:t>
            </a:r>
            <a:r>
              <a:rPr lang="en-SG" dirty="0"/>
              <a:t>, </a:t>
            </a:r>
            <a:r>
              <a:rPr lang="en-SG" dirty="0" err="1"/>
              <a:t>tty</a:t>
            </a:r>
            <a:r>
              <a:rPr lang="en-SG" dirty="0"/>
              <a:t> , </a:t>
            </a:r>
            <a:r>
              <a:rPr lang="en-SG" dirty="0" err="1"/>
              <a:t>currentUser</a:t>
            </a:r>
            <a:r>
              <a:rPr lang="en-SG" dirty="0"/>
              <a:t> (the name of the user who launched the process) and the time it was launched. </a:t>
            </a:r>
            <a:endParaRPr lang="en-SG" dirty="0" smtClean="0"/>
          </a:p>
          <a:p>
            <a:r>
              <a:rPr lang="en-SG" dirty="0"/>
              <a:t>In the default installation, the process table is a session variable named '</a:t>
            </a:r>
            <a:r>
              <a:rPr lang="en-SG" dirty="0" err="1"/>
              <a:t>ProcessTable</a:t>
            </a:r>
            <a:r>
              <a:rPr lang="en-SG" dirty="0" smtClean="0"/>
              <a:t>'.</a:t>
            </a:r>
          </a:p>
        </p:txBody>
      </p:sp>
    </p:spTree>
    <p:extLst>
      <p:ext uri="{BB962C8B-B14F-4D97-AF65-F5344CB8AC3E}">
        <p14:creationId xmlns:p14="http://schemas.microsoft.com/office/powerpoint/2010/main" val="32921506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Technology and trends - </a:t>
            </a:r>
            <a:r>
              <a:rPr lang="en-SG" sz="3600" b="1" dirty="0" smtClean="0">
                <a:effectLst/>
              </a:rPr>
              <a:t>classification</a:t>
            </a:r>
            <a:endParaRPr lang="en-US" sz="3600" dirty="0">
              <a:effectLst/>
            </a:endParaRPr>
          </a:p>
        </p:txBody>
      </p:sp>
      <p:pic>
        <p:nvPicPr>
          <p:cNvPr id="4" name="Content Placeholder 3"/>
          <p:cNvPicPr>
            <a:picLocks noGrp="1"/>
          </p:cNvPicPr>
          <p:nvPr>
            <p:ph idx="1"/>
          </p:nvPr>
        </p:nvPicPr>
        <p:blipFill>
          <a:blip r:embed="rId2"/>
          <a:srcRect/>
          <a:stretch>
            <a:fillRect/>
          </a:stretch>
        </p:blipFill>
        <p:spPr bwMode="auto">
          <a:xfrm>
            <a:off x="1447800" y="990600"/>
            <a:ext cx="6324600" cy="5334000"/>
          </a:xfrm>
          <a:prstGeom prst="rect">
            <a:avLst/>
          </a:prstGeom>
          <a:noFill/>
          <a:ln w="9525">
            <a:noFill/>
            <a:miter lim="800000"/>
            <a:headEnd/>
            <a:tailEnd/>
          </a:ln>
        </p:spPr>
      </p:pic>
    </p:spTree>
    <p:extLst>
      <p:ext uri="{BB962C8B-B14F-4D97-AF65-F5344CB8AC3E}">
        <p14:creationId xmlns:p14="http://schemas.microsoft.com/office/powerpoint/2010/main" val="4290948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Technology and trends - </a:t>
            </a:r>
            <a:r>
              <a:rPr lang="en-SG" sz="3600" b="1" dirty="0" smtClean="0">
                <a:effectLst/>
              </a:rPr>
              <a:t>classification</a:t>
            </a:r>
            <a:endParaRPr lang="en-US" sz="3600" dirty="0">
              <a:effectLst/>
            </a:endParaRPr>
          </a:p>
        </p:txBody>
      </p:sp>
      <p:sp>
        <p:nvSpPr>
          <p:cNvPr id="3" name="Content Placeholder 2"/>
          <p:cNvSpPr>
            <a:spLocks noGrp="1"/>
          </p:cNvSpPr>
          <p:nvPr>
            <p:ph idx="1"/>
          </p:nvPr>
        </p:nvSpPr>
        <p:spPr>
          <a:xfrm>
            <a:off x="457200" y="990600"/>
            <a:ext cx="8229600" cy="5334000"/>
          </a:xfrm>
        </p:spPr>
        <p:txBody>
          <a:bodyPr>
            <a:normAutofit lnSpcReduction="10000"/>
          </a:bodyPr>
          <a:lstStyle/>
          <a:p>
            <a:r>
              <a:rPr lang="en-SG" dirty="0"/>
              <a:t>WEBOS in three categories: </a:t>
            </a:r>
            <a:endParaRPr lang="en-SG" dirty="0" smtClean="0"/>
          </a:p>
          <a:p>
            <a:pPr lvl="1"/>
            <a:r>
              <a:rPr lang="en-SG" dirty="0"/>
              <a:t>Remotely Hosted </a:t>
            </a:r>
            <a:r>
              <a:rPr lang="en-SG" dirty="0" err="1"/>
              <a:t>WebOS</a:t>
            </a:r>
            <a:r>
              <a:rPr lang="en-SG" dirty="0"/>
              <a:t>. </a:t>
            </a:r>
            <a:endParaRPr lang="en-US" dirty="0"/>
          </a:p>
          <a:p>
            <a:pPr lvl="1"/>
            <a:r>
              <a:rPr lang="en-SG" dirty="0"/>
              <a:t>Self-Hosted </a:t>
            </a:r>
            <a:r>
              <a:rPr lang="en-SG" dirty="0" err="1"/>
              <a:t>WebOS</a:t>
            </a:r>
            <a:r>
              <a:rPr lang="en-SG" dirty="0"/>
              <a:t>, and </a:t>
            </a:r>
            <a:endParaRPr lang="en-US" dirty="0"/>
          </a:p>
          <a:p>
            <a:pPr lvl="1"/>
            <a:r>
              <a:rPr lang="en-SG" dirty="0"/>
              <a:t>Remote </a:t>
            </a:r>
            <a:r>
              <a:rPr lang="en-SG" dirty="0" smtClean="0"/>
              <a:t>Desktops</a:t>
            </a:r>
          </a:p>
          <a:p>
            <a:endParaRPr lang="en-SG" dirty="0"/>
          </a:p>
          <a:p>
            <a:r>
              <a:rPr lang="en-SG" dirty="0"/>
              <a:t>Under the remotely hosted we can find systems such as:</a:t>
            </a:r>
            <a:endParaRPr lang="en-US" dirty="0"/>
          </a:p>
          <a:p>
            <a:pPr lvl="1"/>
            <a:r>
              <a:rPr lang="en-SG" dirty="0" err="1"/>
              <a:t>EyeOS</a:t>
            </a:r>
            <a:r>
              <a:rPr lang="en-SG" dirty="0"/>
              <a:t> - One of the most popular </a:t>
            </a:r>
            <a:r>
              <a:rPr lang="en-SG" dirty="0" err="1"/>
              <a:t>weblops</a:t>
            </a:r>
            <a:r>
              <a:rPr lang="en-SG" dirty="0"/>
              <a:t> on the planet, </a:t>
            </a:r>
            <a:r>
              <a:rPr lang="en-SG" dirty="0" err="1"/>
              <a:t>EyeOS</a:t>
            </a:r>
            <a:r>
              <a:rPr lang="en-SG" dirty="0"/>
              <a:t> boasts tons of apps, a booming community, and a lot more features.</a:t>
            </a:r>
            <a:endParaRPr lang="en-US" dirty="0"/>
          </a:p>
          <a:p>
            <a:pPr lvl="1"/>
            <a:r>
              <a:rPr lang="en-SG" dirty="0" err="1"/>
              <a:t>Fenestela</a:t>
            </a:r>
            <a:r>
              <a:rPr lang="en-SG" dirty="0"/>
              <a:t> - There s still quite a few bugs to be ironed out in this French </a:t>
            </a:r>
            <a:r>
              <a:rPr lang="en-SG" dirty="0" err="1"/>
              <a:t>WebOS</a:t>
            </a:r>
            <a:r>
              <a:rPr lang="en-SG" dirty="0"/>
              <a:t>, but you get cool XP interface and basic PHP apps.</a:t>
            </a:r>
            <a:endParaRPr lang="en-US" dirty="0"/>
          </a:p>
          <a:p>
            <a:r>
              <a:rPr lang="en-SG" dirty="0"/>
              <a:t>Under the Desktop hosted we can find systems such as:</a:t>
            </a:r>
            <a:endParaRPr lang="en-US" dirty="0"/>
          </a:p>
          <a:p>
            <a:pPr lvl="1"/>
            <a:r>
              <a:rPr lang="en-SG" dirty="0" err="1"/>
              <a:t>DesktopOnDemand</a:t>
            </a:r>
            <a:r>
              <a:rPr lang="en-SG" dirty="0"/>
              <a:t> - A fully featured Linux-based desktop with </a:t>
            </a:r>
            <a:r>
              <a:rPr lang="en-SG" dirty="0" err="1"/>
              <a:t>Gnome,Gaim</a:t>
            </a:r>
            <a:r>
              <a:rPr lang="en-SG" dirty="0"/>
              <a:t>. </a:t>
            </a:r>
            <a:r>
              <a:rPr lang="en-SG" dirty="0" err="1"/>
              <a:t>AbiWord,Evolution,GIMP</a:t>
            </a:r>
            <a:r>
              <a:rPr lang="en-SG" dirty="0"/>
              <a:t>, WebDAV. VNC, web login, and much more</a:t>
            </a:r>
            <a:r>
              <a:rPr lang="en-SG" dirty="0" smtClean="0"/>
              <a:t>.</a:t>
            </a:r>
          </a:p>
          <a:p>
            <a:pPr lvl="1"/>
            <a:r>
              <a:rPr lang="en-SG" dirty="0"/>
              <a:t>Free Live OS Zoo - Java applet </a:t>
            </a:r>
            <a:endParaRPr lang="en-SG" dirty="0" smtClean="0"/>
          </a:p>
          <a:p>
            <a:pPr lvl="1"/>
            <a:endParaRPr lang="en-US" dirty="0"/>
          </a:p>
        </p:txBody>
      </p:sp>
    </p:spTree>
    <p:extLst>
      <p:ext uri="{BB962C8B-B14F-4D97-AF65-F5344CB8AC3E}">
        <p14:creationId xmlns:p14="http://schemas.microsoft.com/office/powerpoint/2010/main" val="39009575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Technology and trends - </a:t>
            </a:r>
            <a:r>
              <a:rPr lang="en-SG" sz="3600" b="1" dirty="0" smtClean="0">
                <a:effectLst/>
              </a:rPr>
              <a:t>classification</a:t>
            </a:r>
            <a:endParaRPr lang="en-US" sz="3600" dirty="0">
              <a:effectLst/>
            </a:endParaRPr>
          </a:p>
        </p:txBody>
      </p:sp>
      <p:sp>
        <p:nvSpPr>
          <p:cNvPr id="3" name="Content Placeholder 2"/>
          <p:cNvSpPr>
            <a:spLocks noGrp="1"/>
          </p:cNvSpPr>
          <p:nvPr>
            <p:ph idx="1"/>
          </p:nvPr>
        </p:nvSpPr>
        <p:spPr>
          <a:xfrm>
            <a:off x="457200" y="990600"/>
            <a:ext cx="8229600" cy="5334000"/>
          </a:xfrm>
        </p:spPr>
        <p:txBody>
          <a:bodyPr>
            <a:normAutofit/>
          </a:bodyPr>
          <a:lstStyle/>
          <a:p>
            <a:r>
              <a:rPr lang="en-SG" b="1" dirty="0" err="1"/>
              <a:t>Webtop</a:t>
            </a:r>
            <a:r>
              <a:rPr lang="en-SG" b="1" dirty="0"/>
              <a:t> versus Desktop</a:t>
            </a:r>
            <a:endParaRPr lang="en-US" dirty="0"/>
          </a:p>
          <a:p>
            <a:pPr lvl="1"/>
            <a:r>
              <a:rPr lang="en-SG" b="1" dirty="0"/>
              <a:t>Software Management</a:t>
            </a:r>
            <a:r>
              <a:rPr lang="en-SG" dirty="0"/>
              <a:t>:</a:t>
            </a:r>
            <a:endParaRPr lang="en-US" dirty="0"/>
          </a:p>
          <a:p>
            <a:pPr lvl="2"/>
            <a:r>
              <a:rPr lang="en-SG" dirty="0"/>
              <a:t>Ensures all users are running the same current versions of all </a:t>
            </a:r>
            <a:r>
              <a:rPr lang="en-SG" dirty="0" smtClean="0"/>
              <a:t>applications</a:t>
            </a:r>
          </a:p>
          <a:p>
            <a:pPr lvl="2"/>
            <a:r>
              <a:rPr lang="en-SG" dirty="0"/>
              <a:t>Updates and patches need only be applied to the server - no need to update multiple </a:t>
            </a:r>
            <a:r>
              <a:rPr lang="en-SG" dirty="0" smtClean="0"/>
              <a:t>clients</a:t>
            </a:r>
          </a:p>
          <a:p>
            <a:pPr lvl="2"/>
            <a:r>
              <a:rPr lang="en-SG" dirty="0"/>
              <a:t>No need for software to distribute software over the </a:t>
            </a:r>
            <a:r>
              <a:rPr lang="en-SG" dirty="0" smtClean="0"/>
              <a:t>network</a:t>
            </a:r>
            <a:endParaRPr lang="en-US" dirty="0"/>
          </a:p>
          <a:p>
            <a:pPr lvl="1"/>
            <a:r>
              <a:rPr lang="en-SG" b="1" dirty="0"/>
              <a:t>Security:</a:t>
            </a:r>
            <a:endParaRPr lang="en-US" dirty="0"/>
          </a:p>
          <a:p>
            <a:pPr lvl="2"/>
            <a:r>
              <a:rPr lang="en-SG" dirty="0"/>
              <a:t>Less prone to typical attacks, viruses, worms, unpatched clients, vulnerabilities</a:t>
            </a:r>
            <a:endParaRPr lang="en-US" dirty="0"/>
          </a:p>
          <a:p>
            <a:pPr lvl="2"/>
            <a:r>
              <a:rPr lang="en-SG" dirty="0"/>
              <a:t>Sensitive  data  stored  on  secure   servers   rather   than   scattered  across  multiple  potentially unprotected and vulnerable clients (e.g. smart phones and laptops</a:t>
            </a:r>
            <a:r>
              <a:rPr lang="en-SG" dirty="0" smtClean="0"/>
              <a:t>).</a:t>
            </a:r>
          </a:p>
          <a:p>
            <a:pPr lvl="2"/>
            <a:r>
              <a:rPr lang="en-SG" dirty="0"/>
              <a:t>Encrypted transmission of all data between server and clients (e.g. https).</a:t>
            </a:r>
            <a:endParaRPr lang="en-US" dirty="0"/>
          </a:p>
          <a:p>
            <a:pPr lvl="2"/>
            <a:r>
              <a:rPr lang="en-SG" dirty="0"/>
              <a:t>Software Management features (above) accommodate quick and easy application of  security advisories on server </a:t>
            </a:r>
            <a:r>
              <a:rPr lang="en-SG" dirty="0" smtClean="0"/>
              <a:t>side</a:t>
            </a:r>
          </a:p>
          <a:p>
            <a:pPr lvl="2"/>
            <a:r>
              <a:rPr lang="en-SG" dirty="0" err="1"/>
              <a:t>Webtop</a:t>
            </a:r>
            <a:r>
              <a:rPr lang="en-SG" dirty="0"/>
              <a:t> administrator can control which applications and data each user is allowed to access</a:t>
            </a:r>
            <a:endParaRPr lang="en-US" dirty="0"/>
          </a:p>
          <a:p>
            <a:pPr lvl="2"/>
            <a:endParaRPr lang="en-SG" dirty="0" smtClean="0"/>
          </a:p>
        </p:txBody>
      </p:sp>
    </p:spTree>
    <p:extLst>
      <p:ext uri="{BB962C8B-B14F-4D97-AF65-F5344CB8AC3E}">
        <p14:creationId xmlns:p14="http://schemas.microsoft.com/office/powerpoint/2010/main" val="39009575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Technology and trends - </a:t>
            </a:r>
            <a:r>
              <a:rPr lang="en-SG" sz="3600" b="1" dirty="0" smtClean="0">
                <a:effectLst/>
              </a:rPr>
              <a:t>classification</a:t>
            </a:r>
            <a:endParaRPr lang="en-US" sz="3600" dirty="0">
              <a:effectLst/>
            </a:endParaRPr>
          </a:p>
        </p:txBody>
      </p:sp>
      <p:sp>
        <p:nvSpPr>
          <p:cNvPr id="3" name="Content Placeholder 2"/>
          <p:cNvSpPr>
            <a:spLocks noGrp="1"/>
          </p:cNvSpPr>
          <p:nvPr>
            <p:ph idx="1"/>
          </p:nvPr>
        </p:nvSpPr>
        <p:spPr>
          <a:xfrm>
            <a:off x="457200" y="990600"/>
            <a:ext cx="8229600" cy="5334000"/>
          </a:xfrm>
        </p:spPr>
        <p:txBody>
          <a:bodyPr>
            <a:normAutofit/>
          </a:bodyPr>
          <a:lstStyle/>
          <a:p>
            <a:pPr lvl="1"/>
            <a:r>
              <a:rPr lang="en-SG" b="1" dirty="0"/>
              <a:t>High Availability:</a:t>
            </a:r>
            <a:endParaRPr lang="en-US" dirty="0"/>
          </a:p>
          <a:p>
            <a:pPr lvl="2"/>
            <a:r>
              <a:rPr lang="en-SG" dirty="0"/>
              <a:t>From a single device access Windows, UNIX, Linux, and Mainframe applications, all at the same time.</a:t>
            </a:r>
            <a:endParaRPr lang="en-US" dirty="0"/>
          </a:p>
          <a:p>
            <a:pPr lvl="2"/>
            <a:r>
              <a:rPr lang="en-SG" dirty="0"/>
              <a:t>Minimal hardware requirements for client devices.</a:t>
            </a:r>
            <a:endParaRPr lang="en-US" dirty="0"/>
          </a:p>
          <a:p>
            <a:pPr lvl="2"/>
            <a:r>
              <a:rPr lang="en-SG" dirty="0"/>
              <a:t>Less   downtime  -   robust  server  system  more  easily protected  and less  likely  to  fail  than multiple client desktops.</a:t>
            </a:r>
            <a:endParaRPr lang="en-US" dirty="0"/>
          </a:p>
          <a:p>
            <a:pPr lvl="2"/>
            <a:r>
              <a:rPr lang="en-SG" dirty="0"/>
              <a:t>Fault  tolerance  -  if  a  client  device  fails  for  any reason simply replace it with any other supported client device without loss of data, configuration, preferences, or application access</a:t>
            </a:r>
            <a:endParaRPr lang="en-US" dirty="0"/>
          </a:p>
        </p:txBody>
      </p:sp>
    </p:spTree>
    <p:extLst>
      <p:ext uri="{BB962C8B-B14F-4D97-AF65-F5344CB8AC3E}">
        <p14:creationId xmlns:p14="http://schemas.microsoft.com/office/powerpoint/2010/main" val="3900957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Table of contents </a:t>
            </a:r>
            <a:endParaRPr lang="en-US" sz="3600" dirty="0"/>
          </a:p>
        </p:txBody>
      </p:sp>
      <p:sp>
        <p:nvSpPr>
          <p:cNvPr id="3" name="Content Placeholder 2"/>
          <p:cNvSpPr>
            <a:spLocks noGrp="1"/>
          </p:cNvSpPr>
          <p:nvPr>
            <p:ph idx="1"/>
          </p:nvPr>
        </p:nvSpPr>
        <p:spPr>
          <a:xfrm>
            <a:off x="457200" y="990600"/>
            <a:ext cx="8229600" cy="5334000"/>
          </a:xfrm>
        </p:spPr>
        <p:txBody>
          <a:bodyPr>
            <a:normAutofit/>
          </a:bodyPr>
          <a:lstStyle/>
          <a:p>
            <a:r>
              <a:rPr lang="en-US" dirty="0" smtClean="0"/>
              <a:t>Developer manual</a:t>
            </a:r>
          </a:p>
          <a:p>
            <a:pPr lvl="1"/>
            <a:r>
              <a:rPr lang="en-US" dirty="0" smtClean="0"/>
              <a:t>Introduction</a:t>
            </a:r>
          </a:p>
          <a:p>
            <a:pPr lvl="1"/>
            <a:r>
              <a:rPr lang="en-US" dirty="0" smtClean="0"/>
              <a:t>Basic services</a:t>
            </a:r>
          </a:p>
          <a:p>
            <a:pPr lvl="1"/>
            <a:r>
              <a:rPr lang="en-US" dirty="0" smtClean="0"/>
              <a:t>System libraries</a:t>
            </a:r>
          </a:p>
          <a:p>
            <a:pPr lvl="1"/>
            <a:r>
              <a:rPr lang="en-US" dirty="0" smtClean="0"/>
              <a:t>How an application works</a:t>
            </a:r>
          </a:p>
          <a:p>
            <a:pPr lvl="1"/>
            <a:r>
              <a:rPr lang="en-US" dirty="0" smtClean="0"/>
              <a:t>The </a:t>
            </a:r>
            <a:r>
              <a:rPr lang="en-US" dirty="0" err="1" smtClean="0"/>
              <a:t>eyeOS</a:t>
            </a:r>
            <a:r>
              <a:rPr lang="en-US" dirty="0" smtClean="0"/>
              <a:t> Toolkit</a:t>
            </a:r>
          </a:p>
          <a:p>
            <a:pPr lvl="1"/>
            <a:r>
              <a:rPr lang="en-US" dirty="0" smtClean="0"/>
              <a:t>Groups</a:t>
            </a:r>
          </a:p>
          <a:p>
            <a:pPr lvl="1"/>
            <a:r>
              <a:rPr lang="en-US" dirty="0" smtClean="0"/>
              <a:t>Aliases</a:t>
            </a:r>
          </a:p>
          <a:p>
            <a:pPr lvl="1"/>
            <a:r>
              <a:rPr lang="en-US" dirty="0" smtClean="0"/>
              <a:t>Listener service calls</a:t>
            </a:r>
          </a:p>
          <a:p>
            <a:pPr lvl="1"/>
            <a:r>
              <a:rPr lang="en-US" dirty="0" smtClean="0"/>
              <a:t>Full screen</a:t>
            </a:r>
          </a:p>
          <a:p>
            <a:pPr lvl="1"/>
            <a:r>
              <a:rPr lang="en-US" dirty="0" smtClean="0"/>
              <a:t>Message tables</a:t>
            </a:r>
          </a:p>
          <a:p>
            <a:pPr lvl="1"/>
            <a:r>
              <a:rPr lang="en-US" dirty="0" smtClean="0"/>
              <a:t>Important </a:t>
            </a:r>
            <a:r>
              <a:rPr lang="en-US" dirty="0" err="1" smtClean="0"/>
              <a:t>eyeOS</a:t>
            </a:r>
            <a:r>
              <a:rPr lang="en-US" dirty="0" smtClean="0"/>
              <a:t> libraries</a:t>
            </a:r>
          </a:p>
          <a:p>
            <a:pPr lvl="1"/>
            <a:r>
              <a:rPr lang="en-US" dirty="0" smtClean="0"/>
              <a:t>Extras directory</a:t>
            </a:r>
          </a:p>
          <a:p>
            <a:pPr lvl="1"/>
            <a:r>
              <a:rPr lang="en-US" dirty="0" smtClean="0"/>
              <a:t>How </a:t>
            </a:r>
            <a:r>
              <a:rPr lang="en-US" dirty="0" err="1" smtClean="0"/>
              <a:t>sessio</a:t>
            </a:r>
            <a:r>
              <a:rPr lang="en-US" dirty="0" smtClean="0"/>
              <a:t> works with </a:t>
            </a:r>
            <a:r>
              <a:rPr lang="en-US" dirty="0" err="1" smtClean="0"/>
              <a:t>eyeSessions</a:t>
            </a:r>
            <a:endParaRPr lang="en-US" dirty="0" smtClean="0"/>
          </a:p>
          <a:p>
            <a:pPr lvl="1"/>
            <a:r>
              <a:rPr lang="en-US" dirty="0" smtClean="0"/>
              <a:t>Sharing your work with </a:t>
            </a:r>
            <a:r>
              <a:rPr lang="en-US" dirty="0" err="1" smtClean="0"/>
              <a:t>eyeOS</a:t>
            </a:r>
            <a:r>
              <a:rPr lang="en-US" dirty="0" smtClean="0"/>
              <a:t> community</a:t>
            </a:r>
          </a:p>
          <a:p>
            <a:r>
              <a:rPr lang="en-US" dirty="0" smtClean="0"/>
              <a:t>conclusion</a:t>
            </a:r>
          </a:p>
        </p:txBody>
      </p:sp>
    </p:spTree>
    <p:extLst>
      <p:ext uri="{BB962C8B-B14F-4D97-AF65-F5344CB8AC3E}">
        <p14:creationId xmlns:p14="http://schemas.microsoft.com/office/powerpoint/2010/main" val="22738192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200" dirty="0" smtClean="0"/>
              <a:t>Architecture design – architecture overview</a:t>
            </a:r>
            <a:endParaRPr lang="en-US" sz="3200" dirty="0">
              <a:effectLst/>
            </a:endParaRPr>
          </a:p>
        </p:txBody>
      </p:sp>
      <p:pic>
        <p:nvPicPr>
          <p:cNvPr id="4" name="Content Placeholder 3"/>
          <p:cNvPicPr>
            <a:picLocks noGrp="1"/>
          </p:cNvPicPr>
          <p:nvPr>
            <p:ph idx="1"/>
          </p:nvPr>
        </p:nvPicPr>
        <p:blipFill>
          <a:blip r:embed="rId2"/>
          <a:srcRect/>
          <a:stretch>
            <a:fillRect/>
          </a:stretch>
        </p:blipFill>
        <p:spPr bwMode="auto">
          <a:xfrm>
            <a:off x="1524000" y="990600"/>
            <a:ext cx="6248400" cy="5486400"/>
          </a:xfrm>
          <a:prstGeom prst="rect">
            <a:avLst/>
          </a:prstGeom>
          <a:noFill/>
          <a:ln w="9525">
            <a:noFill/>
            <a:miter lim="800000"/>
            <a:headEnd/>
            <a:tailEnd/>
          </a:ln>
        </p:spPr>
      </p:pic>
    </p:spTree>
    <p:extLst>
      <p:ext uri="{BB962C8B-B14F-4D97-AF65-F5344CB8AC3E}">
        <p14:creationId xmlns:p14="http://schemas.microsoft.com/office/powerpoint/2010/main" val="39009575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200" dirty="0" smtClean="0"/>
              <a:t>Architecture design – architecture overview</a:t>
            </a:r>
            <a:endParaRPr lang="en-US" sz="3200" dirty="0">
              <a:effectLst/>
            </a:endParaRPr>
          </a:p>
        </p:txBody>
      </p:sp>
      <p:sp>
        <p:nvSpPr>
          <p:cNvPr id="3" name="Content Placeholder 2"/>
          <p:cNvSpPr>
            <a:spLocks noGrp="1"/>
          </p:cNvSpPr>
          <p:nvPr>
            <p:ph idx="1"/>
          </p:nvPr>
        </p:nvSpPr>
        <p:spPr/>
        <p:txBody>
          <a:bodyPr>
            <a:normAutofit fontScale="92500" lnSpcReduction="10000"/>
          </a:bodyPr>
          <a:lstStyle/>
          <a:p>
            <a:r>
              <a:rPr lang="en-SG" dirty="0" err="1"/>
              <a:t>EyeOS</a:t>
            </a:r>
            <a:r>
              <a:rPr lang="en-SG" dirty="0"/>
              <a:t> kernel uses a structure divided into 4 layers:</a:t>
            </a:r>
            <a:endParaRPr lang="en-US" dirty="0"/>
          </a:p>
          <a:p>
            <a:pPr lvl="1"/>
            <a:r>
              <a:rPr lang="en-SG" dirty="0"/>
              <a:t>Kernel: unified system services.</a:t>
            </a:r>
            <a:endParaRPr lang="en-US" dirty="0"/>
          </a:p>
          <a:p>
            <a:pPr lvl="1"/>
            <a:r>
              <a:rPr lang="en-SG" dirty="0"/>
              <a:t>Services: lower-level functions.</a:t>
            </a:r>
            <a:endParaRPr lang="en-US" dirty="0"/>
          </a:p>
          <a:p>
            <a:pPr lvl="1"/>
            <a:r>
              <a:rPr lang="en-SG" dirty="0"/>
              <a:t>library services: higher-level functions</a:t>
            </a:r>
            <a:endParaRPr lang="en-US" dirty="0"/>
          </a:p>
          <a:p>
            <a:pPr lvl="1"/>
            <a:r>
              <a:rPr lang="en-SG" dirty="0"/>
              <a:t>Applications: can call functions from any  </a:t>
            </a:r>
            <a:r>
              <a:rPr lang="en-SG" dirty="0" smtClean="0"/>
              <a:t>layer</a:t>
            </a:r>
          </a:p>
          <a:p>
            <a:pPr lvl="1"/>
            <a:endParaRPr lang="en-SG" dirty="0"/>
          </a:p>
          <a:p>
            <a:pPr lvl="0"/>
            <a:r>
              <a:rPr lang="en-SG" b="1" dirty="0"/>
              <a:t>Service – MMAP</a:t>
            </a:r>
            <a:endParaRPr lang="en-US" dirty="0"/>
          </a:p>
          <a:p>
            <a:pPr lvl="1"/>
            <a:r>
              <a:rPr lang="en-SG" dirty="0"/>
              <a:t>Vital component in the communications of the application.</a:t>
            </a:r>
            <a:endParaRPr lang="en-US" dirty="0"/>
          </a:p>
          <a:p>
            <a:pPr lvl="1"/>
            <a:r>
              <a:rPr lang="en-SG" dirty="0"/>
              <a:t>route messages to the client application.</a:t>
            </a:r>
            <a:endParaRPr lang="en-US" dirty="0"/>
          </a:p>
          <a:p>
            <a:pPr lvl="1"/>
            <a:r>
              <a:rPr lang="en-SG" dirty="0"/>
              <a:t>Automated service .</a:t>
            </a:r>
            <a:endParaRPr lang="en-US" dirty="0"/>
          </a:p>
          <a:p>
            <a:pPr lvl="0"/>
            <a:r>
              <a:rPr lang="en-SG" b="1" dirty="0"/>
              <a:t>Service –VFS</a:t>
            </a:r>
            <a:endParaRPr lang="en-US" dirty="0"/>
          </a:p>
          <a:p>
            <a:pPr lvl="1"/>
            <a:r>
              <a:rPr lang="en-SG" dirty="0"/>
              <a:t>It is the </a:t>
            </a:r>
            <a:r>
              <a:rPr lang="en-SG" dirty="0" err="1"/>
              <a:t>EyeOS</a:t>
            </a:r>
            <a:r>
              <a:rPr lang="en-SG" dirty="0"/>
              <a:t> file system.</a:t>
            </a:r>
            <a:endParaRPr lang="en-US" dirty="0"/>
          </a:p>
          <a:p>
            <a:pPr lvl="1"/>
            <a:r>
              <a:rPr lang="en-SG" dirty="0"/>
              <a:t>implement security systems.</a:t>
            </a:r>
            <a:endParaRPr lang="en-US" dirty="0"/>
          </a:p>
          <a:p>
            <a:pPr lvl="1"/>
            <a:r>
              <a:rPr lang="en-SG" dirty="0"/>
              <a:t>Concatenate 32 random characters.</a:t>
            </a:r>
            <a:endParaRPr lang="en-US" dirty="0"/>
          </a:p>
          <a:p>
            <a:pPr lvl="1"/>
            <a:r>
              <a:rPr lang="en-SG" dirty="0"/>
              <a:t>virtual and real functions.</a:t>
            </a:r>
            <a:endParaRPr lang="en-US" dirty="0"/>
          </a:p>
          <a:p>
            <a:pPr lvl="1"/>
            <a:r>
              <a:rPr lang="en-SG" dirty="0"/>
              <a:t>Provides application development.</a:t>
            </a:r>
            <a:endParaRPr lang="en-US" dirty="0"/>
          </a:p>
          <a:p>
            <a:endParaRPr lang="en-US" dirty="0"/>
          </a:p>
          <a:p>
            <a:endParaRPr lang="en-US" dirty="0"/>
          </a:p>
        </p:txBody>
      </p:sp>
    </p:spTree>
    <p:extLst>
      <p:ext uri="{BB962C8B-B14F-4D97-AF65-F5344CB8AC3E}">
        <p14:creationId xmlns:p14="http://schemas.microsoft.com/office/powerpoint/2010/main" val="41344190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200" dirty="0" smtClean="0"/>
              <a:t>Architecture design – architecture overview</a:t>
            </a:r>
            <a:endParaRPr lang="en-US" sz="3200" dirty="0">
              <a:effectLst/>
            </a:endParaRPr>
          </a:p>
        </p:txBody>
      </p:sp>
      <p:sp>
        <p:nvSpPr>
          <p:cNvPr id="3" name="Content Placeholder 2"/>
          <p:cNvSpPr>
            <a:spLocks noGrp="1"/>
          </p:cNvSpPr>
          <p:nvPr>
            <p:ph idx="1"/>
          </p:nvPr>
        </p:nvSpPr>
        <p:spPr/>
        <p:txBody>
          <a:bodyPr>
            <a:normAutofit fontScale="92500" lnSpcReduction="10000"/>
          </a:bodyPr>
          <a:lstStyle/>
          <a:p>
            <a:pPr lvl="0"/>
            <a:r>
              <a:rPr lang="en-SG" b="1" dirty="0"/>
              <a:t>Service - VFS</a:t>
            </a:r>
            <a:r>
              <a:rPr lang="en-SG" dirty="0"/>
              <a:t> (implementation)Internally creates two files for each file (virtual functions):</a:t>
            </a:r>
            <a:endParaRPr lang="en-US" dirty="0"/>
          </a:p>
          <a:p>
            <a:pPr lvl="1"/>
            <a:r>
              <a:rPr lang="en-SG" dirty="0"/>
              <a:t>file content.</a:t>
            </a:r>
            <a:endParaRPr lang="en-US" dirty="0"/>
          </a:p>
          <a:p>
            <a:pPr lvl="1"/>
            <a:r>
              <a:rPr lang="en-SG" dirty="0"/>
              <a:t>File </a:t>
            </a:r>
            <a:r>
              <a:rPr lang="en-SG" dirty="0" smtClean="0"/>
              <a:t>information</a:t>
            </a:r>
          </a:p>
          <a:p>
            <a:pPr lvl="0"/>
            <a:r>
              <a:rPr lang="en-SG" b="1" dirty="0"/>
              <a:t>Service – </a:t>
            </a:r>
            <a:r>
              <a:rPr lang="en-SG" b="1" dirty="0" err="1"/>
              <a:t>Eyex</a:t>
            </a:r>
            <a:endParaRPr lang="en-US" dirty="0"/>
          </a:p>
          <a:p>
            <a:pPr lvl="1"/>
            <a:r>
              <a:rPr lang="en-SG" dirty="0"/>
              <a:t>Get the XML messages and respond in the same format to the browser</a:t>
            </a:r>
            <a:endParaRPr lang="en-US" dirty="0"/>
          </a:p>
          <a:p>
            <a:pPr lvl="0"/>
            <a:r>
              <a:rPr lang="en-SG" b="1" dirty="0"/>
              <a:t>Service - Proc</a:t>
            </a:r>
            <a:endParaRPr lang="en-US" dirty="0"/>
          </a:p>
          <a:p>
            <a:pPr lvl="1"/>
            <a:r>
              <a:rPr lang="en-SG" dirty="0"/>
              <a:t>Process Management:</a:t>
            </a:r>
            <a:endParaRPr lang="en-US" dirty="0"/>
          </a:p>
          <a:p>
            <a:pPr lvl="1"/>
            <a:r>
              <a:rPr lang="en-SG" dirty="0"/>
              <a:t>Launch.</a:t>
            </a:r>
            <a:endParaRPr lang="en-US" dirty="0"/>
          </a:p>
          <a:p>
            <a:pPr lvl="1"/>
            <a:r>
              <a:rPr lang="en-SG" dirty="0"/>
              <a:t>Finish.</a:t>
            </a:r>
            <a:endParaRPr lang="en-US" dirty="0"/>
          </a:p>
          <a:p>
            <a:pPr lvl="1"/>
            <a:r>
              <a:rPr lang="en-SG" dirty="0"/>
              <a:t>List.</a:t>
            </a:r>
            <a:endParaRPr lang="en-US" dirty="0"/>
          </a:p>
          <a:p>
            <a:pPr lvl="1"/>
            <a:r>
              <a:rPr lang="en-SG" dirty="0"/>
              <a:t>etc</a:t>
            </a:r>
            <a:r>
              <a:rPr lang="en-SG" dirty="0" smtClean="0"/>
              <a:t>.</a:t>
            </a:r>
          </a:p>
          <a:p>
            <a:r>
              <a:rPr lang="en-SG" dirty="0"/>
              <a:t>For each process </a:t>
            </a:r>
            <a:r>
              <a:rPr lang="en-SG" dirty="0" err="1"/>
              <a:t>defines:myPid</a:t>
            </a:r>
            <a:r>
              <a:rPr lang="en-SG" dirty="0"/>
              <a:t>:</a:t>
            </a:r>
            <a:endParaRPr lang="en-US" sz="2000" dirty="0"/>
          </a:p>
          <a:p>
            <a:pPr lvl="1"/>
            <a:r>
              <a:rPr lang="en-SG" dirty="0"/>
              <a:t>Linux equivalent to PID.</a:t>
            </a:r>
            <a:endParaRPr lang="en-US" sz="1200" dirty="0"/>
          </a:p>
          <a:p>
            <a:pPr lvl="1"/>
            <a:r>
              <a:rPr lang="en-SG" dirty="0"/>
              <a:t>checksum: identifies the process in the </a:t>
            </a:r>
            <a:endParaRPr lang="en-US" dirty="0"/>
          </a:p>
        </p:txBody>
      </p:sp>
    </p:spTree>
    <p:extLst>
      <p:ext uri="{BB962C8B-B14F-4D97-AF65-F5344CB8AC3E}">
        <p14:creationId xmlns:p14="http://schemas.microsoft.com/office/powerpoint/2010/main" val="26032088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200" dirty="0" smtClean="0"/>
              <a:t>Architecture design – architecture overview</a:t>
            </a:r>
            <a:endParaRPr lang="en-US" sz="3200" dirty="0">
              <a:effectLst/>
            </a:endParaRPr>
          </a:p>
        </p:txBody>
      </p:sp>
      <p:sp>
        <p:nvSpPr>
          <p:cNvPr id="3" name="Content Placeholder 2"/>
          <p:cNvSpPr>
            <a:spLocks noGrp="1"/>
          </p:cNvSpPr>
          <p:nvPr>
            <p:ph idx="1"/>
          </p:nvPr>
        </p:nvSpPr>
        <p:spPr/>
        <p:txBody>
          <a:bodyPr>
            <a:normAutofit/>
          </a:bodyPr>
          <a:lstStyle/>
          <a:p>
            <a:pPr lvl="0"/>
            <a:r>
              <a:rPr lang="en-SG" b="1" dirty="0"/>
              <a:t>Client-side</a:t>
            </a:r>
            <a:endParaRPr lang="en-US" dirty="0"/>
          </a:p>
          <a:p>
            <a:r>
              <a:rPr lang="en-SG" dirty="0" err="1"/>
              <a:t>EyeOS</a:t>
            </a:r>
            <a:r>
              <a:rPr lang="en-SG" dirty="0"/>
              <a:t> makes use of several technologies on the client (browser) side:</a:t>
            </a:r>
            <a:endParaRPr lang="en-US" dirty="0"/>
          </a:p>
          <a:p>
            <a:pPr lvl="1"/>
            <a:r>
              <a:rPr lang="en-SG" dirty="0"/>
              <a:t>XHTML and CSS are used to display the user interface. The content, however, is created and changed dynamically by the local JavaScript engine, which uses the DOM for this task.</a:t>
            </a:r>
            <a:endParaRPr lang="en-US" dirty="0"/>
          </a:p>
          <a:p>
            <a:pPr lvl="1"/>
            <a:r>
              <a:rPr lang="en-SG" dirty="0"/>
              <a:t>The local engine handles communication with the server asynchronously, using AJAX. Client and server communicate via XML requests/responses. The client always initiates communication (i.e. no reverse AJAX is used). Each server response specifies a series of tasks to the client engine (e.g. creating a widget, changing a value of a component, executing JavaScript code embedded in the message, etc.).</a:t>
            </a:r>
            <a:endParaRPr lang="en-US" dirty="0"/>
          </a:p>
          <a:p>
            <a:pPr lvl="1"/>
            <a:r>
              <a:rPr lang="en-SG" dirty="0"/>
              <a:t>Not all interactions require communication with the server. JavaScript is used to provide client-side-only interactions</a:t>
            </a:r>
            <a:endParaRPr lang="en-US" dirty="0"/>
          </a:p>
          <a:p>
            <a:endParaRPr lang="en-US" dirty="0"/>
          </a:p>
        </p:txBody>
      </p:sp>
    </p:spTree>
    <p:extLst>
      <p:ext uri="{BB962C8B-B14F-4D97-AF65-F5344CB8AC3E}">
        <p14:creationId xmlns:p14="http://schemas.microsoft.com/office/powerpoint/2010/main" val="26032088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200" dirty="0" smtClean="0"/>
              <a:t>Architecture design – architecture overview</a:t>
            </a:r>
            <a:endParaRPr lang="en-US" sz="3200" dirty="0">
              <a:effectLst/>
            </a:endParaRPr>
          </a:p>
        </p:txBody>
      </p:sp>
      <p:sp>
        <p:nvSpPr>
          <p:cNvPr id="3" name="Content Placeholder 2"/>
          <p:cNvSpPr>
            <a:spLocks noGrp="1"/>
          </p:cNvSpPr>
          <p:nvPr>
            <p:ph idx="1"/>
          </p:nvPr>
        </p:nvSpPr>
        <p:spPr/>
        <p:txBody>
          <a:bodyPr>
            <a:normAutofit/>
          </a:bodyPr>
          <a:lstStyle/>
          <a:p>
            <a:pPr lvl="0"/>
            <a:r>
              <a:rPr lang="en-SG" b="1" dirty="0"/>
              <a:t>Server side</a:t>
            </a:r>
            <a:endParaRPr lang="en-US" dirty="0"/>
          </a:p>
          <a:p>
            <a:pPr lvl="1"/>
            <a:r>
              <a:rPr lang="en-SG" dirty="0" err="1" smtClean="0"/>
              <a:t>EyeOS</a:t>
            </a:r>
            <a:r>
              <a:rPr lang="en-SG" dirty="0" smtClean="0"/>
              <a:t> </a:t>
            </a:r>
            <a:r>
              <a:rPr lang="en-SG" dirty="0"/>
              <a:t>is written in PHP on the server side, and provides multiple high level abstractions (e.g. file system, user management, window services). </a:t>
            </a:r>
            <a:endParaRPr lang="en-SG" dirty="0" smtClean="0"/>
          </a:p>
          <a:p>
            <a:pPr lvl="1"/>
            <a:r>
              <a:rPr lang="en-SG" dirty="0" smtClean="0"/>
              <a:t>The </a:t>
            </a:r>
            <a:r>
              <a:rPr lang="en-SG" dirty="0"/>
              <a:t>goal of these is to make it easy to write new applications, and avoid dealing with low-level primitives. </a:t>
            </a:r>
            <a:endParaRPr lang="en-SG" dirty="0" smtClean="0"/>
          </a:p>
          <a:p>
            <a:pPr lvl="1"/>
            <a:r>
              <a:rPr lang="en-SG" dirty="0" smtClean="0"/>
              <a:t>In </a:t>
            </a:r>
            <a:r>
              <a:rPr lang="en-SG" dirty="0"/>
              <a:t>this sense, </a:t>
            </a:r>
            <a:r>
              <a:rPr lang="en-SG" dirty="0" err="1"/>
              <a:t>EyeOS</a:t>
            </a:r>
            <a:r>
              <a:rPr lang="en-SG" dirty="0"/>
              <a:t> is also a web application development framework</a:t>
            </a:r>
            <a:endParaRPr lang="en-US" dirty="0"/>
          </a:p>
        </p:txBody>
      </p:sp>
    </p:spTree>
    <p:extLst>
      <p:ext uri="{BB962C8B-B14F-4D97-AF65-F5344CB8AC3E}">
        <p14:creationId xmlns:p14="http://schemas.microsoft.com/office/powerpoint/2010/main" val="7192987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200" dirty="0" smtClean="0"/>
              <a:t>Architecture design – operational flow</a:t>
            </a:r>
            <a:endParaRPr lang="en-US" sz="3200" dirty="0">
              <a:effectLst/>
            </a:endParaRPr>
          </a:p>
        </p:txBody>
      </p:sp>
      <p:sp>
        <p:nvSpPr>
          <p:cNvPr id="3" name="Content Placeholder 2"/>
          <p:cNvSpPr>
            <a:spLocks noGrp="1"/>
          </p:cNvSpPr>
          <p:nvPr>
            <p:ph idx="1"/>
          </p:nvPr>
        </p:nvSpPr>
        <p:spPr>
          <a:xfrm>
            <a:off x="457200" y="1066800"/>
            <a:ext cx="8229600" cy="4525963"/>
          </a:xfrm>
        </p:spPr>
        <p:txBody>
          <a:bodyPr/>
          <a:lstStyle/>
          <a:p>
            <a:r>
              <a:rPr lang="en-SG" b="1" dirty="0"/>
              <a:t>LOGICAL SYSTEM ARCHITECTURE</a:t>
            </a:r>
            <a:endParaRPr lang="en-US" dirty="0"/>
          </a:p>
        </p:txBody>
      </p:sp>
      <p:pic>
        <p:nvPicPr>
          <p:cNvPr id="4" name="Picture 3" descr="C:\Users\vaibhav\Desktop\eye\eyeos - Cloud Computing Operating System  Web Desktop - Web OS - Web Office - your files and applications everywhere_files\ED.png"/>
          <p:cNvPicPr/>
          <p:nvPr/>
        </p:nvPicPr>
        <p:blipFill>
          <a:blip r:embed="rId2"/>
          <a:srcRect/>
          <a:stretch>
            <a:fillRect/>
          </a:stretch>
        </p:blipFill>
        <p:spPr bwMode="auto">
          <a:xfrm>
            <a:off x="1143000" y="1676400"/>
            <a:ext cx="6705599" cy="5029200"/>
          </a:xfrm>
          <a:prstGeom prst="rect">
            <a:avLst/>
          </a:prstGeom>
          <a:noFill/>
          <a:ln w="9525">
            <a:noFill/>
            <a:miter lim="800000"/>
            <a:headEnd/>
            <a:tailEnd/>
          </a:ln>
        </p:spPr>
      </p:pic>
    </p:spTree>
    <p:extLst>
      <p:ext uri="{BB962C8B-B14F-4D97-AF65-F5344CB8AC3E}">
        <p14:creationId xmlns:p14="http://schemas.microsoft.com/office/powerpoint/2010/main" val="26032088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200" dirty="0" smtClean="0"/>
              <a:t>Architecture design – architecture overview</a:t>
            </a:r>
            <a:endParaRPr lang="en-US" sz="3200" dirty="0">
              <a:effectLst/>
            </a:endParaRPr>
          </a:p>
        </p:txBody>
      </p:sp>
      <p:sp>
        <p:nvSpPr>
          <p:cNvPr id="3" name="Content Placeholder 2"/>
          <p:cNvSpPr>
            <a:spLocks noGrp="1"/>
          </p:cNvSpPr>
          <p:nvPr>
            <p:ph idx="1"/>
          </p:nvPr>
        </p:nvSpPr>
        <p:spPr/>
        <p:txBody>
          <a:bodyPr/>
          <a:lstStyle/>
          <a:p>
            <a:r>
              <a:rPr lang="en-SG" dirty="0"/>
              <a:t>The results of the actions in the native applications end with a message response consisting of data in XML form and containing the information required on the form and manner in which the graphical interface should </a:t>
            </a:r>
            <a:r>
              <a:rPr lang="en-SG" dirty="0" err="1"/>
              <a:t>EyeOS</a:t>
            </a:r>
            <a:r>
              <a:rPr lang="en-SG" dirty="0"/>
              <a:t> changed. </a:t>
            </a:r>
            <a:endParaRPr lang="en-SG" dirty="0" smtClean="0"/>
          </a:p>
          <a:p>
            <a:endParaRPr lang="en-US" dirty="0"/>
          </a:p>
        </p:txBody>
      </p:sp>
    </p:spTree>
    <p:extLst>
      <p:ext uri="{BB962C8B-B14F-4D97-AF65-F5344CB8AC3E}">
        <p14:creationId xmlns:p14="http://schemas.microsoft.com/office/powerpoint/2010/main" val="26032088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200" dirty="0" smtClean="0"/>
              <a:t>Application domain – application areas</a:t>
            </a:r>
            <a:endParaRPr lang="en-US" sz="3200" dirty="0">
              <a:effectLst/>
            </a:endParaRPr>
          </a:p>
        </p:txBody>
      </p:sp>
      <p:pic>
        <p:nvPicPr>
          <p:cNvPr id="4" name="Content Placeholder 3" descr="C:\Users\vaibhav\Desktop\sl4.png"/>
          <p:cNvPicPr>
            <a:picLocks noGrp="1"/>
          </p:cNvPicPr>
          <p:nvPr>
            <p:ph idx="1"/>
          </p:nvPr>
        </p:nvPicPr>
        <p:blipFill>
          <a:blip r:embed="rId2"/>
          <a:srcRect/>
          <a:stretch>
            <a:fillRect/>
          </a:stretch>
        </p:blipFill>
        <p:spPr bwMode="auto">
          <a:xfrm>
            <a:off x="990600" y="1600200"/>
            <a:ext cx="7315199" cy="4525963"/>
          </a:xfrm>
          <a:prstGeom prst="rect">
            <a:avLst/>
          </a:prstGeom>
          <a:noFill/>
          <a:ln w="9525">
            <a:noFill/>
            <a:miter lim="800000"/>
            <a:headEnd/>
            <a:tailEnd/>
          </a:ln>
        </p:spPr>
      </p:pic>
    </p:spTree>
    <p:extLst>
      <p:ext uri="{BB962C8B-B14F-4D97-AF65-F5344CB8AC3E}">
        <p14:creationId xmlns:p14="http://schemas.microsoft.com/office/powerpoint/2010/main" val="18515500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200" dirty="0"/>
              <a:t>Application domain – application areas</a:t>
            </a:r>
            <a:endParaRPr lang="en-US" sz="3200" dirty="0">
              <a:effectLst/>
            </a:endParaRPr>
          </a:p>
        </p:txBody>
      </p:sp>
      <p:sp>
        <p:nvSpPr>
          <p:cNvPr id="3" name="Content Placeholder 2"/>
          <p:cNvSpPr>
            <a:spLocks noGrp="1"/>
          </p:cNvSpPr>
          <p:nvPr>
            <p:ph idx="1"/>
          </p:nvPr>
        </p:nvSpPr>
        <p:spPr/>
        <p:txBody>
          <a:bodyPr>
            <a:normAutofit fontScale="92500" lnSpcReduction="20000"/>
          </a:bodyPr>
          <a:lstStyle/>
          <a:p>
            <a:pPr lvl="0"/>
            <a:r>
              <a:rPr lang="en-SG" dirty="0" err="1"/>
              <a:t>EyeOS</a:t>
            </a:r>
            <a:r>
              <a:rPr lang="en-SG" dirty="0"/>
              <a:t> provides  system for the users where they work with </a:t>
            </a:r>
            <a:r>
              <a:rPr lang="en-SG" dirty="0" err="1"/>
              <a:t>EyeOS</a:t>
            </a:r>
            <a:r>
              <a:rPr lang="en-SG" dirty="0"/>
              <a:t> and all its applications, including Office and PIM ones. </a:t>
            </a:r>
            <a:r>
              <a:rPr lang="en-SG" dirty="0" err="1"/>
              <a:t>EyeOS</a:t>
            </a:r>
            <a:r>
              <a:rPr lang="en-SG" dirty="0"/>
              <a:t> provides a toolkit to create new applications easily.</a:t>
            </a:r>
            <a:endParaRPr lang="en-US" dirty="0"/>
          </a:p>
          <a:p>
            <a:pPr lvl="0"/>
            <a:r>
              <a:rPr lang="en-SG" dirty="0" err="1"/>
              <a:t>EyeOS</a:t>
            </a:r>
            <a:r>
              <a:rPr lang="en-SG" dirty="0"/>
              <a:t> can provide schools and universities with a full web platform where students, teachers and parents will have a personal yet collaborative desktop to work and, communicate between themselves and get organized inside and outside the school.</a:t>
            </a:r>
            <a:endParaRPr lang="en-US" dirty="0"/>
          </a:p>
          <a:p>
            <a:pPr lvl="0"/>
            <a:r>
              <a:rPr lang="en-SG" dirty="0"/>
              <a:t>With a private server, </a:t>
            </a:r>
            <a:r>
              <a:rPr lang="en-SG" dirty="0" err="1"/>
              <a:t>EyeOS</a:t>
            </a:r>
            <a:r>
              <a:rPr lang="en-SG" dirty="0"/>
              <a:t> can provide city councils, public library networks, free Internet points and other public environments the perfect system for their users to have a web place to work and communicate with the network managers, registering once and using it from every point. </a:t>
            </a:r>
            <a:endParaRPr lang="en-US" dirty="0"/>
          </a:p>
        </p:txBody>
      </p:sp>
    </p:spTree>
    <p:extLst>
      <p:ext uri="{BB962C8B-B14F-4D97-AF65-F5344CB8AC3E}">
        <p14:creationId xmlns:p14="http://schemas.microsoft.com/office/powerpoint/2010/main" val="21517747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200" dirty="0" smtClean="0"/>
              <a:t>Architecture design – architecture overview</a:t>
            </a:r>
            <a:endParaRPr lang="en-US" sz="3200" dirty="0">
              <a:effectLst/>
            </a:endParaRPr>
          </a:p>
        </p:txBody>
      </p:sp>
      <p:sp>
        <p:nvSpPr>
          <p:cNvPr id="3" name="Content Placeholder 2"/>
          <p:cNvSpPr>
            <a:spLocks noGrp="1"/>
          </p:cNvSpPr>
          <p:nvPr>
            <p:ph idx="1"/>
          </p:nvPr>
        </p:nvSpPr>
        <p:spPr/>
        <p:txBody>
          <a:bodyPr/>
          <a:lstStyle/>
          <a:p>
            <a:r>
              <a:rPr lang="en-SG" dirty="0"/>
              <a:t>One of the main triggers and great acceptance of people with regard to this service is its availability online, which has no dependencies and has a strong security system, achieving thus be an ideal application for storing content</a:t>
            </a:r>
            <a:r>
              <a:rPr lang="en-SG" dirty="0" smtClean="0"/>
              <a:t>.</a:t>
            </a:r>
          </a:p>
          <a:p>
            <a:r>
              <a:rPr lang="en-SG" dirty="0"/>
              <a:t> This action may be useful for those who travel frequently, for schools that want a centralized storage and available for intranets and business in general and so on</a:t>
            </a:r>
            <a:r>
              <a:rPr lang="en-SG" dirty="0" smtClean="0"/>
              <a:t>.</a:t>
            </a:r>
          </a:p>
          <a:p>
            <a:r>
              <a:rPr lang="en-SG" dirty="0"/>
              <a:t>Even could be used in any future as a service to replace the need for a hard disk</a:t>
            </a:r>
            <a:endParaRPr lang="en-US" dirty="0"/>
          </a:p>
          <a:p>
            <a:endParaRPr lang="en-US" dirty="0"/>
          </a:p>
        </p:txBody>
      </p:sp>
    </p:spTree>
    <p:extLst>
      <p:ext uri="{BB962C8B-B14F-4D97-AF65-F5344CB8AC3E}">
        <p14:creationId xmlns:p14="http://schemas.microsoft.com/office/powerpoint/2010/main" val="2151774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Introduction - definition</a:t>
            </a:r>
            <a:endParaRPr lang="en-US" sz="3600" dirty="0"/>
          </a:p>
        </p:txBody>
      </p:sp>
      <p:sp>
        <p:nvSpPr>
          <p:cNvPr id="3" name="Content Placeholder 2"/>
          <p:cNvSpPr>
            <a:spLocks noGrp="1"/>
          </p:cNvSpPr>
          <p:nvPr>
            <p:ph idx="1"/>
          </p:nvPr>
        </p:nvSpPr>
        <p:spPr>
          <a:xfrm>
            <a:off x="457200" y="990600"/>
            <a:ext cx="8229600" cy="5334000"/>
          </a:xfrm>
        </p:spPr>
        <p:txBody>
          <a:bodyPr>
            <a:normAutofit/>
          </a:bodyPr>
          <a:lstStyle/>
          <a:p>
            <a:r>
              <a:rPr lang="en-SG" dirty="0" err="1"/>
              <a:t>EyeOS</a:t>
            </a:r>
            <a:r>
              <a:rPr lang="en-SG" dirty="0"/>
              <a:t> is an open source web desktop following the cloud computing </a:t>
            </a:r>
            <a:r>
              <a:rPr lang="en-SG" dirty="0" smtClean="0"/>
              <a:t>concept.</a:t>
            </a:r>
          </a:p>
          <a:p>
            <a:r>
              <a:rPr lang="en-SG" dirty="0"/>
              <a:t>It is mainly written in PHP, XML and </a:t>
            </a:r>
            <a:r>
              <a:rPr lang="en-SG" dirty="0" smtClean="0"/>
              <a:t>JavaScript.</a:t>
            </a:r>
          </a:p>
          <a:p>
            <a:r>
              <a:rPr lang="en-SG" dirty="0"/>
              <a:t>It acts as a platform for web applications written using the </a:t>
            </a:r>
            <a:r>
              <a:rPr lang="en-SG" dirty="0" err="1"/>
              <a:t>EyeOS</a:t>
            </a:r>
            <a:r>
              <a:rPr lang="en-SG" dirty="0"/>
              <a:t> Toolkit</a:t>
            </a:r>
            <a:r>
              <a:rPr lang="en-SG" dirty="0" smtClean="0"/>
              <a:t>.</a:t>
            </a:r>
          </a:p>
          <a:p>
            <a:r>
              <a:rPr lang="en-SG" dirty="0"/>
              <a:t>It is accessible by portable devices via its mobile front end</a:t>
            </a:r>
            <a:r>
              <a:rPr lang="en-SG" dirty="0" smtClean="0"/>
              <a:t>.</a:t>
            </a:r>
          </a:p>
          <a:p>
            <a:r>
              <a:rPr lang="en-SG" dirty="0" err="1"/>
              <a:t>EyeOS</a:t>
            </a:r>
            <a:r>
              <a:rPr lang="en-SG" dirty="0"/>
              <a:t> lets you upload your files and work with them no matter where you are. </a:t>
            </a:r>
            <a:endParaRPr lang="en-SG" dirty="0" smtClean="0"/>
          </a:p>
          <a:p>
            <a:r>
              <a:rPr lang="en-SG" dirty="0"/>
              <a:t>It contains applications like Word Processor, Address Book, PDF reader, and many more developed by the community.</a:t>
            </a:r>
            <a:endParaRPr lang="en-US" dirty="0" smtClean="0"/>
          </a:p>
        </p:txBody>
      </p:sp>
    </p:spTree>
    <p:extLst>
      <p:ext uri="{BB962C8B-B14F-4D97-AF65-F5344CB8AC3E}">
        <p14:creationId xmlns:p14="http://schemas.microsoft.com/office/powerpoint/2010/main" val="17273929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200" dirty="0" smtClean="0"/>
              <a:t>Architecture design – architecture overview</a:t>
            </a:r>
            <a:endParaRPr lang="en-US" sz="3200" dirty="0">
              <a:effectLst/>
            </a:endParaRPr>
          </a:p>
        </p:txBody>
      </p:sp>
      <p:sp>
        <p:nvSpPr>
          <p:cNvPr id="3" name="Content Placeholder 2"/>
          <p:cNvSpPr>
            <a:spLocks noGrp="1"/>
          </p:cNvSpPr>
          <p:nvPr>
            <p:ph idx="1"/>
          </p:nvPr>
        </p:nvSpPr>
        <p:spPr/>
        <p:txBody>
          <a:bodyPr/>
          <a:lstStyle/>
          <a:p>
            <a:r>
              <a:rPr lang="en-SG" dirty="0"/>
              <a:t>Among the most typical uses are highlighted </a:t>
            </a:r>
            <a:endParaRPr lang="en-SG" dirty="0" smtClean="0"/>
          </a:p>
          <a:p>
            <a:pPr lvl="1"/>
            <a:r>
              <a:rPr lang="en-SG" dirty="0"/>
              <a:t>Schools: There is a Web system that brings a personal space for each teacher and student, which can be leveraged to work collaboratively. Also it is best accessed from anywhere you have Internet access.</a:t>
            </a:r>
            <a:endParaRPr lang="en-US" dirty="0"/>
          </a:p>
          <a:p>
            <a:pPr lvl="1"/>
            <a:r>
              <a:rPr lang="en-SG" dirty="0"/>
              <a:t>Public places may be in libraries or on points that have open </a:t>
            </a:r>
            <a:r>
              <a:rPr lang="en-SG" dirty="0" err="1"/>
              <a:t>WiFi</a:t>
            </a:r>
            <a:r>
              <a:rPr lang="en-SG" dirty="0"/>
              <a:t>, allowing users to connect to have the same meeting place on the Web</a:t>
            </a:r>
            <a:r>
              <a:rPr lang="en-SG" dirty="0" smtClean="0"/>
              <a:t>.</a:t>
            </a:r>
          </a:p>
          <a:p>
            <a:pPr lvl="1"/>
            <a:r>
              <a:rPr lang="en-SG" dirty="0"/>
              <a:t>Social Organizations and Companies: Contacts, personal files and communications to which members can access businesses and organizations large and small.</a:t>
            </a:r>
            <a:endParaRPr lang="en-US" dirty="0"/>
          </a:p>
        </p:txBody>
      </p:sp>
    </p:spTree>
    <p:extLst>
      <p:ext uri="{BB962C8B-B14F-4D97-AF65-F5344CB8AC3E}">
        <p14:creationId xmlns:p14="http://schemas.microsoft.com/office/powerpoint/2010/main" val="20432073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200" dirty="0" smtClean="0"/>
              <a:t>Research and development - scope</a:t>
            </a:r>
            <a:endParaRPr lang="en-US" sz="3200" dirty="0">
              <a:effectLst/>
            </a:endParaRPr>
          </a:p>
        </p:txBody>
      </p:sp>
      <p:sp>
        <p:nvSpPr>
          <p:cNvPr id="3" name="Content Placeholder 2"/>
          <p:cNvSpPr>
            <a:spLocks noGrp="1"/>
          </p:cNvSpPr>
          <p:nvPr>
            <p:ph idx="1"/>
          </p:nvPr>
        </p:nvSpPr>
        <p:spPr/>
        <p:txBody>
          <a:bodyPr>
            <a:normAutofit/>
          </a:bodyPr>
          <a:lstStyle/>
          <a:p>
            <a:r>
              <a:rPr lang="en-SG" dirty="0"/>
              <a:t>The Goals of </a:t>
            </a:r>
            <a:r>
              <a:rPr lang="en-SG" dirty="0" err="1"/>
              <a:t>EyeOS</a:t>
            </a:r>
            <a:r>
              <a:rPr lang="en-SG" dirty="0"/>
              <a:t>:</a:t>
            </a:r>
            <a:endParaRPr lang="en-US" dirty="0"/>
          </a:p>
          <a:p>
            <a:pPr lvl="1"/>
            <a:r>
              <a:rPr lang="en-SG" dirty="0"/>
              <a:t>Being able to work from everywhere, regardless of whether or not you are using a full-featured, modern computer, a mobile gadget, or a completely obsolete PC.</a:t>
            </a:r>
            <a:endParaRPr lang="en-US" dirty="0"/>
          </a:p>
          <a:p>
            <a:pPr lvl="1"/>
            <a:r>
              <a:rPr lang="en-SG" dirty="0"/>
              <a:t>Sharing resources easily between different work centres at company, or working from different places and countries on the same projects.</a:t>
            </a:r>
            <a:endParaRPr lang="en-US" dirty="0"/>
          </a:p>
          <a:p>
            <a:pPr lvl="1"/>
            <a:r>
              <a:rPr lang="en-SG" dirty="0"/>
              <a:t>Always enjoying the same applications with the same open formats, and forgetting the usual compatibility problems between office suites and traditional operating systems.</a:t>
            </a:r>
            <a:endParaRPr lang="en-US" dirty="0"/>
          </a:p>
          <a:p>
            <a:pPr lvl="1"/>
            <a:r>
              <a:rPr lang="en-SG" dirty="0"/>
              <a:t>Being able to continue working if you have to leave your local computer or if it just crashes, without losing data or time: Just log in to your </a:t>
            </a:r>
            <a:r>
              <a:rPr lang="en-SG" dirty="0" err="1"/>
              <a:t>EyeOS</a:t>
            </a:r>
            <a:r>
              <a:rPr lang="en-SG" dirty="0"/>
              <a:t> from another place and continue working.</a:t>
            </a:r>
            <a:endParaRPr lang="en-US" dirty="0"/>
          </a:p>
          <a:p>
            <a:endParaRPr lang="en-US" dirty="0"/>
          </a:p>
        </p:txBody>
      </p:sp>
    </p:spTree>
    <p:extLst>
      <p:ext uri="{BB962C8B-B14F-4D97-AF65-F5344CB8AC3E}">
        <p14:creationId xmlns:p14="http://schemas.microsoft.com/office/powerpoint/2010/main" val="21517747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200" dirty="0" smtClean="0"/>
              <a:t>conclusion</a:t>
            </a:r>
            <a:endParaRPr lang="en-US" sz="3200" dirty="0">
              <a:effectLst/>
            </a:endParaRPr>
          </a:p>
        </p:txBody>
      </p:sp>
      <p:sp>
        <p:nvSpPr>
          <p:cNvPr id="3" name="Content Placeholder 2"/>
          <p:cNvSpPr>
            <a:spLocks noGrp="1"/>
          </p:cNvSpPr>
          <p:nvPr>
            <p:ph idx="1"/>
          </p:nvPr>
        </p:nvSpPr>
        <p:spPr/>
        <p:txBody>
          <a:bodyPr>
            <a:normAutofit lnSpcReduction="10000"/>
          </a:bodyPr>
          <a:lstStyle/>
          <a:p>
            <a:pPr lvl="0"/>
            <a:r>
              <a:rPr lang="en-SG" dirty="0"/>
              <a:t>is designed for developers without experience to develop web applications.</a:t>
            </a:r>
            <a:endParaRPr lang="en-US" dirty="0"/>
          </a:p>
          <a:p>
            <a:pPr lvl="0"/>
            <a:r>
              <a:rPr lang="en-SG" dirty="0"/>
              <a:t>communication with the user through events.</a:t>
            </a:r>
            <a:endParaRPr lang="en-US" dirty="0"/>
          </a:p>
          <a:p>
            <a:pPr lvl="0"/>
            <a:r>
              <a:rPr lang="en-SG" dirty="0"/>
              <a:t>Creation of the interface using widgets.</a:t>
            </a:r>
            <a:endParaRPr lang="en-US" dirty="0"/>
          </a:p>
          <a:p>
            <a:pPr lvl="0"/>
            <a:r>
              <a:rPr lang="en-SG" dirty="0"/>
              <a:t>Advantages: Portability, decentralization, availability.</a:t>
            </a:r>
            <a:endParaRPr lang="en-US" dirty="0"/>
          </a:p>
          <a:p>
            <a:pPr lvl="0"/>
            <a:r>
              <a:rPr lang="en-SG" dirty="0"/>
              <a:t>Disadvantages: safety, need for fast connection performance, isolation of the host system.</a:t>
            </a:r>
            <a:endParaRPr lang="en-US" dirty="0"/>
          </a:p>
          <a:p>
            <a:pPr lvl="0"/>
            <a:r>
              <a:rPr lang="en-SG" dirty="0"/>
              <a:t>Worldwide availability: As it’s available through internet</a:t>
            </a:r>
            <a:endParaRPr lang="en-US" dirty="0"/>
          </a:p>
          <a:p>
            <a:pPr lvl="0"/>
            <a:r>
              <a:rPr lang="en-SG" dirty="0"/>
              <a:t>Requires only </a:t>
            </a:r>
            <a:r>
              <a:rPr lang="en-SG" dirty="0" smtClean="0"/>
              <a:t>browser</a:t>
            </a:r>
            <a:endParaRPr lang="en-US" dirty="0"/>
          </a:p>
          <a:p>
            <a:pPr marL="0" lvl="0" indent="0">
              <a:buNone/>
            </a:pPr>
            <a:endParaRPr lang="en-US" dirty="0"/>
          </a:p>
        </p:txBody>
      </p:sp>
    </p:spTree>
    <p:extLst>
      <p:ext uri="{BB962C8B-B14F-4D97-AF65-F5344CB8AC3E}">
        <p14:creationId xmlns:p14="http://schemas.microsoft.com/office/powerpoint/2010/main" val="37092386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200" dirty="0" smtClean="0"/>
              <a:t>conclusion</a:t>
            </a:r>
            <a:endParaRPr lang="en-US" sz="3200" dirty="0">
              <a:effectLst/>
            </a:endParaRPr>
          </a:p>
        </p:txBody>
      </p:sp>
      <p:sp>
        <p:nvSpPr>
          <p:cNvPr id="3" name="Content Placeholder 2"/>
          <p:cNvSpPr>
            <a:spLocks noGrp="1"/>
          </p:cNvSpPr>
          <p:nvPr>
            <p:ph idx="1"/>
          </p:nvPr>
        </p:nvSpPr>
        <p:spPr/>
        <p:txBody>
          <a:bodyPr>
            <a:normAutofit lnSpcReduction="10000"/>
          </a:bodyPr>
          <a:lstStyle/>
          <a:p>
            <a:pPr lvl="0"/>
            <a:r>
              <a:rPr lang="en-SG" dirty="0"/>
              <a:t>Dynamic content and design: Interface can be customized according your needs, windows are floating so that they can be repositioned </a:t>
            </a:r>
            <a:endParaRPr lang="en-US" dirty="0"/>
          </a:p>
          <a:p>
            <a:pPr lvl="0"/>
            <a:r>
              <a:rPr lang="en-SG" dirty="0"/>
              <a:t>Extensive list applications: Office applications, multimedia applications, network applications and chat applications etc. are available.</a:t>
            </a:r>
            <a:endParaRPr lang="en-US" dirty="0"/>
          </a:p>
          <a:p>
            <a:pPr lvl="0"/>
            <a:r>
              <a:rPr lang="en-SG" dirty="0"/>
              <a:t>Remote storage facility:  Through the file browser you can store files over the internet and edit them as you want. </a:t>
            </a:r>
            <a:endParaRPr lang="en-US" dirty="0"/>
          </a:p>
          <a:p>
            <a:pPr lvl="0"/>
            <a:r>
              <a:rPr lang="en-SG" dirty="0"/>
              <a:t>Browser and Platform independent: All browsers and all operating systems are supported.</a:t>
            </a:r>
            <a:endParaRPr lang="en-US" dirty="0"/>
          </a:p>
          <a:p>
            <a:pPr lvl="0"/>
            <a:r>
              <a:rPr lang="en-SG" dirty="0"/>
              <a:t>Rich text editing facility </a:t>
            </a:r>
            <a:r>
              <a:rPr lang="en-SG" dirty="0" smtClean="0"/>
              <a:t>.</a:t>
            </a:r>
            <a:endParaRPr lang="en-US" dirty="0"/>
          </a:p>
        </p:txBody>
      </p:sp>
    </p:spTree>
    <p:extLst>
      <p:ext uri="{BB962C8B-B14F-4D97-AF65-F5344CB8AC3E}">
        <p14:creationId xmlns:p14="http://schemas.microsoft.com/office/powerpoint/2010/main" val="136626160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37092386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200" dirty="0" smtClean="0"/>
              <a:t>Research and development - scope</a:t>
            </a:r>
            <a:endParaRPr lang="en-US" sz="3200" dirty="0">
              <a:effectLst/>
            </a:endParaRPr>
          </a:p>
        </p:txBody>
      </p:sp>
      <p:sp>
        <p:nvSpPr>
          <p:cNvPr id="3" name="Content Placeholder 2"/>
          <p:cNvSpPr>
            <a:spLocks noGrp="1"/>
          </p:cNvSpPr>
          <p:nvPr>
            <p:ph idx="1"/>
          </p:nvPr>
        </p:nvSpPr>
        <p:spPr/>
        <p:txBody>
          <a:bodyPr/>
          <a:lstStyle/>
          <a:p>
            <a:r>
              <a:rPr lang="en-US" dirty="0" smtClean="0"/>
              <a:t>cc</a:t>
            </a:r>
            <a:endParaRPr lang="en-US" dirty="0"/>
          </a:p>
        </p:txBody>
      </p:sp>
    </p:spTree>
    <p:extLst>
      <p:ext uri="{BB962C8B-B14F-4D97-AF65-F5344CB8AC3E}">
        <p14:creationId xmlns:p14="http://schemas.microsoft.com/office/powerpoint/2010/main" val="3709238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Introduction - definition</a:t>
            </a:r>
            <a:endParaRPr lang="en-US" sz="3600" dirty="0"/>
          </a:p>
        </p:txBody>
      </p:sp>
      <p:sp>
        <p:nvSpPr>
          <p:cNvPr id="3" name="Content Placeholder 2"/>
          <p:cNvSpPr>
            <a:spLocks noGrp="1"/>
          </p:cNvSpPr>
          <p:nvPr>
            <p:ph idx="1"/>
          </p:nvPr>
        </p:nvSpPr>
        <p:spPr>
          <a:xfrm>
            <a:off x="457200" y="990600"/>
            <a:ext cx="8229600" cy="5334000"/>
          </a:xfrm>
        </p:spPr>
        <p:txBody>
          <a:bodyPr>
            <a:normAutofit/>
          </a:bodyPr>
          <a:lstStyle/>
          <a:p>
            <a:r>
              <a:rPr lang="en-SG" dirty="0"/>
              <a:t>It looks like a regular PC operating system, but the "trick" is that it can be accessed from anywhere. </a:t>
            </a:r>
            <a:endParaRPr lang="en-SG" dirty="0" smtClean="0"/>
          </a:p>
          <a:p>
            <a:r>
              <a:rPr lang="en-SG" dirty="0"/>
              <a:t>I</a:t>
            </a:r>
            <a:r>
              <a:rPr lang="en-SG" dirty="0" smtClean="0"/>
              <a:t>f </a:t>
            </a:r>
            <a:r>
              <a:rPr lang="en-SG" dirty="0"/>
              <a:t>you travel all the time, or you don't own a PC or laptop or move often, then you can access </a:t>
            </a:r>
            <a:r>
              <a:rPr lang="en-SG" dirty="0" err="1"/>
              <a:t>EyeOS</a:t>
            </a:r>
            <a:r>
              <a:rPr lang="en-SG" dirty="0"/>
              <a:t> from an Internet Cafe</a:t>
            </a:r>
            <a:r>
              <a:rPr lang="en-SG" dirty="0" smtClean="0"/>
              <a:t>.</a:t>
            </a:r>
          </a:p>
          <a:p>
            <a:r>
              <a:rPr lang="en-SG" dirty="0"/>
              <a:t>All you need is a web browser, Internet access and </a:t>
            </a:r>
            <a:r>
              <a:rPr lang="en-SG" dirty="0" err="1"/>
              <a:t>EyeOS</a:t>
            </a:r>
            <a:r>
              <a:rPr lang="en-SG" dirty="0"/>
              <a:t> is there for you, always, all the time</a:t>
            </a:r>
            <a:r>
              <a:rPr lang="en-SG" dirty="0" smtClean="0"/>
              <a:t>.</a:t>
            </a:r>
          </a:p>
          <a:p>
            <a:r>
              <a:rPr lang="en-SG" dirty="0" err="1"/>
              <a:t>EyeOS</a:t>
            </a:r>
            <a:r>
              <a:rPr lang="en-SG" dirty="0"/>
              <a:t> is one of the few that is not only provided for free as a service complete with online storage, but is also open source under AGPL3, so you can install it on your own server. </a:t>
            </a:r>
            <a:endParaRPr lang="en-US" dirty="0" smtClean="0"/>
          </a:p>
        </p:txBody>
      </p:sp>
    </p:spTree>
    <p:extLst>
      <p:ext uri="{BB962C8B-B14F-4D97-AF65-F5344CB8AC3E}">
        <p14:creationId xmlns:p14="http://schemas.microsoft.com/office/powerpoint/2010/main" val="590375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Introduction - definition</a:t>
            </a:r>
            <a:endParaRPr lang="en-US" sz="3600" dirty="0"/>
          </a:p>
        </p:txBody>
      </p:sp>
      <p:sp>
        <p:nvSpPr>
          <p:cNvPr id="3" name="Content Placeholder 2"/>
          <p:cNvSpPr>
            <a:spLocks noGrp="1"/>
          </p:cNvSpPr>
          <p:nvPr>
            <p:ph idx="1"/>
          </p:nvPr>
        </p:nvSpPr>
        <p:spPr>
          <a:xfrm>
            <a:off x="457200" y="990600"/>
            <a:ext cx="8229600" cy="5334000"/>
          </a:xfrm>
        </p:spPr>
        <p:txBody>
          <a:bodyPr>
            <a:normAutofit/>
          </a:bodyPr>
          <a:lstStyle/>
          <a:p>
            <a:r>
              <a:rPr lang="en-SG" dirty="0" err="1"/>
              <a:t>EyeOS</a:t>
            </a:r>
            <a:r>
              <a:rPr lang="en-SG" dirty="0"/>
              <a:t> is built on PHP and uses a combination of web standard technologies such as HTML, JavaScript and CSS to create the </a:t>
            </a:r>
            <a:r>
              <a:rPr lang="en-SG" dirty="0" smtClean="0"/>
              <a:t>UI.</a:t>
            </a:r>
          </a:p>
          <a:p>
            <a:r>
              <a:rPr lang="en-SG" dirty="0"/>
              <a:t>This means that it will run on any standards compliant browser. </a:t>
            </a:r>
            <a:endParaRPr lang="en-SG" dirty="0" smtClean="0"/>
          </a:p>
          <a:p>
            <a:r>
              <a:rPr lang="en-SG" dirty="0"/>
              <a:t>By itself, it doesn’t require any extra plugins in order to work</a:t>
            </a:r>
            <a:r>
              <a:rPr lang="en-SG" dirty="0" smtClean="0"/>
              <a:t>.</a:t>
            </a:r>
          </a:p>
          <a:p>
            <a:r>
              <a:rPr lang="en-SG" dirty="0"/>
              <a:t>All it needs is a PHP 5 capable server, which is the common denominator for just about any hosting package – it doesn’t even require a database.</a:t>
            </a:r>
            <a:endParaRPr lang="en-US" dirty="0" smtClean="0"/>
          </a:p>
        </p:txBody>
      </p:sp>
    </p:spTree>
    <p:extLst>
      <p:ext uri="{BB962C8B-B14F-4D97-AF65-F5344CB8AC3E}">
        <p14:creationId xmlns:p14="http://schemas.microsoft.com/office/powerpoint/2010/main" val="2212000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Introduction - definition</a:t>
            </a:r>
            <a:endParaRPr lang="en-US" sz="3600" dirty="0"/>
          </a:p>
        </p:txBody>
      </p:sp>
      <p:pic>
        <p:nvPicPr>
          <p:cNvPr id="5" name="Content Placeholder 4"/>
          <p:cNvPicPr>
            <a:picLocks noGrp="1"/>
          </p:cNvPicPr>
          <p:nvPr>
            <p:ph idx="1"/>
          </p:nvPr>
        </p:nvPicPr>
        <p:blipFill>
          <a:blip r:embed="rId2"/>
          <a:srcRect/>
          <a:stretch>
            <a:fillRect/>
          </a:stretch>
        </p:blipFill>
        <p:spPr bwMode="auto">
          <a:xfrm>
            <a:off x="1676400" y="1066800"/>
            <a:ext cx="5491800" cy="3756241"/>
          </a:xfrm>
          <a:prstGeom prst="rect">
            <a:avLst/>
          </a:prstGeom>
          <a:noFill/>
          <a:ln w="9525">
            <a:noFill/>
            <a:miter lim="800000"/>
            <a:headEnd/>
            <a:tailEnd/>
          </a:ln>
        </p:spPr>
      </p:pic>
      <p:sp>
        <p:nvSpPr>
          <p:cNvPr id="7" name="TextBox 6"/>
          <p:cNvSpPr txBox="1"/>
          <p:nvPr/>
        </p:nvSpPr>
        <p:spPr>
          <a:xfrm>
            <a:off x="1143000" y="5257800"/>
            <a:ext cx="6858000" cy="369332"/>
          </a:xfrm>
          <a:prstGeom prst="rect">
            <a:avLst/>
          </a:prstGeom>
          <a:noFill/>
        </p:spPr>
        <p:txBody>
          <a:bodyPr wrap="square" rtlCol="0">
            <a:spAutoFit/>
          </a:bodyPr>
          <a:lstStyle/>
          <a:p>
            <a:pPr algn="ctr"/>
            <a:r>
              <a:rPr lang="en-US" dirty="0" smtClean="0"/>
              <a:t>Centering work and entertainment in a single place</a:t>
            </a:r>
            <a:endParaRPr lang="en-US" dirty="0"/>
          </a:p>
        </p:txBody>
      </p:sp>
    </p:spTree>
    <p:extLst>
      <p:ext uri="{BB962C8B-B14F-4D97-AF65-F5344CB8AC3E}">
        <p14:creationId xmlns:p14="http://schemas.microsoft.com/office/powerpoint/2010/main" val="1069174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Introduction - definition</a:t>
            </a:r>
            <a:endParaRPr lang="en-US" sz="3600" dirty="0"/>
          </a:p>
        </p:txBody>
      </p:sp>
      <p:sp>
        <p:nvSpPr>
          <p:cNvPr id="3" name="Content Placeholder 2"/>
          <p:cNvSpPr>
            <a:spLocks noGrp="1"/>
          </p:cNvSpPr>
          <p:nvPr>
            <p:ph idx="1"/>
          </p:nvPr>
        </p:nvSpPr>
        <p:spPr>
          <a:xfrm>
            <a:off x="457200" y="990600"/>
            <a:ext cx="8229600" cy="5334000"/>
          </a:xfrm>
        </p:spPr>
        <p:txBody>
          <a:bodyPr>
            <a:normAutofit/>
          </a:bodyPr>
          <a:lstStyle/>
          <a:p>
            <a:r>
              <a:rPr lang="en-SG" dirty="0" err="1"/>
              <a:t>EyeOS</a:t>
            </a:r>
            <a:r>
              <a:rPr lang="en-SG" dirty="0"/>
              <a:t> is about removing compatibility issues between applications and operating systems and taking your life everywhere. </a:t>
            </a:r>
            <a:endParaRPr lang="en-SG" dirty="0" smtClean="0"/>
          </a:p>
          <a:p>
            <a:r>
              <a:rPr lang="en-SG" dirty="0" err="1"/>
              <a:t>EyeOS</a:t>
            </a:r>
            <a:r>
              <a:rPr lang="en-SG" dirty="0"/>
              <a:t> is available in 30 translations. And is used privatively and professionally throughout the world rather it is used for public environments, schools, small and large companies alike or a way to share data with your family</a:t>
            </a:r>
            <a:r>
              <a:rPr lang="en-SG" dirty="0" smtClean="0"/>
              <a:t>.</a:t>
            </a:r>
          </a:p>
          <a:p>
            <a:endParaRPr lang="en-US" dirty="0" smtClean="0"/>
          </a:p>
        </p:txBody>
      </p:sp>
    </p:spTree>
    <p:extLst>
      <p:ext uri="{BB962C8B-B14F-4D97-AF65-F5344CB8AC3E}">
        <p14:creationId xmlns:p14="http://schemas.microsoft.com/office/powerpoint/2010/main" val="1536984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3600" dirty="0" smtClean="0"/>
              <a:t>Introduction - history</a:t>
            </a:r>
            <a:endParaRPr lang="en-US" sz="3600" dirty="0"/>
          </a:p>
        </p:txBody>
      </p:sp>
      <p:sp>
        <p:nvSpPr>
          <p:cNvPr id="3" name="Content Placeholder 2"/>
          <p:cNvSpPr>
            <a:spLocks noGrp="1"/>
          </p:cNvSpPr>
          <p:nvPr>
            <p:ph idx="1"/>
          </p:nvPr>
        </p:nvSpPr>
        <p:spPr>
          <a:xfrm>
            <a:off x="457200" y="990600"/>
            <a:ext cx="8229600" cy="5334000"/>
          </a:xfrm>
        </p:spPr>
        <p:txBody>
          <a:bodyPr>
            <a:normAutofit/>
          </a:bodyPr>
          <a:lstStyle/>
          <a:p>
            <a:r>
              <a:rPr lang="en-SG" dirty="0"/>
              <a:t>Establishment: In </a:t>
            </a:r>
            <a:r>
              <a:rPr lang="en-SG" b="1" dirty="0">
                <a:solidFill>
                  <a:schemeClr val="accent5">
                    <a:lumMod val="60000"/>
                    <a:lumOff val="40000"/>
                  </a:schemeClr>
                </a:solidFill>
              </a:rPr>
              <a:t>2005</a:t>
            </a:r>
            <a:r>
              <a:rPr lang="en-SG" dirty="0"/>
              <a:t>, a group of young people worked together and put all their efforts in a new project, a new open source web desktop, </a:t>
            </a:r>
            <a:r>
              <a:rPr lang="en-SG" b="1" dirty="0" err="1"/>
              <a:t>EyeOS</a:t>
            </a:r>
            <a:r>
              <a:rPr lang="en-SG" dirty="0"/>
              <a:t>.</a:t>
            </a:r>
            <a:endParaRPr lang="en-US" dirty="0"/>
          </a:p>
          <a:p>
            <a:r>
              <a:rPr lang="en-SG" b="1" dirty="0">
                <a:solidFill>
                  <a:schemeClr val="accent5">
                    <a:lumMod val="60000"/>
                    <a:lumOff val="40000"/>
                  </a:schemeClr>
                </a:solidFill>
              </a:rPr>
              <a:t>August 1, 2005</a:t>
            </a:r>
            <a:r>
              <a:rPr lang="en-SG" dirty="0"/>
              <a:t>: The first publicly available </a:t>
            </a:r>
            <a:r>
              <a:rPr lang="en-SG" dirty="0" err="1"/>
              <a:t>EyeOS</a:t>
            </a:r>
            <a:r>
              <a:rPr lang="en-SG" dirty="0"/>
              <a:t> version was released as </a:t>
            </a:r>
            <a:r>
              <a:rPr lang="en-SG" dirty="0" err="1"/>
              <a:t>EyeOS</a:t>
            </a:r>
            <a:r>
              <a:rPr lang="en-SG" dirty="0"/>
              <a:t> 0.6.0. At the time, it greatly participated in creating the definition of a web operating system and acted as a concept. Quickly, a worldwide community of developers took part in the project and helped improve it by translating, testing and developing it.</a:t>
            </a:r>
            <a:endParaRPr lang="en-US" dirty="0"/>
          </a:p>
          <a:p>
            <a:endParaRPr lang="en-US" dirty="0" smtClean="0"/>
          </a:p>
        </p:txBody>
      </p:sp>
    </p:spTree>
    <p:extLst>
      <p:ext uri="{BB962C8B-B14F-4D97-AF65-F5344CB8AC3E}">
        <p14:creationId xmlns:p14="http://schemas.microsoft.com/office/powerpoint/2010/main" val="18254637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334</TotalTime>
  <Words>2340</Words>
  <Application>Microsoft Office PowerPoint</Application>
  <PresentationFormat>On-screen Show (4:3)</PresentationFormat>
  <Paragraphs>288</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Century Gothic</vt:lpstr>
      <vt:lpstr>Courier New</vt:lpstr>
      <vt:lpstr>Palatino Linotype</vt:lpstr>
      <vt:lpstr>Executive</vt:lpstr>
      <vt:lpstr>Introduction to eyeOS   </vt:lpstr>
      <vt:lpstr>Agenda</vt:lpstr>
      <vt:lpstr>Table of contents </vt:lpstr>
      <vt:lpstr>Introduction - definition</vt:lpstr>
      <vt:lpstr>Introduction - definition</vt:lpstr>
      <vt:lpstr>Introduction - definition</vt:lpstr>
      <vt:lpstr>Introduction - definition</vt:lpstr>
      <vt:lpstr>Introduction - definition</vt:lpstr>
      <vt:lpstr>Introduction - history</vt:lpstr>
      <vt:lpstr>Introduction - history</vt:lpstr>
      <vt:lpstr>Introduction - history</vt:lpstr>
      <vt:lpstr>Introduction - history</vt:lpstr>
      <vt:lpstr>Technology and trends - technology</vt:lpstr>
      <vt:lpstr>Technology and trends - technology</vt:lpstr>
      <vt:lpstr>Technology and trends - technology</vt:lpstr>
      <vt:lpstr>Technology and trends - technology</vt:lpstr>
      <vt:lpstr>Technology and trends - technology</vt:lpstr>
      <vt:lpstr>Technology and trends - technology</vt:lpstr>
      <vt:lpstr>Technology and trends - security</vt:lpstr>
      <vt:lpstr>Technology and trends - features</vt:lpstr>
      <vt:lpstr>Technology and trends - featues</vt:lpstr>
      <vt:lpstr>Technology and trends - features</vt:lpstr>
      <vt:lpstr>Technology and trends - features</vt:lpstr>
      <vt:lpstr>Technology and trends - requirements</vt:lpstr>
      <vt:lpstr>Technology and trends - What is a process inside EyeOS?</vt:lpstr>
      <vt:lpstr>Technology and trends - classification</vt:lpstr>
      <vt:lpstr>Technology and trends - classification</vt:lpstr>
      <vt:lpstr>Technology and trends - classification</vt:lpstr>
      <vt:lpstr>Technology and trends - classification</vt:lpstr>
      <vt:lpstr>Architecture design – architecture overview</vt:lpstr>
      <vt:lpstr>Architecture design – architecture overview</vt:lpstr>
      <vt:lpstr>Architecture design – architecture overview</vt:lpstr>
      <vt:lpstr>Architecture design – architecture overview</vt:lpstr>
      <vt:lpstr>Architecture design – architecture overview</vt:lpstr>
      <vt:lpstr>Architecture design – operational flow</vt:lpstr>
      <vt:lpstr>Architecture design – architecture overview</vt:lpstr>
      <vt:lpstr>Application domain – application areas</vt:lpstr>
      <vt:lpstr>Application domain – application areas</vt:lpstr>
      <vt:lpstr>Architecture design – architecture overview</vt:lpstr>
      <vt:lpstr>Architecture design – architecture overview</vt:lpstr>
      <vt:lpstr>Research and development - scope</vt:lpstr>
      <vt:lpstr>conclusion</vt:lpstr>
      <vt:lpstr>conclusion</vt:lpstr>
      <vt:lpstr>Thank you</vt:lpstr>
      <vt:lpstr>Research and development - scope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eyeOS</dc:title>
  <dc:creator>hichkas</dc:creator>
  <cp:lastModifiedBy>ASUS</cp:lastModifiedBy>
  <cp:revision>20</cp:revision>
  <dcterms:created xsi:type="dcterms:W3CDTF">2017-04-29T14:22:44Z</dcterms:created>
  <dcterms:modified xsi:type="dcterms:W3CDTF">2017-05-31T17:43:24Z</dcterms:modified>
</cp:coreProperties>
</file>