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40"/>
  </p:notesMasterIdLst>
  <p:handoutMasterIdLst>
    <p:handoutMasterId r:id="rId41"/>
  </p:handoutMasterIdLst>
  <p:sldIdLst>
    <p:sldId id="257" r:id="rId3"/>
    <p:sldId id="258" r:id="rId4"/>
    <p:sldId id="259" r:id="rId5"/>
    <p:sldId id="260" r:id="rId6"/>
    <p:sldId id="261" r:id="rId7"/>
    <p:sldId id="281" r:id="rId8"/>
    <p:sldId id="262" r:id="rId9"/>
    <p:sldId id="271" r:id="rId10"/>
    <p:sldId id="282" r:id="rId11"/>
    <p:sldId id="283" r:id="rId12"/>
    <p:sldId id="275" r:id="rId13"/>
    <p:sldId id="274" r:id="rId14"/>
    <p:sldId id="276" r:id="rId15"/>
    <p:sldId id="272" r:id="rId16"/>
    <p:sldId id="277" r:id="rId17"/>
    <p:sldId id="284" r:id="rId18"/>
    <p:sldId id="285" r:id="rId19"/>
    <p:sldId id="286" r:id="rId20"/>
    <p:sldId id="278" r:id="rId21"/>
    <p:sldId id="287" r:id="rId22"/>
    <p:sldId id="288" r:id="rId23"/>
    <p:sldId id="279" r:id="rId24"/>
    <p:sldId id="280" r:id="rId25"/>
    <p:sldId id="289" r:id="rId26"/>
    <p:sldId id="291" r:id="rId27"/>
    <p:sldId id="292" r:id="rId28"/>
    <p:sldId id="293" r:id="rId29"/>
    <p:sldId id="264" r:id="rId30"/>
    <p:sldId id="265" r:id="rId31"/>
    <p:sldId id="294" r:id="rId32"/>
    <p:sldId id="295" r:id="rId33"/>
    <p:sldId id="296" r:id="rId34"/>
    <p:sldId id="297" r:id="rId35"/>
    <p:sldId id="299" r:id="rId36"/>
    <p:sldId id="298" r:id="rId37"/>
    <p:sldId id="301" r:id="rId38"/>
    <p:sldId id="3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004" autoAdjust="0"/>
  </p:normalViewPr>
  <p:slideViewPr>
    <p:cSldViewPr snapToGrid="0">
      <p:cViewPr varScale="1">
        <p:scale>
          <a:sx n="60" d="100"/>
          <a:sy n="60" d="100"/>
        </p:scale>
        <p:origin x="1140" y="72"/>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Native</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58000</c:v>
                </c:pt>
              </c:numCache>
            </c:numRef>
          </c:val>
          <c:extLst>
            <c:ext xmlns:c16="http://schemas.microsoft.com/office/drawing/2014/chart" uri="{C3380CC4-5D6E-409C-BE32-E72D297353CC}">
              <c16:uniqueId val="{00000000-31D4-4153-830E-33656FCF60F3}"/>
            </c:ext>
          </c:extLst>
        </c:ser>
        <c:ser>
          <c:idx val="1"/>
          <c:order val="1"/>
          <c:tx>
            <c:strRef>
              <c:f>Sheet1!$C$1</c:f>
              <c:strCache>
                <c:ptCount val="1"/>
                <c:pt idx="0">
                  <c:v>Docker</c:v>
                </c:pt>
              </c:strCache>
            </c:strRef>
          </c:tx>
          <c:spPr>
            <a:solidFill>
              <a:schemeClr val="accent2"/>
            </a:solidFill>
            <a:ln>
              <a:noFill/>
            </a:ln>
            <a:effectLst/>
          </c:spPr>
          <c:invertIfNegative val="0"/>
          <c:cat>
            <c:numRef>
              <c:f>Sheet1!$A$2</c:f>
              <c:numCache>
                <c:formatCode>General</c:formatCode>
                <c:ptCount val="1"/>
              </c:numCache>
            </c:numRef>
          </c:cat>
          <c:val>
            <c:numRef>
              <c:f>Sheet1!$C$2</c:f>
              <c:numCache>
                <c:formatCode>General</c:formatCode>
                <c:ptCount val="1"/>
                <c:pt idx="0">
                  <c:v>58500</c:v>
                </c:pt>
              </c:numCache>
            </c:numRef>
          </c:val>
          <c:extLst>
            <c:ext xmlns:c16="http://schemas.microsoft.com/office/drawing/2014/chart" uri="{C3380CC4-5D6E-409C-BE32-E72D297353CC}">
              <c16:uniqueId val="{00000001-31D4-4153-830E-33656FCF60F3}"/>
            </c:ext>
          </c:extLst>
        </c:ser>
        <c:ser>
          <c:idx val="2"/>
          <c:order val="2"/>
          <c:tx>
            <c:strRef>
              <c:f>Sheet1!$D$1</c:f>
              <c:strCache>
                <c:ptCount val="1"/>
                <c:pt idx="0">
                  <c:v>KVM</c:v>
                </c:pt>
              </c:strCache>
            </c:strRef>
          </c:tx>
          <c:spPr>
            <a:solidFill>
              <a:schemeClr val="accent3"/>
            </a:solidFill>
            <a:ln>
              <a:noFill/>
            </a:ln>
            <a:effectLst/>
          </c:spPr>
          <c:invertIfNegative val="0"/>
          <c:cat>
            <c:numRef>
              <c:f>Sheet1!$A$2</c:f>
              <c:numCache>
                <c:formatCode>General</c:formatCode>
                <c:ptCount val="1"/>
              </c:numCache>
            </c:numRef>
          </c:cat>
          <c:val>
            <c:numRef>
              <c:f>Sheet1!$D$2</c:f>
              <c:numCache>
                <c:formatCode>General</c:formatCode>
                <c:ptCount val="1"/>
                <c:pt idx="0">
                  <c:v>59500</c:v>
                </c:pt>
              </c:numCache>
            </c:numRef>
          </c:val>
          <c:extLst>
            <c:ext xmlns:c16="http://schemas.microsoft.com/office/drawing/2014/chart" uri="{C3380CC4-5D6E-409C-BE32-E72D297353CC}">
              <c16:uniqueId val="{00000002-31D4-4153-830E-33656FCF60F3}"/>
            </c:ext>
          </c:extLst>
        </c:ser>
        <c:dLbls>
          <c:showLegendKey val="0"/>
          <c:showVal val="0"/>
          <c:showCatName val="0"/>
          <c:showSerName val="0"/>
          <c:showPercent val="0"/>
          <c:showBubbleSize val="0"/>
        </c:dLbls>
        <c:gapWidth val="219"/>
        <c:overlap val="-27"/>
        <c:axId val="1444527103"/>
        <c:axId val="1444521279"/>
      </c:barChart>
      <c:catAx>
        <c:axId val="1444527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521279"/>
        <c:crosses val="autoZero"/>
        <c:auto val="1"/>
        <c:lblAlgn val="ctr"/>
        <c:lblOffset val="100"/>
        <c:noMultiLvlLbl val="0"/>
      </c:catAx>
      <c:valAx>
        <c:axId val="1444521279"/>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527103"/>
        <c:crosses val="autoZero"/>
        <c:crossBetween val="between"/>
        <c:majorUnit val="10000"/>
        <c:minorUnit val="1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Native</c:v>
                </c:pt>
              </c:strCache>
            </c:strRef>
          </c:tx>
          <c:spPr>
            <a:solidFill>
              <a:schemeClr val="accent1"/>
            </a:solidFill>
            <a:ln>
              <a:noFill/>
            </a:ln>
            <a:effectLst/>
          </c:spPr>
          <c:invertIfNegative val="0"/>
          <c:cat>
            <c:strRef>
              <c:f>Sheet1!$A$2</c:f>
              <c:strCache>
                <c:ptCount val="1"/>
                <c:pt idx="0">
                  <c:v>Gbits/sec</c:v>
                </c:pt>
              </c:strCache>
            </c:strRef>
          </c:cat>
          <c:val>
            <c:numRef>
              <c:f>Sheet1!$B$2</c:f>
              <c:numCache>
                <c:formatCode>General</c:formatCode>
                <c:ptCount val="1"/>
                <c:pt idx="0">
                  <c:v>59</c:v>
                </c:pt>
              </c:numCache>
            </c:numRef>
          </c:val>
          <c:extLst>
            <c:ext xmlns:c16="http://schemas.microsoft.com/office/drawing/2014/chart" uri="{C3380CC4-5D6E-409C-BE32-E72D297353CC}">
              <c16:uniqueId val="{00000000-31D4-4153-830E-33656FCF60F3}"/>
            </c:ext>
          </c:extLst>
        </c:ser>
        <c:ser>
          <c:idx val="1"/>
          <c:order val="1"/>
          <c:tx>
            <c:strRef>
              <c:f>Sheet1!$C$1</c:f>
              <c:strCache>
                <c:ptCount val="1"/>
                <c:pt idx="0">
                  <c:v>KVM with network bridge</c:v>
                </c:pt>
              </c:strCache>
            </c:strRef>
          </c:tx>
          <c:spPr>
            <a:solidFill>
              <a:schemeClr val="accent2"/>
            </a:solidFill>
            <a:ln>
              <a:noFill/>
            </a:ln>
            <a:effectLst/>
          </c:spPr>
          <c:invertIfNegative val="0"/>
          <c:cat>
            <c:strRef>
              <c:f>Sheet1!$A$2</c:f>
              <c:strCache>
                <c:ptCount val="1"/>
                <c:pt idx="0">
                  <c:v>Gbits/sec</c:v>
                </c:pt>
              </c:strCache>
            </c:strRef>
          </c:cat>
          <c:val>
            <c:numRef>
              <c:f>Sheet1!$C$2</c:f>
              <c:numCache>
                <c:formatCode>General</c:formatCode>
                <c:ptCount val="1"/>
                <c:pt idx="0">
                  <c:v>33</c:v>
                </c:pt>
              </c:numCache>
            </c:numRef>
          </c:val>
          <c:extLst>
            <c:ext xmlns:c16="http://schemas.microsoft.com/office/drawing/2014/chart" uri="{C3380CC4-5D6E-409C-BE32-E72D297353CC}">
              <c16:uniqueId val="{00000001-31D4-4153-830E-33656FCF60F3}"/>
            </c:ext>
          </c:extLst>
        </c:ser>
        <c:ser>
          <c:idx val="2"/>
          <c:order val="2"/>
          <c:tx>
            <c:strRef>
              <c:f>Sheet1!$D$1</c:f>
              <c:strCache>
                <c:ptCount val="1"/>
                <c:pt idx="0">
                  <c:v>docker with port forwarding</c:v>
                </c:pt>
              </c:strCache>
            </c:strRef>
          </c:tx>
          <c:spPr>
            <a:solidFill>
              <a:schemeClr val="accent3"/>
            </a:solidFill>
            <a:ln>
              <a:noFill/>
            </a:ln>
            <a:effectLst/>
          </c:spPr>
          <c:invertIfNegative val="0"/>
          <c:cat>
            <c:strRef>
              <c:f>Sheet1!$A$2</c:f>
              <c:strCache>
                <c:ptCount val="1"/>
                <c:pt idx="0">
                  <c:v>Gbits/sec</c:v>
                </c:pt>
              </c:strCache>
            </c:strRef>
          </c:cat>
          <c:val>
            <c:numRef>
              <c:f>Sheet1!$D$2</c:f>
              <c:numCache>
                <c:formatCode>General</c:formatCode>
                <c:ptCount val="1"/>
                <c:pt idx="0">
                  <c:v>14</c:v>
                </c:pt>
              </c:numCache>
            </c:numRef>
          </c:val>
          <c:extLst>
            <c:ext xmlns:c16="http://schemas.microsoft.com/office/drawing/2014/chart" uri="{C3380CC4-5D6E-409C-BE32-E72D297353CC}">
              <c16:uniqueId val="{00000002-31D4-4153-830E-33656FCF60F3}"/>
            </c:ext>
          </c:extLst>
        </c:ser>
        <c:ser>
          <c:idx val="3"/>
          <c:order val="3"/>
          <c:tx>
            <c:strRef>
              <c:f>Sheet1!$E$1</c:f>
              <c:strCache>
                <c:ptCount val="1"/>
                <c:pt idx="0">
                  <c:v>docker dedicated IP</c:v>
                </c:pt>
              </c:strCache>
            </c:strRef>
          </c:tx>
          <c:spPr>
            <a:solidFill>
              <a:schemeClr val="accent4"/>
            </a:solidFill>
            <a:ln>
              <a:noFill/>
            </a:ln>
            <a:effectLst/>
          </c:spPr>
          <c:invertIfNegative val="0"/>
          <c:cat>
            <c:strRef>
              <c:f>Sheet1!$A$2</c:f>
              <c:strCache>
                <c:ptCount val="1"/>
                <c:pt idx="0">
                  <c:v>Gbits/sec</c:v>
                </c:pt>
              </c:strCache>
            </c:strRef>
          </c:cat>
          <c:val>
            <c:numRef>
              <c:f>Sheet1!$E$2</c:f>
              <c:numCache>
                <c:formatCode>General</c:formatCode>
                <c:ptCount val="1"/>
                <c:pt idx="0">
                  <c:v>36</c:v>
                </c:pt>
              </c:numCache>
            </c:numRef>
          </c:val>
          <c:extLst>
            <c:ext xmlns:c16="http://schemas.microsoft.com/office/drawing/2014/chart" uri="{C3380CC4-5D6E-409C-BE32-E72D297353CC}">
              <c16:uniqueId val="{00000000-68F7-4529-9683-B72395950FBA}"/>
            </c:ext>
          </c:extLst>
        </c:ser>
        <c:dLbls>
          <c:showLegendKey val="0"/>
          <c:showVal val="0"/>
          <c:showCatName val="0"/>
          <c:showSerName val="0"/>
          <c:showPercent val="0"/>
          <c:showBubbleSize val="0"/>
        </c:dLbls>
        <c:gapWidth val="141"/>
        <c:overlap val="-27"/>
        <c:axId val="1444527103"/>
        <c:axId val="1444521279"/>
      </c:barChart>
      <c:catAx>
        <c:axId val="1444527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en-US"/>
          </a:p>
        </c:txPr>
        <c:crossAx val="1444521279"/>
        <c:crosses val="autoZero"/>
        <c:auto val="1"/>
        <c:lblAlgn val="ctr"/>
        <c:lblOffset val="100"/>
        <c:noMultiLvlLbl val="0"/>
      </c:catAx>
      <c:valAx>
        <c:axId val="1444521279"/>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ln>
                  <a:noFill/>
                </a:ln>
                <a:solidFill>
                  <a:schemeClr val="tx1"/>
                </a:solidFill>
                <a:latin typeface="+mn-lt"/>
                <a:ea typeface="+mn-ea"/>
                <a:cs typeface="+mn-cs"/>
              </a:defRPr>
            </a:pPr>
            <a:endParaRPr lang="en-US"/>
          </a:p>
        </c:txPr>
        <c:crossAx val="1444527103"/>
        <c:crosses val="autoZero"/>
        <c:crossBetween val="between"/>
        <c:maj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en-US"/>
        </a:p>
      </c:txPr>
    </c:legend>
    <c:plotVisOnly val="1"/>
    <c:dispBlanksAs val="gap"/>
    <c:showDLblsOverMax val="0"/>
  </c:chart>
  <c:spPr>
    <a:noFill/>
    <a:ln>
      <a:noFill/>
    </a:ln>
    <a:effectLst/>
  </c:spPr>
  <c:txPr>
    <a:bodyPr anchor="b" anchorCtr="0"/>
    <a:lstStyle/>
    <a:p>
      <a:pPr>
        <a:defRPr>
          <a:ln>
            <a:noFill/>
          </a:ln>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Native</c:v>
                </c:pt>
              </c:strCache>
            </c:strRef>
          </c:tx>
          <c:spPr>
            <a:solidFill>
              <a:schemeClr val="accent1"/>
            </a:solidFill>
            <a:ln>
              <a:noFill/>
            </a:ln>
            <a:effectLst/>
          </c:spPr>
          <c:invertIfNegative val="0"/>
          <c:cat>
            <c:strRef>
              <c:f>Sheet1!$A$2</c:f>
              <c:strCache>
                <c:ptCount val="1"/>
                <c:pt idx="0">
                  <c:v>Gbits/sec</c:v>
                </c:pt>
              </c:strCache>
            </c:strRef>
          </c:cat>
          <c:val>
            <c:numRef>
              <c:f>Sheet1!$B$2</c:f>
              <c:numCache>
                <c:formatCode>General</c:formatCode>
                <c:ptCount val="1"/>
                <c:pt idx="0">
                  <c:v>9.5</c:v>
                </c:pt>
              </c:numCache>
            </c:numRef>
          </c:val>
          <c:extLst>
            <c:ext xmlns:c16="http://schemas.microsoft.com/office/drawing/2014/chart" uri="{C3380CC4-5D6E-409C-BE32-E72D297353CC}">
              <c16:uniqueId val="{00000000-31D4-4153-830E-33656FCF60F3}"/>
            </c:ext>
          </c:extLst>
        </c:ser>
        <c:ser>
          <c:idx val="2"/>
          <c:order val="1"/>
          <c:tx>
            <c:strRef>
              <c:f>Sheet1!$C$1</c:f>
              <c:strCache>
                <c:ptCount val="1"/>
                <c:pt idx="0">
                  <c:v>docker with port forwarding</c:v>
                </c:pt>
              </c:strCache>
            </c:strRef>
          </c:tx>
          <c:spPr>
            <a:solidFill>
              <a:schemeClr val="accent3"/>
            </a:solidFill>
            <a:ln>
              <a:noFill/>
            </a:ln>
            <a:effectLst/>
          </c:spPr>
          <c:invertIfNegative val="0"/>
          <c:cat>
            <c:strRef>
              <c:f>Sheet1!$A$2</c:f>
              <c:strCache>
                <c:ptCount val="1"/>
                <c:pt idx="0">
                  <c:v>Gbits/sec</c:v>
                </c:pt>
              </c:strCache>
            </c:strRef>
          </c:cat>
          <c:val>
            <c:numRef>
              <c:f>Sheet1!$C$2</c:f>
              <c:numCache>
                <c:formatCode>General</c:formatCode>
                <c:ptCount val="1"/>
                <c:pt idx="0">
                  <c:v>9.8000000000000007</c:v>
                </c:pt>
              </c:numCache>
            </c:numRef>
          </c:val>
          <c:extLst>
            <c:ext xmlns:c16="http://schemas.microsoft.com/office/drawing/2014/chart" uri="{C3380CC4-5D6E-409C-BE32-E72D297353CC}">
              <c16:uniqueId val="{00000002-31D4-4153-830E-33656FCF60F3}"/>
            </c:ext>
          </c:extLst>
        </c:ser>
        <c:ser>
          <c:idx val="3"/>
          <c:order val="2"/>
          <c:tx>
            <c:strRef>
              <c:f>Sheet1!$D$1</c:f>
              <c:strCache>
                <c:ptCount val="1"/>
                <c:pt idx="0">
                  <c:v>docker dedicated IP</c:v>
                </c:pt>
              </c:strCache>
            </c:strRef>
          </c:tx>
          <c:spPr>
            <a:solidFill>
              <a:schemeClr val="accent4"/>
            </a:solidFill>
            <a:ln>
              <a:noFill/>
            </a:ln>
            <a:effectLst/>
          </c:spPr>
          <c:invertIfNegative val="0"/>
          <c:cat>
            <c:strRef>
              <c:f>Sheet1!$A$2</c:f>
              <c:strCache>
                <c:ptCount val="1"/>
                <c:pt idx="0">
                  <c:v>Gbits/sec</c:v>
                </c:pt>
              </c:strCache>
            </c:strRef>
          </c:cat>
          <c:val>
            <c:numRef>
              <c:f>Sheet1!$D$2</c:f>
              <c:numCache>
                <c:formatCode>General</c:formatCode>
                <c:ptCount val="1"/>
                <c:pt idx="0">
                  <c:v>5.2</c:v>
                </c:pt>
              </c:numCache>
            </c:numRef>
          </c:val>
          <c:extLst>
            <c:ext xmlns:c16="http://schemas.microsoft.com/office/drawing/2014/chart" uri="{C3380CC4-5D6E-409C-BE32-E72D297353CC}">
              <c16:uniqueId val="{00000000-68F7-4529-9683-B72395950FBA}"/>
            </c:ext>
          </c:extLst>
        </c:ser>
        <c:dLbls>
          <c:showLegendKey val="0"/>
          <c:showVal val="0"/>
          <c:showCatName val="0"/>
          <c:showSerName val="0"/>
          <c:showPercent val="0"/>
          <c:showBubbleSize val="0"/>
        </c:dLbls>
        <c:gapWidth val="141"/>
        <c:overlap val="-27"/>
        <c:axId val="1444527103"/>
        <c:axId val="1444521279"/>
      </c:barChart>
      <c:catAx>
        <c:axId val="1444527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en-US"/>
          </a:p>
        </c:txPr>
        <c:crossAx val="1444521279"/>
        <c:crosses val="autoZero"/>
        <c:auto val="1"/>
        <c:lblAlgn val="ctr"/>
        <c:lblOffset val="100"/>
        <c:noMultiLvlLbl val="0"/>
      </c:catAx>
      <c:valAx>
        <c:axId val="1444521279"/>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ln>
                  <a:noFill/>
                </a:ln>
                <a:solidFill>
                  <a:schemeClr val="tx1"/>
                </a:solidFill>
                <a:latin typeface="+mn-lt"/>
                <a:ea typeface="+mn-ea"/>
                <a:cs typeface="+mn-cs"/>
              </a:defRPr>
            </a:pPr>
            <a:endParaRPr lang="en-US"/>
          </a:p>
        </c:txPr>
        <c:crossAx val="1444527103"/>
        <c:crosses val="autoZero"/>
        <c:crossBetween val="between"/>
        <c:majorUnit val="2.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en-US"/>
        </a:p>
      </c:txPr>
    </c:legend>
    <c:plotVisOnly val="1"/>
    <c:dispBlanksAs val="gap"/>
    <c:showDLblsOverMax val="0"/>
  </c:chart>
  <c:spPr>
    <a:noFill/>
    <a:ln>
      <a:noFill/>
    </a:ln>
    <a:effectLst/>
  </c:spPr>
  <c:txPr>
    <a:bodyPr anchor="b" anchorCtr="0"/>
    <a:lstStyle/>
    <a:p>
      <a:pPr>
        <a:defRPr>
          <a:ln>
            <a:noFill/>
          </a:ln>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5/1/2017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5/1/2017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smtClean="0"/>
              <a:t>1-امروزه</a:t>
            </a:r>
            <a:r>
              <a:rPr lang="fa-IR" baseline="0" dirty="0" smtClean="0"/>
              <a:t> هر شرکتی تعدادی برنامه که به مشتری هاشون سرویس میده رو دارن این ها میتوانند با استفاده از داکر امنیت برنامه ها </a:t>
            </a:r>
            <a:r>
              <a:rPr lang="en-US" baseline="0" dirty="0" smtClean="0"/>
              <a:t>portability </a:t>
            </a:r>
            <a:r>
              <a:rPr lang="fa-IR" baseline="0" dirty="0" smtClean="0"/>
              <a:t> آن را افزایش دهند و همچنین هزینه برنامه رو کاهش دهند.</a:t>
            </a:r>
          </a:p>
          <a:p>
            <a:pPr algn="just" rtl="1"/>
            <a:r>
              <a:rPr lang="fa-IR" baseline="0" dirty="0" smtClean="0"/>
              <a:t>2- توسعه دهندگان هر موقع که بخوان میتونن تغییرات رو در برنامه پوش کنند و و تست ها روی آن انجام بدن و اینکار میتونه خودکار هم انجام بشه که خود به خود تست کنه اگه موفق بود ایمیج جدید رو بسازه و اونو پوش کنه.</a:t>
            </a:r>
          </a:p>
          <a:p>
            <a:pPr algn="just" rtl="1"/>
            <a:r>
              <a:rPr lang="fa-IR" baseline="0" dirty="0" smtClean="0"/>
              <a:t>3-امروزه بر خلاف گذشته نرم فزارها رو به وب سرویس هایی که با تعامل یکدیگر کار می کنند تبدیل میکنند توسط داکر هر کدام از وب سرویس ها توسط یک کانتینر ایزوله شوند که بعدا توسعه هرکدام راحت تر و امنیت ان ها نیز بالاتر است.</a:t>
            </a:r>
          </a:p>
          <a:p>
            <a:pPr algn="just" rtl="1"/>
            <a:r>
              <a:rPr lang="fa-IR" baseline="0" dirty="0" smtClean="0"/>
              <a:t>4-باعث میشه که ما به صورت بهینه از زیرساخت هامون استفاده کنیم و اورهد سیستم عامل اضافی رو نداره</a:t>
            </a:r>
          </a:p>
          <a:p>
            <a:pPr algn="just" rtl="1"/>
            <a:r>
              <a:rPr lang="fa-IR" baseline="0" dirty="0" smtClean="0"/>
              <a:t>5-کانتیرها می توانند روی کلاد هم اجرا بشن و به راحتی میان آن ها جا به جب بشن بدون اینکه تداخلی به وجود بیاید.</a:t>
            </a:r>
          </a:p>
          <a:p>
            <a:pPr algn="just" rtl="1"/>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3509584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یک رابط کاربری برای داکر است که دستورات</a:t>
            </a:r>
            <a:r>
              <a:rPr lang="fa-IR" baseline="0" dirty="0" smtClean="0"/>
              <a:t> را از کاربر میگیرد و آن ها را با برقراری ارتباط با دیمن برای اجرا میفرستد هر کلاینتی می تواند با  چند دیمن که با همدیگر مرتبط نیستند ارتباط برقرار کنند.</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301805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روی ماشین</a:t>
            </a:r>
            <a:r>
              <a:rPr lang="fa-IR" baseline="0" dirty="0" smtClean="0"/>
              <a:t> هاست اجرا می شود و کاربر به صورت مستقیم با اون ارتباط نداره کاربر از طریق یک کلاینت که اون کلاینت هم از طریق یک </a:t>
            </a:r>
            <a:r>
              <a:rPr lang="en-US" baseline="0" dirty="0" err="1" smtClean="0"/>
              <a:t>restfullapi</a:t>
            </a:r>
            <a:r>
              <a:rPr lang="fa-IR" baseline="0" dirty="0" smtClean="0"/>
              <a:t> یا سوکت با دیمن ارتباط برقرار می کند</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4189908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در واقع</a:t>
            </a:r>
            <a:r>
              <a:rPr lang="fa-IR" baseline="0" dirty="0" smtClean="0"/>
              <a:t> ترکیب یک داکر کلاینت با دیمن آن تشکیل یک انجین داکر میدهند </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41676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smtClean="0"/>
              <a:t>داکر ماشین در واقع ابزاری است</a:t>
            </a:r>
            <a:r>
              <a:rPr lang="fa-IR" baseline="0" dirty="0" smtClean="0"/>
              <a:t> که ما به وسیله ی اون میتونیم داکر رو بر روی ویرچوال هاست ها یا ویندوز یا مک نصب کنیم و همچنین از طریق آن هاست های مختلفی که رو آن ها داکر نصب کردیم رو مدیریت کنیم که از طریق کامند های آن می توانیم داکر رو اجرا متوقف یا کلاینت یا دیمن آن را اپدیت کنیم</a:t>
            </a:r>
            <a:r>
              <a:rPr lang="en-US" baseline="0" dirty="0" smtClean="0"/>
              <a:t> </a:t>
            </a:r>
            <a:r>
              <a:rPr lang="fa-IR" baseline="0" dirty="0" smtClean="0"/>
              <a:t> و همچنین می تواند که یک کلاینت را کانفیگ کنه که با یه هاست مشخص ارتباط برقرار کند. قبل از اینکه داکر </a:t>
            </a:r>
            <a:r>
              <a:rPr lang="en-US" sz="1200" b="0" i="0" kern="1200" dirty="0" smtClean="0">
                <a:solidFill>
                  <a:schemeClr val="tx1"/>
                </a:solidFill>
                <a:effectLst/>
                <a:latin typeface="+mn-lt"/>
                <a:ea typeface="+mn-ea"/>
                <a:cs typeface="+mn-cs"/>
              </a:rPr>
              <a:t>Docker v1.12</a:t>
            </a:r>
            <a:r>
              <a:rPr lang="fa-IR" sz="1200" b="0" i="0" kern="1200" dirty="0" smtClean="0">
                <a:solidFill>
                  <a:schemeClr val="tx1"/>
                </a:solidFill>
                <a:effectLst/>
                <a:latin typeface="+mn-lt"/>
                <a:ea typeface="+mn-ea"/>
                <a:cs typeface="+mn-cs"/>
              </a:rPr>
              <a:t> با این</a:t>
            </a:r>
            <a:r>
              <a:rPr lang="fa-IR" sz="1200" b="0" i="0" kern="1200" baseline="0" dirty="0" smtClean="0">
                <a:solidFill>
                  <a:schemeClr val="tx1"/>
                </a:solidFill>
                <a:effectLst/>
                <a:latin typeface="+mn-lt"/>
                <a:ea typeface="+mn-ea"/>
                <a:cs typeface="+mn-cs"/>
              </a:rPr>
              <a:t> ورژن بیاد تنها راهی که می شد روی ویندوز یا مک اجراش کرد استفاده از داکر ماشین بود اما بعد از آن به صورت نی تیو میشه رو اینا نصب کرد مگر اینکه ویندوز یا مک ورژنشون قدیمی باشه و نتونیم دپندنسی هاشو روش نصب کنیم</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1590383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2144346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smtClean="0"/>
              <a:t>درواقع ما به</a:t>
            </a:r>
            <a:r>
              <a:rPr lang="fa-IR" baseline="0" dirty="0" smtClean="0"/>
              <a:t> یک اپلیکیشنی که از یک دیمن و یک اینترفیس برای برقراری ارتباط با آن و همچنین یک کلاینت که کابر با آن کار میکنه میگیم یه داکر انجین که کامند های داکر رو میگیره و اجرا میکنه اما داکر ماشین یک ابزاریه که ما با استفاده از آن هاست هارو مدیریت میکنیم و داکر ماشین کلاینت خودشو داره و حتی یه داکر انجین به صورت لوکال داخلش هست که ما با استفاده از آن می توانیم روی ویرچوال هاست ها داکر نصب کنیم و مدیریتشون کنیم</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17</a:t>
            </a:fld>
            <a:endParaRPr lang="en-US" dirty="0"/>
          </a:p>
        </p:txBody>
      </p:sp>
    </p:spTree>
    <p:extLst>
      <p:ext uri="{BB962C8B-B14F-4D97-AF65-F5344CB8AC3E}">
        <p14:creationId xmlns:p14="http://schemas.microsoft.com/office/powerpoint/2010/main" val="8581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smtClean="0"/>
              <a:t>کامپوز</a:t>
            </a:r>
            <a:r>
              <a:rPr lang="fa-IR" baseline="0" dirty="0" smtClean="0"/>
              <a:t> در واقع ابزاری است که ما میتوانیم از طریق ایجاد یک فایل کانفیگ برای برنامه هایی که از چند تا کانتینر تشکیل شدند یا اینکه دپندسی های مختلفی دارن با یک کامند اونو ایجاد و اجراش کنیم</a:t>
            </a:r>
          </a:p>
          <a:p>
            <a:pPr algn="just" rtl="1"/>
            <a:r>
              <a:rPr lang="fa-IR" baseline="0" dirty="0" smtClean="0"/>
              <a:t>در ابتدا ما محیط برنامه رو توی یه داکرفایل تعریف میکنیم سپس سرویس های مختلفی که برنامه ی مارو تشکیل می دهند رو داخل یک فایل </a:t>
            </a:r>
            <a:r>
              <a:rPr lang="en-US" baseline="0" dirty="0" smtClean="0"/>
              <a:t>.</a:t>
            </a:r>
            <a:r>
              <a:rPr lang="en-US" baseline="0" dirty="0" err="1" smtClean="0"/>
              <a:t>yml</a:t>
            </a:r>
            <a:r>
              <a:rPr lang="fa-IR" baseline="0" dirty="0" smtClean="0"/>
              <a:t> تعریف میکنیم سپس از یک کامند ساده برای اجرای کل اپ استفاده میکنیم</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18</a:t>
            </a:fld>
            <a:endParaRPr lang="en-US" dirty="0"/>
          </a:p>
        </p:txBody>
      </p:sp>
    </p:spTree>
    <p:extLst>
      <p:ext uri="{BB962C8B-B14F-4D97-AF65-F5344CB8AC3E}">
        <p14:creationId xmlns:p14="http://schemas.microsoft.com/office/powerpoint/2010/main" val="254532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baseline="0" dirty="0" smtClean="0"/>
              <a:t>در ابتدا ما محیط برنامه رو توی یه داکرفایل تعریف میکنیم سپس سرویس های مختلفی که برنامه ی مارو تشکیل می دهند رو داخل یک فایل </a:t>
            </a:r>
            <a:r>
              <a:rPr lang="en-US" baseline="0" dirty="0" smtClean="0"/>
              <a:t>.</a:t>
            </a:r>
            <a:r>
              <a:rPr lang="en-US" baseline="0" dirty="0" err="1" smtClean="0"/>
              <a:t>yml</a:t>
            </a:r>
            <a:r>
              <a:rPr lang="fa-IR" baseline="0" dirty="0" smtClean="0"/>
              <a:t> تعریف میکنیم سپس از یک کامند ساده برای اجرای کل اپ استفاده میکنیم</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19</a:t>
            </a:fld>
            <a:endParaRPr lang="en-US" dirty="0"/>
          </a:p>
        </p:txBody>
      </p:sp>
    </p:spTree>
    <p:extLst>
      <p:ext uri="{BB962C8B-B14F-4D97-AF65-F5344CB8AC3E}">
        <p14:creationId xmlns:p14="http://schemas.microsoft.com/office/powerpoint/2010/main" val="2217751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baseline="0" dirty="0" smtClean="0"/>
              <a:t>1-کامپوسر از نام پروژه برای ایزوله کردن محیط آن از بقیه استفاده میکنه که ما میتونیم از نام پروژه برای اجرای چندتا از آن ها در یک محیط یا استفاده نام یونیک برای اینکه ناسازگاری ایجاد نشه</a:t>
            </a:r>
          </a:p>
          <a:p>
            <a:pPr algn="just" rtl="1"/>
            <a:r>
              <a:rPr lang="fa-IR" baseline="0" dirty="0" smtClean="0"/>
              <a:t>2- اگر ما یک پروژه رو اجراش کنیم در صورتی که از اجرا های قبل داده ای ذخیره شده باشه اونارو نگه میداره</a:t>
            </a:r>
          </a:p>
          <a:p>
            <a:pPr algn="just" rtl="1"/>
            <a:r>
              <a:rPr lang="fa-IR" baseline="0" dirty="0" smtClean="0"/>
              <a:t>3-وقتی که یک سرویس رو ریستارت میکنیم فقط اون کانتینرهایی دوباره اجرا میشن که تغییر کردن</a:t>
            </a:r>
          </a:p>
          <a:p>
            <a:pPr algn="just" rtl="1"/>
            <a:r>
              <a:rPr lang="fa-IR" baseline="0" dirty="0" smtClean="0"/>
              <a:t>4- در داخل کامپوز فایل میشه از متغیر استفاده کرد که مثلا اگه نیاز بود در محیط های مختلف یا برای کاربرهای مختلف از تنظیمات مختلفی استفاده کرد</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20</a:t>
            </a:fld>
            <a:endParaRPr lang="en-US" dirty="0"/>
          </a:p>
        </p:txBody>
      </p:sp>
    </p:spTree>
    <p:extLst>
      <p:ext uri="{BB962C8B-B14F-4D97-AF65-F5344CB8AC3E}">
        <p14:creationId xmlns:p14="http://schemas.microsoft.com/office/powerpoint/2010/main" val="96405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smtClean="0"/>
              <a:t>هنگام</a:t>
            </a:r>
            <a:r>
              <a:rPr lang="fa-IR" baseline="0" dirty="0" smtClean="0"/>
              <a:t> توسعه نرم افزار ایجاد یک محیط ایزوله و ارتباط با آن حیاتیه کامپوزر اینو فراهم میکنه و این توانایی رو به ما میده با ایجاد یک فایل و قرار دادن تمام کانفیگ های دپندسی های مربوط به سرویس تنها با چند کامند ساده اونو اجرا کنیم.</a:t>
            </a:r>
          </a:p>
          <a:p>
            <a:pPr algn="just" rtl="1"/>
            <a:r>
              <a:rPr lang="fa-IR" baseline="0" dirty="0" smtClean="0"/>
              <a:t>2-ما با استفاده از ان سریع میتوانیم که محیط برنامه رو فراهم کنیم تست هارو اجرا و به راحتی اونو از بین ببریم که این بسیار ضروری برای </a:t>
            </a:r>
            <a:r>
              <a:rPr lang="en-US" baseline="0" dirty="0" smtClean="0"/>
              <a:t>CI/CD</a:t>
            </a:r>
            <a:r>
              <a:rPr lang="fa-IR" baseline="0" dirty="0" smtClean="0"/>
              <a:t> است</a:t>
            </a:r>
          </a:p>
          <a:p>
            <a:pPr algn="just" rtl="1"/>
            <a:endParaRPr lang="fa-IR" baseline="0" dirty="0" smtClean="0"/>
          </a:p>
          <a:p>
            <a:pPr algn="just" rtl="1"/>
            <a:r>
              <a:rPr lang="fa-IR" baseline="0" dirty="0" smtClean="0"/>
              <a:t>3- این مونده</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21</a:t>
            </a:fld>
            <a:endParaRPr lang="en-US" dirty="0"/>
          </a:p>
        </p:txBody>
      </p:sp>
    </p:spTree>
    <p:extLst>
      <p:ext uri="{BB962C8B-B14F-4D97-AF65-F5344CB8AC3E}">
        <p14:creationId xmlns:p14="http://schemas.microsoft.com/office/powerpoint/2010/main" val="392255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smtClean="0"/>
              <a:t>ما</a:t>
            </a:r>
            <a:r>
              <a:rPr lang="fa-IR" baseline="0" dirty="0" smtClean="0"/>
              <a:t> در جهان واقعی کالاهای مختلفی داریم و از طرف دیگه روش های مختلفی برای حمل آن ها وجود دارد و ممکن است برای اینکه یه کالا از یک مبدا به یک مقصد برسد از چند نوع وسیله ی حمل و نقل استفاده شود به طور مثال کشتی و قطار و تریلی هر کدوم از این جنس ها شکل م سایز و نحوه ی نگه داری متفاوتی دارن لذا نمی شود ما برای هر کدوم از این جنس ها یه وسیله ی حمل نقل مختلف بزاریم. اینطوری هم هزینه های بالا میره و هم حمل نقل کند میشه.</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b="0" dirty="0" smtClean="0"/>
              <a:t>برای رفع این مشکل اومدن کانتینر ها رو درست کردن که ابعادش کاملا مشخص بود و این</a:t>
            </a:r>
            <a:r>
              <a:rPr lang="fa-IR" b="0" baseline="0" dirty="0" smtClean="0"/>
              <a:t> رو یک استاندارد برای حمل نقل اجناس تعریف کردند.</a:t>
            </a:r>
            <a:endParaRPr lang="en-US" b="0" dirty="0"/>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که از این به بعد هر</a:t>
            </a:r>
            <a:r>
              <a:rPr lang="fa-IR" baseline="0" dirty="0" smtClean="0"/>
              <a:t> جنسی رو داخل این کانتینر ها قرار میدادند و وسیله های حمل نقل صرف نظر از اینکه داخل کانتیرها چ چیزی قراردارد فقط خود کانتینر هارو میشناختند و به جابه جایی آن ها می پرداختند.</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1396624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smtClean="0"/>
              <a:t>داکر توسط شرکت دات کلاد در سال 2013 بیرون</a:t>
            </a:r>
            <a:r>
              <a:rPr lang="fa-IR" baseline="0" dirty="0" smtClean="0"/>
              <a:t> داده شد و متکی به ویژگی ها کرنل لینوکسه و تقریبا تا اخر سال 2016</a:t>
            </a:r>
          </a:p>
          <a:p>
            <a:pPr algn="just" rtl="1"/>
            <a:r>
              <a:rPr lang="fa-IR" baseline="0" dirty="0" smtClean="0"/>
              <a:t>4 بیلیون کانتینر پول شده که به قئل گفته خودشون پیشرفت 460000 درصدی داشته نسبت به دوسال گذشته</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357949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1388538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smtClean="0"/>
              <a:t>داکر به ما این قابلیت رو میده که برنامه ها رو در داخل یک محیط ایزوله</a:t>
            </a:r>
            <a:r>
              <a:rPr lang="fa-IR" baseline="0" dirty="0" smtClean="0"/>
              <a:t> شده به نام کانتینر پکیج بندی و اجرا کنیم</a:t>
            </a:r>
            <a:r>
              <a:rPr lang="en-US" baseline="0" dirty="0" smtClean="0"/>
              <a:t> </a:t>
            </a:r>
            <a:r>
              <a:rPr lang="fa-IR" baseline="0" dirty="0" smtClean="0"/>
              <a:t>. که این ایزولیشن باعث میشه که ما بتونیم کانتینر های مختلفی رو همزمان رو یک هاست اجرا کنیم که با توجه به سبک بودن کانتینر ها و همچنین اینکه ما دیگه لود یک هایپروایزر رو نداریم با یه هاستی که ما داریم ما میتونیم کانتینر های بیشتری رو نسب به اینکه روی همین سخت افزار ویرچوال ماشین ببندیم اجرا کنیم. همچنین داکر به ما کمک میکنه که لایف سایکل کانتینر هامونو کنترل کنیم با فراهم کردن یک سری امکاناتی مثل همون کپسوله کردن برنامه ها و پخش کردن آن ها بین اعضای تیم برای تست و نگهداری و توسعه و همچنین دپلوی کردن نرم افزار به هر محیطی به سادگی</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402024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dirty="0" smtClean="0"/>
              <a:t>داکر یک معماری</a:t>
            </a:r>
            <a:r>
              <a:rPr lang="fa-IR" baseline="0" dirty="0" smtClean="0"/>
              <a:t> کلاینت سروری داره که این کلاینت و سرور میتونن رو یک ماشین باشن یا اینکه جدا باشن که در این معماری کلاینت با دیمن که نقش اصلی در اجرا و توزیع و ساخت کانتینر ها داره ارتباط برقرار میکنه که این ارتباط از طریق یک </a:t>
            </a:r>
            <a:r>
              <a:rPr lang="en-US" baseline="0" dirty="0" smtClean="0"/>
              <a:t>rest </a:t>
            </a:r>
            <a:r>
              <a:rPr lang="en-US" baseline="0" dirty="0" err="1" smtClean="0"/>
              <a:t>api</a:t>
            </a:r>
            <a:r>
              <a:rPr lang="en-US" baseline="0" dirty="0" smtClean="0"/>
              <a:t> </a:t>
            </a:r>
            <a:r>
              <a:rPr lang="fa-IR" baseline="0" dirty="0" smtClean="0"/>
              <a:t>است </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398905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8" name="Date Placeholder 27"/>
          <p:cNvSpPr>
            <a:spLocks noGrp="1"/>
          </p:cNvSpPr>
          <p:nvPr>
            <p:ph type="dt" sz="half" idx="10"/>
          </p:nvPr>
        </p:nvSpPr>
        <p:spPr>
          <a:xfrm>
            <a:off x="8940800" y="4206240"/>
            <a:ext cx="1280160" cy="457200"/>
          </a:xfrm>
        </p:spPr>
        <p:txBody>
          <a:bodyPr/>
          <a:lstStyle/>
          <a:p>
            <a:fld id="{18F06B9F-CD07-4460-9D92-8865ABDB9BCE}" type="datetime1">
              <a:rPr lang="en-US" smtClean="0"/>
              <a:t>5/2/2017</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1F47EA-EEEA-4B62-BA1F-3043B904871A}" type="datetime1">
              <a:rPr lang="en-US" smtClean="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F74EA5-3E78-46A7-8E6D-1CDF79F22D3E}" type="datetime1">
              <a:rPr lang="en-US" smtClean="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609600" y="1143000"/>
            <a:ext cx="8331200" cy="5448300"/>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9042400" y="1143000"/>
            <a:ext cx="2540000" cy="5448300"/>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C5EED53-534C-4B3A-90D8-5B5AAD0A0655}" type="datetime1">
              <a:rPr lang="en-US" smtClean="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AB3672-EC9D-44ED-950B-77CBFAA37417}" type="datetime1">
              <a:rPr lang="en-US" smtClean="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B2FAB0-F9AE-4EA1-BCAB-577082E1E6AE}" type="datetime1">
              <a:rPr lang="en-US" smtClean="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p:txBody>
          <a:bodyPr rtlCol="0"/>
          <a:lstStyle/>
          <a:p>
            <a:fld id="{E1AB5E65-5AF3-4172-8907-00A4CA14F8C2}" type="datetime1">
              <a:rPr lang="en-US" smtClean="0"/>
              <a:t>5/2/2017</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778240" y="612648"/>
            <a:ext cx="1276352" cy="457200"/>
          </a:xfrm>
        </p:spPr>
        <p:txBody>
          <a:bodyPr/>
          <a:lstStyle/>
          <a:p>
            <a:fld id="{3051CBF6-9FE0-476B-8655-1AD98AF2706B}" type="datetime1">
              <a:rPr lang="en-US" smtClean="0"/>
              <a:t>5/2/2017</a:t>
            </a:fld>
            <a:endParaRPr lang="en-US" dirty="0"/>
          </a:p>
        </p:txBody>
      </p:sp>
      <p:sp>
        <p:nvSpPr>
          <p:cNvPr id="4" name="Footer Placeholder 3"/>
          <p:cNvSpPr>
            <a:spLocks noGrp="1"/>
          </p:cNvSpPr>
          <p:nvPr>
            <p:ph type="ftr" sz="quarter" idx="11"/>
          </p:nvPr>
        </p:nvSpPr>
        <p:spPr>
          <a:xfrm>
            <a:off x="7010400" y="612648"/>
            <a:ext cx="1767840"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365F7-7AC6-4B66-9074-B421E3F669DC}" type="datetime1">
              <a:rPr lang="en-US" smtClean="0"/>
              <a:t>5/2/2017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F3D585-B133-4ABF-A0B4-C87CE6AF8F18}" type="datetime1">
              <a:rPr lang="en-US" smtClean="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A529793-246F-46FB-8AA3-092645D67439}" type="datetime1">
              <a:rPr lang="en-US" smtClean="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Edit Master text styles</a:t>
            </a:r>
          </a:p>
        </p:txBody>
      </p:sp>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30B287CD-EA84-498E-B886-938F7E4DC2AA}" type="datetime1">
              <a:rPr lang="en-US" smtClean="0"/>
              <a:t>5/2/2017</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n.wikipedia.org/wiki/UnionFS"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Arman Sanahmadi</a:t>
            </a:r>
          </a:p>
          <a:p>
            <a:endParaRPr lang="en-US" dirty="0"/>
          </a:p>
        </p:txBody>
      </p:sp>
      <p:sp>
        <p:nvSpPr>
          <p:cNvPr id="2" name="Title 1"/>
          <p:cNvSpPr>
            <a:spLocks noGrp="1"/>
          </p:cNvSpPr>
          <p:nvPr>
            <p:ph type="ctrTitle"/>
          </p:nvPr>
        </p:nvSpPr>
        <p:spPr/>
        <p:txBody>
          <a:bodyPr/>
          <a:lstStyle/>
          <a:p>
            <a:r>
              <a:rPr lang="en-US" dirty="0" smtClean="0"/>
              <a:t>Docker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1</a:t>
            </a:fld>
            <a:endParaRPr lang="en-US"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1066800"/>
          </a:xfrm>
        </p:spPr>
        <p:txBody>
          <a:bodyPr/>
          <a:lstStyle/>
          <a:p>
            <a:pPr algn="ctr" fontAlgn="base"/>
            <a:r>
              <a:rPr lang="en-US" dirty="0" smtClean="0"/>
              <a:t>Use cases Of Docker</a:t>
            </a:r>
            <a:endParaRPr lang="en-US" dirty="0"/>
          </a:p>
        </p:txBody>
      </p:sp>
      <p:sp>
        <p:nvSpPr>
          <p:cNvPr id="5" name="Content Placeholder 2"/>
          <p:cNvSpPr>
            <a:spLocks noGrp="1"/>
          </p:cNvSpPr>
          <p:nvPr>
            <p:ph idx="1"/>
          </p:nvPr>
        </p:nvSpPr>
        <p:spPr>
          <a:xfrm>
            <a:off x="209550" y="1258824"/>
            <a:ext cx="11772900" cy="4325112"/>
          </a:xfrm>
        </p:spPr>
        <p:txBody>
          <a:bodyPr>
            <a:normAutofit/>
          </a:bodyPr>
          <a:lstStyle/>
          <a:p>
            <a:r>
              <a:rPr lang="en-US" dirty="0"/>
              <a:t>Containerize Traditional Apps</a:t>
            </a:r>
          </a:p>
          <a:p>
            <a:r>
              <a:rPr lang="en-US" dirty="0"/>
              <a:t>Continuous Integration and Deployment</a:t>
            </a:r>
          </a:p>
          <a:p>
            <a:r>
              <a:rPr lang="en-US" dirty="0" smtClean="0"/>
              <a:t>Micro services</a:t>
            </a:r>
            <a:endParaRPr lang="en-US" dirty="0"/>
          </a:p>
          <a:p>
            <a:r>
              <a:rPr lang="en-US" dirty="0"/>
              <a:t>IT Infrastructure Optimization</a:t>
            </a:r>
          </a:p>
          <a:p>
            <a:r>
              <a:rPr lang="en-US" dirty="0"/>
              <a:t>Hybrid Cloud</a:t>
            </a:r>
          </a:p>
          <a:p>
            <a:pPr marL="109728" indent="0">
              <a:buNone/>
            </a:pPr>
            <a:endParaRPr lang="en-US" dirty="0"/>
          </a:p>
          <a:p>
            <a:endParaRPr lang="en-US" sz="3600" dirty="0">
              <a:solidFill>
                <a:schemeClr val="tx1"/>
              </a:solidFill>
              <a:latin typeface="Adobe Arabic" panose="02040503050201020203" pitchFamily="18" charset="-78"/>
              <a:cs typeface="Adobe Arabic" panose="02040503050201020203" pitchFamily="18" charset="-78"/>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t>10</a:t>
            </a:fld>
            <a:endParaRPr lang="en-US" dirty="0"/>
          </a:p>
        </p:txBody>
      </p:sp>
    </p:spTree>
    <p:extLst>
      <p:ext uri="{BB962C8B-B14F-4D97-AF65-F5344CB8AC3E}">
        <p14:creationId xmlns:p14="http://schemas.microsoft.com/office/powerpoint/2010/main" val="77280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258824"/>
            <a:ext cx="11772900" cy="4325112"/>
          </a:xfrm>
        </p:spPr>
        <p:txBody>
          <a:bodyPr>
            <a:normAutofit/>
          </a:bodyPr>
          <a:lstStyle/>
          <a:p>
            <a:r>
              <a:rPr lang="en-US" dirty="0" smtClean="0"/>
              <a:t>Client</a:t>
            </a:r>
          </a:p>
          <a:p>
            <a:r>
              <a:rPr lang="en-US" dirty="0"/>
              <a:t>daemon</a:t>
            </a:r>
          </a:p>
          <a:p>
            <a:r>
              <a:rPr lang="en-US" dirty="0"/>
              <a:t>engine</a:t>
            </a:r>
          </a:p>
          <a:p>
            <a:r>
              <a:rPr lang="en-US" dirty="0"/>
              <a:t>machine</a:t>
            </a:r>
          </a:p>
          <a:p>
            <a:r>
              <a:rPr lang="en-US" dirty="0"/>
              <a:t>compose</a:t>
            </a:r>
          </a:p>
          <a:p>
            <a:r>
              <a:rPr lang="en-US" dirty="0"/>
              <a:t>swarm</a:t>
            </a:r>
          </a:p>
          <a:p>
            <a:r>
              <a:rPr lang="en-US" dirty="0"/>
              <a:t>registry</a:t>
            </a:r>
          </a:p>
          <a:p>
            <a:endParaRPr lang="en-US" sz="3600" dirty="0">
              <a:solidFill>
                <a:schemeClr val="tx1"/>
              </a:solidFill>
              <a:latin typeface="Adobe Arabic" panose="02040503050201020203" pitchFamily="18" charset="-78"/>
              <a:cs typeface="Adobe Arabic" panose="02040503050201020203" pitchFamily="18" charset="-78"/>
            </a:endParaRPr>
          </a:p>
        </p:txBody>
      </p:sp>
      <p:sp>
        <p:nvSpPr>
          <p:cNvPr id="2" name="Title 1"/>
          <p:cNvSpPr>
            <a:spLocks noGrp="1"/>
          </p:cNvSpPr>
          <p:nvPr>
            <p:ph type="title"/>
          </p:nvPr>
        </p:nvSpPr>
        <p:spPr>
          <a:xfrm>
            <a:off x="609600" y="406400"/>
            <a:ext cx="10972800" cy="1066800"/>
          </a:xfrm>
        </p:spPr>
        <p:txBody>
          <a:bodyPr/>
          <a:lstStyle/>
          <a:p>
            <a:pPr algn="ctr" fontAlgn="base"/>
            <a:r>
              <a:rPr lang="en-US" dirty="0"/>
              <a:t>Docker </a:t>
            </a:r>
            <a:r>
              <a:rPr lang="en-US" dirty="0" smtClean="0"/>
              <a:t>Components</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11</a:t>
            </a:fld>
            <a:endParaRPr lang="en-US" dirty="0"/>
          </a:p>
        </p:txBody>
      </p:sp>
    </p:spTree>
    <p:extLst>
      <p:ext uri="{BB962C8B-B14F-4D97-AF65-F5344CB8AC3E}">
        <p14:creationId xmlns:p14="http://schemas.microsoft.com/office/powerpoint/2010/main" val="426480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258824"/>
            <a:ext cx="11772900" cy="4325112"/>
          </a:xfrm>
        </p:spPr>
        <p:txBody>
          <a:bodyPr>
            <a:normAutofit/>
          </a:bodyPr>
          <a:lstStyle/>
          <a:p>
            <a:r>
              <a:rPr lang="en-US" dirty="0" smtClean="0"/>
              <a:t>primary </a:t>
            </a:r>
            <a:r>
              <a:rPr lang="en-US" dirty="0"/>
              <a:t>user interface to Docker</a:t>
            </a:r>
            <a:endParaRPr lang="en-US" dirty="0" smtClean="0"/>
          </a:p>
          <a:p>
            <a:r>
              <a:rPr lang="en-US" dirty="0"/>
              <a:t>accepts commands and configuration flags</a:t>
            </a:r>
          </a:p>
          <a:p>
            <a:r>
              <a:rPr lang="en-US" dirty="0"/>
              <a:t>communicates with a Docker </a:t>
            </a:r>
            <a:r>
              <a:rPr lang="en-US" dirty="0" smtClean="0"/>
              <a:t>daemon</a:t>
            </a:r>
            <a:endParaRPr lang="fa-IR" dirty="0"/>
          </a:p>
          <a:p>
            <a:r>
              <a:rPr lang="en-US" dirty="0" smtClean="0"/>
              <a:t>One </a:t>
            </a:r>
            <a:r>
              <a:rPr lang="en-US" dirty="0"/>
              <a:t>client can even communicate with multiple unrelated daemons</a:t>
            </a:r>
          </a:p>
          <a:p>
            <a:pPr marL="109728" indent="0">
              <a:buNone/>
            </a:pPr>
            <a:endParaRPr lang="en-US" sz="3600" dirty="0">
              <a:solidFill>
                <a:schemeClr val="tx1"/>
              </a:solidFill>
              <a:latin typeface="Adobe Arabic" panose="02040503050201020203" pitchFamily="18" charset="-78"/>
              <a:cs typeface="Adobe Arabic" panose="02040503050201020203" pitchFamily="18" charset="-78"/>
            </a:endParaRPr>
          </a:p>
        </p:txBody>
      </p:sp>
      <p:sp>
        <p:nvSpPr>
          <p:cNvPr id="2" name="Title 1"/>
          <p:cNvSpPr>
            <a:spLocks noGrp="1"/>
          </p:cNvSpPr>
          <p:nvPr>
            <p:ph type="title"/>
          </p:nvPr>
        </p:nvSpPr>
        <p:spPr>
          <a:xfrm>
            <a:off x="609600" y="406400"/>
            <a:ext cx="10972800" cy="1066800"/>
          </a:xfrm>
        </p:spPr>
        <p:txBody>
          <a:bodyPr/>
          <a:lstStyle/>
          <a:p>
            <a:pPr algn="ctr" fontAlgn="base"/>
            <a:r>
              <a:rPr lang="en-US" dirty="0" smtClean="0"/>
              <a:t>Client</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12</a:t>
            </a:fld>
            <a:endParaRPr lang="en-US" dirty="0"/>
          </a:p>
        </p:txBody>
      </p:sp>
    </p:spTree>
    <p:extLst>
      <p:ext uri="{BB962C8B-B14F-4D97-AF65-F5344CB8AC3E}">
        <p14:creationId xmlns:p14="http://schemas.microsoft.com/office/powerpoint/2010/main" val="180543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258824"/>
            <a:ext cx="11772900" cy="4325112"/>
          </a:xfrm>
        </p:spPr>
        <p:txBody>
          <a:bodyPr>
            <a:normAutofit/>
          </a:bodyPr>
          <a:lstStyle/>
          <a:p>
            <a:r>
              <a:rPr lang="en-US" dirty="0"/>
              <a:t>It runs on a host machine</a:t>
            </a:r>
            <a:endParaRPr lang="en-US" dirty="0" smtClean="0"/>
          </a:p>
          <a:p>
            <a:r>
              <a:rPr lang="en-US" dirty="0"/>
              <a:t>The user does not directly interact with the daemon</a:t>
            </a:r>
          </a:p>
          <a:p>
            <a:r>
              <a:rPr lang="en-US" dirty="0"/>
              <a:t>interact with the </a:t>
            </a:r>
            <a:r>
              <a:rPr lang="en-US" dirty="0" smtClean="0"/>
              <a:t>daemon through </a:t>
            </a:r>
            <a:r>
              <a:rPr lang="en-US" dirty="0"/>
              <a:t>the Docker client with the RESTful </a:t>
            </a:r>
            <a:r>
              <a:rPr lang="en-US" dirty="0" err="1"/>
              <a:t>api</a:t>
            </a:r>
            <a:r>
              <a:rPr lang="en-US" dirty="0"/>
              <a:t> or sockets</a:t>
            </a:r>
            <a:endParaRPr lang="en-US" sz="3600" dirty="0">
              <a:solidFill>
                <a:schemeClr val="tx1"/>
              </a:solidFill>
              <a:latin typeface="Adobe Arabic" panose="02040503050201020203" pitchFamily="18" charset="-78"/>
              <a:cs typeface="Adobe Arabic" panose="02040503050201020203" pitchFamily="18" charset="-78"/>
            </a:endParaRPr>
          </a:p>
        </p:txBody>
      </p:sp>
      <p:sp>
        <p:nvSpPr>
          <p:cNvPr id="2" name="Title 1"/>
          <p:cNvSpPr>
            <a:spLocks noGrp="1"/>
          </p:cNvSpPr>
          <p:nvPr>
            <p:ph type="title"/>
          </p:nvPr>
        </p:nvSpPr>
        <p:spPr>
          <a:xfrm>
            <a:off x="609600" y="406400"/>
            <a:ext cx="10972800" cy="1066800"/>
          </a:xfrm>
        </p:spPr>
        <p:txBody>
          <a:bodyPr/>
          <a:lstStyle/>
          <a:p>
            <a:pPr algn="ctr" fontAlgn="base"/>
            <a:r>
              <a:rPr lang="en-US" dirty="0" smtClean="0"/>
              <a:t>Daemon</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13</a:t>
            </a:fld>
            <a:endParaRPr lang="en-US" dirty="0"/>
          </a:p>
        </p:txBody>
      </p:sp>
    </p:spTree>
    <p:extLst>
      <p:ext uri="{BB962C8B-B14F-4D97-AF65-F5344CB8AC3E}">
        <p14:creationId xmlns:p14="http://schemas.microsoft.com/office/powerpoint/2010/main" val="113945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383918"/>
            <a:ext cx="11772900" cy="4325112"/>
          </a:xfrm>
        </p:spPr>
        <p:txBody>
          <a:bodyPr>
            <a:normAutofit/>
          </a:bodyPr>
          <a:lstStyle/>
          <a:p>
            <a:r>
              <a:rPr lang="en-US" i="1" dirty="0"/>
              <a:t>Docker Engine</a:t>
            </a:r>
            <a:r>
              <a:rPr lang="en-US" dirty="0"/>
              <a:t> is a client-server </a:t>
            </a:r>
            <a:r>
              <a:rPr lang="en-US" dirty="0" smtClean="0"/>
              <a:t>application</a:t>
            </a:r>
          </a:p>
          <a:p>
            <a:r>
              <a:rPr lang="en-US" i="1" dirty="0"/>
              <a:t>Docker </a:t>
            </a:r>
            <a:r>
              <a:rPr lang="en-US" i="1" dirty="0" smtClean="0"/>
              <a:t>Engine major </a:t>
            </a:r>
            <a:r>
              <a:rPr lang="en-US" dirty="0" smtClean="0"/>
              <a:t>components</a:t>
            </a:r>
            <a:r>
              <a:rPr lang="en-US" i="1" dirty="0" smtClean="0"/>
              <a:t>:</a:t>
            </a:r>
          </a:p>
          <a:p>
            <a:pPr lvl="1"/>
            <a:r>
              <a:rPr lang="en-US" dirty="0"/>
              <a:t>server </a:t>
            </a:r>
            <a:endParaRPr lang="en-US" dirty="0" smtClean="0"/>
          </a:p>
          <a:p>
            <a:pPr lvl="1"/>
            <a:r>
              <a:rPr lang="en-US" i="1" dirty="0" smtClean="0"/>
              <a:t>REST API</a:t>
            </a:r>
          </a:p>
          <a:p>
            <a:pPr lvl="1"/>
            <a:r>
              <a:rPr lang="en-US" dirty="0"/>
              <a:t>command line interface (CLI)</a:t>
            </a:r>
            <a:endParaRPr lang="en-US" i="1" dirty="0" smtClean="0"/>
          </a:p>
          <a:p>
            <a:endParaRPr lang="en-US" dirty="0" smtClean="0"/>
          </a:p>
          <a:p>
            <a:endParaRPr lang="en-US" sz="3600" dirty="0">
              <a:solidFill>
                <a:schemeClr val="tx1"/>
              </a:solidFill>
              <a:latin typeface="Adobe Arabic" panose="02040503050201020203" pitchFamily="18" charset="-78"/>
              <a:cs typeface="Adobe Arabic" panose="02040503050201020203" pitchFamily="18" charset="-78"/>
            </a:endParaRPr>
          </a:p>
        </p:txBody>
      </p:sp>
      <p:sp>
        <p:nvSpPr>
          <p:cNvPr id="2" name="Title 1"/>
          <p:cNvSpPr>
            <a:spLocks noGrp="1"/>
          </p:cNvSpPr>
          <p:nvPr>
            <p:ph type="title"/>
          </p:nvPr>
        </p:nvSpPr>
        <p:spPr>
          <a:xfrm>
            <a:off x="609600" y="406400"/>
            <a:ext cx="10972800" cy="1066800"/>
          </a:xfrm>
        </p:spPr>
        <p:txBody>
          <a:bodyPr/>
          <a:lstStyle/>
          <a:p>
            <a:pPr algn="ctr"/>
            <a:r>
              <a:rPr lang="en-US" dirty="0"/>
              <a:t>What </a:t>
            </a:r>
            <a:r>
              <a:rPr lang="en-US" dirty="0" smtClean="0"/>
              <a:t>Is </a:t>
            </a:r>
            <a:r>
              <a:rPr lang="en-US" dirty="0"/>
              <a:t>Docker Engine?</a:t>
            </a:r>
          </a:p>
        </p:txBody>
      </p:sp>
      <p:pic>
        <p:nvPicPr>
          <p:cNvPr id="3074" name="Picture 2" descr="Docker Engine Components F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404" y="1801625"/>
            <a:ext cx="6017046" cy="470846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01CF334-2D5C-4859-84A6-CA7E6E43FAEB}" type="slidenum">
              <a:rPr lang="en-US" smtClean="0"/>
              <a:t>14</a:t>
            </a:fld>
            <a:endParaRPr lang="en-US" dirty="0"/>
          </a:p>
        </p:txBody>
      </p:sp>
    </p:spTree>
    <p:extLst>
      <p:ext uri="{BB962C8B-B14F-4D97-AF65-F5344CB8AC3E}">
        <p14:creationId xmlns:p14="http://schemas.microsoft.com/office/powerpoint/2010/main" val="116446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258824"/>
            <a:ext cx="11772900" cy="4325112"/>
          </a:xfrm>
        </p:spPr>
        <p:txBody>
          <a:bodyPr>
            <a:normAutofit/>
          </a:bodyPr>
          <a:lstStyle/>
          <a:p>
            <a:r>
              <a:rPr lang="en-US" dirty="0"/>
              <a:t>lets you install Docker Engine on virtual hosts</a:t>
            </a:r>
            <a:endParaRPr lang="en-US" dirty="0" smtClean="0"/>
          </a:p>
          <a:p>
            <a:r>
              <a:rPr lang="en-US" dirty="0"/>
              <a:t>manage the hosts with </a:t>
            </a:r>
            <a:r>
              <a:rPr lang="en-US" dirty="0" smtClean="0"/>
              <a:t> docker-machine commands</a:t>
            </a:r>
            <a:endParaRPr lang="en-US" dirty="0"/>
          </a:p>
          <a:p>
            <a:r>
              <a:rPr lang="en-US" dirty="0"/>
              <a:t>start, inspect, stop, and restart a managed host</a:t>
            </a:r>
          </a:p>
          <a:p>
            <a:r>
              <a:rPr lang="en-US" dirty="0"/>
              <a:t>upgrade the Docker client and daemon</a:t>
            </a:r>
          </a:p>
          <a:p>
            <a:r>
              <a:rPr lang="en-US" dirty="0"/>
              <a:t>configure a Docker client to talk to your host.</a:t>
            </a:r>
          </a:p>
          <a:p>
            <a:endParaRPr lang="en-US" sz="3600" dirty="0">
              <a:solidFill>
                <a:schemeClr val="tx1"/>
              </a:solidFill>
              <a:latin typeface="Adobe Arabic" panose="02040503050201020203" pitchFamily="18" charset="-78"/>
              <a:cs typeface="Adobe Arabic" panose="02040503050201020203" pitchFamily="18" charset="-78"/>
            </a:endParaRPr>
          </a:p>
        </p:txBody>
      </p:sp>
      <p:sp>
        <p:nvSpPr>
          <p:cNvPr id="2" name="Title 1"/>
          <p:cNvSpPr>
            <a:spLocks noGrp="1"/>
          </p:cNvSpPr>
          <p:nvPr>
            <p:ph type="title"/>
          </p:nvPr>
        </p:nvSpPr>
        <p:spPr>
          <a:xfrm>
            <a:off x="609600" y="406400"/>
            <a:ext cx="10972800" cy="1066800"/>
          </a:xfrm>
        </p:spPr>
        <p:txBody>
          <a:bodyPr/>
          <a:lstStyle/>
          <a:p>
            <a:pPr algn="ctr" fontAlgn="base"/>
            <a:r>
              <a:rPr lang="en-US" dirty="0" smtClean="0"/>
              <a:t>Machine</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15</a:t>
            </a:fld>
            <a:endParaRPr lang="en-US" dirty="0"/>
          </a:p>
        </p:txBody>
      </p:sp>
    </p:spTree>
    <p:extLst>
      <p:ext uri="{BB962C8B-B14F-4D97-AF65-F5344CB8AC3E}">
        <p14:creationId xmlns:p14="http://schemas.microsoft.com/office/powerpoint/2010/main" val="290621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258824"/>
            <a:ext cx="11772900" cy="4325112"/>
          </a:xfrm>
        </p:spPr>
        <p:txBody>
          <a:bodyPr>
            <a:normAutofit/>
          </a:bodyPr>
          <a:lstStyle/>
          <a:p>
            <a:r>
              <a:rPr lang="en-US" dirty="0"/>
              <a:t>have an older desktop system and want to run Docker on Mac or </a:t>
            </a:r>
            <a:r>
              <a:rPr lang="en-US" dirty="0" smtClean="0"/>
              <a:t>Windows</a:t>
            </a:r>
          </a:p>
          <a:p>
            <a:endParaRPr lang="en-US" sz="3600" b="1" dirty="0">
              <a:solidFill>
                <a:schemeClr val="tx1"/>
              </a:solidFill>
              <a:latin typeface="Adobe Arabic" panose="02040503050201020203" pitchFamily="18" charset="-78"/>
              <a:cs typeface="Adobe Arabic" panose="02040503050201020203" pitchFamily="18" charset="-78"/>
            </a:endParaRPr>
          </a:p>
          <a:p>
            <a:endParaRPr lang="en-US" sz="3600" b="1" dirty="0" smtClean="0">
              <a:solidFill>
                <a:schemeClr val="tx1"/>
              </a:solidFill>
              <a:latin typeface="Adobe Arabic" panose="02040503050201020203" pitchFamily="18" charset="-78"/>
              <a:cs typeface="Adobe Arabic" panose="02040503050201020203" pitchFamily="18" charset="-78"/>
            </a:endParaRPr>
          </a:p>
          <a:p>
            <a:endParaRPr lang="en-US" sz="3600" b="1" dirty="0">
              <a:solidFill>
                <a:schemeClr val="tx1"/>
              </a:solidFill>
              <a:latin typeface="Adobe Arabic" panose="02040503050201020203" pitchFamily="18" charset="-78"/>
              <a:cs typeface="Adobe Arabic" panose="02040503050201020203" pitchFamily="18" charset="-78"/>
            </a:endParaRPr>
          </a:p>
          <a:p>
            <a:endParaRPr lang="en-US" sz="3600" b="1" dirty="0" smtClean="0">
              <a:solidFill>
                <a:schemeClr val="tx1"/>
              </a:solidFill>
              <a:latin typeface="Adobe Arabic" panose="02040503050201020203" pitchFamily="18" charset="-78"/>
              <a:cs typeface="Adobe Arabic" panose="02040503050201020203" pitchFamily="18" charset="-78"/>
            </a:endParaRPr>
          </a:p>
          <a:p>
            <a:r>
              <a:rPr lang="en-US" dirty="0"/>
              <a:t>want to provision Docker hosts on remote systems</a:t>
            </a:r>
            <a:endParaRPr lang="en-US" sz="3600" dirty="0">
              <a:solidFill>
                <a:schemeClr val="tx1"/>
              </a:solidFill>
              <a:latin typeface="Adobe Arabic" panose="02040503050201020203" pitchFamily="18" charset="-78"/>
              <a:cs typeface="Adobe Arabic" panose="02040503050201020203" pitchFamily="18" charset="-78"/>
            </a:endParaRPr>
          </a:p>
        </p:txBody>
      </p:sp>
      <p:sp>
        <p:nvSpPr>
          <p:cNvPr id="2" name="Title 1"/>
          <p:cNvSpPr>
            <a:spLocks noGrp="1"/>
          </p:cNvSpPr>
          <p:nvPr>
            <p:ph type="title"/>
          </p:nvPr>
        </p:nvSpPr>
        <p:spPr>
          <a:xfrm>
            <a:off x="609600" y="406400"/>
            <a:ext cx="10972800" cy="1066800"/>
          </a:xfrm>
        </p:spPr>
        <p:txBody>
          <a:bodyPr>
            <a:normAutofit fontScale="90000"/>
          </a:bodyPr>
          <a:lstStyle/>
          <a:p>
            <a:pPr algn="ctr" fontAlgn="base"/>
            <a:r>
              <a:rPr lang="fa-IR" dirty="0" smtClean="0"/>
              <a:t/>
            </a:r>
            <a:br>
              <a:rPr lang="fa-IR" dirty="0" smtClean="0"/>
            </a:br>
            <a:r>
              <a:rPr lang="en-US" dirty="0" smtClean="0"/>
              <a:t>Why Should </a:t>
            </a:r>
            <a:r>
              <a:rPr lang="en-US" dirty="0"/>
              <a:t>I </a:t>
            </a:r>
            <a:r>
              <a:rPr lang="en-US" dirty="0" smtClean="0"/>
              <a:t>Use Docker Machine</a:t>
            </a: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2655850" y="1833118"/>
            <a:ext cx="5835687" cy="2065114"/>
          </a:xfrm>
          <a:prstGeom prst="rect">
            <a:avLst/>
          </a:prstGeom>
        </p:spPr>
      </p:pic>
      <p:pic>
        <p:nvPicPr>
          <p:cNvPr id="5" name="Picture 4"/>
          <p:cNvPicPr>
            <a:picLocks noChangeAspect="1"/>
          </p:cNvPicPr>
          <p:nvPr/>
        </p:nvPicPr>
        <p:blipFill>
          <a:blip r:embed="rId4"/>
          <a:stretch>
            <a:fillRect/>
          </a:stretch>
        </p:blipFill>
        <p:spPr>
          <a:xfrm>
            <a:off x="2716193" y="4769548"/>
            <a:ext cx="5715000" cy="1628775"/>
          </a:xfrm>
          <a:prstGeom prst="rect">
            <a:avLst/>
          </a:prstGeom>
        </p:spPr>
      </p:pic>
      <p:sp>
        <p:nvSpPr>
          <p:cNvPr id="8" name="Slide Number Placeholder 7"/>
          <p:cNvSpPr>
            <a:spLocks noGrp="1"/>
          </p:cNvSpPr>
          <p:nvPr>
            <p:ph type="sldNum" sz="quarter" idx="12"/>
          </p:nvPr>
        </p:nvSpPr>
        <p:spPr/>
        <p:txBody>
          <a:bodyPr/>
          <a:lstStyle/>
          <a:p>
            <a:fld id="{401CF334-2D5C-4859-84A6-CA7E6E43FAEB}" type="slidenum">
              <a:rPr lang="en-US" smtClean="0"/>
              <a:t>16</a:t>
            </a:fld>
            <a:endParaRPr lang="en-US" dirty="0"/>
          </a:p>
        </p:txBody>
      </p:sp>
    </p:spTree>
    <p:extLst>
      <p:ext uri="{BB962C8B-B14F-4D97-AF65-F5344CB8AC3E}">
        <p14:creationId xmlns:p14="http://schemas.microsoft.com/office/powerpoint/2010/main" val="38015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1066800"/>
          </a:xfrm>
        </p:spPr>
        <p:txBody>
          <a:bodyPr>
            <a:normAutofit fontScale="90000"/>
          </a:bodyPr>
          <a:lstStyle/>
          <a:p>
            <a:pPr algn="ctr"/>
            <a:r>
              <a:rPr lang="en-US" dirty="0" smtClean="0"/>
              <a:t>Difference Between </a:t>
            </a:r>
            <a:r>
              <a:rPr lang="en-US" dirty="0"/>
              <a:t>Docker Engine </a:t>
            </a:r>
            <a:r>
              <a:rPr lang="en-US" dirty="0" smtClean="0"/>
              <a:t>and </a:t>
            </a:r>
            <a:r>
              <a:rPr lang="en-US" dirty="0"/>
              <a:t>Docker Machine</a:t>
            </a:r>
          </a:p>
        </p:txBody>
      </p:sp>
      <p:pic>
        <p:nvPicPr>
          <p:cNvPr id="7" name="Picture 6"/>
          <p:cNvPicPr>
            <a:picLocks noChangeAspect="1"/>
          </p:cNvPicPr>
          <p:nvPr/>
        </p:nvPicPr>
        <p:blipFill>
          <a:blip r:embed="rId3"/>
          <a:stretch>
            <a:fillRect/>
          </a:stretch>
        </p:blipFill>
        <p:spPr>
          <a:xfrm>
            <a:off x="1456858" y="1473200"/>
            <a:ext cx="9792518" cy="3499853"/>
          </a:xfrm>
          <a:prstGeom prst="rect">
            <a:avLst/>
          </a:prstGeom>
        </p:spPr>
      </p:pic>
      <p:sp>
        <p:nvSpPr>
          <p:cNvPr id="5" name="Slide Number Placeholder 4"/>
          <p:cNvSpPr>
            <a:spLocks noGrp="1"/>
          </p:cNvSpPr>
          <p:nvPr>
            <p:ph type="sldNum" sz="quarter" idx="12"/>
          </p:nvPr>
        </p:nvSpPr>
        <p:spPr/>
        <p:txBody>
          <a:bodyPr/>
          <a:lstStyle/>
          <a:p>
            <a:fld id="{401CF334-2D5C-4859-84A6-CA7E6E43FAEB}" type="slidenum">
              <a:rPr lang="en-US" smtClean="0"/>
              <a:t>17</a:t>
            </a:fld>
            <a:endParaRPr lang="en-US" dirty="0"/>
          </a:p>
        </p:txBody>
      </p:sp>
    </p:spTree>
    <p:extLst>
      <p:ext uri="{BB962C8B-B14F-4D97-AF65-F5344CB8AC3E}">
        <p14:creationId xmlns:p14="http://schemas.microsoft.com/office/powerpoint/2010/main" val="357516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4604083"/>
            <a:ext cx="11772900" cy="994611"/>
          </a:xfrm>
        </p:spPr>
        <p:txBody>
          <a:bodyPr>
            <a:normAutofit/>
          </a:bodyPr>
          <a:lstStyle/>
          <a:p>
            <a:pPr marL="109728" indent="0">
              <a:buNone/>
            </a:pPr>
            <a:r>
              <a:rPr lang="en-US" dirty="0" smtClean="0"/>
              <a:t>A </a:t>
            </a:r>
            <a:r>
              <a:rPr lang="en-US" dirty="0"/>
              <a:t>tool for defining and running complex applications with Docker </a:t>
            </a:r>
            <a:r>
              <a:rPr lang="en-US" dirty="0" smtClean="0"/>
              <a:t>(a </a:t>
            </a:r>
            <a:r>
              <a:rPr lang="en-US" dirty="0"/>
              <a:t>multi-container application) with a single file.</a:t>
            </a:r>
          </a:p>
          <a:p>
            <a:endParaRPr lang="en-US" sz="3600" dirty="0">
              <a:solidFill>
                <a:schemeClr val="tx1"/>
              </a:solidFill>
              <a:latin typeface="Adobe Arabic" panose="02040503050201020203" pitchFamily="18" charset="-78"/>
              <a:cs typeface="Adobe Arabic" panose="02040503050201020203" pitchFamily="18" charset="-78"/>
            </a:endParaRPr>
          </a:p>
        </p:txBody>
      </p:sp>
      <p:sp>
        <p:nvSpPr>
          <p:cNvPr id="2" name="Title 1"/>
          <p:cNvSpPr>
            <a:spLocks noGrp="1"/>
          </p:cNvSpPr>
          <p:nvPr>
            <p:ph type="title"/>
          </p:nvPr>
        </p:nvSpPr>
        <p:spPr>
          <a:xfrm>
            <a:off x="609600" y="406400"/>
            <a:ext cx="10972800" cy="1066800"/>
          </a:xfrm>
        </p:spPr>
        <p:txBody>
          <a:bodyPr/>
          <a:lstStyle/>
          <a:p>
            <a:pPr algn="ctr" fontAlgn="base"/>
            <a:r>
              <a:rPr lang="en-US" dirty="0" smtClean="0"/>
              <a:t>Compose</a:t>
            </a:r>
            <a:endParaRPr lang="en-US" dirty="0"/>
          </a:p>
        </p:txBody>
      </p:sp>
      <p:pic>
        <p:nvPicPr>
          <p:cNvPr id="2050" name="Picture 2" descr="Docker compos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1473200"/>
            <a:ext cx="2857500" cy="280987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01CF334-2D5C-4859-84A6-CA7E6E43FAEB}" type="slidenum">
              <a:rPr lang="en-US" smtClean="0"/>
              <a:t>18</a:t>
            </a:fld>
            <a:endParaRPr lang="en-US" dirty="0"/>
          </a:p>
        </p:txBody>
      </p:sp>
    </p:spTree>
    <p:extLst>
      <p:ext uri="{BB962C8B-B14F-4D97-AF65-F5344CB8AC3E}">
        <p14:creationId xmlns:p14="http://schemas.microsoft.com/office/powerpoint/2010/main" val="171341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219201"/>
            <a:ext cx="11772900" cy="4379494"/>
          </a:xfrm>
        </p:spPr>
        <p:txBody>
          <a:bodyPr>
            <a:normAutofit/>
          </a:bodyPr>
          <a:lstStyle/>
          <a:p>
            <a:r>
              <a:rPr lang="en-US" dirty="0"/>
              <a:t>Using Compose is basically a three-step </a:t>
            </a:r>
            <a:r>
              <a:rPr lang="en-US" dirty="0" smtClean="0"/>
              <a:t>process</a:t>
            </a:r>
            <a:r>
              <a:rPr lang="fa-IR" dirty="0" smtClean="0"/>
              <a:t>:</a:t>
            </a:r>
          </a:p>
          <a:p>
            <a:pPr marL="925830" lvl="1" indent="-514350">
              <a:buFont typeface="+mj-lt"/>
              <a:buAutoNum type="arabicPeriod"/>
            </a:pPr>
            <a:r>
              <a:rPr lang="en-US" dirty="0"/>
              <a:t>Define your app’s environment with </a:t>
            </a:r>
            <a:r>
              <a:rPr lang="en-US" dirty="0" smtClean="0"/>
              <a:t>a</a:t>
            </a:r>
            <a:r>
              <a:rPr lang="fa-IR" dirty="0" smtClean="0"/>
              <a:t> </a:t>
            </a:r>
            <a:r>
              <a:rPr lang="en-US" dirty="0" smtClean="0"/>
              <a:t> </a:t>
            </a:r>
            <a:r>
              <a:rPr lang="en-US" dirty="0" smtClean="0">
                <a:solidFill>
                  <a:srgbClr val="FF0000"/>
                </a:solidFill>
              </a:rPr>
              <a:t>Docker file </a:t>
            </a:r>
            <a:r>
              <a:rPr lang="en-US" dirty="0"/>
              <a:t>so it can be reproduced </a:t>
            </a:r>
            <a:r>
              <a:rPr lang="en-US" dirty="0" smtClean="0"/>
              <a:t>anywhere</a:t>
            </a:r>
          </a:p>
          <a:p>
            <a:pPr marL="925830" lvl="1" indent="-514350">
              <a:buFont typeface="+mj-lt"/>
              <a:buAutoNum type="arabicPeriod"/>
            </a:pPr>
            <a:r>
              <a:rPr lang="en-US" dirty="0"/>
              <a:t>Define the services that make up your app </a:t>
            </a:r>
            <a:r>
              <a:rPr lang="en-US" dirty="0" smtClean="0"/>
              <a:t>in </a:t>
            </a:r>
            <a:r>
              <a:rPr lang="en-US" dirty="0" smtClean="0">
                <a:solidFill>
                  <a:srgbClr val="FF0000"/>
                </a:solidFill>
              </a:rPr>
              <a:t>docker-compose.yml</a:t>
            </a:r>
            <a:r>
              <a:rPr lang="en-US" dirty="0" smtClean="0"/>
              <a:t> so </a:t>
            </a:r>
            <a:r>
              <a:rPr lang="en-US" dirty="0"/>
              <a:t>they can be run together in an isolated environment</a:t>
            </a:r>
            <a:r>
              <a:rPr lang="en-US" dirty="0" smtClean="0"/>
              <a:t>.</a:t>
            </a:r>
          </a:p>
          <a:p>
            <a:pPr marL="925830" lvl="1" indent="-514350">
              <a:buFont typeface="+mj-lt"/>
              <a:buAutoNum type="arabicPeriod"/>
            </a:pPr>
            <a:r>
              <a:rPr lang="en-US" dirty="0"/>
              <a:t>Lastly, run </a:t>
            </a:r>
            <a:r>
              <a:rPr lang="en-US" i="1" dirty="0" err="1" smtClean="0">
                <a:solidFill>
                  <a:srgbClr val="FF0000"/>
                </a:solidFill>
              </a:rPr>
              <a:t>docker</a:t>
            </a:r>
            <a:r>
              <a:rPr lang="en-US" i="1" dirty="0" smtClean="0">
                <a:solidFill>
                  <a:srgbClr val="FF0000"/>
                </a:solidFill>
              </a:rPr>
              <a:t>-compose </a:t>
            </a:r>
            <a:r>
              <a:rPr lang="en-US" i="1" dirty="0">
                <a:solidFill>
                  <a:srgbClr val="FF0000"/>
                </a:solidFill>
              </a:rPr>
              <a:t>up</a:t>
            </a:r>
            <a:r>
              <a:rPr lang="en-US" dirty="0"/>
              <a:t> and Compose will start and run your entire app.</a:t>
            </a:r>
            <a:endParaRPr lang="en-US" sz="3200" dirty="0">
              <a:solidFill>
                <a:schemeClr val="tx1"/>
              </a:solidFill>
              <a:latin typeface="Adobe Arabic" panose="02040503050201020203" pitchFamily="18" charset="-78"/>
              <a:cs typeface="Adobe Arabic" panose="02040503050201020203" pitchFamily="18" charset="-78"/>
            </a:endParaRPr>
          </a:p>
        </p:txBody>
      </p:sp>
      <p:sp>
        <p:nvSpPr>
          <p:cNvPr id="2" name="Title 1"/>
          <p:cNvSpPr>
            <a:spLocks noGrp="1"/>
          </p:cNvSpPr>
          <p:nvPr>
            <p:ph type="title"/>
          </p:nvPr>
        </p:nvSpPr>
        <p:spPr>
          <a:xfrm>
            <a:off x="609600" y="406400"/>
            <a:ext cx="10972800" cy="1066800"/>
          </a:xfrm>
        </p:spPr>
        <p:txBody>
          <a:bodyPr/>
          <a:lstStyle/>
          <a:p>
            <a:pPr algn="ctr" fontAlgn="base"/>
            <a:r>
              <a:rPr lang="en-US" dirty="0" smtClean="0"/>
              <a:t>Compose(Cont.) </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19</a:t>
            </a:fld>
            <a:endParaRPr lang="en-US" dirty="0"/>
          </a:p>
        </p:txBody>
      </p:sp>
    </p:spTree>
    <p:extLst>
      <p:ext uri="{BB962C8B-B14F-4D97-AF65-F5344CB8AC3E}">
        <p14:creationId xmlns:p14="http://schemas.microsoft.com/office/powerpoint/2010/main" val="262204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094" y="901888"/>
            <a:ext cx="10972800" cy="4325112"/>
          </a:xfrm>
        </p:spPr>
        <p:txBody>
          <a:bodyPr/>
          <a:lstStyle/>
          <a:p>
            <a:r>
              <a:rPr lang="en-US" dirty="0" smtClean="0"/>
              <a:t>Container.</a:t>
            </a:r>
          </a:p>
          <a:p>
            <a:r>
              <a:rPr lang="en-US" dirty="0" smtClean="0"/>
              <a:t>Docker History</a:t>
            </a:r>
          </a:p>
          <a:p>
            <a:r>
              <a:rPr lang="en-US" dirty="0">
                <a:solidFill>
                  <a:schemeClr val="tx1"/>
                </a:solidFill>
              </a:rPr>
              <a:t>Docker </a:t>
            </a:r>
            <a:r>
              <a:rPr lang="en-US" dirty="0" smtClean="0">
                <a:solidFill>
                  <a:schemeClr val="tx1"/>
                </a:solidFill>
              </a:rPr>
              <a:t>Overview</a:t>
            </a:r>
          </a:p>
          <a:p>
            <a:r>
              <a:rPr lang="en-US" dirty="0">
                <a:solidFill>
                  <a:schemeClr val="tx1"/>
                </a:solidFill>
              </a:rPr>
              <a:t>Docker </a:t>
            </a:r>
            <a:r>
              <a:rPr lang="en-US" dirty="0" smtClean="0">
                <a:solidFill>
                  <a:schemeClr val="tx1"/>
                </a:solidFill>
              </a:rPr>
              <a:t>platform</a:t>
            </a:r>
          </a:p>
          <a:p>
            <a:r>
              <a:rPr lang="en-US" dirty="0" smtClean="0">
                <a:solidFill>
                  <a:schemeClr val="tx1"/>
                </a:solidFill>
              </a:rPr>
              <a:t>Docker Architecture</a:t>
            </a:r>
          </a:p>
          <a:p>
            <a:r>
              <a:rPr lang="en-US" dirty="0" smtClean="0">
                <a:solidFill>
                  <a:schemeClr val="tx1"/>
                </a:solidFill>
              </a:rPr>
              <a:t>Docker Use </a:t>
            </a:r>
            <a:r>
              <a:rPr lang="en-US" dirty="0" smtClean="0">
                <a:solidFill>
                  <a:schemeClr val="tx1"/>
                </a:solidFill>
              </a:rPr>
              <a:t>Cases </a:t>
            </a:r>
            <a:endParaRPr lang="en-US" dirty="0" smtClean="0">
              <a:solidFill>
                <a:schemeClr val="tx1"/>
              </a:solidFill>
            </a:endParaRPr>
          </a:p>
          <a:p>
            <a:r>
              <a:rPr lang="en-US" dirty="0" smtClean="0">
                <a:solidFill>
                  <a:schemeClr val="tx1"/>
                </a:solidFill>
              </a:rPr>
              <a:t>Docker Components</a:t>
            </a:r>
          </a:p>
          <a:p>
            <a:r>
              <a:rPr lang="en-US" dirty="0" smtClean="0">
                <a:solidFill>
                  <a:schemeClr val="tx1"/>
                </a:solidFill>
              </a:rPr>
              <a:t>Docker Images</a:t>
            </a:r>
          </a:p>
          <a:p>
            <a:r>
              <a:rPr lang="en-US" dirty="0" smtClean="0">
                <a:solidFill>
                  <a:schemeClr val="tx1"/>
                </a:solidFill>
              </a:rPr>
              <a:t>Containers vs. VMs</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p>
        </p:txBody>
      </p:sp>
      <p:sp>
        <p:nvSpPr>
          <p:cNvPr id="2" name="Title 1"/>
          <p:cNvSpPr>
            <a:spLocks noGrp="1"/>
          </p:cNvSpPr>
          <p:nvPr>
            <p:ph type="title"/>
          </p:nvPr>
        </p:nvSpPr>
        <p:spPr>
          <a:xfrm>
            <a:off x="417094" y="224589"/>
            <a:ext cx="10972800" cy="1066800"/>
          </a:xfrm>
        </p:spPr>
        <p:txBody>
          <a:bodyPr/>
          <a:lstStyle/>
          <a:p>
            <a:pPr algn="ctr"/>
            <a:r>
              <a:rPr lang="en-US" dirty="0"/>
              <a:t>Contents</a:t>
            </a:r>
          </a:p>
        </p:txBody>
      </p:sp>
      <p:sp>
        <p:nvSpPr>
          <p:cNvPr id="6" name="Slide Number Placeholder 5"/>
          <p:cNvSpPr>
            <a:spLocks noGrp="1"/>
          </p:cNvSpPr>
          <p:nvPr>
            <p:ph type="sldNum" sz="quarter" idx="12"/>
          </p:nvPr>
        </p:nvSpPr>
        <p:spPr/>
        <p:txBody>
          <a:bodyPr/>
          <a:lstStyle/>
          <a:p>
            <a:fld id="{401CF334-2D5C-4859-84A6-CA7E6E43FAEB}" type="slidenum">
              <a:rPr lang="en-US" smtClean="0"/>
              <a:t>2</a:t>
            </a:fld>
            <a:endParaRPr lang="en-US" dirty="0"/>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219201"/>
            <a:ext cx="11772900" cy="4379494"/>
          </a:xfrm>
        </p:spPr>
        <p:txBody>
          <a:bodyPr>
            <a:normAutofit/>
          </a:bodyPr>
          <a:lstStyle/>
          <a:p>
            <a:r>
              <a:rPr lang="en-US" dirty="0">
                <a:solidFill>
                  <a:schemeClr val="tx1"/>
                </a:solidFill>
              </a:rPr>
              <a:t>Multiple isolated environments on a single </a:t>
            </a:r>
            <a:r>
              <a:rPr lang="en-US" dirty="0" smtClean="0">
                <a:solidFill>
                  <a:schemeClr val="tx1"/>
                </a:solidFill>
              </a:rPr>
              <a:t>host</a:t>
            </a:r>
            <a:endParaRPr lang="en-US" dirty="0">
              <a:solidFill>
                <a:schemeClr val="tx1"/>
              </a:solidFill>
            </a:endParaRPr>
          </a:p>
          <a:p>
            <a:r>
              <a:rPr lang="en-US" dirty="0">
                <a:solidFill>
                  <a:schemeClr val="tx1"/>
                </a:solidFill>
              </a:rPr>
              <a:t>Preserve volume data when containers are </a:t>
            </a:r>
            <a:r>
              <a:rPr lang="en-US" dirty="0" smtClean="0">
                <a:solidFill>
                  <a:schemeClr val="tx1"/>
                </a:solidFill>
              </a:rPr>
              <a:t>created </a:t>
            </a:r>
            <a:endParaRPr lang="en-US" dirty="0">
              <a:solidFill>
                <a:schemeClr val="tx1"/>
              </a:solidFill>
            </a:endParaRPr>
          </a:p>
          <a:p>
            <a:r>
              <a:rPr lang="en-US" dirty="0">
                <a:solidFill>
                  <a:schemeClr val="tx1"/>
                </a:solidFill>
              </a:rPr>
              <a:t>Only recreate containers that have changed</a:t>
            </a:r>
          </a:p>
          <a:p>
            <a:r>
              <a:rPr lang="en-US" dirty="0">
                <a:solidFill>
                  <a:schemeClr val="tx1"/>
                </a:solidFill>
              </a:rPr>
              <a:t>Variables and moving a composition between environments</a:t>
            </a:r>
          </a:p>
          <a:p>
            <a:endParaRPr lang="en-US" sz="3200" dirty="0">
              <a:solidFill>
                <a:schemeClr val="tx1"/>
              </a:solidFill>
              <a:latin typeface="Adobe Arabic" panose="02040503050201020203" pitchFamily="18" charset="-78"/>
              <a:cs typeface="Adobe Arabic" panose="02040503050201020203" pitchFamily="18" charset="-78"/>
            </a:endParaRPr>
          </a:p>
        </p:txBody>
      </p:sp>
      <p:sp>
        <p:nvSpPr>
          <p:cNvPr id="2" name="Title 1"/>
          <p:cNvSpPr>
            <a:spLocks noGrp="1"/>
          </p:cNvSpPr>
          <p:nvPr>
            <p:ph type="title"/>
          </p:nvPr>
        </p:nvSpPr>
        <p:spPr>
          <a:xfrm>
            <a:off x="609600" y="406400"/>
            <a:ext cx="10972800" cy="1066800"/>
          </a:xfrm>
        </p:spPr>
        <p:txBody>
          <a:bodyPr>
            <a:normAutofit fontScale="90000"/>
          </a:bodyPr>
          <a:lstStyle/>
          <a:p>
            <a:pPr algn="ctr" fontAlgn="base"/>
            <a:r>
              <a:rPr lang="en-US" dirty="0" smtClean="0"/>
              <a:t/>
            </a:r>
            <a:br>
              <a:rPr lang="en-US" dirty="0" smtClean="0"/>
            </a:br>
            <a:r>
              <a:rPr lang="en-US" dirty="0" smtClean="0"/>
              <a:t>Compose </a:t>
            </a:r>
            <a:r>
              <a:rPr lang="en-US" dirty="0"/>
              <a:t>Features</a:t>
            </a:r>
            <a:br>
              <a:rPr lang="en-US" dirty="0"/>
            </a:b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20</a:t>
            </a:fld>
            <a:endParaRPr lang="en-US" dirty="0"/>
          </a:p>
        </p:txBody>
      </p:sp>
    </p:spTree>
    <p:extLst>
      <p:ext uri="{BB962C8B-B14F-4D97-AF65-F5344CB8AC3E}">
        <p14:creationId xmlns:p14="http://schemas.microsoft.com/office/powerpoint/2010/main" val="19360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219201"/>
            <a:ext cx="11772900" cy="4379494"/>
          </a:xfrm>
        </p:spPr>
        <p:txBody>
          <a:bodyPr>
            <a:normAutofit/>
          </a:bodyPr>
          <a:lstStyle/>
          <a:p>
            <a:r>
              <a:rPr lang="en-US" dirty="0"/>
              <a:t>Development environments</a:t>
            </a:r>
          </a:p>
          <a:p>
            <a:r>
              <a:rPr lang="en-US" dirty="0"/>
              <a:t>Automated testing environments</a:t>
            </a:r>
          </a:p>
          <a:p>
            <a:r>
              <a:rPr lang="en-US" dirty="0"/>
              <a:t>Single host </a:t>
            </a:r>
            <a:r>
              <a:rPr lang="en-US" dirty="0" smtClean="0"/>
              <a:t>deployments ??</a:t>
            </a:r>
            <a:endParaRPr lang="en-US" dirty="0"/>
          </a:p>
          <a:p>
            <a:endParaRPr lang="en-US" dirty="0">
              <a:solidFill>
                <a:schemeClr val="tx1"/>
              </a:solidFill>
            </a:endParaRPr>
          </a:p>
          <a:p>
            <a:endParaRPr lang="en-US" sz="3200" dirty="0">
              <a:solidFill>
                <a:schemeClr val="tx1"/>
              </a:solidFill>
              <a:latin typeface="Adobe Arabic" panose="02040503050201020203" pitchFamily="18" charset="-78"/>
              <a:cs typeface="Adobe Arabic" panose="02040503050201020203" pitchFamily="18" charset="-78"/>
            </a:endParaRPr>
          </a:p>
        </p:txBody>
      </p:sp>
      <p:sp>
        <p:nvSpPr>
          <p:cNvPr id="2" name="Title 1"/>
          <p:cNvSpPr>
            <a:spLocks noGrp="1"/>
          </p:cNvSpPr>
          <p:nvPr>
            <p:ph type="title"/>
          </p:nvPr>
        </p:nvSpPr>
        <p:spPr>
          <a:xfrm>
            <a:off x="609600" y="685801"/>
            <a:ext cx="10972800" cy="1066800"/>
          </a:xfrm>
        </p:spPr>
        <p:txBody>
          <a:bodyPr>
            <a:normAutofit fontScale="90000"/>
          </a:bodyPr>
          <a:lstStyle/>
          <a:p>
            <a:pPr algn="ctr" fontAlgn="base"/>
            <a:r>
              <a:rPr lang="en-US" dirty="0" smtClean="0"/>
              <a:t/>
            </a:r>
            <a:br>
              <a:rPr lang="en-US" dirty="0" smtClean="0"/>
            </a:br>
            <a:r>
              <a:rPr lang="en-US" dirty="0" smtClean="0"/>
              <a:t>Compose </a:t>
            </a:r>
            <a:r>
              <a:rPr lang="en-US" dirty="0"/>
              <a:t>Common Use Cases</a:t>
            </a:r>
            <a:br>
              <a:rPr lang="en-US" dirty="0"/>
            </a:br>
            <a:r>
              <a:rPr lang="en-US" dirty="0"/>
              <a:t/>
            </a:r>
            <a:br>
              <a:rPr lang="en-US" dirty="0"/>
            </a:b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21</a:t>
            </a:fld>
            <a:endParaRPr lang="en-US" dirty="0"/>
          </a:p>
        </p:txBody>
      </p:sp>
    </p:spTree>
    <p:extLst>
      <p:ext uri="{BB962C8B-B14F-4D97-AF65-F5344CB8AC3E}">
        <p14:creationId xmlns:p14="http://schemas.microsoft.com/office/powerpoint/2010/main" val="23562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258824"/>
            <a:ext cx="11772900" cy="4325112"/>
          </a:xfrm>
        </p:spPr>
        <p:txBody>
          <a:bodyPr>
            <a:normAutofit/>
          </a:bodyPr>
          <a:lstStyle/>
          <a:p>
            <a:r>
              <a:rPr lang="en-US" dirty="0"/>
              <a:t>Docker Swarm is a </a:t>
            </a:r>
            <a:r>
              <a:rPr lang="en-US" dirty="0" smtClean="0"/>
              <a:t>clustering </a:t>
            </a:r>
            <a:r>
              <a:rPr lang="en-US" dirty="0"/>
              <a:t>and scheduling tool for Docker </a:t>
            </a:r>
            <a:r>
              <a:rPr lang="en-US" dirty="0" smtClean="0"/>
              <a:t>containers</a:t>
            </a:r>
          </a:p>
          <a:p>
            <a:r>
              <a:rPr lang="en-US" dirty="0" smtClean="0"/>
              <a:t>developers </a:t>
            </a:r>
            <a:r>
              <a:rPr lang="en-US" dirty="0"/>
              <a:t>can establish and manage a cluster of Docker nodes as a </a:t>
            </a:r>
            <a:r>
              <a:rPr lang="en-US" dirty="0" smtClean="0"/>
              <a:t>single virtual </a:t>
            </a:r>
            <a:r>
              <a:rPr lang="en-US" dirty="0"/>
              <a:t>system. </a:t>
            </a:r>
            <a:endParaRPr lang="en-US" dirty="0" smtClean="0"/>
          </a:p>
          <a:p>
            <a:r>
              <a:rPr lang="en-US" dirty="0"/>
              <a:t>Swarm mode also exists natively for Docker </a:t>
            </a:r>
            <a:r>
              <a:rPr lang="en-US" dirty="0" smtClean="0"/>
              <a:t>Engine</a:t>
            </a:r>
          </a:p>
          <a:p>
            <a:r>
              <a:rPr lang="en-US" dirty="0"/>
              <a:t>An IT administrator controls Swarm through a swarm </a:t>
            </a:r>
            <a:r>
              <a:rPr lang="en-US" dirty="0" smtClean="0"/>
              <a:t>manager</a:t>
            </a:r>
          </a:p>
          <a:p>
            <a:r>
              <a:rPr lang="en-US" dirty="0" smtClean="0"/>
              <a:t>uses </a:t>
            </a:r>
            <a:r>
              <a:rPr lang="en-US" dirty="0"/>
              <a:t>the standard Docker application programming </a:t>
            </a:r>
            <a:r>
              <a:rPr lang="en-US" dirty="0" smtClean="0"/>
              <a:t>interface</a:t>
            </a:r>
            <a:endParaRPr lang="en-US" sz="3600" dirty="0">
              <a:solidFill>
                <a:schemeClr val="tx1"/>
              </a:solidFill>
              <a:latin typeface="Adobe Arabic" panose="02040503050201020203" pitchFamily="18" charset="-78"/>
              <a:cs typeface="Adobe Arabic" panose="02040503050201020203" pitchFamily="18" charset="-78"/>
            </a:endParaRPr>
          </a:p>
        </p:txBody>
      </p:sp>
      <p:sp>
        <p:nvSpPr>
          <p:cNvPr id="2" name="Title 1"/>
          <p:cNvSpPr>
            <a:spLocks noGrp="1"/>
          </p:cNvSpPr>
          <p:nvPr>
            <p:ph type="title"/>
          </p:nvPr>
        </p:nvSpPr>
        <p:spPr>
          <a:xfrm>
            <a:off x="609600" y="406400"/>
            <a:ext cx="10972800" cy="1066800"/>
          </a:xfrm>
        </p:spPr>
        <p:txBody>
          <a:bodyPr/>
          <a:lstStyle/>
          <a:p>
            <a:pPr algn="ctr" fontAlgn="base"/>
            <a:r>
              <a:rPr lang="en-US" dirty="0" smtClean="0"/>
              <a:t>Swarm</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22</a:t>
            </a:fld>
            <a:endParaRPr lang="en-US" dirty="0"/>
          </a:p>
        </p:txBody>
      </p:sp>
    </p:spTree>
    <p:extLst>
      <p:ext uri="{BB962C8B-B14F-4D97-AF65-F5344CB8AC3E}">
        <p14:creationId xmlns:p14="http://schemas.microsoft.com/office/powerpoint/2010/main" val="362975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1066800"/>
          </a:xfrm>
        </p:spPr>
        <p:txBody>
          <a:bodyPr>
            <a:normAutofit/>
          </a:bodyPr>
          <a:lstStyle/>
          <a:p>
            <a:pPr algn="ctr" fontAlgn="base"/>
            <a:r>
              <a:rPr lang="en-US" dirty="0" smtClean="0"/>
              <a:t>Swarm</a:t>
            </a:r>
            <a:endParaRPr lang="en-US" dirty="0"/>
          </a:p>
        </p:txBody>
      </p:sp>
      <p:pic>
        <p:nvPicPr>
          <p:cNvPr id="6146" name="Picture 2" descr="http://cdn.ttgtmedia.com/rms/onlineImages/contain_swarm_h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833" y="1358975"/>
            <a:ext cx="8826333" cy="521556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01CF334-2D5C-4859-84A6-CA7E6E43FAEB}" type="slidenum">
              <a:rPr lang="en-US" smtClean="0"/>
              <a:t>23</a:t>
            </a:fld>
            <a:endParaRPr lang="en-US" dirty="0"/>
          </a:p>
        </p:txBody>
      </p:sp>
    </p:spTree>
    <p:extLst>
      <p:ext uri="{BB962C8B-B14F-4D97-AF65-F5344CB8AC3E}">
        <p14:creationId xmlns:p14="http://schemas.microsoft.com/office/powerpoint/2010/main" val="18739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1066800"/>
          </a:xfrm>
        </p:spPr>
        <p:txBody>
          <a:bodyPr>
            <a:normAutofit/>
          </a:bodyPr>
          <a:lstStyle/>
          <a:p>
            <a:pPr algn="ctr" fontAlgn="base"/>
            <a:r>
              <a:rPr lang="en-US" dirty="0"/>
              <a:t>Docker Swarm </a:t>
            </a:r>
            <a:r>
              <a:rPr lang="en-US" dirty="0" smtClean="0"/>
              <a:t>Load Balancing</a:t>
            </a:r>
            <a:endParaRPr lang="en-US" dirty="0"/>
          </a:p>
        </p:txBody>
      </p:sp>
      <p:sp>
        <p:nvSpPr>
          <p:cNvPr id="4" name="Content Placeholder 2"/>
          <p:cNvSpPr>
            <a:spLocks noGrp="1"/>
          </p:cNvSpPr>
          <p:nvPr>
            <p:ph idx="1"/>
          </p:nvPr>
        </p:nvSpPr>
        <p:spPr>
          <a:xfrm>
            <a:off x="209550" y="1258824"/>
            <a:ext cx="11772900" cy="4325112"/>
          </a:xfrm>
        </p:spPr>
        <p:txBody>
          <a:bodyPr>
            <a:normAutofit/>
          </a:bodyPr>
          <a:lstStyle/>
          <a:p>
            <a:r>
              <a:rPr lang="en-US" dirty="0"/>
              <a:t>ensure there are sufficient resources for distributed </a:t>
            </a:r>
            <a:r>
              <a:rPr lang="en-US" dirty="0" smtClean="0"/>
              <a:t>containers</a:t>
            </a:r>
          </a:p>
          <a:p>
            <a:r>
              <a:rPr lang="en-US" dirty="0" smtClean="0"/>
              <a:t>balances </a:t>
            </a:r>
            <a:r>
              <a:rPr lang="en-US" dirty="0"/>
              <a:t>containerized application </a:t>
            </a:r>
            <a:r>
              <a:rPr lang="en-US" dirty="0" smtClean="0"/>
              <a:t>workloads</a:t>
            </a:r>
          </a:p>
          <a:p>
            <a:r>
              <a:rPr lang="en-US" dirty="0"/>
              <a:t>ensuring containers are launched on systems with adequate </a:t>
            </a:r>
            <a:r>
              <a:rPr lang="en-US" dirty="0" smtClean="0"/>
              <a:t>resources</a:t>
            </a:r>
          </a:p>
        </p:txBody>
      </p:sp>
      <p:sp>
        <p:nvSpPr>
          <p:cNvPr id="6" name="Slide Number Placeholder 5"/>
          <p:cNvSpPr>
            <a:spLocks noGrp="1"/>
          </p:cNvSpPr>
          <p:nvPr>
            <p:ph type="sldNum" sz="quarter" idx="12"/>
          </p:nvPr>
        </p:nvSpPr>
        <p:spPr/>
        <p:txBody>
          <a:bodyPr/>
          <a:lstStyle/>
          <a:p>
            <a:fld id="{401CF334-2D5C-4859-84A6-CA7E6E43FAEB}" type="slidenum">
              <a:rPr lang="en-US" smtClean="0"/>
              <a:t>24</a:t>
            </a:fld>
            <a:endParaRPr lang="en-US" dirty="0"/>
          </a:p>
        </p:txBody>
      </p:sp>
    </p:spTree>
    <p:extLst>
      <p:ext uri="{BB962C8B-B14F-4D97-AF65-F5344CB8AC3E}">
        <p14:creationId xmlns:p14="http://schemas.microsoft.com/office/powerpoint/2010/main" val="172988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1066800"/>
          </a:xfrm>
        </p:spPr>
        <p:txBody>
          <a:bodyPr>
            <a:normAutofit/>
          </a:bodyPr>
          <a:lstStyle/>
          <a:p>
            <a:pPr algn="ctr"/>
            <a:r>
              <a:rPr lang="en-US" dirty="0"/>
              <a:t>Strategies </a:t>
            </a:r>
            <a:r>
              <a:rPr lang="en-US" dirty="0" smtClean="0"/>
              <a:t>For Load Balancing</a:t>
            </a:r>
            <a:endParaRPr lang="en-US" dirty="0"/>
          </a:p>
        </p:txBody>
      </p:sp>
      <p:sp>
        <p:nvSpPr>
          <p:cNvPr id="4" name="Content Placeholder 2"/>
          <p:cNvSpPr>
            <a:spLocks noGrp="1"/>
          </p:cNvSpPr>
          <p:nvPr>
            <p:ph idx="1"/>
          </p:nvPr>
        </p:nvSpPr>
        <p:spPr>
          <a:xfrm>
            <a:off x="209550" y="1258824"/>
            <a:ext cx="11772900" cy="4325112"/>
          </a:xfrm>
        </p:spPr>
        <p:txBody>
          <a:bodyPr>
            <a:normAutofit/>
          </a:bodyPr>
          <a:lstStyle/>
          <a:p>
            <a:r>
              <a:rPr lang="en-US" dirty="0" smtClean="0"/>
              <a:t>Spread</a:t>
            </a:r>
          </a:p>
          <a:p>
            <a:r>
              <a:rPr lang="en-US" dirty="0" smtClean="0"/>
              <a:t>BinPack</a:t>
            </a:r>
          </a:p>
          <a:p>
            <a:r>
              <a:rPr lang="en-US" dirty="0" smtClean="0"/>
              <a:t>Random</a:t>
            </a:r>
          </a:p>
        </p:txBody>
      </p:sp>
      <p:sp>
        <p:nvSpPr>
          <p:cNvPr id="6" name="Slide Number Placeholder 5"/>
          <p:cNvSpPr>
            <a:spLocks noGrp="1"/>
          </p:cNvSpPr>
          <p:nvPr>
            <p:ph type="sldNum" sz="quarter" idx="12"/>
          </p:nvPr>
        </p:nvSpPr>
        <p:spPr/>
        <p:txBody>
          <a:bodyPr/>
          <a:lstStyle/>
          <a:p>
            <a:fld id="{401CF334-2D5C-4859-84A6-CA7E6E43FAEB}" type="slidenum">
              <a:rPr lang="en-US" smtClean="0"/>
              <a:t>25</a:t>
            </a:fld>
            <a:endParaRPr lang="en-US" dirty="0"/>
          </a:p>
        </p:txBody>
      </p:sp>
    </p:spTree>
    <p:extLst>
      <p:ext uri="{BB962C8B-B14F-4D97-AF65-F5344CB8AC3E}">
        <p14:creationId xmlns:p14="http://schemas.microsoft.com/office/powerpoint/2010/main" val="270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1066800"/>
          </a:xfrm>
        </p:spPr>
        <p:txBody>
          <a:bodyPr>
            <a:normAutofit/>
          </a:bodyPr>
          <a:lstStyle/>
          <a:p>
            <a:pPr algn="ctr"/>
            <a:r>
              <a:rPr lang="en-US" dirty="0"/>
              <a:t>Docker Swarm </a:t>
            </a:r>
            <a:r>
              <a:rPr lang="en-US" dirty="0" smtClean="0"/>
              <a:t>Filters</a:t>
            </a:r>
            <a:endParaRPr lang="en-US" dirty="0"/>
          </a:p>
        </p:txBody>
      </p:sp>
      <p:sp>
        <p:nvSpPr>
          <p:cNvPr id="4" name="Content Placeholder 2"/>
          <p:cNvSpPr>
            <a:spLocks noGrp="1"/>
          </p:cNvSpPr>
          <p:nvPr>
            <p:ph idx="1"/>
          </p:nvPr>
        </p:nvSpPr>
        <p:spPr>
          <a:xfrm>
            <a:off x="209550" y="1258824"/>
            <a:ext cx="11772900" cy="4325112"/>
          </a:xfrm>
        </p:spPr>
        <p:txBody>
          <a:bodyPr>
            <a:normAutofit/>
          </a:bodyPr>
          <a:lstStyle/>
          <a:p>
            <a:r>
              <a:rPr lang="en-US" b="1" dirty="0"/>
              <a:t>Constraint</a:t>
            </a:r>
            <a:endParaRPr lang="en-US" dirty="0" smtClean="0"/>
          </a:p>
          <a:p>
            <a:r>
              <a:rPr lang="en-US" b="1" dirty="0"/>
              <a:t>Affinity</a:t>
            </a:r>
            <a:endParaRPr lang="en-US" dirty="0" smtClean="0"/>
          </a:p>
          <a:p>
            <a:r>
              <a:rPr lang="en-US" b="1" dirty="0" smtClean="0"/>
              <a:t>Port</a:t>
            </a:r>
          </a:p>
          <a:p>
            <a:r>
              <a:rPr lang="en-US" b="1" dirty="0" smtClean="0"/>
              <a:t>Dependency</a:t>
            </a:r>
          </a:p>
          <a:p>
            <a:r>
              <a:rPr lang="en-US" b="1" dirty="0"/>
              <a:t>Health</a:t>
            </a:r>
            <a:endParaRPr lang="en-US" dirty="0" smtClean="0"/>
          </a:p>
        </p:txBody>
      </p:sp>
      <p:sp>
        <p:nvSpPr>
          <p:cNvPr id="6" name="Slide Number Placeholder 5"/>
          <p:cNvSpPr>
            <a:spLocks noGrp="1"/>
          </p:cNvSpPr>
          <p:nvPr>
            <p:ph type="sldNum" sz="quarter" idx="12"/>
          </p:nvPr>
        </p:nvSpPr>
        <p:spPr/>
        <p:txBody>
          <a:bodyPr/>
          <a:lstStyle/>
          <a:p>
            <a:fld id="{401CF334-2D5C-4859-84A6-CA7E6E43FAEB}" type="slidenum">
              <a:rPr lang="en-US" smtClean="0"/>
              <a:t>26</a:t>
            </a:fld>
            <a:endParaRPr lang="en-US" dirty="0"/>
          </a:p>
        </p:txBody>
      </p:sp>
    </p:spTree>
    <p:extLst>
      <p:ext uri="{BB962C8B-B14F-4D97-AF65-F5344CB8AC3E}">
        <p14:creationId xmlns:p14="http://schemas.microsoft.com/office/powerpoint/2010/main" val="248807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1066800"/>
          </a:xfrm>
        </p:spPr>
        <p:txBody>
          <a:bodyPr>
            <a:normAutofit/>
          </a:bodyPr>
          <a:lstStyle/>
          <a:p>
            <a:pPr algn="ctr"/>
            <a:r>
              <a:rPr lang="en-US" dirty="0" smtClean="0"/>
              <a:t>Registry</a:t>
            </a:r>
            <a:endParaRPr lang="en-US" dirty="0"/>
          </a:p>
        </p:txBody>
      </p:sp>
      <p:sp>
        <p:nvSpPr>
          <p:cNvPr id="4" name="Content Placeholder 2"/>
          <p:cNvSpPr>
            <a:spLocks noGrp="1"/>
          </p:cNvSpPr>
          <p:nvPr>
            <p:ph idx="1"/>
          </p:nvPr>
        </p:nvSpPr>
        <p:spPr>
          <a:xfrm>
            <a:off x="209550" y="1258824"/>
            <a:ext cx="11772900" cy="4325112"/>
          </a:xfrm>
        </p:spPr>
        <p:txBody>
          <a:bodyPr>
            <a:normAutofit/>
          </a:bodyPr>
          <a:lstStyle/>
          <a:p>
            <a:r>
              <a:rPr lang="en-US" dirty="0"/>
              <a:t>The Registry is a stateless, highly scalable server side </a:t>
            </a:r>
            <a:r>
              <a:rPr lang="en-US" dirty="0" smtClean="0"/>
              <a:t>application</a:t>
            </a:r>
          </a:p>
          <a:p>
            <a:r>
              <a:rPr lang="en-US" dirty="0"/>
              <a:t>stores and lets you distribute Docker </a:t>
            </a:r>
            <a:r>
              <a:rPr lang="en-US" dirty="0" smtClean="0"/>
              <a:t>images</a:t>
            </a:r>
          </a:p>
          <a:p>
            <a:r>
              <a:rPr lang="en-US" dirty="0" smtClean="0"/>
              <a:t>open-source</a:t>
            </a:r>
          </a:p>
          <a:p>
            <a:r>
              <a:rPr lang="en-US" dirty="0"/>
              <a:t>under the permissive Apache </a:t>
            </a:r>
            <a:r>
              <a:rPr lang="en-US" dirty="0" smtClean="0"/>
              <a:t>license</a:t>
            </a:r>
          </a:p>
        </p:txBody>
      </p:sp>
      <p:sp>
        <p:nvSpPr>
          <p:cNvPr id="6" name="Slide Number Placeholder 5"/>
          <p:cNvSpPr>
            <a:spLocks noGrp="1"/>
          </p:cNvSpPr>
          <p:nvPr>
            <p:ph type="sldNum" sz="quarter" idx="12"/>
          </p:nvPr>
        </p:nvSpPr>
        <p:spPr/>
        <p:txBody>
          <a:bodyPr/>
          <a:lstStyle/>
          <a:p>
            <a:fld id="{401CF334-2D5C-4859-84A6-CA7E6E43FAEB}" type="slidenum">
              <a:rPr lang="en-US" smtClean="0"/>
              <a:t>27</a:t>
            </a:fld>
            <a:endParaRPr lang="en-US" dirty="0"/>
          </a:p>
        </p:txBody>
      </p:sp>
    </p:spTree>
    <p:extLst>
      <p:ext uri="{BB962C8B-B14F-4D97-AF65-F5344CB8AC3E}">
        <p14:creationId xmlns:p14="http://schemas.microsoft.com/office/powerpoint/2010/main" val="318444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a:xfrm>
            <a:off x="539750" y="1434432"/>
            <a:ext cx="11112500" cy="4341875"/>
          </a:xfrm>
        </p:spPr>
        <p:txBody>
          <a:bodyPr/>
          <a:lstStyle/>
          <a:p>
            <a:r>
              <a:rPr lang="en-US" sz="2800" dirty="0">
                <a:latin typeface="+mj-lt"/>
              </a:rPr>
              <a:t>A </a:t>
            </a:r>
            <a:r>
              <a:rPr lang="en-US" sz="2800" dirty="0" smtClean="0">
                <a:latin typeface="+mj-lt"/>
              </a:rPr>
              <a:t>Docker </a:t>
            </a:r>
            <a:r>
              <a:rPr lang="en-US" sz="2800" dirty="0">
                <a:latin typeface="+mj-lt"/>
              </a:rPr>
              <a:t>image is described in text file called a </a:t>
            </a:r>
            <a:r>
              <a:rPr lang="en-US" sz="2800" i="1" dirty="0" err="1" smtClean="0">
                <a:latin typeface="+mj-lt"/>
              </a:rPr>
              <a:t>Dockerfile</a:t>
            </a:r>
            <a:endParaRPr lang="fa-IR" sz="2800" i="1" dirty="0" smtClean="0">
              <a:latin typeface="+mj-lt"/>
            </a:endParaRPr>
          </a:p>
          <a:p>
            <a:r>
              <a:rPr lang="en-US" sz="2800" dirty="0">
                <a:latin typeface="+mj-lt"/>
              </a:rPr>
              <a:t>Each image consists of a series of </a:t>
            </a:r>
            <a:r>
              <a:rPr lang="en-US" sz="2800" dirty="0" smtClean="0">
                <a:latin typeface="+mj-lt"/>
              </a:rPr>
              <a:t>layers</a:t>
            </a:r>
            <a:endParaRPr lang="fa-IR" sz="2800" dirty="0" smtClean="0">
              <a:latin typeface="+mj-lt"/>
            </a:endParaRPr>
          </a:p>
          <a:p>
            <a:r>
              <a:rPr lang="en-US" sz="2800" dirty="0">
                <a:latin typeface="+mj-lt"/>
              </a:rPr>
              <a:t>uses </a:t>
            </a:r>
            <a:r>
              <a:rPr lang="en-US" sz="2800" dirty="0">
                <a:latin typeface="+mj-lt"/>
                <a:hlinkClick r:id="rId2"/>
              </a:rPr>
              <a:t>union file systems</a:t>
            </a:r>
            <a:r>
              <a:rPr lang="en-US" sz="2800" dirty="0">
                <a:latin typeface="+mj-lt"/>
              </a:rPr>
              <a:t> to combine these layers into a single image</a:t>
            </a:r>
            <a:endParaRPr lang="fa-IR" sz="2800" i="1" dirty="0" smtClean="0">
              <a:latin typeface="+mj-lt"/>
            </a:endParaRPr>
          </a:p>
          <a:p>
            <a:endParaRPr lang="en-US" dirty="0"/>
          </a:p>
        </p:txBody>
      </p:sp>
      <p:sp>
        <p:nvSpPr>
          <p:cNvPr id="2" name="Title 1"/>
          <p:cNvSpPr>
            <a:spLocks noGrp="1"/>
          </p:cNvSpPr>
          <p:nvPr>
            <p:ph type="title"/>
          </p:nvPr>
        </p:nvSpPr>
        <p:spPr>
          <a:xfrm>
            <a:off x="609600" y="367632"/>
            <a:ext cx="10972800" cy="1066800"/>
          </a:xfrm>
        </p:spPr>
        <p:txBody>
          <a:bodyPr/>
          <a:lstStyle/>
          <a:p>
            <a:r>
              <a:rPr lang="en-US" cap="all" dirty="0" smtClean="0"/>
              <a:t>DOCKER IMAGES</a:t>
            </a:r>
            <a:endParaRPr lang="en-US" cap="all" dirty="0"/>
          </a:p>
        </p:txBody>
      </p:sp>
      <p:pic>
        <p:nvPicPr>
          <p:cNvPr id="7170" name="Picture 2" descr="ubuntu:15.04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1337" y="3171824"/>
            <a:ext cx="4267200" cy="368617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01CF334-2D5C-4859-84A6-CA7E6E43FAEB}" type="slidenum">
              <a:rPr lang="en-US" smtClean="0"/>
              <a:t>28</a:t>
            </a:fld>
            <a:endParaRPr lang="en-US" dirty="0"/>
          </a:p>
        </p:txBody>
      </p:sp>
    </p:spTree>
    <p:extLst>
      <p:ext uri="{BB962C8B-B14F-4D97-AF65-F5344CB8AC3E}">
        <p14:creationId xmlns:p14="http://schemas.microsoft.com/office/powerpoint/2010/main" val="41199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44500" y="1411224"/>
            <a:ext cx="10972800" cy="4325112"/>
          </a:xfrm>
        </p:spPr>
        <p:txBody>
          <a:bodyPr>
            <a:normAutofit/>
          </a:bodyPr>
          <a:lstStyle/>
          <a:p>
            <a:r>
              <a:rPr lang="en-US" dirty="0"/>
              <a:t>c</a:t>
            </a:r>
            <a:r>
              <a:rPr lang="en-US" dirty="0" smtClean="0"/>
              <a:t>ontainer </a:t>
            </a:r>
            <a:r>
              <a:rPr lang="en-US" dirty="0"/>
              <a:t>is a runnable instance of a Docker </a:t>
            </a:r>
            <a:r>
              <a:rPr lang="en-US" dirty="0" smtClean="0"/>
              <a:t>image</a:t>
            </a:r>
          </a:p>
          <a:p>
            <a:r>
              <a:rPr lang="en-US" dirty="0"/>
              <a:t>Each container is an isolated and secure application </a:t>
            </a:r>
            <a:r>
              <a:rPr lang="en-US" dirty="0" smtClean="0"/>
              <a:t>platform</a:t>
            </a:r>
          </a:p>
          <a:p>
            <a:r>
              <a:rPr lang="en-US" dirty="0"/>
              <a:t>but can be given access to resources running in a different host or container</a:t>
            </a:r>
            <a:endParaRPr lang="fa-IR" dirty="0" smtClean="0"/>
          </a:p>
          <a:p>
            <a:endParaRPr lang="en-US" dirty="0"/>
          </a:p>
        </p:txBody>
      </p:sp>
      <p:pic>
        <p:nvPicPr>
          <p:cNvPr id="14338" name="Picture 2" descr="container using ubuntu:15.04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875" y="2855942"/>
            <a:ext cx="5394325" cy="37480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3768" y="543560"/>
            <a:ext cx="11213432" cy="646331"/>
          </a:xfrm>
          <a:prstGeom prst="rect">
            <a:avLst/>
          </a:prstGeom>
          <a:noFill/>
        </p:spPr>
        <p:txBody>
          <a:bodyPr wrap="square" rtlCol="0">
            <a:spAutoFit/>
          </a:bodyPr>
          <a:lstStyle/>
          <a:p>
            <a:r>
              <a:rPr lang="en-US" sz="3600" dirty="0" smtClean="0"/>
              <a:t>Docker Containers</a:t>
            </a:r>
            <a:endParaRPr lang="en-US" sz="3600" dirty="0"/>
          </a:p>
        </p:txBody>
      </p:sp>
      <p:sp>
        <p:nvSpPr>
          <p:cNvPr id="6" name="Slide Number Placeholder 5"/>
          <p:cNvSpPr>
            <a:spLocks noGrp="1"/>
          </p:cNvSpPr>
          <p:nvPr>
            <p:ph type="sldNum" sz="quarter" idx="12"/>
          </p:nvPr>
        </p:nvSpPr>
        <p:spPr/>
        <p:txBody>
          <a:bodyPr/>
          <a:lstStyle/>
          <a:p>
            <a:fld id="{401CF334-2D5C-4859-84A6-CA7E6E43FAEB}" type="slidenum">
              <a:rPr lang="en-US" smtClean="0"/>
              <a:t>29</a:t>
            </a:fld>
            <a:endParaRPr lang="en-US" dirty="0"/>
          </a:p>
        </p:txBody>
      </p:sp>
    </p:spTree>
    <p:extLst>
      <p:ext uri="{BB962C8B-B14F-4D97-AF65-F5344CB8AC3E}">
        <p14:creationId xmlns:p14="http://schemas.microsoft.com/office/powerpoint/2010/main" val="28225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1026" name="Picture 2" descr="http://why-docker.talk.duyetdev.com/img/cargo-transport-pre-1960.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6252" y="827088"/>
            <a:ext cx="11544228" cy="557371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01CF334-2D5C-4859-84A6-CA7E6E43FAEB}" type="slidenum">
              <a:rPr lang="en-US" smtClean="0"/>
              <a:t>3</a:t>
            </a:fld>
            <a:endParaRPr lang="en-US" dirty="0"/>
          </a:p>
        </p:txBody>
      </p:sp>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Picture 2" descr="Containers vs. VM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555312"/>
            <a:ext cx="10972800" cy="617435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01CF334-2D5C-4859-84A6-CA7E6E43FAEB}" type="slidenum">
              <a:rPr lang="en-US" smtClean="0"/>
              <a:t>30</a:t>
            </a:fld>
            <a:endParaRPr lang="en-US" dirty="0"/>
          </a:p>
        </p:txBody>
      </p:sp>
    </p:spTree>
    <p:extLst>
      <p:ext uri="{BB962C8B-B14F-4D97-AF65-F5344CB8AC3E}">
        <p14:creationId xmlns:p14="http://schemas.microsoft.com/office/powerpoint/2010/main" val="377442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1066800"/>
          </a:xfrm>
        </p:spPr>
        <p:txBody>
          <a:bodyPr>
            <a:normAutofit/>
          </a:bodyPr>
          <a:lstStyle/>
          <a:p>
            <a:pPr algn="ctr"/>
            <a:r>
              <a:rPr lang="en-US" dirty="0"/>
              <a:t>Docker </a:t>
            </a:r>
            <a:r>
              <a:rPr lang="en-US" dirty="0" smtClean="0"/>
              <a:t>vs. VM</a:t>
            </a:r>
            <a:endParaRPr lang="en-US" dirty="0"/>
          </a:p>
        </p:txBody>
      </p:sp>
      <p:sp>
        <p:nvSpPr>
          <p:cNvPr id="4" name="Content Placeholder 2"/>
          <p:cNvSpPr>
            <a:spLocks noGrp="1"/>
          </p:cNvSpPr>
          <p:nvPr>
            <p:ph idx="1"/>
          </p:nvPr>
        </p:nvSpPr>
        <p:spPr>
          <a:xfrm>
            <a:off x="209550" y="1258824"/>
            <a:ext cx="11772900" cy="5158018"/>
          </a:xfrm>
        </p:spPr>
        <p:txBody>
          <a:bodyPr>
            <a:normAutofit/>
          </a:bodyPr>
          <a:lstStyle/>
          <a:p>
            <a:r>
              <a:rPr lang="en-US" dirty="0"/>
              <a:t>The analogy </a:t>
            </a:r>
            <a:r>
              <a:rPr lang="en-US" dirty="0" smtClean="0"/>
              <a:t>we use </a:t>
            </a:r>
            <a:r>
              <a:rPr lang="en-US" dirty="0"/>
              <a:t>here at Docker is comparing houses (virtual machines) </a:t>
            </a:r>
            <a:r>
              <a:rPr lang="en-US" dirty="0" smtClean="0"/>
              <a:t>to apartments </a:t>
            </a:r>
            <a:r>
              <a:rPr lang="en-US" dirty="0"/>
              <a:t>(Docker containers</a:t>
            </a:r>
            <a:r>
              <a:rPr lang="en-US" dirty="0" smtClean="0"/>
              <a:t>).</a:t>
            </a:r>
          </a:p>
          <a:p>
            <a:pPr lvl="1"/>
            <a:r>
              <a:rPr lang="en-US" b="1" dirty="0" smtClean="0"/>
              <a:t>Houses</a:t>
            </a:r>
            <a:r>
              <a:rPr lang="en-US" dirty="0" smtClean="0"/>
              <a:t>	</a:t>
            </a:r>
          </a:p>
          <a:p>
            <a:pPr lvl="2"/>
            <a:r>
              <a:rPr lang="en-US" dirty="0"/>
              <a:t>fully </a:t>
            </a:r>
            <a:r>
              <a:rPr lang="en-US" dirty="0" smtClean="0"/>
              <a:t>self-contained</a:t>
            </a:r>
          </a:p>
          <a:p>
            <a:pPr lvl="2"/>
            <a:r>
              <a:rPr lang="en-US" dirty="0"/>
              <a:t>offer protection </a:t>
            </a:r>
            <a:r>
              <a:rPr lang="en-US" dirty="0" smtClean="0"/>
              <a:t>from unwanted </a:t>
            </a:r>
            <a:r>
              <a:rPr lang="en-US" dirty="0"/>
              <a:t>guests</a:t>
            </a:r>
            <a:r>
              <a:rPr lang="en-US" dirty="0" smtClean="0"/>
              <a:t>.</a:t>
            </a:r>
          </a:p>
          <a:p>
            <a:pPr lvl="2"/>
            <a:r>
              <a:rPr lang="en-US" dirty="0"/>
              <a:t>each possess their own infrastructure </a:t>
            </a:r>
            <a:r>
              <a:rPr lang="en-US" dirty="0" smtClean="0"/>
              <a:t>–plumbing</a:t>
            </a:r>
            <a:r>
              <a:rPr lang="en-US" dirty="0"/>
              <a:t>, heating, electrical, etc</a:t>
            </a:r>
            <a:r>
              <a:rPr lang="en-US" dirty="0" smtClean="0"/>
              <a:t>.</a:t>
            </a:r>
          </a:p>
          <a:p>
            <a:pPr lvl="2"/>
            <a:r>
              <a:rPr lang="en-US" dirty="0"/>
              <a:t>houses are all going to have at a minimum a </a:t>
            </a:r>
            <a:r>
              <a:rPr lang="en-US" dirty="0" smtClean="0"/>
              <a:t>bedroom</a:t>
            </a:r>
          </a:p>
          <a:p>
            <a:pPr lvl="1"/>
            <a:r>
              <a:rPr lang="en-US" b="1" dirty="0" smtClean="0"/>
              <a:t>Apartments</a:t>
            </a:r>
          </a:p>
          <a:p>
            <a:pPr lvl="2"/>
            <a:r>
              <a:rPr lang="en-US" dirty="0"/>
              <a:t>offer protection </a:t>
            </a:r>
            <a:r>
              <a:rPr lang="en-US" dirty="0" smtClean="0"/>
              <a:t>from unwanted </a:t>
            </a:r>
            <a:r>
              <a:rPr lang="en-US" dirty="0"/>
              <a:t>guests</a:t>
            </a:r>
            <a:r>
              <a:rPr lang="en-US" b="1" dirty="0" smtClean="0"/>
              <a:t>	</a:t>
            </a:r>
          </a:p>
          <a:p>
            <a:pPr lvl="2"/>
            <a:r>
              <a:rPr lang="en-US" dirty="0"/>
              <a:t>built around shared infrastructure</a:t>
            </a:r>
            <a:r>
              <a:rPr lang="en-US" dirty="0" smtClean="0"/>
              <a:t>.</a:t>
            </a:r>
          </a:p>
          <a:p>
            <a:pPr lvl="2"/>
            <a:r>
              <a:rPr lang="en-US" dirty="0"/>
              <a:t>shared </a:t>
            </a:r>
            <a:r>
              <a:rPr lang="en-US" dirty="0" smtClean="0"/>
              <a:t>plumbing, heating</a:t>
            </a:r>
            <a:r>
              <a:rPr lang="en-US" dirty="0"/>
              <a:t>, electrical, etc</a:t>
            </a:r>
            <a:r>
              <a:rPr lang="en-US" dirty="0" smtClean="0"/>
              <a:t>.</a:t>
            </a:r>
          </a:p>
          <a:p>
            <a:pPr lvl="2"/>
            <a:r>
              <a:rPr lang="en-US" dirty="0"/>
              <a:t>renting exactly what you </a:t>
            </a:r>
            <a:r>
              <a:rPr lang="en-US" dirty="0" smtClean="0"/>
              <a:t>need</a:t>
            </a:r>
          </a:p>
        </p:txBody>
      </p:sp>
      <p:sp>
        <p:nvSpPr>
          <p:cNvPr id="6" name="Slide Number Placeholder 5"/>
          <p:cNvSpPr>
            <a:spLocks noGrp="1"/>
          </p:cNvSpPr>
          <p:nvPr>
            <p:ph type="sldNum" sz="quarter" idx="12"/>
          </p:nvPr>
        </p:nvSpPr>
        <p:spPr/>
        <p:txBody>
          <a:bodyPr/>
          <a:lstStyle/>
          <a:p>
            <a:fld id="{401CF334-2D5C-4859-84A6-CA7E6E43FAEB}" type="slidenum">
              <a:rPr lang="en-US" smtClean="0"/>
              <a:t>31</a:t>
            </a:fld>
            <a:endParaRPr lang="en-US" dirty="0"/>
          </a:p>
        </p:txBody>
      </p:sp>
    </p:spTree>
    <p:extLst>
      <p:ext uri="{BB962C8B-B14F-4D97-AF65-F5344CB8AC3E}">
        <p14:creationId xmlns:p14="http://schemas.microsoft.com/office/powerpoint/2010/main" val="225287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1066800"/>
          </a:xfrm>
        </p:spPr>
        <p:txBody>
          <a:bodyPr>
            <a:normAutofit/>
          </a:bodyPr>
          <a:lstStyle/>
          <a:p>
            <a:pPr algn="ctr"/>
            <a:r>
              <a:rPr lang="en-US" dirty="0" smtClean="0"/>
              <a:t>Start and Stop Times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24101562"/>
              </p:ext>
            </p:extLst>
          </p:nvPr>
        </p:nvGraphicFramePr>
        <p:xfrm>
          <a:off x="409573" y="1347537"/>
          <a:ext cx="11372853" cy="4251159"/>
        </p:xfrm>
        <a:graphic>
          <a:graphicData uri="http://schemas.openxmlformats.org/drawingml/2006/table">
            <a:tbl>
              <a:tblPr firstRow="1" bandRow="1">
                <a:tableStyleId>{5940675A-B579-460E-94D1-54222C63F5DA}</a:tableStyleId>
              </a:tblPr>
              <a:tblGrid>
                <a:gridCol w="3790951">
                  <a:extLst>
                    <a:ext uri="{9D8B030D-6E8A-4147-A177-3AD203B41FA5}">
                      <a16:colId xmlns:a16="http://schemas.microsoft.com/office/drawing/2014/main" val="2312621812"/>
                    </a:ext>
                  </a:extLst>
                </a:gridCol>
                <a:gridCol w="3790951">
                  <a:extLst>
                    <a:ext uri="{9D8B030D-6E8A-4147-A177-3AD203B41FA5}">
                      <a16:colId xmlns:a16="http://schemas.microsoft.com/office/drawing/2014/main" val="3597387457"/>
                    </a:ext>
                  </a:extLst>
                </a:gridCol>
                <a:gridCol w="3790951">
                  <a:extLst>
                    <a:ext uri="{9D8B030D-6E8A-4147-A177-3AD203B41FA5}">
                      <a16:colId xmlns:a16="http://schemas.microsoft.com/office/drawing/2014/main" val="3031996122"/>
                    </a:ext>
                  </a:extLst>
                </a:gridCol>
              </a:tblGrid>
              <a:tr h="1417053">
                <a:tc>
                  <a:txBody>
                    <a:bodyPr/>
                    <a:lstStyle/>
                    <a:p>
                      <a:endParaRPr lang="en-US" dirty="0"/>
                    </a:p>
                  </a:txBody>
                  <a:tcPr>
                    <a:solidFill>
                      <a:schemeClr val="bg1"/>
                    </a:solidFill>
                  </a:tcPr>
                </a:tc>
                <a:tc>
                  <a:txBody>
                    <a:bodyPr/>
                    <a:lstStyle/>
                    <a:p>
                      <a:pPr algn="ctr"/>
                      <a:r>
                        <a:rPr lang="en-US" sz="3600" b="1" dirty="0" smtClean="0"/>
                        <a:t>Start time</a:t>
                      </a:r>
                      <a:endParaRPr lang="en-US" sz="3600" b="1" dirty="0"/>
                    </a:p>
                  </a:txBody>
                  <a:tcPr anchor="ctr"/>
                </a:tc>
                <a:tc>
                  <a:txBody>
                    <a:bodyPr/>
                    <a:lstStyle/>
                    <a:p>
                      <a:pPr algn="ctr"/>
                      <a:r>
                        <a:rPr lang="en-US" sz="3600" b="1" dirty="0" smtClean="0"/>
                        <a:t>Stop time</a:t>
                      </a:r>
                      <a:endParaRPr lang="en-US" sz="3600" b="1" dirty="0"/>
                    </a:p>
                  </a:txBody>
                  <a:tcPr anchor="ctr"/>
                </a:tc>
                <a:extLst>
                  <a:ext uri="{0D108BD9-81ED-4DB2-BD59-A6C34878D82A}">
                    <a16:rowId xmlns:a16="http://schemas.microsoft.com/office/drawing/2014/main" val="1915052855"/>
                  </a:ext>
                </a:extLst>
              </a:tr>
              <a:tr h="1417053">
                <a:tc>
                  <a:txBody>
                    <a:bodyPr/>
                    <a:lstStyle/>
                    <a:p>
                      <a:pPr algn="ctr"/>
                      <a:r>
                        <a:rPr lang="en-US" sz="3600" dirty="0" smtClean="0"/>
                        <a:t>Docker containers</a:t>
                      </a:r>
                      <a:endParaRPr lang="en-US" sz="3600" dirty="0"/>
                    </a:p>
                  </a:txBody>
                  <a:tcPr anchor="ctr"/>
                </a:tc>
                <a:tc>
                  <a:txBody>
                    <a:bodyPr/>
                    <a:lstStyle/>
                    <a:p>
                      <a:pPr algn="ctr"/>
                      <a:r>
                        <a:rPr lang="en-US" sz="2400" dirty="0" smtClean="0"/>
                        <a:t>&lt;50ms</a:t>
                      </a:r>
                      <a:endParaRPr lang="en-US" sz="2400" dirty="0"/>
                    </a:p>
                  </a:txBody>
                  <a:tcPr anchor="ctr"/>
                </a:tc>
                <a:tc>
                  <a:txBody>
                    <a:bodyPr/>
                    <a:lstStyle/>
                    <a:p>
                      <a:pPr algn="ctr"/>
                      <a:r>
                        <a:rPr lang="en-US" sz="2400" dirty="0" smtClean="0"/>
                        <a:t>&lt;50ms</a:t>
                      </a:r>
                      <a:endParaRPr lang="en-US" sz="2400" dirty="0"/>
                    </a:p>
                  </a:txBody>
                  <a:tcPr anchor="ctr"/>
                </a:tc>
                <a:extLst>
                  <a:ext uri="{0D108BD9-81ED-4DB2-BD59-A6C34878D82A}">
                    <a16:rowId xmlns:a16="http://schemas.microsoft.com/office/drawing/2014/main" val="1187284531"/>
                  </a:ext>
                </a:extLst>
              </a:tr>
              <a:tr h="1417053">
                <a:tc>
                  <a:txBody>
                    <a:bodyPr/>
                    <a:lstStyle/>
                    <a:p>
                      <a:pPr algn="ctr"/>
                      <a:r>
                        <a:rPr lang="en-US" sz="3600" dirty="0" smtClean="0"/>
                        <a:t>VMs</a:t>
                      </a:r>
                      <a:endParaRPr lang="en-US" sz="3600" dirty="0"/>
                    </a:p>
                  </a:txBody>
                  <a:tcPr anchor="ctr"/>
                </a:tc>
                <a:tc>
                  <a:txBody>
                    <a:bodyPr/>
                    <a:lstStyle/>
                    <a:p>
                      <a:pPr algn="ctr"/>
                      <a:r>
                        <a:rPr lang="en-US" sz="2400" dirty="0" smtClean="0"/>
                        <a:t>30-45 seconds</a:t>
                      </a:r>
                      <a:endParaRPr lang="en-US" sz="2400" dirty="0"/>
                    </a:p>
                  </a:txBody>
                  <a:tcPr anchor="ctr"/>
                </a:tc>
                <a:tc>
                  <a:txBody>
                    <a:bodyPr/>
                    <a:lstStyle/>
                    <a:p>
                      <a:pPr algn="ctr"/>
                      <a:r>
                        <a:rPr lang="en-US" sz="2400" dirty="0" smtClean="0"/>
                        <a:t>5-10 seconds</a:t>
                      </a:r>
                      <a:endParaRPr lang="en-US" sz="2400" dirty="0"/>
                    </a:p>
                  </a:txBody>
                  <a:tcPr anchor="ctr"/>
                </a:tc>
                <a:extLst>
                  <a:ext uri="{0D108BD9-81ED-4DB2-BD59-A6C34878D82A}">
                    <a16:rowId xmlns:a16="http://schemas.microsoft.com/office/drawing/2014/main" val="2691526618"/>
                  </a:ext>
                </a:extLst>
              </a:tr>
            </a:tbl>
          </a:graphicData>
        </a:graphic>
      </p:graphicFrame>
      <p:pic>
        <p:nvPicPr>
          <p:cNvPr id="9" name="Picture 8"/>
          <p:cNvPicPr>
            <a:picLocks noChangeAspect="1"/>
          </p:cNvPicPr>
          <p:nvPr/>
        </p:nvPicPr>
        <p:blipFill>
          <a:blip r:embed="rId2"/>
          <a:stretch>
            <a:fillRect/>
          </a:stretch>
        </p:blipFill>
        <p:spPr>
          <a:xfrm>
            <a:off x="409573" y="1157037"/>
            <a:ext cx="3000375" cy="381000"/>
          </a:xfrm>
          <a:prstGeom prst="rect">
            <a:avLst/>
          </a:prstGeom>
        </p:spPr>
      </p:pic>
      <p:pic>
        <p:nvPicPr>
          <p:cNvPr id="10" name="Picture 9"/>
          <p:cNvPicPr>
            <a:picLocks noChangeAspect="1"/>
          </p:cNvPicPr>
          <p:nvPr/>
        </p:nvPicPr>
        <p:blipFill>
          <a:blip r:embed="rId3"/>
          <a:stretch>
            <a:fillRect/>
          </a:stretch>
        </p:blipFill>
        <p:spPr>
          <a:xfrm>
            <a:off x="82464" y="1347537"/>
            <a:ext cx="742950" cy="1411705"/>
          </a:xfrm>
          <a:prstGeom prst="rect">
            <a:avLst/>
          </a:prstGeom>
        </p:spPr>
      </p:pic>
      <p:pic>
        <p:nvPicPr>
          <p:cNvPr id="11" name="Picture 10"/>
          <p:cNvPicPr>
            <a:picLocks noChangeAspect="1"/>
          </p:cNvPicPr>
          <p:nvPr/>
        </p:nvPicPr>
        <p:blipFill>
          <a:blip r:embed="rId3"/>
          <a:stretch>
            <a:fillRect/>
          </a:stretch>
        </p:blipFill>
        <p:spPr>
          <a:xfrm>
            <a:off x="3409947" y="1167063"/>
            <a:ext cx="777042" cy="1411705"/>
          </a:xfrm>
          <a:prstGeom prst="rect">
            <a:avLst/>
          </a:prstGeom>
        </p:spPr>
      </p:pic>
      <p:sp>
        <p:nvSpPr>
          <p:cNvPr id="6" name="Slide Number Placeholder 5"/>
          <p:cNvSpPr>
            <a:spLocks noGrp="1"/>
          </p:cNvSpPr>
          <p:nvPr>
            <p:ph type="sldNum" sz="quarter" idx="12"/>
          </p:nvPr>
        </p:nvSpPr>
        <p:spPr/>
        <p:txBody>
          <a:bodyPr/>
          <a:lstStyle/>
          <a:p>
            <a:fld id="{401CF334-2D5C-4859-84A6-CA7E6E43FAEB}" type="slidenum">
              <a:rPr lang="en-US" smtClean="0"/>
              <a:t>32</a:t>
            </a:fld>
            <a:endParaRPr lang="en-US" dirty="0"/>
          </a:p>
        </p:txBody>
      </p:sp>
    </p:spTree>
    <p:extLst>
      <p:ext uri="{BB962C8B-B14F-4D97-AF65-F5344CB8AC3E}">
        <p14:creationId xmlns:p14="http://schemas.microsoft.com/office/powerpoint/2010/main" val="412212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1066800"/>
          </a:xfrm>
        </p:spPr>
        <p:txBody>
          <a:bodyPr>
            <a:normAutofit/>
          </a:bodyPr>
          <a:lstStyle/>
          <a:p>
            <a:pPr algn="ctr"/>
            <a:r>
              <a:rPr lang="en-US" dirty="0" smtClean="0"/>
              <a:t>CPU Overhead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79710049"/>
              </p:ext>
            </p:extLst>
          </p:nvPr>
        </p:nvGraphicFramePr>
        <p:xfrm>
          <a:off x="609600" y="2249488"/>
          <a:ext cx="109728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401CF334-2D5C-4859-84A6-CA7E6E43FAEB}" type="slidenum">
              <a:rPr lang="en-US" smtClean="0"/>
              <a:t>33</a:t>
            </a:fld>
            <a:endParaRPr lang="en-US" dirty="0"/>
          </a:p>
        </p:txBody>
      </p:sp>
    </p:spTree>
    <p:extLst>
      <p:ext uri="{BB962C8B-B14F-4D97-AF65-F5344CB8AC3E}">
        <p14:creationId xmlns:p14="http://schemas.microsoft.com/office/powerpoint/2010/main" val="76010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1066800"/>
          </a:xfrm>
        </p:spPr>
        <p:txBody>
          <a:bodyPr>
            <a:normAutofit/>
          </a:bodyPr>
          <a:lstStyle/>
          <a:p>
            <a:pPr algn="ctr"/>
            <a:r>
              <a:rPr lang="en-US" dirty="0" smtClean="0"/>
              <a:t>Network Throughput</a:t>
            </a:r>
            <a:endParaRPr lang="en-US" dirty="0"/>
          </a:p>
        </p:txBody>
      </p:sp>
      <p:graphicFrame>
        <p:nvGraphicFramePr>
          <p:cNvPr id="7" name="Content Placeholder 6"/>
          <p:cNvGraphicFramePr>
            <a:graphicFrameLocks noGrp="1"/>
          </p:cNvGraphicFramePr>
          <p:nvPr>
            <p:ph idx="1"/>
          </p:nvPr>
        </p:nvGraphicFramePr>
        <p:xfrm>
          <a:off x="609600" y="2249488"/>
          <a:ext cx="109728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74821" y="1599734"/>
            <a:ext cx="10042358" cy="523220"/>
          </a:xfrm>
          <a:prstGeom prst="rect">
            <a:avLst/>
          </a:prstGeom>
          <a:noFill/>
        </p:spPr>
        <p:txBody>
          <a:bodyPr wrap="square" rtlCol="0">
            <a:spAutoFit/>
          </a:bodyPr>
          <a:lstStyle/>
          <a:p>
            <a:pPr algn="ctr"/>
            <a:r>
              <a:rPr lang="en-US" sz="2800" dirty="0" smtClean="0"/>
              <a:t>Server and client on same instance</a:t>
            </a:r>
            <a:endParaRPr lang="en-US" sz="2800" dirty="0"/>
          </a:p>
        </p:txBody>
      </p:sp>
      <p:sp>
        <p:nvSpPr>
          <p:cNvPr id="6" name="Slide Number Placeholder 5"/>
          <p:cNvSpPr>
            <a:spLocks noGrp="1"/>
          </p:cNvSpPr>
          <p:nvPr>
            <p:ph type="sldNum" sz="quarter" idx="12"/>
          </p:nvPr>
        </p:nvSpPr>
        <p:spPr/>
        <p:txBody>
          <a:bodyPr/>
          <a:lstStyle/>
          <a:p>
            <a:fld id="{401CF334-2D5C-4859-84A6-CA7E6E43FAEB}" type="slidenum">
              <a:rPr lang="en-US" smtClean="0"/>
              <a:t>34</a:t>
            </a:fld>
            <a:endParaRPr lang="en-US" dirty="0"/>
          </a:p>
        </p:txBody>
      </p:sp>
    </p:spTree>
    <p:extLst>
      <p:ext uri="{BB962C8B-B14F-4D97-AF65-F5344CB8AC3E}">
        <p14:creationId xmlns:p14="http://schemas.microsoft.com/office/powerpoint/2010/main" val="9808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1066800"/>
          </a:xfrm>
        </p:spPr>
        <p:txBody>
          <a:bodyPr>
            <a:normAutofit/>
          </a:bodyPr>
          <a:lstStyle/>
          <a:p>
            <a:pPr algn="ctr"/>
            <a:r>
              <a:rPr lang="en-US" dirty="0" smtClean="0"/>
              <a:t>Network Throughput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53446459"/>
              </p:ext>
            </p:extLst>
          </p:nvPr>
        </p:nvGraphicFramePr>
        <p:xfrm>
          <a:off x="609600" y="2249488"/>
          <a:ext cx="109728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74821" y="1599734"/>
            <a:ext cx="10042358" cy="523220"/>
          </a:xfrm>
          <a:prstGeom prst="rect">
            <a:avLst/>
          </a:prstGeom>
          <a:noFill/>
        </p:spPr>
        <p:txBody>
          <a:bodyPr wrap="square" rtlCol="0">
            <a:spAutoFit/>
          </a:bodyPr>
          <a:lstStyle/>
          <a:p>
            <a:pPr algn="ctr"/>
            <a:r>
              <a:rPr lang="en-US" sz="2800" dirty="0" smtClean="0"/>
              <a:t>Server and client on different instance</a:t>
            </a:r>
            <a:endParaRPr lang="en-US" sz="2800" dirty="0"/>
          </a:p>
        </p:txBody>
      </p:sp>
      <p:sp>
        <p:nvSpPr>
          <p:cNvPr id="6" name="Slide Number Placeholder 5"/>
          <p:cNvSpPr>
            <a:spLocks noGrp="1"/>
          </p:cNvSpPr>
          <p:nvPr>
            <p:ph type="sldNum" sz="quarter" idx="12"/>
          </p:nvPr>
        </p:nvSpPr>
        <p:spPr/>
        <p:txBody>
          <a:bodyPr/>
          <a:lstStyle/>
          <a:p>
            <a:fld id="{401CF334-2D5C-4859-84A6-CA7E6E43FAEB}" type="slidenum">
              <a:rPr lang="en-US" smtClean="0"/>
              <a:t>35</a:t>
            </a:fld>
            <a:endParaRPr lang="en-US" dirty="0"/>
          </a:p>
        </p:txBody>
      </p:sp>
    </p:spTree>
    <p:extLst>
      <p:ext uri="{BB962C8B-B14F-4D97-AF65-F5344CB8AC3E}">
        <p14:creationId xmlns:p14="http://schemas.microsoft.com/office/powerpoint/2010/main" val="305815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3883" y="1504950"/>
            <a:ext cx="9515475" cy="5067300"/>
          </a:xfrm>
          <a:prstGeom prst="rect">
            <a:avLst/>
          </a:prstGeom>
        </p:spPr>
      </p:pic>
      <p:sp>
        <p:nvSpPr>
          <p:cNvPr id="5" name="Slide Number Placeholder 4"/>
          <p:cNvSpPr>
            <a:spLocks noGrp="1"/>
          </p:cNvSpPr>
          <p:nvPr>
            <p:ph type="sldNum" sz="quarter" idx="12"/>
          </p:nvPr>
        </p:nvSpPr>
        <p:spPr/>
        <p:txBody>
          <a:bodyPr/>
          <a:lstStyle/>
          <a:p>
            <a:fld id="{401CF334-2D5C-4859-84A6-CA7E6E43FAEB}" type="slidenum">
              <a:rPr lang="en-US" smtClean="0"/>
              <a:t>36</a:t>
            </a:fld>
            <a:endParaRPr lang="en-US" dirty="0"/>
          </a:p>
        </p:txBody>
      </p:sp>
    </p:spTree>
    <p:extLst>
      <p:ext uri="{BB962C8B-B14F-4D97-AF65-F5344CB8AC3E}">
        <p14:creationId xmlns:p14="http://schemas.microsoft.com/office/powerpoint/2010/main" val="399442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1066800"/>
          </a:xfrm>
        </p:spPr>
        <p:txBody>
          <a:bodyPr>
            <a:normAutofit/>
          </a:bodyPr>
          <a:lstStyle/>
          <a:p>
            <a:pPr algn="ctr"/>
            <a:r>
              <a:rPr lang="en-US" dirty="0" smtClean="0"/>
              <a:t>Isolation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98761461"/>
              </p:ext>
            </p:extLst>
          </p:nvPr>
        </p:nvGraphicFramePr>
        <p:xfrm>
          <a:off x="1919705" y="1473200"/>
          <a:ext cx="8128000" cy="4663440"/>
        </p:xfrm>
        <a:graphic>
          <a:graphicData uri="http://schemas.openxmlformats.org/drawingml/2006/table">
            <a:tbl>
              <a:tblPr firstRow="1" bandRow="1">
                <a:tableStyleId>{5940675A-B579-460E-94D1-54222C63F5DA}</a:tableStyleId>
              </a:tblPr>
              <a:tblGrid>
                <a:gridCol w="1802063">
                  <a:extLst>
                    <a:ext uri="{9D8B030D-6E8A-4147-A177-3AD203B41FA5}">
                      <a16:colId xmlns:a16="http://schemas.microsoft.com/office/drawing/2014/main" val="2607698567"/>
                    </a:ext>
                  </a:extLst>
                </a:gridCol>
                <a:gridCol w="1449137">
                  <a:extLst>
                    <a:ext uri="{9D8B030D-6E8A-4147-A177-3AD203B41FA5}">
                      <a16:colId xmlns:a16="http://schemas.microsoft.com/office/drawing/2014/main" val="2797084042"/>
                    </a:ext>
                  </a:extLst>
                </a:gridCol>
                <a:gridCol w="1625600">
                  <a:extLst>
                    <a:ext uri="{9D8B030D-6E8A-4147-A177-3AD203B41FA5}">
                      <a16:colId xmlns:a16="http://schemas.microsoft.com/office/drawing/2014/main" val="2057152532"/>
                    </a:ext>
                  </a:extLst>
                </a:gridCol>
                <a:gridCol w="1625600">
                  <a:extLst>
                    <a:ext uri="{9D8B030D-6E8A-4147-A177-3AD203B41FA5}">
                      <a16:colId xmlns:a16="http://schemas.microsoft.com/office/drawing/2014/main" val="1957648440"/>
                    </a:ext>
                  </a:extLst>
                </a:gridCol>
                <a:gridCol w="1625600">
                  <a:extLst>
                    <a:ext uri="{9D8B030D-6E8A-4147-A177-3AD203B41FA5}">
                      <a16:colId xmlns:a16="http://schemas.microsoft.com/office/drawing/2014/main" val="3131810130"/>
                    </a:ext>
                  </a:extLst>
                </a:gridCol>
              </a:tblGrid>
              <a:tr h="370840">
                <a:tc>
                  <a:txBody>
                    <a:bodyPr/>
                    <a:lstStyle/>
                    <a:p>
                      <a:pPr algn="ctr"/>
                      <a:endParaRPr lang="en-US" sz="2400" dirty="0">
                        <a:latin typeface="+mn-lt"/>
                      </a:endParaRPr>
                    </a:p>
                  </a:txBody>
                  <a:tcPr/>
                </a:tc>
                <a:tc>
                  <a:txBody>
                    <a:bodyPr/>
                    <a:lstStyle/>
                    <a:p>
                      <a:pPr algn="ctr"/>
                      <a:r>
                        <a:rPr lang="en-US" sz="2400" dirty="0" smtClean="0">
                          <a:latin typeface="+mn-lt"/>
                        </a:rPr>
                        <a:t>LXC</a:t>
                      </a:r>
                      <a:endParaRPr lang="en-US" sz="2400" dirty="0">
                        <a:latin typeface="+mn-lt"/>
                      </a:endParaRPr>
                    </a:p>
                  </a:txBody>
                  <a:tcPr/>
                </a:tc>
                <a:tc>
                  <a:txBody>
                    <a:bodyPr/>
                    <a:lstStyle/>
                    <a:p>
                      <a:pPr algn="ctr"/>
                      <a:r>
                        <a:rPr lang="en-US" sz="2400" dirty="0" err="1" smtClean="0">
                          <a:latin typeface="+mn-lt"/>
                        </a:rPr>
                        <a:t>OpenVZ</a:t>
                      </a:r>
                      <a:endParaRPr lang="en-US" sz="2400" dirty="0">
                        <a:latin typeface="+mn-lt"/>
                      </a:endParaRPr>
                    </a:p>
                  </a:txBody>
                  <a:tcPr/>
                </a:tc>
                <a:tc>
                  <a:txBody>
                    <a:bodyPr/>
                    <a:lstStyle/>
                    <a:p>
                      <a:pPr algn="ctr"/>
                      <a:r>
                        <a:rPr lang="en-US" sz="2400" dirty="0" err="1" smtClean="0">
                          <a:latin typeface="+mn-lt"/>
                        </a:rPr>
                        <a:t>VServer</a:t>
                      </a:r>
                      <a:endParaRPr lang="en-US" sz="2400" dirty="0">
                        <a:latin typeface="+mn-lt"/>
                      </a:endParaRPr>
                    </a:p>
                  </a:txBody>
                  <a:tcPr/>
                </a:tc>
                <a:tc>
                  <a:txBody>
                    <a:bodyPr/>
                    <a:lstStyle/>
                    <a:p>
                      <a:pPr algn="ctr"/>
                      <a:r>
                        <a:rPr lang="en-US" sz="2400" dirty="0" err="1" smtClean="0">
                          <a:latin typeface="+mn-lt"/>
                        </a:rPr>
                        <a:t>Xen</a:t>
                      </a:r>
                      <a:endParaRPr lang="en-US" sz="2400" dirty="0">
                        <a:latin typeface="+mn-lt"/>
                      </a:endParaRPr>
                    </a:p>
                  </a:txBody>
                  <a:tcPr/>
                </a:tc>
                <a:extLst>
                  <a:ext uri="{0D108BD9-81ED-4DB2-BD59-A6C34878D82A}">
                    <a16:rowId xmlns:a16="http://schemas.microsoft.com/office/drawing/2014/main" val="224364525"/>
                  </a:ext>
                </a:extLst>
              </a:tr>
              <a:tr h="370840">
                <a:tc>
                  <a:txBody>
                    <a:bodyPr/>
                    <a:lstStyle/>
                    <a:p>
                      <a:pPr algn="ctr"/>
                      <a:r>
                        <a:rPr lang="en-US" sz="2400" dirty="0" smtClean="0">
                          <a:latin typeface="+mn-lt"/>
                        </a:rPr>
                        <a:t>CPU Stress </a:t>
                      </a:r>
                      <a:endParaRPr lang="en-US" sz="2400" dirty="0">
                        <a:latin typeface="+mn-lt"/>
                      </a:endParaRPr>
                    </a:p>
                  </a:txBody>
                  <a:tcPr/>
                </a:tc>
                <a:tc>
                  <a:txBody>
                    <a:bodyPr/>
                    <a:lstStyle/>
                    <a:p>
                      <a:pPr algn="ctr"/>
                      <a:r>
                        <a:rPr lang="en-US" sz="2400" dirty="0" smtClean="0">
                          <a:latin typeface="+mn-lt"/>
                        </a:rPr>
                        <a:t>0</a:t>
                      </a:r>
                      <a:endParaRPr lang="en-US" sz="2400" dirty="0">
                        <a:latin typeface="+mn-lt"/>
                      </a:endParaRPr>
                    </a:p>
                  </a:txBody>
                  <a:tcPr/>
                </a:tc>
                <a:tc>
                  <a:txBody>
                    <a:bodyPr/>
                    <a:lstStyle/>
                    <a:p>
                      <a:pPr algn="ctr"/>
                      <a:r>
                        <a:rPr lang="en-US" sz="2400" dirty="0" smtClean="0">
                          <a:latin typeface="+mn-lt"/>
                        </a:rPr>
                        <a:t>0</a:t>
                      </a:r>
                      <a:endParaRPr lang="en-US" sz="2400" dirty="0">
                        <a:latin typeface="+mn-lt"/>
                      </a:endParaRPr>
                    </a:p>
                  </a:txBody>
                  <a:tcPr/>
                </a:tc>
                <a:tc>
                  <a:txBody>
                    <a:bodyPr/>
                    <a:lstStyle/>
                    <a:p>
                      <a:pPr algn="ctr"/>
                      <a:r>
                        <a:rPr lang="en-US" sz="2400" dirty="0" smtClean="0">
                          <a:latin typeface="+mn-lt"/>
                        </a:rPr>
                        <a:t>0</a:t>
                      </a:r>
                      <a:endParaRPr lang="en-US" sz="2400" dirty="0">
                        <a:latin typeface="+mn-lt"/>
                      </a:endParaRPr>
                    </a:p>
                  </a:txBody>
                  <a:tcPr/>
                </a:tc>
                <a:tc>
                  <a:txBody>
                    <a:bodyPr/>
                    <a:lstStyle/>
                    <a:p>
                      <a:pPr algn="ctr"/>
                      <a:r>
                        <a:rPr lang="en-US" sz="2400" dirty="0" smtClean="0">
                          <a:latin typeface="+mn-lt"/>
                        </a:rPr>
                        <a:t>0</a:t>
                      </a:r>
                      <a:endParaRPr lang="en-US" sz="2400" dirty="0">
                        <a:latin typeface="+mn-lt"/>
                      </a:endParaRPr>
                    </a:p>
                  </a:txBody>
                  <a:tcPr/>
                </a:tc>
                <a:extLst>
                  <a:ext uri="{0D108BD9-81ED-4DB2-BD59-A6C34878D82A}">
                    <a16:rowId xmlns:a16="http://schemas.microsoft.com/office/drawing/2014/main" val="3036264226"/>
                  </a:ext>
                </a:extLst>
              </a:tr>
              <a:tr h="370840">
                <a:tc>
                  <a:txBody>
                    <a:bodyPr/>
                    <a:lstStyle/>
                    <a:p>
                      <a:pPr algn="ctr"/>
                      <a:r>
                        <a:rPr lang="en-US" sz="2400" dirty="0" smtClean="0">
                          <a:latin typeface="+mn-lt"/>
                        </a:rPr>
                        <a:t>Memory</a:t>
                      </a:r>
                      <a:endParaRPr lang="en-US" sz="2400" dirty="0">
                        <a:latin typeface="+mn-lt"/>
                      </a:endParaRPr>
                    </a:p>
                  </a:txBody>
                  <a:tcPr/>
                </a:tc>
                <a:tc>
                  <a:txBody>
                    <a:bodyPr/>
                    <a:lstStyle/>
                    <a:p>
                      <a:pPr algn="ctr"/>
                      <a:r>
                        <a:rPr lang="en-US" sz="2400" dirty="0" smtClean="0">
                          <a:latin typeface="+mn-lt"/>
                        </a:rPr>
                        <a:t>88.2% </a:t>
                      </a:r>
                      <a:endParaRPr lang="en-US" sz="2400" dirty="0">
                        <a:latin typeface="+mn-lt"/>
                      </a:endParaRPr>
                    </a:p>
                  </a:txBody>
                  <a:tcPr/>
                </a:tc>
                <a:tc>
                  <a:txBody>
                    <a:bodyPr/>
                    <a:lstStyle/>
                    <a:p>
                      <a:pPr algn="ctr"/>
                      <a:r>
                        <a:rPr lang="en-US" sz="2400" dirty="0" smtClean="0">
                          <a:latin typeface="+mn-lt"/>
                        </a:rPr>
                        <a:t>89.3% </a:t>
                      </a:r>
                      <a:endParaRPr lang="en-US" sz="2400" dirty="0">
                        <a:latin typeface="+mn-lt"/>
                      </a:endParaRPr>
                    </a:p>
                  </a:txBody>
                  <a:tcPr/>
                </a:tc>
                <a:tc>
                  <a:txBody>
                    <a:bodyPr/>
                    <a:lstStyle/>
                    <a:p>
                      <a:pPr algn="ctr"/>
                      <a:r>
                        <a:rPr lang="en-US" sz="2400" dirty="0" smtClean="0">
                          <a:latin typeface="+mn-lt"/>
                        </a:rPr>
                        <a:t>20.6% </a:t>
                      </a:r>
                      <a:endParaRPr lang="en-US" sz="24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0.9%</a:t>
                      </a:r>
                    </a:p>
                    <a:p>
                      <a:pPr algn="ctr"/>
                      <a:endParaRPr lang="en-US" sz="2400" dirty="0">
                        <a:latin typeface="+mn-lt"/>
                      </a:endParaRPr>
                    </a:p>
                  </a:txBody>
                  <a:tcPr/>
                </a:tc>
                <a:extLst>
                  <a:ext uri="{0D108BD9-81ED-4DB2-BD59-A6C34878D82A}">
                    <a16:rowId xmlns:a16="http://schemas.microsoft.com/office/drawing/2014/main" val="1183738076"/>
                  </a:ext>
                </a:extLst>
              </a:tr>
              <a:tr h="370840">
                <a:tc>
                  <a:txBody>
                    <a:bodyPr/>
                    <a:lstStyle/>
                    <a:p>
                      <a:pPr algn="ctr"/>
                      <a:r>
                        <a:rPr lang="en-US" sz="2400" dirty="0" smtClean="0">
                          <a:latin typeface="+mn-lt"/>
                        </a:rPr>
                        <a:t>Disk Stress </a:t>
                      </a:r>
                      <a:endParaRPr lang="en-US" sz="2400" dirty="0">
                        <a:latin typeface="+mn-lt"/>
                      </a:endParaRPr>
                    </a:p>
                  </a:txBody>
                  <a:tcPr/>
                </a:tc>
                <a:tc>
                  <a:txBody>
                    <a:bodyPr/>
                    <a:lstStyle/>
                    <a:p>
                      <a:pPr algn="ctr"/>
                      <a:r>
                        <a:rPr lang="en-US" sz="2400" dirty="0" smtClean="0">
                          <a:latin typeface="+mn-lt"/>
                        </a:rPr>
                        <a:t>9%</a:t>
                      </a:r>
                      <a:endParaRPr lang="en-US" sz="2400" dirty="0">
                        <a:latin typeface="+mn-lt"/>
                      </a:endParaRPr>
                    </a:p>
                  </a:txBody>
                  <a:tcPr/>
                </a:tc>
                <a:tc>
                  <a:txBody>
                    <a:bodyPr/>
                    <a:lstStyle/>
                    <a:p>
                      <a:pPr algn="ctr"/>
                      <a:r>
                        <a:rPr lang="en-US" sz="2400" dirty="0" smtClean="0">
                          <a:latin typeface="+mn-lt"/>
                        </a:rPr>
                        <a:t>39% </a:t>
                      </a:r>
                      <a:endParaRPr lang="en-US" sz="2400" dirty="0">
                        <a:latin typeface="+mn-lt"/>
                      </a:endParaRPr>
                    </a:p>
                  </a:txBody>
                  <a:tcPr/>
                </a:tc>
                <a:tc>
                  <a:txBody>
                    <a:bodyPr/>
                    <a:lstStyle/>
                    <a:p>
                      <a:pPr algn="ctr"/>
                      <a:r>
                        <a:rPr lang="en-US" sz="2400" dirty="0" smtClean="0">
                          <a:latin typeface="+mn-lt"/>
                        </a:rPr>
                        <a:t>48.8%</a:t>
                      </a:r>
                      <a:endParaRPr lang="en-US" sz="24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0</a:t>
                      </a:r>
                    </a:p>
                    <a:p>
                      <a:pPr algn="ctr"/>
                      <a:endParaRPr lang="en-US" sz="2400" dirty="0">
                        <a:latin typeface="+mn-lt"/>
                      </a:endParaRPr>
                    </a:p>
                  </a:txBody>
                  <a:tcPr/>
                </a:tc>
                <a:extLst>
                  <a:ext uri="{0D108BD9-81ED-4DB2-BD59-A6C34878D82A}">
                    <a16:rowId xmlns:a16="http://schemas.microsoft.com/office/drawing/2014/main" val="2664097313"/>
                  </a:ext>
                </a:extLst>
              </a:tr>
              <a:tr h="370840">
                <a:tc>
                  <a:txBody>
                    <a:bodyPr/>
                    <a:lstStyle/>
                    <a:p>
                      <a:pPr algn="ctr"/>
                      <a:r>
                        <a:rPr lang="en-US" sz="2400" dirty="0" smtClean="0">
                          <a:latin typeface="+mn-lt"/>
                        </a:rPr>
                        <a:t>Fork Bomb </a:t>
                      </a:r>
                      <a:endParaRPr lang="en-US" sz="2400" dirty="0">
                        <a:latin typeface="+mn-lt"/>
                      </a:endParaRPr>
                    </a:p>
                  </a:txBody>
                  <a:tcPr/>
                </a:tc>
                <a:tc>
                  <a:txBody>
                    <a:bodyPr/>
                    <a:lstStyle/>
                    <a:p>
                      <a:pPr algn="ctr"/>
                      <a:r>
                        <a:rPr lang="en-US" sz="2400" dirty="0" smtClean="0">
                          <a:latin typeface="+mn-lt"/>
                        </a:rPr>
                        <a:t>DNR</a:t>
                      </a:r>
                      <a:endParaRPr lang="en-US" sz="2400" dirty="0">
                        <a:latin typeface="+mn-lt"/>
                      </a:endParaRPr>
                    </a:p>
                  </a:txBody>
                  <a:tcPr/>
                </a:tc>
                <a:tc>
                  <a:txBody>
                    <a:bodyPr/>
                    <a:lstStyle/>
                    <a:p>
                      <a:pPr algn="ctr"/>
                      <a:r>
                        <a:rPr lang="en-US" sz="2400" dirty="0" smtClean="0">
                          <a:latin typeface="+mn-lt"/>
                        </a:rPr>
                        <a:t>0</a:t>
                      </a:r>
                      <a:endParaRPr lang="en-US" sz="2400" dirty="0">
                        <a:latin typeface="+mn-lt"/>
                      </a:endParaRPr>
                    </a:p>
                  </a:txBody>
                  <a:tcPr/>
                </a:tc>
                <a:tc>
                  <a:txBody>
                    <a:bodyPr/>
                    <a:lstStyle/>
                    <a:p>
                      <a:pPr algn="ctr"/>
                      <a:r>
                        <a:rPr lang="en-US" sz="2400" dirty="0" smtClean="0">
                          <a:latin typeface="+mn-lt"/>
                        </a:rPr>
                        <a:t>0</a:t>
                      </a:r>
                      <a:endParaRPr lang="en-US" sz="2400" dirty="0">
                        <a:latin typeface="+mn-lt"/>
                      </a:endParaRPr>
                    </a:p>
                  </a:txBody>
                  <a:tcPr/>
                </a:tc>
                <a:tc>
                  <a:txBody>
                    <a:bodyPr/>
                    <a:lstStyle/>
                    <a:p>
                      <a:pPr algn="ctr"/>
                      <a:r>
                        <a:rPr lang="en-US" sz="2400" dirty="0" smtClean="0">
                          <a:latin typeface="+mn-lt"/>
                        </a:rPr>
                        <a:t>0</a:t>
                      </a:r>
                      <a:endParaRPr lang="en-US" sz="2400" dirty="0">
                        <a:latin typeface="+mn-lt"/>
                      </a:endParaRPr>
                    </a:p>
                  </a:txBody>
                  <a:tcPr/>
                </a:tc>
                <a:extLst>
                  <a:ext uri="{0D108BD9-81ED-4DB2-BD59-A6C34878D82A}">
                    <a16:rowId xmlns:a16="http://schemas.microsoft.com/office/drawing/2014/main" val="4017119242"/>
                  </a:ext>
                </a:extLst>
              </a:tr>
              <a:tr h="370840">
                <a:tc>
                  <a:txBody>
                    <a:bodyPr/>
                    <a:lstStyle/>
                    <a:p>
                      <a:pPr algn="ctr"/>
                      <a:r>
                        <a:rPr lang="en-US" sz="2400" dirty="0" smtClean="0">
                          <a:latin typeface="+mn-lt"/>
                        </a:rPr>
                        <a:t>Network Receiver </a:t>
                      </a:r>
                      <a:endParaRPr lang="en-US" sz="2400" dirty="0">
                        <a:latin typeface="+mn-lt"/>
                      </a:endParaRPr>
                    </a:p>
                  </a:txBody>
                  <a:tcPr/>
                </a:tc>
                <a:tc>
                  <a:txBody>
                    <a:bodyPr/>
                    <a:lstStyle/>
                    <a:p>
                      <a:pPr algn="ctr"/>
                      <a:r>
                        <a:rPr lang="en-US" sz="2400" dirty="0" smtClean="0">
                          <a:latin typeface="+mn-lt"/>
                        </a:rPr>
                        <a:t>2.2%</a:t>
                      </a:r>
                      <a:endParaRPr lang="en-US" sz="2400" dirty="0">
                        <a:latin typeface="+mn-lt"/>
                      </a:endParaRPr>
                    </a:p>
                  </a:txBody>
                  <a:tcPr/>
                </a:tc>
                <a:tc>
                  <a:txBody>
                    <a:bodyPr/>
                    <a:lstStyle/>
                    <a:p>
                      <a:pPr algn="ctr"/>
                      <a:r>
                        <a:rPr lang="en-US" sz="2400" dirty="0" smtClean="0">
                          <a:latin typeface="+mn-lt"/>
                        </a:rPr>
                        <a:t>4.5%</a:t>
                      </a:r>
                      <a:endParaRPr lang="en-US" sz="2400" dirty="0">
                        <a:latin typeface="+mn-lt"/>
                      </a:endParaRPr>
                    </a:p>
                  </a:txBody>
                  <a:tcPr/>
                </a:tc>
                <a:tc>
                  <a:txBody>
                    <a:bodyPr/>
                    <a:lstStyle/>
                    <a:p>
                      <a:pPr algn="ctr"/>
                      <a:r>
                        <a:rPr lang="en-US" sz="2400" dirty="0" smtClean="0">
                          <a:latin typeface="+mn-lt"/>
                        </a:rPr>
                        <a:t>13.6%</a:t>
                      </a:r>
                      <a:endParaRPr lang="en-US" sz="2400" dirty="0">
                        <a:latin typeface="+mn-lt"/>
                      </a:endParaRPr>
                    </a:p>
                  </a:txBody>
                  <a:tcPr/>
                </a:tc>
                <a:tc>
                  <a:txBody>
                    <a:bodyPr/>
                    <a:lstStyle/>
                    <a:p>
                      <a:pPr algn="ctr"/>
                      <a:r>
                        <a:rPr lang="en-US" sz="2400" dirty="0" smtClean="0">
                          <a:latin typeface="+mn-lt"/>
                        </a:rPr>
                        <a:t>0.9%</a:t>
                      </a:r>
                      <a:endParaRPr lang="en-US" sz="2400" dirty="0">
                        <a:latin typeface="+mn-lt"/>
                      </a:endParaRPr>
                    </a:p>
                  </a:txBody>
                  <a:tcPr/>
                </a:tc>
                <a:extLst>
                  <a:ext uri="{0D108BD9-81ED-4DB2-BD59-A6C34878D82A}">
                    <a16:rowId xmlns:a16="http://schemas.microsoft.com/office/drawing/2014/main" val="2721238315"/>
                  </a:ext>
                </a:extLst>
              </a:tr>
              <a:tr h="370840">
                <a:tc>
                  <a:txBody>
                    <a:bodyPr/>
                    <a:lstStyle/>
                    <a:p>
                      <a:pPr algn="ctr"/>
                      <a:r>
                        <a:rPr lang="en-US" sz="2400" dirty="0" smtClean="0">
                          <a:latin typeface="+mn-lt"/>
                        </a:rPr>
                        <a:t>Network Sender </a:t>
                      </a:r>
                      <a:endParaRPr lang="en-US" sz="2400" dirty="0">
                        <a:latin typeface="+mn-lt"/>
                      </a:endParaRPr>
                    </a:p>
                  </a:txBody>
                  <a:tcPr/>
                </a:tc>
                <a:tc>
                  <a:txBody>
                    <a:bodyPr/>
                    <a:lstStyle/>
                    <a:p>
                      <a:pPr algn="ctr"/>
                      <a:r>
                        <a:rPr lang="en-US" sz="2400" dirty="0" smtClean="0">
                          <a:latin typeface="+mn-lt"/>
                        </a:rPr>
                        <a:t>10.3% </a:t>
                      </a:r>
                      <a:endParaRPr lang="en-US" sz="2400" dirty="0">
                        <a:latin typeface="+mn-lt"/>
                      </a:endParaRPr>
                    </a:p>
                  </a:txBody>
                  <a:tcPr/>
                </a:tc>
                <a:tc>
                  <a:txBody>
                    <a:bodyPr/>
                    <a:lstStyle/>
                    <a:p>
                      <a:pPr algn="ctr"/>
                      <a:r>
                        <a:rPr lang="en-US" sz="2400" dirty="0" smtClean="0">
                          <a:latin typeface="+mn-lt"/>
                        </a:rPr>
                        <a:t>35.4% </a:t>
                      </a:r>
                      <a:endParaRPr lang="en-US" sz="2400" dirty="0">
                        <a:latin typeface="+mn-lt"/>
                      </a:endParaRPr>
                    </a:p>
                  </a:txBody>
                  <a:tcPr/>
                </a:tc>
                <a:tc>
                  <a:txBody>
                    <a:bodyPr/>
                    <a:lstStyle/>
                    <a:p>
                      <a:pPr algn="ctr"/>
                      <a:r>
                        <a:rPr lang="en-US" sz="2400" dirty="0" smtClean="0">
                          <a:latin typeface="+mn-lt"/>
                        </a:rPr>
                        <a:t>8.2% </a:t>
                      </a:r>
                      <a:endParaRPr lang="en-US" sz="24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0.3%</a:t>
                      </a:r>
                    </a:p>
                    <a:p>
                      <a:pPr algn="ctr"/>
                      <a:endParaRPr lang="en-US" sz="2400" dirty="0">
                        <a:latin typeface="+mn-lt"/>
                      </a:endParaRPr>
                    </a:p>
                  </a:txBody>
                  <a:tcPr/>
                </a:tc>
                <a:extLst>
                  <a:ext uri="{0D108BD9-81ED-4DB2-BD59-A6C34878D82A}">
                    <a16:rowId xmlns:a16="http://schemas.microsoft.com/office/drawing/2014/main" val="1623515094"/>
                  </a:ext>
                </a:extLst>
              </a:tr>
            </a:tbl>
          </a:graphicData>
        </a:graphic>
      </p:graphicFrame>
      <p:sp>
        <p:nvSpPr>
          <p:cNvPr id="5" name="Slide Number Placeholder 4"/>
          <p:cNvSpPr>
            <a:spLocks noGrp="1"/>
          </p:cNvSpPr>
          <p:nvPr>
            <p:ph type="sldNum" sz="quarter" idx="12"/>
          </p:nvPr>
        </p:nvSpPr>
        <p:spPr/>
        <p:txBody>
          <a:bodyPr/>
          <a:lstStyle/>
          <a:p>
            <a:fld id="{401CF334-2D5C-4859-84A6-CA7E6E43FAEB}" type="slidenum">
              <a:rPr lang="en-US" smtClean="0"/>
              <a:t>37</a:t>
            </a:fld>
            <a:endParaRPr lang="en-US" dirty="0"/>
          </a:p>
        </p:txBody>
      </p:sp>
    </p:spTree>
    <p:extLst>
      <p:ext uri="{BB962C8B-B14F-4D97-AF65-F5344CB8AC3E}">
        <p14:creationId xmlns:p14="http://schemas.microsoft.com/office/powerpoint/2010/main" val="414028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2050" name="Picture 2" descr="http://why-docker.talk.duyetdev.com/img/container.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7500" y="1676400"/>
            <a:ext cx="9017000" cy="507206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01CF334-2D5C-4859-84A6-CA7E6E43FAEB}" type="slidenum">
              <a:rPr lang="en-US" smtClean="0"/>
              <a:t>4</a:t>
            </a:fld>
            <a:endParaRPr lang="en-US" dirty="0"/>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half" idx="1"/>
          </p:nvPr>
        </p:nvSpPr>
        <p:spPr/>
        <p:txBody>
          <a:bodyPr/>
          <a:lstStyle/>
          <a:p>
            <a:pPr marL="109728" indent="0">
              <a:buNone/>
            </a:pPr>
            <a:r>
              <a:rPr lang="en-US" dirty="0" smtClean="0"/>
              <a:t> </a:t>
            </a:r>
            <a:endParaRPr lang="en-US" dirty="0"/>
          </a:p>
        </p:txBody>
      </p:sp>
      <p:pic>
        <p:nvPicPr>
          <p:cNvPr id="4" name="Picture 3"/>
          <p:cNvPicPr>
            <a:picLocks noChangeAspect="1"/>
          </p:cNvPicPr>
          <p:nvPr/>
        </p:nvPicPr>
        <p:blipFill>
          <a:blip r:embed="rId3"/>
          <a:stretch>
            <a:fillRect/>
          </a:stretch>
        </p:blipFill>
        <p:spPr>
          <a:xfrm>
            <a:off x="1282700" y="819150"/>
            <a:ext cx="9423400" cy="5879726"/>
          </a:xfrm>
          <a:prstGeom prst="rect">
            <a:avLst/>
          </a:prstGeom>
        </p:spPr>
      </p:pic>
      <p:sp>
        <p:nvSpPr>
          <p:cNvPr id="5" name="Slide Number Placeholder 4"/>
          <p:cNvSpPr>
            <a:spLocks noGrp="1"/>
          </p:cNvSpPr>
          <p:nvPr>
            <p:ph type="sldNum" sz="quarter" idx="12"/>
          </p:nvPr>
        </p:nvSpPr>
        <p:spPr/>
        <p:txBody>
          <a:bodyPr/>
          <a:lstStyle/>
          <a:p>
            <a:fld id="{401CF334-2D5C-4859-84A6-CA7E6E43FAEB}" type="slidenum">
              <a:rPr lang="en-US" smtClean="0"/>
              <a:t>5</a:t>
            </a:fld>
            <a:endParaRPr lang="en-US" dirty="0"/>
          </a:p>
        </p:txBody>
      </p:sp>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1632285"/>
            <a:ext cx="11772900" cy="4726351"/>
          </a:xfrm>
        </p:spPr>
        <p:txBody>
          <a:bodyPr>
            <a:normAutofit/>
          </a:bodyPr>
          <a:lstStyle/>
          <a:p>
            <a:r>
              <a:rPr lang="en-US" dirty="0" smtClean="0">
                <a:solidFill>
                  <a:schemeClr val="tx1"/>
                </a:solidFill>
                <a:latin typeface="+mj-lt"/>
                <a:cs typeface="Adobe Arabic" panose="02040503050201020203" pitchFamily="18" charset="-78"/>
              </a:rPr>
              <a:t>released </a:t>
            </a:r>
            <a:r>
              <a:rPr lang="en-US" dirty="0">
                <a:solidFill>
                  <a:schemeClr val="tx1"/>
                </a:solidFill>
                <a:latin typeface="+mj-lt"/>
                <a:cs typeface="Adobe Arabic" panose="02040503050201020203" pitchFamily="18" charset="-78"/>
              </a:rPr>
              <a:t>as an open source project </a:t>
            </a:r>
            <a:r>
              <a:rPr lang="en-US" dirty="0" smtClean="0">
                <a:solidFill>
                  <a:schemeClr val="tx1"/>
                </a:solidFill>
                <a:latin typeface="+mj-lt"/>
                <a:cs typeface="Adobe Arabic" panose="02040503050201020203" pitchFamily="18" charset="-78"/>
              </a:rPr>
              <a:t>by dotCloud</a:t>
            </a:r>
          </a:p>
          <a:p>
            <a:r>
              <a:rPr lang="en-US" dirty="0" smtClean="0">
                <a:solidFill>
                  <a:schemeClr val="tx1"/>
                </a:solidFill>
                <a:latin typeface="+mj-lt"/>
                <a:cs typeface="Adobe Arabic" panose="02040503050201020203" pitchFamily="18" charset="-78"/>
              </a:rPr>
              <a:t>2013</a:t>
            </a:r>
          </a:p>
          <a:p>
            <a:r>
              <a:rPr lang="en-US" dirty="0">
                <a:solidFill>
                  <a:schemeClr val="tx1"/>
                </a:solidFill>
                <a:latin typeface="+mj-lt"/>
                <a:cs typeface="Adobe Arabic" panose="02040503050201020203" pitchFamily="18" charset="-78"/>
              </a:rPr>
              <a:t>Docker relies on Linux kernel </a:t>
            </a:r>
            <a:r>
              <a:rPr lang="en-US" dirty="0" smtClean="0">
                <a:solidFill>
                  <a:schemeClr val="tx1"/>
                </a:solidFill>
                <a:latin typeface="+mj-lt"/>
                <a:cs typeface="Adobe Arabic" panose="02040503050201020203" pitchFamily="18" charset="-78"/>
              </a:rPr>
              <a:t>features</a:t>
            </a:r>
          </a:p>
          <a:p>
            <a:r>
              <a:rPr lang="en-US" dirty="0">
                <a:solidFill>
                  <a:schemeClr val="tx1"/>
                </a:solidFill>
                <a:latin typeface="+mj-lt"/>
                <a:cs typeface="Adobe Arabic" panose="02040503050201020203" pitchFamily="18" charset="-78"/>
              </a:rPr>
              <a:t>Over </a:t>
            </a:r>
            <a:r>
              <a:rPr lang="en-US" b="1" dirty="0">
                <a:solidFill>
                  <a:schemeClr val="tx1"/>
                </a:solidFill>
                <a:latin typeface="+mj-lt"/>
                <a:cs typeface="Adobe Arabic" panose="02040503050201020203" pitchFamily="18" charset="-78"/>
              </a:rPr>
              <a:t>4 billion containers</a:t>
            </a:r>
            <a:r>
              <a:rPr lang="en-US" dirty="0">
                <a:solidFill>
                  <a:schemeClr val="tx1"/>
                </a:solidFill>
                <a:latin typeface="+mj-lt"/>
                <a:cs typeface="Adobe Arabic" panose="02040503050201020203" pitchFamily="18" charset="-78"/>
              </a:rPr>
              <a:t> have been pulled </a:t>
            </a:r>
            <a:endParaRPr lang="en-US" sz="3600" dirty="0">
              <a:solidFill>
                <a:schemeClr val="tx1"/>
              </a:solidFill>
              <a:latin typeface="+mj-lt"/>
              <a:cs typeface="Adobe Arabic" panose="02040503050201020203" pitchFamily="18" charset="-78"/>
            </a:endParaRPr>
          </a:p>
        </p:txBody>
      </p:sp>
      <p:sp>
        <p:nvSpPr>
          <p:cNvPr id="2" name="Title 1"/>
          <p:cNvSpPr>
            <a:spLocks noGrp="1"/>
          </p:cNvSpPr>
          <p:nvPr>
            <p:ph type="title"/>
          </p:nvPr>
        </p:nvSpPr>
        <p:spPr>
          <a:xfrm>
            <a:off x="737937" y="356938"/>
            <a:ext cx="10972800" cy="1066800"/>
          </a:xfrm>
        </p:spPr>
        <p:txBody>
          <a:bodyPr/>
          <a:lstStyle/>
          <a:p>
            <a:pPr algn="ctr"/>
            <a:r>
              <a:rPr lang="en-US" dirty="0">
                <a:solidFill>
                  <a:schemeClr val="tx1"/>
                </a:solidFill>
              </a:rPr>
              <a:t>Docker </a:t>
            </a:r>
            <a:r>
              <a:rPr lang="en-US" dirty="0" smtClean="0">
                <a:solidFill>
                  <a:schemeClr val="tx1"/>
                </a:solidFill>
              </a:rPr>
              <a:t>History</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t>6</a:t>
            </a:fld>
            <a:endParaRPr lang="en-US" dirty="0"/>
          </a:p>
        </p:txBody>
      </p:sp>
    </p:spTree>
    <p:extLst>
      <p:ext uri="{BB962C8B-B14F-4D97-AF65-F5344CB8AC3E}">
        <p14:creationId xmlns:p14="http://schemas.microsoft.com/office/powerpoint/2010/main" val="45821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1632285"/>
            <a:ext cx="11772900" cy="4726351"/>
          </a:xfrm>
        </p:spPr>
        <p:txBody>
          <a:bodyPr>
            <a:normAutofit/>
          </a:bodyPr>
          <a:lstStyle/>
          <a:p>
            <a:r>
              <a:rPr lang="en-US" dirty="0">
                <a:solidFill>
                  <a:schemeClr val="tx1"/>
                </a:solidFill>
                <a:latin typeface="+mj-lt"/>
                <a:cs typeface="Adobe Arabic" panose="02040503050201020203" pitchFamily="18" charset="-78"/>
              </a:rPr>
              <a:t>Docker is an open platform for developing, shipping, and running </a:t>
            </a:r>
            <a:r>
              <a:rPr lang="en-US" dirty="0" smtClean="0">
                <a:solidFill>
                  <a:schemeClr val="tx1"/>
                </a:solidFill>
                <a:latin typeface="+mj-lt"/>
                <a:cs typeface="Adobe Arabic" panose="02040503050201020203" pitchFamily="18" charset="-78"/>
              </a:rPr>
              <a:t>applications</a:t>
            </a:r>
          </a:p>
          <a:p>
            <a:r>
              <a:rPr lang="en-US" dirty="0">
                <a:solidFill>
                  <a:schemeClr val="tx1"/>
                </a:solidFill>
                <a:latin typeface="+mj-lt"/>
                <a:cs typeface="Adobe Arabic" panose="02040503050201020203" pitchFamily="18" charset="-78"/>
              </a:rPr>
              <a:t>enables you to separate your applications from your </a:t>
            </a:r>
            <a:r>
              <a:rPr lang="en-US" dirty="0" smtClean="0">
                <a:solidFill>
                  <a:schemeClr val="tx1"/>
                </a:solidFill>
                <a:latin typeface="+mj-lt"/>
                <a:cs typeface="Adobe Arabic" panose="02040503050201020203" pitchFamily="18" charset="-78"/>
              </a:rPr>
              <a:t>infrastructure.</a:t>
            </a:r>
          </a:p>
          <a:p>
            <a:r>
              <a:rPr lang="en-US" dirty="0">
                <a:solidFill>
                  <a:schemeClr val="tx1"/>
                </a:solidFill>
                <a:latin typeface="+mj-lt"/>
                <a:cs typeface="Adobe Arabic" panose="02040503050201020203" pitchFamily="18" charset="-78"/>
              </a:rPr>
              <a:t>deliver software </a:t>
            </a:r>
            <a:r>
              <a:rPr lang="en-US" dirty="0" smtClean="0">
                <a:solidFill>
                  <a:schemeClr val="tx1"/>
                </a:solidFill>
                <a:latin typeface="+mj-lt"/>
                <a:cs typeface="Adobe Arabic" panose="02040503050201020203" pitchFamily="18" charset="-78"/>
              </a:rPr>
              <a:t>quickly</a:t>
            </a:r>
          </a:p>
          <a:p>
            <a:r>
              <a:rPr lang="en-US" dirty="0" smtClean="0">
                <a:solidFill>
                  <a:schemeClr val="tx1"/>
                </a:solidFill>
                <a:latin typeface="+mj-lt"/>
                <a:cs typeface="Adobe Arabic" panose="02040503050201020203" pitchFamily="18" charset="-78"/>
              </a:rPr>
              <a:t>reduce </a:t>
            </a:r>
            <a:r>
              <a:rPr lang="en-US" dirty="0">
                <a:solidFill>
                  <a:schemeClr val="tx1"/>
                </a:solidFill>
                <a:latin typeface="+mj-lt"/>
                <a:cs typeface="Adobe Arabic" panose="02040503050201020203" pitchFamily="18" charset="-78"/>
              </a:rPr>
              <a:t>the delay between writing code and running it in production</a:t>
            </a:r>
          </a:p>
        </p:txBody>
      </p:sp>
      <p:sp>
        <p:nvSpPr>
          <p:cNvPr id="2" name="Title 1"/>
          <p:cNvSpPr>
            <a:spLocks noGrp="1"/>
          </p:cNvSpPr>
          <p:nvPr>
            <p:ph type="title"/>
          </p:nvPr>
        </p:nvSpPr>
        <p:spPr>
          <a:xfrm>
            <a:off x="721895" y="565485"/>
            <a:ext cx="10972800" cy="1066800"/>
          </a:xfrm>
        </p:spPr>
        <p:txBody>
          <a:bodyPr/>
          <a:lstStyle/>
          <a:p>
            <a:pPr algn="ctr"/>
            <a:r>
              <a:rPr lang="en-US" dirty="0">
                <a:solidFill>
                  <a:schemeClr val="tx1"/>
                </a:solidFill>
              </a:rPr>
              <a:t>Docker Overview</a:t>
            </a:r>
          </a:p>
        </p:txBody>
      </p:sp>
      <p:sp>
        <p:nvSpPr>
          <p:cNvPr id="6" name="Slide Number Placeholder 5"/>
          <p:cNvSpPr>
            <a:spLocks noGrp="1"/>
          </p:cNvSpPr>
          <p:nvPr>
            <p:ph type="sldNum" sz="quarter" idx="12"/>
          </p:nvPr>
        </p:nvSpPr>
        <p:spPr/>
        <p:txBody>
          <a:bodyPr/>
          <a:lstStyle/>
          <a:p>
            <a:fld id="{401CF334-2D5C-4859-84A6-CA7E6E43FAEB}" type="slidenum">
              <a:rPr lang="en-US" smtClean="0"/>
              <a:t>7</a:t>
            </a:fld>
            <a:endParaRPr lang="en-US" dirty="0"/>
          </a:p>
        </p:txBody>
      </p:sp>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1258824"/>
            <a:ext cx="11772900" cy="4325112"/>
          </a:xfrm>
        </p:spPr>
        <p:txBody>
          <a:bodyPr>
            <a:normAutofit/>
          </a:bodyPr>
          <a:lstStyle/>
          <a:p>
            <a:r>
              <a:rPr lang="en-US" dirty="0">
                <a:solidFill>
                  <a:schemeClr val="tx1"/>
                </a:solidFill>
                <a:latin typeface="+mj-lt"/>
              </a:rPr>
              <a:t>provides the ability to package and run an application in a loosely isolated environment called a </a:t>
            </a:r>
            <a:r>
              <a:rPr lang="en-US" dirty="0" smtClean="0">
                <a:solidFill>
                  <a:schemeClr val="tx1"/>
                </a:solidFill>
                <a:latin typeface="+mj-lt"/>
              </a:rPr>
              <a:t>container.</a:t>
            </a:r>
          </a:p>
          <a:p>
            <a:r>
              <a:rPr lang="en-US" dirty="0">
                <a:solidFill>
                  <a:schemeClr val="tx1"/>
                </a:solidFill>
                <a:latin typeface="+mj-lt"/>
              </a:rPr>
              <a:t>allow you to run many containers simultaneously on a given </a:t>
            </a:r>
            <a:r>
              <a:rPr lang="en-US" dirty="0" smtClean="0">
                <a:solidFill>
                  <a:schemeClr val="tx1"/>
                </a:solidFill>
                <a:latin typeface="+mj-lt"/>
              </a:rPr>
              <a:t>host</a:t>
            </a:r>
          </a:p>
          <a:p>
            <a:r>
              <a:rPr lang="en-US" dirty="0">
                <a:solidFill>
                  <a:schemeClr val="tx1"/>
                </a:solidFill>
                <a:latin typeface="+mj-lt"/>
              </a:rPr>
              <a:t>lightweight </a:t>
            </a:r>
            <a:r>
              <a:rPr lang="en-US" dirty="0" smtClean="0">
                <a:solidFill>
                  <a:schemeClr val="tx1"/>
                </a:solidFill>
                <a:latin typeface="+mj-lt"/>
              </a:rPr>
              <a:t>nature</a:t>
            </a:r>
            <a:r>
              <a:rPr lang="en-US" dirty="0">
                <a:solidFill>
                  <a:schemeClr val="tx1"/>
                </a:solidFill>
                <a:latin typeface="+mj-lt"/>
              </a:rPr>
              <a:t> without the extra load of a </a:t>
            </a:r>
            <a:r>
              <a:rPr lang="en-US" dirty="0" smtClean="0">
                <a:solidFill>
                  <a:schemeClr val="tx1"/>
                </a:solidFill>
                <a:latin typeface="+mj-lt"/>
              </a:rPr>
              <a:t>hypervisor</a:t>
            </a:r>
          </a:p>
          <a:p>
            <a:r>
              <a:rPr lang="en-US" dirty="0">
                <a:solidFill>
                  <a:schemeClr val="tx1"/>
                </a:solidFill>
                <a:latin typeface="+mj-lt"/>
              </a:rPr>
              <a:t> can run more containers on a given hardware combination than if you were using virtual machines</a:t>
            </a:r>
            <a:r>
              <a:rPr lang="en-US" dirty="0" smtClean="0">
                <a:solidFill>
                  <a:schemeClr val="tx1"/>
                </a:solidFill>
                <a:latin typeface="+mj-lt"/>
              </a:rPr>
              <a:t>.</a:t>
            </a:r>
            <a:endParaRPr lang="fa-IR" dirty="0" smtClean="0">
              <a:solidFill>
                <a:schemeClr val="tx1"/>
              </a:solidFill>
              <a:latin typeface="+mj-lt"/>
            </a:endParaRPr>
          </a:p>
          <a:p>
            <a:r>
              <a:rPr lang="en-US" dirty="0">
                <a:solidFill>
                  <a:schemeClr val="tx1"/>
                </a:solidFill>
                <a:latin typeface="+mj-lt"/>
              </a:rPr>
              <a:t>Docker provides tooling and a platform to manage the lifecycle of your containers</a:t>
            </a:r>
            <a:endParaRPr lang="en-US" sz="3600" dirty="0">
              <a:solidFill>
                <a:schemeClr val="tx1"/>
              </a:solidFill>
              <a:latin typeface="+mj-lt"/>
              <a:cs typeface="Adobe Arabic" panose="02040503050201020203" pitchFamily="18" charset="-78"/>
            </a:endParaRPr>
          </a:p>
        </p:txBody>
      </p:sp>
      <p:sp>
        <p:nvSpPr>
          <p:cNvPr id="2" name="Title 1"/>
          <p:cNvSpPr>
            <a:spLocks noGrp="1"/>
          </p:cNvSpPr>
          <p:nvPr>
            <p:ph type="title"/>
          </p:nvPr>
        </p:nvSpPr>
        <p:spPr>
          <a:xfrm>
            <a:off x="609600" y="406400"/>
            <a:ext cx="10972800" cy="1066800"/>
          </a:xfrm>
        </p:spPr>
        <p:txBody>
          <a:bodyPr/>
          <a:lstStyle/>
          <a:p>
            <a:pPr algn="ctr"/>
            <a:r>
              <a:rPr lang="en-US" dirty="0">
                <a:solidFill>
                  <a:schemeClr val="tx1"/>
                </a:solidFill>
              </a:rPr>
              <a:t>What </a:t>
            </a:r>
            <a:r>
              <a:rPr lang="en-US" dirty="0" smtClean="0">
                <a:solidFill>
                  <a:schemeClr val="tx1"/>
                </a:solidFill>
              </a:rPr>
              <a:t>Is The </a:t>
            </a:r>
            <a:r>
              <a:rPr lang="en-US" dirty="0">
                <a:solidFill>
                  <a:schemeClr val="tx1"/>
                </a:solidFill>
              </a:rPr>
              <a:t>Docker </a:t>
            </a:r>
            <a:r>
              <a:rPr lang="en-US" dirty="0" smtClean="0">
                <a:solidFill>
                  <a:schemeClr val="tx1"/>
                </a:solidFill>
              </a:rPr>
              <a:t>Platform</a:t>
            </a:r>
            <a:r>
              <a:rPr lang="en-US" dirty="0">
                <a:solidFill>
                  <a:schemeClr val="tx1"/>
                </a:solidFill>
              </a:rPr>
              <a:t>?</a:t>
            </a:r>
          </a:p>
        </p:txBody>
      </p:sp>
      <p:sp>
        <p:nvSpPr>
          <p:cNvPr id="6" name="Slide Number Placeholder 5"/>
          <p:cNvSpPr>
            <a:spLocks noGrp="1"/>
          </p:cNvSpPr>
          <p:nvPr>
            <p:ph type="sldNum" sz="quarter" idx="12"/>
          </p:nvPr>
        </p:nvSpPr>
        <p:spPr/>
        <p:txBody>
          <a:bodyPr/>
          <a:lstStyle/>
          <a:p>
            <a:fld id="{401CF334-2D5C-4859-84A6-CA7E6E43FAEB}" type="slidenum">
              <a:rPr lang="en-US" smtClean="0"/>
              <a:t>8</a:t>
            </a:fld>
            <a:endParaRPr lang="en-US" dirty="0"/>
          </a:p>
        </p:txBody>
      </p:sp>
    </p:spTree>
    <p:extLst>
      <p:ext uri="{BB962C8B-B14F-4D97-AF65-F5344CB8AC3E}">
        <p14:creationId xmlns:p14="http://schemas.microsoft.com/office/powerpoint/2010/main" val="375894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1066800"/>
          </a:xfrm>
        </p:spPr>
        <p:txBody>
          <a:bodyPr/>
          <a:lstStyle/>
          <a:p>
            <a:pPr algn="ctr"/>
            <a:r>
              <a:rPr lang="en-US" dirty="0"/>
              <a:t>Docker’s architecture</a:t>
            </a:r>
          </a:p>
        </p:txBody>
      </p:sp>
      <p:pic>
        <p:nvPicPr>
          <p:cNvPr id="4" name="Picture 3"/>
          <p:cNvPicPr>
            <a:picLocks noChangeAspect="1"/>
          </p:cNvPicPr>
          <p:nvPr/>
        </p:nvPicPr>
        <p:blipFill>
          <a:blip r:embed="rId3"/>
          <a:stretch>
            <a:fillRect/>
          </a:stretch>
        </p:blipFill>
        <p:spPr>
          <a:xfrm>
            <a:off x="590677" y="1235242"/>
            <a:ext cx="10863388" cy="5622758"/>
          </a:xfrm>
          <a:prstGeom prst="rect">
            <a:avLst/>
          </a:prstGeom>
        </p:spPr>
      </p:pic>
      <p:sp>
        <p:nvSpPr>
          <p:cNvPr id="6" name="Slide Number Placeholder 5"/>
          <p:cNvSpPr>
            <a:spLocks noGrp="1"/>
          </p:cNvSpPr>
          <p:nvPr>
            <p:ph type="sldNum" sz="quarter" idx="12"/>
          </p:nvPr>
        </p:nvSpPr>
        <p:spPr/>
        <p:txBody>
          <a:bodyPr/>
          <a:lstStyle/>
          <a:p>
            <a:fld id="{401CF334-2D5C-4859-84A6-CA7E6E43FAEB}" type="slidenum">
              <a:rPr lang="en-US" smtClean="0"/>
              <a:t>9</a:t>
            </a:fld>
            <a:endParaRPr lang="en-US" dirty="0"/>
          </a:p>
        </p:txBody>
      </p:sp>
    </p:spTree>
    <p:extLst>
      <p:ext uri="{BB962C8B-B14F-4D97-AF65-F5344CB8AC3E}">
        <p14:creationId xmlns:p14="http://schemas.microsoft.com/office/powerpoint/2010/main" val="90269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 id="{9308F140-5CDC-477D-BC4D-9C1906451284}" vid="{11C5112C-663B-4E6D-9D3D-2361F8FA32D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presentation</Template>
  <TotalTime>0</TotalTime>
  <Words>1837</Words>
  <Application>Microsoft Office PowerPoint</Application>
  <PresentationFormat>Widescreen</PresentationFormat>
  <Paragraphs>274</Paragraphs>
  <Slides>37</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Adobe Arabic</vt:lpstr>
      <vt:lpstr>Arial</vt:lpstr>
      <vt:lpstr>Calibri</vt:lpstr>
      <vt:lpstr>Georgia</vt:lpstr>
      <vt:lpstr>Tahoma</vt:lpstr>
      <vt:lpstr>Wingdings 2</vt:lpstr>
      <vt:lpstr>Training presentation</vt:lpstr>
      <vt:lpstr>Docker</vt:lpstr>
      <vt:lpstr>Contents</vt:lpstr>
      <vt:lpstr> </vt:lpstr>
      <vt:lpstr> </vt:lpstr>
      <vt:lpstr>PowerPoint Presentation</vt:lpstr>
      <vt:lpstr>Docker History</vt:lpstr>
      <vt:lpstr>Docker Overview</vt:lpstr>
      <vt:lpstr>What Is The Docker Platform?</vt:lpstr>
      <vt:lpstr>Docker’s architecture</vt:lpstr>
      <vt:lpstr>Use cases Of Docker</vt:lpstr>
      <vt:lpstr>Docker Components</vt:lpstr>
      <vt:lpstr>Client</vt:lpstr>
      <vt:lpstr>Daemon</vt:lpstr>
      <vt:lpstr>What Is Docker Engine?</vt:lpstr>
      <vt:lpstr>Machine</vt:lpstr>
      <vt:lpstr> Why Should I Use Docker Machine </vt:lpstr>
      <vt:lpstr>Difference Between Docker Engine and Docker Machine</vt:lpstr>
      <vt:lpstr>Compose</vt:lpstr>
      <vt:lpstr>Compose(Cont.) </vt:lpstr>
      <vt:lpstr> Compose Features </vt:lpstr>
      <vt:lpstr> Compose Common Use Cases  </vt:lpstr>
      <vt:lpstr>Swarm</vt:lpstr>
      <vt:lpstr>Swarm</vt:lpstr>
      <vt:lpstr>Docker Swarm Load Balancing</vt:lpstr>
      <vt:lpstr>Strategies For Load Balancing</vt:lpstr>
      <vt:lpstr>Docker Swarm Filters</vt:lpstr>
      <vt:lpstr>Registry</vt:lpstr>
      <vt:lpstr>DOCKER IMAGES</vt:lpstr>
      <vt:lpstr>PowerPoint Presentation</vt:lpstr>
      <vt:lpstr>PowerPoint Presentation</vt:lpstr>
      <vt:lpstr>Docker vs. VM</vt:lpstr>
      <vt:lpstr>Start and Stop Times</vt:lpstr>
      <vt:lpstr>CPU Overhead</vt:lpstr>
      <vt:lpstr>Network Throughput</vt:lpstr>
      <vt:lpstr>Network Throughput</vt:lpstr>
      <vt:lpstr>PowerPoint Presentation</vt:lpstr>
      <vt:lpstr>Isolation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2017-03-28T05:03:11Z</dcterms:created>
  <dcterms:modified xsi:type="dcterms:W3CDTF">2017-05-02T09:28:24Z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