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9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6" r:id="rId11"/>
    <p:sldId id="265" r:id="rId12"/>
    <p:sldId id="268" r:id="rId13"/>
    <p:sldId id="269" r:id="rId14"/>
    <p:sldId id="273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77376-3ECD-4D8D-932E-C99376F147B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ABB20-655B-45BA-A191-A38814FF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0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23E2AB-A73F-4DB9-8539-D70BD0837247}" type="datetime1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5875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0B16-081E-470B-84BB-40F4D1D9AEA7}" type="datetime1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1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47E-E071-4D0A-BDE2-F8A51025EBB2}" type="datetime1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0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B654-AF85-49FD-8226-88D4C002A9BC}" type="datetime1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6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B0209D-FE03-49B0-ACB5-ED78512619C0}" type="datetime1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68475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2856-2D59-4CBC-89ED-33B5678895E8}" type="datetime1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B29C-6C64-494A-878C-F231683D7A62}" type="datetime1">
              <a:rPr lang="en-US" smtClean="0"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2D43-5F5D-444A-B44B-4DF0A1ABB21A}" type="datetime1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513C-AE12-4B05-82A1-DB9C347539CB}" type="datetime1">
              <a:rPr lang="en-US" smtClean="0"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4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98ADB-ADFF-44A1-A69A-3BBCD551D1DD}" type="datetime1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470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3127FE-BE16-4777-A4DD-015BA3EECA23}" type="datetime1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394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F88EF47-3335-4820-AF0B-8983E97A7A02}" type="datetime1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5864639-BDF0-46EA-8B30-82CF578A4D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186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4236158"/>
            <a:ext cx="6831673" cy="1086237"/>
          </a:xfrm>
        </p:spPr>
        <p:txBody>
          <a:bodyPr/>
          <a:lstStyle/>
          <a:p>
            <a:endParaRPr lang="en-US" dirty="0" smtClean="0"/>
          </a:p>
          <a:p>
            <a:pPr algn="r"/>
            <a:r>
              <a:rPr lang="en-US" dirty="0" smtClean="0"/>
              <a:t>By: Hamid Reza Ahmadi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05" y="1747657"/>
            <a:ext cx="6831674" cy="20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Kafka Replication Diagram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635" y="2653143"/>
            <a:ext cx="9366840" cy="268085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5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4083627" cy="1493571"/>
          </a:xfrm>
        </p:spPr>
        <p:txBody>
          <a:bodyPr/>
          <a:lstStyle/>
          <a:p>
            <a:r>
              <a:rPr lang="en-US" sz="3600" dirty="0" smtClean="0"/>
              <a:t>APACHE Zookeeper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0"/>
            <a:ext cx="5212080" cy="561801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Centralized </a:t>
            </a:r>
            <a:r>
              <a:rPr lang="en-US" dirty="0"/>
              <a:t>service for </a:t>
            </a:r>
            <a:r>
              <a:rPr lang="en-US" dirty="0" smtClean="0"/>
              <a:t>maintaining metadata </a:t>
            </a:r>
            <a:r>
              <a:rPr lang="en-US" dirty="0"/>
              <a:t>about a cluster of distributed nodes</a:t>
            </a:r>
          </a:p>
          <a:p>
            <a:pPr lvl="1"/>
            <a:r>
              <a:rPr lang="en-US" dirty="0" smtClean="0"/>
              <a:t>Configuration </a:t>
            </a:r>
            <a:r>
              <a:rPr lang="en-US" dirty="0"/>
              <a:t>information</a:t>
            </a:r>
          </a:p>
          <a:p>
            <a:pPr lvl="1"/>
            <a:r>
              <a:rPr lang="en-US" dirty="0" smtClean="0"/>
              <a:t>Heath </a:t>
            </a:r>
            <a:r>
              <a:rPr lang="en-US" dirty="0"/>
              <a:t>status</a:t>
            </a:r>
          </a:p>
          <a:p>
            <a:pPr lvl="1"/>
            <a:r>
              <a:rPr lang="en-US" dirty="0" smtClean="0"/>
              <a:t>Group membership</a:t>
            </a:r>
          </a:p>
          <a:p>
            <a:pPr lvl="1"/>
            <a:endParaRPr lang="en-US" dirty="0"/>
          </a:p>
          <a:p>
            <a:r>
              <a:rPr lang="en-US" dirty="0" err="1" smtClean="0"/>
              <a:t>Hadoop,HBase</a:t>
            </a:r>
            <a:r>
              <a:rPr lang="en-US" dirty="0"/>
              <a:t>, </a:t>
            </a:r>
            <a:r>
              <a:rPr lang="en-US" dirty="0" err="1"/>
              <a:t>Mesos</a:t>
            </a:r>
            <a:r>
              <a:rPr lang="en-US" dirty="0"/>
              <a:t>, </a:t>
            </a:r>
            <a:r>
              <a:rPr lang="en-US" dirty="0" err="1"/>
              <a:t>Solr</a:t>
            </a:r>
            <a:r>
              <a:rPr lang="en-US" dirty="0"/>
              <a:t>, </a:t>
            </a:r>
            <a:r>
              <a:rPr lang="en-US" dirty="0" err="1"/>
              <a:t>Redis</a:t>
            </a:r>
            <a:r>
              <a:rPr lang="en-US" dirty="0"/>
              <a:t>, and </a:t>
            </a:r>
            <a:r>
              <a:rPr lang="en-US" dirty="0" smtClean="0"/>
              <a:t>Neo4j</a:t>
            </a:r>
          </a:p>
          <a:p>
            <a:endParaRPr lang="en-US" dirty="0"/>
          </a:p>
          <a:p>
            <a:r>
              <a:rPr lang="en-US" dirty="0"/>
              <a:t>Distributed system consisting of </a:t>
            </a:r>
            <a:r>
              <a:rPr lang="en-US" dirty="0" smtClean="0"/>
              <a:t>multiple nodes </a:t>
            </a:r>
            <a:r>
              <a:rPr lang="en-US" dirty="0"/>
              <a:t>in an “ensemble”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6" y="2082386"/>
            <a:ext cx="3006436" cy="427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Partition Management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2480"/>
            <a:ext cx="9601200" cy="38471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Kafka </a:t>
            </a:r>
            <a:r>
              <a:rPr lang="en-US" b="1" dirty="0" smtClean="0"/>
              <a:t>vs </a:t>
            </a:r>
            <a:r>
              <a:rPr lang="en-US" b="1" dirty="0" err="1"/>
              <a:t>RabbitMQ</a:t>
            </a:r>
            <a:r>
              <a:rPr lang="en-US" b="1" dirty="0"/>
              <a:t> </a:t>
            </a:r>
            <a:r>
              <a:rPr lang="en-US" b="1" dirty="0" smtClean="0"/>
              <a:t>vs </a:t>
            </a:r>
            <a:r>
              <a:rPr lang="en-US" b="1" dirty="0"/>
              <a:t>Other Queuing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SQS (Simple Queue Service) </a:t>
            </a:r>
            <a:r>
              <a:rPr lang="en-US" dirty="0"/>
              <a:t>is a service, so especially if you are using the </a:t>
            </a:r>
            <a:r>
              <a:rPr lang="en-US" dirty="0" smtClean="0"/>
              <a:t>AWS cloud</a:t>
            </a:r>
            <a:r>
              <a:rPr lang="en-US" dirty="0"/>
              <a:t>, it’s an easy choice: good performance and no setup required</a:t>
            </a:r>
          </a:p>
          <a:p>
            <a:r>
              <a:rPr lang="en-US" dirty="0"/>
              <a:t>if you are using Mongo, it is easy to build a replicated message queue on top of it, without the need to create and maintain a separate messaging cluster.</a:t>
            </a:r>
          </a:p>
          <a:p>
            <a:r>
              <a:rPr lang="en-US" dirty="0" err="1"/>
              <a:t>HornetQ</a:t>
            </a:r>
            <a:r>
              <a:rPr lang="en-US" dirty="0"/>
              <a:t> has great performance with a very rich messaging interface and routing options</a:t>
            </a:r>
          </a:p>
          <a:p>
            <a:r>
              <a:rPr lang="en-US" dirty="0"/>
              <a:t>if you want to have high persistence guarantees, </a:t>
            </a:r>
            <a:r>
              <a:rPr lang="en-US" b="1" dirty="0" err="1"/>
              <a:t>RabbitMQ</a:t>
            </a:r>
            <a:r>
              <a:rPr lang="en-US" dirty="0"/>
              <a:t> ensures replication across the cluster and on disk on message send.</a:t>
            </a:r>
          </a:p>
          <a:p>
            <a:r>
              <a:rPr lang="en-US" b="1" dirty="0"/>
              <a:t>Kafka</a:t>
            </a:r>
            <a:r>
              <a:rPr lang="en-US" dirty="0"/>
              <a:t> offers the best performance and scalability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4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Trade-offs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343" y="2286000"/>
            <a:ext cx="3581400" cy="3581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7126" y="2285999"/>
            <a:ext cx="6054437" cy="3581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more partitions the greater the ZK overhead</a:t>
            </a:r>
          </a:p>
          <a:p>
            <a:pPr lvl="1"/>
            <a:r>
              <a:rPr lang="en-US" dirty="0" smtClean="0"/>
              <a:t>With large partition numbers ensure proper ZK capacity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Message ordering can become complex </a:t>
            </a:r>
          </a:p>
          <a:p>
            <a:pPr lvl="1"/>
            <a:r>
              <a:rPr lang="en-US" dirty="0" smtClean="0"/>
              <a:t>Single partition for global ordering </a:t>
            </a:r>
          </a:p>
          <a:p>
            <a:pPr lvl="1"/>
            <a:r>
              <a:rPr lang="en-US" dirty="0" smtClean="0"/>
              <a:t>Consumer-handling for ordering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more partitions the longer the leader fall-over 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1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Kafka </a:t>
            </a:r>
            <a:r>
              <a:rPr lang="en-US" b="1" dirty="0" smtClean="0"/>
              <a:t>vs </a:t>
            </a:r>
            <a:r>
              <a:rPr lang="en-US" b="1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Use Kafka if </a:t>
            </a:r>
            <a:r>
              <a:rPr lang="en-US" dirty="0"/>
              <a:t>you have a fire hose of events (100k+/sec) you need delivered in partitioned order ‘at least once’ with a mix of online and batch consumers, you want to be able to re-read messages, you can deal with current limitations around node-level HA (or can use trunk code), and/or you don’t mind supporting incubator-level software yourself via forums/IRC.</a:t>
            </a:r>
          </a:p>
          <a:p>
            <a:r>
              <a:rPr lang="en-US" b="1" dirty="0"/>
              <a:t>Use </a:t>
            </a:r>
            <a:r>
              <a:rPr lang="en-US" b="1" dirty="0" err="1"/>
              <a:t>RabbitMQ</a:t>
            </a:r>
            <a:r>
              <a:rPr lang="en-US" b="1" dirty="0"/>
              <a:t> if </a:t>
            </a:r>
            <a:r>
              <a:rPr lang="en-US" dirty="0"/>
              <a:t>you have messages (20k+/sec) that need to be routed in complex ways to consumers, you want per-message delivery guarantees, you don’t care about ordered delivery, you need HA at the cluster-node level now, and/or you need 24×7 paid support in addition to forums/IRC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0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Kafka vs </a:t>
            </a:r>
            <a:r>
              <a:rPr lang="en-US" b="1" dirty="0" err="1" smtClean="0"/>
              <a:t>RabbitMQ</a:t>
            </a:r>
            <a:r>
              <a:rPr lang="en-US" b="1" dirty="0" smtClean="0"/>
              <a:t> vs </a:t>
            </a:r>
            <a:r>
              <a:rPr lang="en-US" b="1" dirty="0" err="1" smtClean="0"/>
              <a:t>HornetQ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36" y="1976342"/>
            <a:ext cx="8160328" cy="42007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Apache Kafka Adoption </a:t>
            </a:r>
            <a:br>
              <a:rPr lang="en-US" dirty="0" smtClean="0"/>
            </a:br>
            <a:r>
              <a:rPr lang="en-US" dirty="0" smtClean="0"/>
              <a:t>since 2015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509400"/>
              </p:ext>
            </p:extLst>
          </p:nvPr>
        </p:nvGraphicFramePr>
        <p:xfrm>
          <a:off x="1371600" y="2549235"/>
          <a:ext cx="9601200" cy="2452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53490190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912535432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36386924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66434326"/>
                    </a:ext>
                  </a:extLst>
                </a:gridCol>
              </a:tblGrid>
              <a:tr h="49045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Yahoo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Airbnb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09124"/>
                  </a:ext>
                </a:extLst>
              </a:tr>
              <a:tr h="49045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Etsy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Oracle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Coursera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Spotify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268054"/>
                  </a:ext>
                </a:extLst>
              </a:tr>
              <a:tr h="49045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Goldman Sachs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269347"/>
                  </a:ext>
                </a:extLst>
              </a:tr>
              <a:tr h="49045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Netflix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Pintrest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Linkedin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531690"/>
                  </a:ext>
                </a:extLst>
              </a:tr>
              <a:tr h="49045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Mailchimp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PayPal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Twitter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Hotels.com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58079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713511"/>
            <a:ext cx="5212080" cy="5437908"/>
          </a:xfrm>
        </p:spPr>
        <p:txBody>
          <a:bodyPr>
            <a:normAutofit/>
          </a:bodyPr>
          <a:lstStyle/>
          <a:p>
            <a:r>
              <a:rPr lang="en-US" dirty="0" smtClean="0"/>
              <a:t>High Volume:</a:t>
            </a:r>
            <a:endParaRPr lang="en-US" dirty="0"/>
          </a:p>
          <a:p>
            <a:pPr lvl="1"/>
            <a:r>
              <a:rPr lang="en-US" dirty="0"/>
              <a:t>Over 1.4 trillion messages per day</a:t>
            </a:r>
          </a:p>
          <a:p>
            <a:pPr lvl="1"/>
            <a:r>
              <a:rPr lang="en-US" dirty="0"/>
              <a:t>175 terabytes per day</a:t>
            </a:r>
          </a:p>
          <a:p>
            <a:pPr lvl="1"/>
            <a:r>
              <a:rPr lang="en-US" dirty="0"/>
              <a:t>650 terabytes of messages consumed per day</a:t>
            </a:r>
          </a:p>
          <a:p>
            <a:pPr lvl="1"/>
            <a:r>
              <a:rPr lang="en-US" dirty="0"/>
              <a:t>Over 433 million users</a:t>
            </a:r>
          </a:p>
          <a:p>
            <a:r>
              <a:rPr lang="en-US" dirty="0" smtClean="0"/>
              <a:t>High Velocity:</a:t>
            </a:r>
            <a:endParaRPr lang="en-US" dirty="0"/>
          </a:p>
          <a:p>
            <a:pPr lvl="1"/>
            <a:r>
              <a:rPr lang="en-US" dirty="0"/>
              <a:t>Peak 13 million messages per second</a:t>
            </a:r>
          </a:p>
          <a:p>
            <a:pPr lvl="1"/>
            <a:r>
              <a:rPr lang="en-US" dirty="0"/>
              <a:t>2.75 gigabytes per second</a:t>
            </a:r>
          </a:p>
          <a:p>
            <a:r>
              <a:rPr lang="en-US" dirty="0" smtClean="0"/>
              <a:t>High Variety:</a:t>
            </a:r>
            <a:endParaRPr lang="en-US" dirty="0"/>
          </a:p>
          <a:p>
            <a:pPr lvl="1"/>
            <a:r>
              <a:rPr lang="fr-FR" dirty="0"/>
              <a:t>Multiple RDBMS (Oracle, MySQL, etc.)</a:t>
            </a:r>
          </a:p>
          <a:p>
            <a:pPr lvl="1"/>
            <a:r>
              <a:rPr lang="en-US" dirty="0"/>
              <a:t>Multiple NoSQL (Espresso, Voldemort)</a:t>
            </a:r>
          </a:p>
          <a:p>
            <a:pPr lvl="1"/>
            <a:r>
              <a:rPr lang="en-US" dirty="0"/>
              <a:t>Hadoop, Spark, etc.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" y="1482726"/>
            <a:ext cx="3581400" cy="35814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Linkedin</a:t>
            </a:r>
            <a:r>
              <a:rPr lang="en-US" dirty="0" smtClean="0"/>
              <a:t> Data Architecture without </a:t>
            </a:r>
            <a:r>
              <a:rPr lang="en-US" dirty="0" err="1" smtClean="0"/>
              <a:t>kafka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13" y="2527493"/>
            <a:ext cx="9003174" cy="309841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/>
              <a:t>L</a:t>
            </a:r>
            <a:r>
              <a:rPr lang="en-US" dirty="0" err="1" smtClean="0"/>
              <a:t>inkedin</a:t>
            </a:r>
            <a:r>
              <a:rPr lang="en-US" dirty="0" smtClean="0"/>
              <a:t> needed…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801" y="2286000"/>
            <a:ext cx="8546797" cy="3581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Kafka has four core APIs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Producer API</a:t>
            </a:r>
          </a:p>
          <a:p>
            <a:r>
              <a:rPr lang="en-US" dirty="0" smtClean="0"/>
              <a:t>Consumer API</a:t>
            </a:r>
          </a:p>
          <a:p>
            <a:r>
              <a:rPr lang="en-US" dirty="0" smtClean="0"/>
              <a:t>Stream API</a:t>
            </a:r>
          </a:p>
          <a:p>
            <a:r>
              <a:rPr lang="en-US" dirty="0" smtClean="0"/>
              <a:t>Connector API</a:t>
            </a:r>
          </a:p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387" y="1613216"/>
            <a:ext cx="5858652" cy="4926968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and Logs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603" y="2389909"/>
            <a:ext cx="5256220" cy="3373582"/>
          </a:xfr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topic is a category or feed name to which records are published. </a:t>
            </a:r>
            <a:endParaRPr lang="en-US" dirty="0" smtClean="0"/>
          </a:p>
          <a:p>
            <a:r>
              <a:rPr lang="en-US" dirty="0" smtClean="0"/>
              <a:t>Topics </a:t>
            </a:r>
            <a:r>
              <a:rPr lang="en-US" dirty="0"/>
              <a:t>in Kafka are always </a:t>
            </a:r>
            <a:r>
              <a:rPr lang="en-US" dirty="0" smtClean="0"/>
              <a:t>multi-subscriber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and Logs…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records in the partitions are each assigned a sequential id number called the </a:t>
            </a:r>
            <a:r>
              <a:rPr lang="en-US" i="1" dirty="0"/>
              <a:t>offset</a:t>
            </a:r>
            <a:r>
              <a:rPr lang="en-US" dirty="0"/>
              <a:t> that uniquely identifies each record within the partition</a:t>
            </a:r>
            <a:r>
              <a:rPr lang="en-US" dirty="0" smtClean="0"/>
              <a:t>.</a:t>
            </a:r>
          </a:p>
          <a:p>
            <a:r>
              <a:rPr lang="en-US" dirty="0"/>
              <a:t>Each record consists of a key, a value, and a timestamp</a:t>
            </a:r>
            <a:r>
              <a:rPr lang="en-US" dirty="0" smtClean="0"/>
              <a:t>.</a:t>
            </a:r>
          </a:p>
          <a:p>
            <a:r>
              <a:rPr lang="en-US" dirty="0"/>
              <a:t>This offset is controlled by the </a:t>
            </a:r>
            <a:r>
              <a:rPr lang="en-US" dirty="0" smtClean="0"/>
              <a:t>consumer.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391" y="2285999"/>
            <a:ext cx="5880642" cy="35814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Retention Policy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1091" y="2285999"/>
            <a:ext cx="5362098" cy="35814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Apache Kafka retains all published messages regardless of consumption</a:t>
            </a:r>
          </a:p>
          <a:p>
            <a:endParaRPr lang="en-US" dirty="0" smtClean="0"/>
          </a:p>
          <a:p>
            <a:r>
              <a:rPr lang="en-US" dirty="0" smtClean="0"/>
              <a:t>Retention period is configurable</a:t>
            </a:r>
          </a:p>
          <a:p>
            <a:pPr lvl="1"/>
            <a:r>
              <a:rPr lang="en-US" dirty="0" smtClean="0"/>
              <a:t>Default is 168 hours or seven days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Retention period is defined on a per-topic basis</a:t>
            </a:r>
          </a:p>
          <a:p>
            <a:endParaRPr lang="en-US" dirty="0" smtClean="0"/>
          </a:p>
          <a:p>
            <a:r>
              <a:rPr lang="en-US" dirty="0" smtClean="0"/>
              <a:t>Physical storage resources can constrain message retention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8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87" y="2286000"/>
            <a:ext cx="3182649" cy="3581400"/>
          </a:xfrm>
        </p:spPr>
      </p:pic>
    </p:spTree>
    <p:extLst>
      <p:ext uri="{BB962C8B-B14F-4D97-AF65-F5344CB8AC3E}">
        <p14:creationId xmlns:p14="http://schemas.microsoft.com/office/powerpoint/2010/main" val="1840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Consumers label themselves with a consumer group </a:t>
            </a:r>
            <a:r>
              <a:rPr lang="en-US" dirty="0" smtClean="0"/>
              <a:t>name.</a:t>
            </a:r>
          </a:p>
          <a:p>
            <a:r>
              <a:rPr lang="en-US" dirty="0" smtClean="0"/>
              <a:t>If </a:t>
            </a:r>
            <a:r>
              <a:rPr lang="en-US" dirty="0"/>
              <a:t>all the consumer instances have the same consumer group, then the records will effectively be load balanced over the consumer instances.</a:t>
            </a:r>
          </a:p>
          <a:p>
            <a:r>
              <a:rPr lang="en-US" dirty="0"/>
              <a:t>If all the consumer instances have different consumer groups, then each record will be broadcast to all the consumer processes.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39-BDF0-46EA-8B30-82CF578A4D8A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 descr="https://kafka.apache.org/0102/images/consumer-group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72" y="2722418"/>
            <a:ext cx="5094682" cy="270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0154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3527</TotalTime>
  <Words>599</Words>
  <Application>Microsoft Office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Franklin Gothic Book</vt:lpstr>
      <vt:lpstr>Crop</vt:lpstr>
      <vt:lpstr>PowerPoint Presentation</vt:lpstr>
      <vt:lpstr>PowerPoint Presentation</vt:lpstr>
      <vt:lpstr>Linkedin Data Architecture without kafka…</vt:lpstr>
      <vt:lpstr>What Linkedin needed…</vt:lpstr>
      <vt:lpstr>Kafka has four core APIs</vt:lpstr>
      <vt:lpstr>Topics and Logs</vt:lpstr>
      <vt:lpstr>Topics and Logs…</vt:lpstr>
      <vt:lpstr>Message Retention Policy</vt:lpstr>
      <vt:lpstr>Consumers </vt:lpstr>
      <vt:lpstr>Kafka Replication Diagram</vt:lpstr>
      <vt:lpstr>APACHE Zookeeper</vt:lpstr>
      <vt:lpstr>Distributed Partition Management</vt:lpstr>
      <vt:lpstr>Kafka vs RabbitMQ vs Other Queuing Service</vt:lpstr>
      <vt:lpstr>Partitioning Trade-offs</vt:lpstr>
      <vt:lpstr>Kafka vs RabbitMQ</vt:lpstr>
      <vt:lpstr>Kafka vs RabbitMQ vs HornetQ</vt:lpstr>
      <vt:lpstr>Apache Kafka Adoption  since 2015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kafka</dc:title>
  <dc:creator>Hamid reza</dc:creator>
  <cp:lastModifiedBy>Hamid reza</cp:lastModifiedBy>
  <cp:revision>35</cp:revision>
  <dcterms:created xsi:type="dcterms:W3CDTF">2017-05-17T09:25:25Z</dcterms:created>
  <dcterms:modified xsi:type="dcterms:W3CDTF">2017-05-28T08:31:23Z</dcterms:modified>
</cp:coreProperties>
</file>